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4" r:id="rId1"/>
  </p:sldMasterIdLst>
  <p:notesMasterIdLst>
    <p:notesMasterId r:id="rId14"/>
  </p:notesMasterIdLst>
  <p:handoutMasterIdLst>
    <p:handoutMasterId r:id="rId15"/>
  </p:handoutMasterIdLst>
  <p:sldIdLst>
    <p:sldId id="256" r:id="rId2"/>
    <p:sldId id="264" r:id="rId3"/>
    <p:sldId id="270" r:id="rId4"/>
    <p:sldId id="263" r:id="rId5"/>
    <p:sldId id="259" r:id="rId6"/>
    <p:sldId id="266" r:id="rId7"/>
    <p:sldId id="271" r:id="rId8"/>
    <p:sldId id="267" r:id="rId9"/>
    <p:sldId id="268" r:id="rId10"/>
    <p:sldId id="273" r:id="rId11"/>
    <p:sldId id="272" r:id="rId12"/>
    <p:sldId id="26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2586BA2C-5F9C-4E4F-ADD7-F3AD44C9F7B7}">
          <p14:sldIdLst>
            <p14:sldId id="256"/>
            <p14:sldId id="264"/>
            <p14:sldId id="270"/>
            <p14:sldId id="263"/>
            <p14:sldId id="259"/>
            <p14:sldId id="266"/>
            <p14:sldId id="271"/>
            <p14:sldId id="267"/>
            <p14:sldId id="268"/>
            <p14:sldId id="273"/>
            <p14:sldId id="272"/>
            <p14:sldId id="260"/>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uby Begum (1711694)" initials="RB(" lastIdx="1" clrIdx="0">
    <p:extLst>
      <p:ext uri="{19B8F6BF-5375-455C-9EA6-DF929625EA0E}">
        <p15:presenceInfo xmlns:p15="http://schemas.microsoft.com/office/powerpoint/2012/main" userId="S::1711694@student.uwtsd.ac.uk::9264de2a-4731-4960-b269-682507b34c7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2600"/>
    <a:srgbClr val="AB8D5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F88835-9DB3-8444-ACAF-FB198780894A}" v="1425" dt="2020-07-17T03:50:52.8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344"/>
    <p:restoredTop sz="84211"/>
  </p:normalViewPr>
  <p:slideViewPr>
    <p:cSldViewPr snapToGrid="0" snapToObjects="1">
      <p:cViewPr>
        <p:scale>
          <a:sx n="94" d="100"/>
          <a:sy n="94" d="100"/>
        </p:scale>
        <p:origin x="1200" y="-712"/>
      </p:cViewPr>
      <p:guideLst/>
    </p:cSldViewPr>
  </p:slideViewPr>
  <p:notesTextViewPr>
    <p:cViewPr>
      <p:scale>
        <a:sx n="120" d="100"/>
        <a:sy n="120" d="100"/>
      </p:scale>
      <p:origin x="0" y="0"/>
    </p:cViewPr>
  </p:notesTextViewPr>
  <p:notesViewPr>
    <p:cSldViewPr snapToGrid="0" snapToObjects="1">
      <p:cViewPr varScale="1">
        <p:scale>
          <a:sx n="66" d="100"/>
          <a:sy n="66" d="100"/>
        </p:scale>
        <p:origin x="4056"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82586B-D1EF-1E4C-B691-816AEFE5A0DB}" type="doc">
      <dgm:prSet loTypeId="urn:microsoft.com/office/officeart/2005/8/layout/chevron1" loCatId="" qsTypeId="urn:microsoft.com/office/officeart/2005/8/quickstyle/simple1" qsCatId="simple" csTypeId="urn:microsoft.com/office/officeart/2005/8/colors/accent1_2" csCatId="accent1" phldr="1"/>
      <dgm:spPr/>
      <dgm:t>
        <a:bodyPr/>
        <a:lstStyle/>
        <a:p>
          <a:endParaRPr lang="en-GB"/>
        </a:p>
      </dgm:t>
    </dgm:pt>
    <dgm:pt modelId="{A5169576-17D9-DC4E-BE7C-0D4C008327B1}">
      <dgm:prSet phldrT="[Text]" custT="1"/>
      <dgm:spPr/>
      <dgm:t>
        <a:bodyPr/>
        <a:lstStyle/>
        <a:p>
          <a:r>
            <a:rPr lang="en-GB" sz="1600" dirty="0"/>
            <a:t>CONCEPT</a:t>
          </a:r>
        </a:p>
      </dgm:t>
    </dgm:pt>
    <dgm:pt modelId="{D8019C75-3421-A148-BC2C-A72F2C17FE6E}" type="parTrans" cxnId="{2680AF3B-CD72-D24F-BE99-480FFFDC295C}">
      <dgm:prSet/>
      <dgm:spPr/>
      <dgm:t>
        <a:bodyPr/>
        <a:lstStyle/>
        <a:p>
          <a:endParaRPr lang="en-GB"/>
        </a:p>
      </dgm:t>
    </dgm:pt>
    <dgm:pt modelId="{EDCAE282-F2B0-7B49-9ABD-C07F50B21AE5}" type="sibTrans" cxnId="{2680AF3B-CD72-D24F-BE99-480FFFDC295C}">
      <dgm:prSet/>
      <dgm:spPr/>
      <dgm:t>
        <a:bodyPr/>
        <a:lstStyle/>
        <a:p>
          <a:endParaRPr lang="en-GB"/>
        </a:p>
      </dgm:t>
    </dgm:pt>
    <dgm:pt modelId="{24A78464-3BF5-E542-B07F-BC3466CBACE8}">
      <dgm:prSet phldrT="[Text]" custT="1"/>
      <dgm:spPr/>
      <dgm:t>
        <a:bodyPr/>
        <a:lstStyle/>
        <a:p>
          <a:r>
            <a:rPr lang="en-GB" sz="1600" dirty="0"/>
            <a:t>DEFINITION</a:t>
          </a:r>
        </a:p>
      </dgm:t>
    </dgm:pt>
    <dgm:pt modelId="{78A26FCB-1D72-174F-A790-81A4D902F75B}" type="parTrans" cxnId="{F7CB5C2A-156B-0845-852F-CB63DFA93B61}">
      <dgm:prSet/>
      <dgm:spPr/>
      <dgm:t>
        <a:bodyPr/>
        <a:lstStyle/>
        <a:p>
          <a:endParaRPr lang="en-GB"/>
        </a:p>
      </dgm:t>
    </dgm:pt>
    <dgm:pt modelId="{04ECE9C6-9C6C-8049-9DDA-5DAABD171C9C}" type="sibTrans" cxnId="{F7CB5C2A-156B-0845-852F-CB63DFA93B61}">
      <dgm:prSet/>
      <dgm:spPr/>
      <dgm:t>
        <a:bodyPr/>
        <a:lstStyle/>
        <a:p>
          <a:endParaRPr lang="en-GB"/>
        </a:p>
      </dgm:t>
    </dgm:pt>
    <dgm:pt modelId="{74A7A8EF-8942-1149-84E9-A17253E7BEC5}">
      <dgm:prSet phldrT="[Text]" custT="1"/>
      <dgm:spPr/>
      <dgm:t>
        <a:bodyPr/>
        <a:lstStyle/>
        <a:p>
          <a:r>
            <a:rPr lang="en-GB" sz="1600" dirty="0"/>
            <a:t>PLANNING</a:t>
          </a:r>
        </a:p>
      </dgm:t>
    </dgm:pt>
    <dgm:pt modelId="{137A5A7B-71C9-F946-9311-BD20596E74D0}" type="parTrans" cxnId="{1D9A2149-F4F1-0F4B-A636-FB7D4472C797}">
      <dgm:prSet/>
      <dgm:spPr/>
      <dgm:t>
        <a:bodyPr/>
        <a:lstStyle/>
        <a:p>
          <a:endParaRPr lang="en-GB"/>
        </a:p>
      </dgm:t>
    </dgm:pt>
    <dgm:pt modelId="{024C6870-42D7-A749-B6CE-852BEF603EC9}" type="sibTrans" cxnId="{1D9A2149-F4F1-0F4B-A636-FB7D4472C797}">
      <dgm:prSet/>
      <dgm:spPr/>
      <dgm:t>
        <a:bodyPr/>
        <a:lstStyle/>
        <a:p>
          <a:endParaRPr lang="en-GB"/>
        </a:p>
      </dgm:t>
    </dgm:pt>
    <dgm:pt modelId="{7F0D8930-4703-564E-9960-4DCA65F3C876}">
      <dgm:prSet custT="1"/>
      <dgm:spPr/>
      <dgm:t>
        <a:bodyPr/>
        <a:lstStyle/>
        <a:p>
          <a:r>
            <a:rPr lang="en-GB" sz="1600" dirty="0"/>
            <a:t>EXECUTION</a:t>
          </a:r>
        </a:p>
      </dgm:t>
    </dgm:pt>
    <dgm:pt modelId="{9B7FCAA6-C1D2-BC4B-BED8-866AE07484EA}" type="parTrans" cxnId="{CF97921B-A6D3-A54E-8B71-7EFFD48D200D}">
      <dgm:prSet/>
      <dgm:spPr/>
      <dgm:t>
        <a:bodyPr/>
        <a:lstStyle/>
        <a:p>
          <a:endParaRPr lang="en-GB"/>
        </a:p>
      </dgm:t>
    </dgm:pt>
    <dgm:pt modelId="{72BD34ED-7A14-4E47-8733-D7FC90F05DED}" type="sibTrans" cxnId="{CF97921B-A6D3-A54E-8B71-7EFFD48D200D}">
      <dgm:prSet/>
      <dgm:spPr/>
      <dgm:t>
        <a:bodyPr/>
        <a:lstStyle/>
        <a:p>
          <a:endParaRPr lang="en-GB"/>
        </a:p>
      </dgm:t>
    </dgm:pt>
    <dgm:pt modelId="{96C56EE6-938F-F841-8ECB-4A54BEFAEB61}">
      <dgm:prSet custT="1"/>
      <dgm:spPr/>
      <dgm:t>
        <a:bodyPr/>
        <a:lstStyle/>
        <a:p>
          <a:r>
            <a:rPr lang="en-GB" sz="1600" dirty="0"/>
            <a:t>CLOSEOUT</a:t>
          </a:r>
        </a:p>
      </dgm:t>
    </dgm:pt>
    <dgm:pt modelId="{028076D8-D720-1A45-AAB9-DE5E6990D3B6}" type="parTrans" cxnId="{64A93E6C-2C7F-4642-9B13-0F2170E9B178}">
      <dgm:prSet/>
      <dgm:spPr/>
      <dgm:t>
        <a:bodyPr/>
        <a:lstStyle/>
        <a:p>
          <a:endParaRPr lang="en-GB"/>
        </a:p>
      </dgm:t>
    </dgm:pt>
    <dgm:pt modelId="{8B8C88EA-90AC-0A4B-B3D3-C5E974ECB40F}" type="sibTrans" cxnId="{64A93E6C-2C7F-4642-9B13-0F2170E9B178}">
      <dgm:prSet/>
      <dgm:spPr/>
      <dgm:t>
        <a:bodyPr/>
        <a:lstStyle/>
        <a:p>
          <a:endParaRPr lang="en-GB"/>
        </a:p>
      </dgm:t>
    </dgm:pt>
    <dgm:pt modelId="{9F60B428-13D7-3543-8FC7-7632102F8E95}" type="pres">
      <dgm:prSet presAssocID="{1F82586B-D1EF-1E4C-B691-816AEFE5A0DB}" presName="Name0" presStyleCnt="0">
        <dgm:presLayoutVars>
          <dgm:dir/>
          <dgm:animLvl val="lvl"/>
          <dgm:resizeHandles val="exact"/>
        </dgm:presLayoutVars>
      </dgm:prSet>
      <dgm:spPr/>
    </dgm:pt>
    <dgm:pt modelId="{D63F7240-18B7-1B43-94F9-7FA8941C4100}" type="pres">
      <dgm:prSet presAssocID="{A5169576-17D9-DC4E-BE7C-0D4C008327B1}" presName="parTxOnly" presStyleLbl="node1" presStyleIdx="0" presStyleCnt="5">
        <dgm:presLayoutVars>
          <dgm:chMax val="0"/>
          <dgm:chPref val="0"/>
          <dgm:bulletEnabled val="1"/>
        </dgm:presLayoutVars>
      </dgm:prSet>
      <dgm:spPr/>
    </dgm:pt>
    <dgm:pt modelId="{A6C13BEC-6D0B-5F49-B844-EA698D3A0118}" type="pres">
      <dgm:prSet presAssocID="{EDCAE282-F2B0-7B49-9ABD-C07F50B21AE5}" presName="parTxOnlySpace" presStyleCnt="0"/>
      <dgm:spPr/>
    </dgm:pt>
    <dgm:pt modelId="{730EDB57-C800-3A47-8F14-C5173A9D8D96}" type="pres">
      <dgm:prSet presAssocID="{24A78464-3BF5-E542-B07F-BC3466CBACE8}" presName="parTxOnly" presStyleLbl="node1" presStyleIdx="1" presStyleCnt="5">
        <dgm:presLayoutVars>
          <dgm:chMax val="0"/>
          <dgm:chPref val="0"/>
          <dgm:bulletEnabled val="1"/>
        </dgm:presLayoutVars>
      </dgm:prSet>
      <dgm:spPr/>
    </dgm:pt>
    <dgm:pt modelId="{3C715B07-5F82-184E-B795-91957F7AE139}" type="pres">
      <dgm:prSet presAssocID="{04ECE9C6-9C6C-8049-9DDA-5DAABD171C9C}" presName="parTxOnlySpace" presStyleCnt="0"/>
      <dgm:spPr/>
    </dgm:pt>
    <dgm:pt modelId="{21AD41DF-A184-284B-9663-84D2EDDC87B9}" type="pres">
      <dgm:prSet presAssocID="{74A7A8EF-8942-1149-84E9-A17253E7BEC5}" presName="parTxOnly" presStyleLbl="node1" presStyleIdx="2" presStyleCnt="5">
        <dgm:presLayoutVars>
          <dgm:chMax val="0"/>
          <dgm:chPref val="0"/>
          <dgm:bulletEnabled val="1"/>
        </dgm:presLayoutVars>
      </dgm:prSet>
      <dgm:spPr/>
    </dgm:pt>
    <dgm:pt modelId="{9E9D429C-3EA9-BD4E-9AE5-5326C3D23A5F}" type="pres">
      <dgm:prSet presAssocID="{024C6870-42D7-A749-B6CE-852BEF603EC9}" presName="parTxOnlySpace" presStyleCnt="0"/>
      <dgm:spPr/>
    </dgm:pt>
    <dgm:pt modelId="{45965A84-F22D-384F-A8E3-EF32FD635045}" type="pres">
      <dgm:prSet presAssocID="{7F0D8930-4703-564E-9960-4DCA65F3C876}" presName="parTxOnly" presStyleLbl="node1" presStyleIdx="3" presStyleCnt="5">
        <dgm:presLayoutVars>
          <dgm:chMax val="0"/>
          <dgm:chPref val="0"/>
          <dgm:bulletEnabled val="1"/>
        </dgm:presLayoutVars>
      </dgm:prSet>
      <dgm:spPr/>
    </dgm:pt>
    <dgm:pt modelId="{9E1D7FC4-7BF8-3D4D-851D-9C09A00E1C17}" type="pres">
      <dgm:prSet presAssocID="{72BD34ED-7A14-4E47-8733-D7FC90F05DED}" presName="parTxOnlySpace" presStyleCnt="0"/>
      <dgm:spPr/>
    </dgm:pt>
    <dgm:pt modelId="{F5789301-0A28-AD4D-BF6E-450D3339F1EB}" type="pres">
      <dgm:prSet presAssocID="{96C56EE6-938F-F841-8ECB-4A54BEFAEB61}" presName="parTxOnly" presStyleLbl="node1" presStyleIdx="4" presStyleCnt="5">
        <dgm:presLayoutVars>
          <dgm:chMax val="0"/>
          <dgm:chPref val="0"/>
          <dgm:bulletEnabled val="1"/>
        </dgm:presLayoutVars>
      </dgm:prSet>
      <dgm:spPr/>
    </dgm:pt>
  </dgm:ptLst>
  <dgm:cxnLst>
    <dgm:cxn modelId="{97FA9B07-78C7-8A40-92CD-86AF03514C60}" type="presOf" srcId="{A5169576-17D9-DC4E-BE7C-0D4C008327B1}" destId="{D63F7240-18B7-1B43-94F9-7FA8941C4100}" srcOrd="0" destOrd="0" presId="urn:microsoft.com/office/officeart/2005/8/layout/chevron1"/>
    <dgm:cxn modelId="{CF97921B-A6D3-A54E-8B71-7EFFD48D200D}" srcId="{1F82586B-D1EF-1E4C-B691-816AEFE5A0DB}" destId="{7F0D8930-4703-564E-9960-4DCA65F3C876}" srcOrd="3" destOrd="0" parTransId="{9B7FCAA6-C1D2-BC4B-BED8-866AE07484EA}" sibTransId="{72BD34ED-7A14-4E47-8733-D7FC90F05DED}"/>
    <dgm:cxn modelId="{F7CB5C2A-156B-0845-852F-CB63DFA93B61}" srcId="{1F82586B-D1EF-1E4C-B691-816AEFE5A0DB}" destId="{24A78464-3BF5-E542-B07F-BC3466CBACE8}" srcOrd="1" destOrd="0" parTransId="{78A26FCB-1D72-174F-A790-81A4D902F75B}" sibTransId="{04ECE9C6-9C6C-8049-9DDA-5DAABD171C9C}"/>
    <dgm:cxn modelId="{2680AF3B-CD72-D24F-BE99-480FFFDC295C}" srcId="{1F82586B-D1EF-1E4C-B691-816AEFE5A0DB}" destId="{A5169576-17D9-DC4E-BE7C-0D4C008327B1}" srcOrd="0" destOrd="0" parTransId="{D8019C75-3421-A148-BC2C-A72F2C17FE6E}" sibTransId="{EDCAE282-F2B0-7B49-9ABD-C07F50B21AE5}"/>
    <dgm:cxn modelId="{1D9A2149-F4F1-0F4B-A636-FB7D4472C797}" srcId="{1F82586B-D1EF-1E4C-B691-816AEFE5A0DB}" destId="{74A7A8EF-8942-1149-84E9-A17253E7BEC5}" srcOrd="2" destOrd="0" parTransId="{137A5A7B-71C9-F946-9311-BD20596E74D0}" sibTransId="{024C6870-42D7-A749-B6CE-852BEF603EC9}"/>
    <dgm:cxn modelId="{9B52D74B-3D9C-D24C-8814-62AEC8B6E4AC}" type="presOf" srcId="{1F82586B-D1EF-1E4C-B691-816AEFE5A0DB}" destId="{9F60B428-13D7-3543-8FC7-7632102F8E95}" srcOrd="0" destOrd="0" presId="urn:microsoft.com/office/officeart/2005/8/layout/chevron1"/>
    <dgm:cxn modelId="{9DF09B53-3059-BB45-832F-0B0744924C60}" type="presOf" srcId="{74A7A8EF-8942-1149-84E9-A17253E7BEC5}" destId="{21AD41DF-A184-284B-9663-84D2EDDC87B9}" srcOrd="0" destOrd="0" presId="urn:microsoft.com/office/officeart/2005/8/layout/chevron1"/>
    <dgm:cxn modelId="{64A93E6C-2C7F-4642-9B13-0F2170E9B178}" srcId="{1F82586B-D1EF-1E4C-B691-816AEFE5A0DB}" destId="{96C56EE6-938F-F841-8ECB-4A54BEFAEB61}" srcOrd="4" destOrd="0" parTransId="{028076D8-D720-1A45-AAB9-DE5E6990D3B6}" sibTransId="{8B8C88EA-90AC-0A4B-B3D3-C5E974ECB40F}"/>
    <dgm:cxn modelId="{47E0A871-F55F-1F43-8CCE-38BACE71CD00}" type="presOf" srcId="{96C56EE6-938F-F841-8ECB-4A54BEFAEB61}" destId="{F5789301-0A28-AD4D-BF6E-450D3339F1EB}" srcOrd="0" destOrd="0" presId="urn:microsoft.com/office/officeart/2005/8/layout/chevron1"/>
    <dgm:cxn modelId="{03423CAB-1A9B-924A-8ADC-414EDE9F88F8}" type="presOf" srcId="{24A78464-3BF5-E542-B07F-BC3466CBACE8}" destId="{730EDB57-C800-3A47-8F14-C5173A9D8D96}" srcOrd="0" destOrd="0" presId="urn:microsoft.com/office/officeart/2005/8/layout/chevron1"/>
    <dgm:cxn modelId="{480F7BB1-7F90-204C-A385-A71321B5C990}" type="presOf" srcId="{7F0D8930-4703-564E-9960-4DCA65F3C876}" destId="{45965A84-F22D-384F-A8E3-EF32FD635045}" srcOrd="0" destOrd="0" presId="urn:microsoft.com/office/officeart/2005/8/layout/chevron1"/>
    <dgm:cxn modelId="{5FFC4E67-8C38-4940-8A68-52B5CC76CC65}" type="presParOf" srcId="{9F60B428-13D7-3543-8FC7-7632102F8E95}" destId="{D63F7240-18B7-1B43-94F9-7FA8941C4100}" srcOrd="0" destOrd="0" presId="urn:microsoft.com/office/officeart/2005/8/layout/chevron1"/>
    <dgm:cxn modelId="{A5BA8116-C827-3D43-96DD-FFB4533893C4}" type="presParOf" srcId="{9F60B428-13D7-3543-8FC7-7632102F8E95}" destId="{A6C13BEC-6D0B-5F49-B844-EA698D3A0118}" srcOrd="1" destOrd="0" presId="urn:microsoft.com/office/officeart/2005/8/layout/chevron1"/>
    <dgm:cxn modelId="{3C8AF0DF-9511-D748-B499-101813200E64}" type="presParOf" srcId="{9F60B428-13D7-3543-8FC7-7632102F8E95}" destId="{730EDB57-C800-3A47-8F14-C5173A9D8D96}" srcOrd="2" destOrd="0" presId="urn:microsoft.com/office/officeart/2005/8/layout/chevron1"/>
    <dgm:cxn modelId="{1C0D15AE-DE88-6F41-9A49-1DD004813519}" type="presParOf" srcId="{9F60B428-13D7-3543-8FC7-7632102F8E95}" destId="{3C715B07-5F82-184E-B795-91957F7AE139}" srcOrd="3" destOrd="0" presId="urn:microsoft.com/office/officeart/2005/8/layout/chevron1"/>
    <dgm:cxn modelId="{955F62DA-AACB-534F-BFAA-C1420AF79EBB}" type="presParOf" srcId="{9F60B428-13D7-3543-8FC7-7632102F8E95}" destId="{21AD41DF-A184-284B-9663-84D2EDDC87B9}" srcOrd="4" destOrd="0" presId="urn:microsoft.com/office/officeart/2005/8/layout/chevron1"/>
    <dgm:cxn modelId="{FEF30A68-38FC-E94C-B544-D0DB7638C390}" type="presParOf" srcId="{9F60B428-13D7-3543-8FC7-7632102F8E95}" destId="{9E9D429C-3EA9-BD4E-9AE5-5326C3D23A5F}" srcOrd="5" destOrd="0" presId="urn:microsoft.com/office/officeart/2005/8/layout/chevron1"/>
    <dgm:cxn modelId="{745E14C5-C756-924C-97F9-4069039D14F5}" type="presParOf" srcId="{9F60B428-13D7-3543-8FC7-7632102F8E95}" destId="{45965A84-F22D-384F-A8E3-EF32FD635045}" srcOrd="6" destOrd="0" presId="urn:microsoft.com/office/officeart/2005/8/layout/chevron1"/>
    <dgm:cxn modelId="{E0E363A6-49F5-D441-89CC-036AB4C57C4F}" type="presParOf" srcId="{9F60B428-13D7-3543-8FC7-7632102F8E95}" destId="{9E1D7FC4-7BF8-3D4D-851D-9C09A00E1C17}" srcOrd="7" destOrd="0" presId="urn:microsoft.com/office/officeart/2005/8/layout/chevron1"/>
    <dgm:cxn modelId="{DA4245ED-9793-4042-905F-0DA4FB66C92E}" type="presParOf" srcId="{9F60B428-13D7-3543-8FC7-7632102F8E95}" destId="{F5789301-0A28-AD4D-BF6E-450D3339F1EB}" srcOrd="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F7240-18B7-1B43-94F9-7FA8941C4100}">
      <dsp:nvSpPr>
        <dsp:cNvPr id="0" name=""/>
        <dsp:cNvSpPr/>
      </dsp:nvSpPr>
      <dsp:spPr>
        <a:xfrm>
          <a:off x="2589" y="546125"/>
          <a:ext cx="2304752" cy="921900"/>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CONCEPT</a:t>
          </a:r>
        </a:p>
      </dsp:txBody>
      <dsp:txXfrm>
        <a:off x="463539" y="546125"/>
        <a:ext cx="1382852" cy="921900"/>
      </dsp:txXfrm>
    </dsp:sp>
    <dsp:sp modelId="{730EDB57-C800-3A47-8F14-C5173A9D8D96}">
      <dsp:nvSpPr>
        <dsp:cNvPr id="0" name=""/>
        <dsp:cNvSpPr/>
      </dsp:nvSpPr>
      <dsp:spPr>
        <a:xfrm>
          <a:off x="2076866" y="546125"/>
          <a:ext cx="2304752" cy="921900"/>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DEFINITION</a:t>
          </a:r>
        </a:p>
      </dsp:txBody>
      <dsp:txXfrm>
        <a:off x="2537816" y="546125"/>
        <a:ext cx="1382852" cy="921900"/>
      </dsp:txXfrm>
    </dsp:sp>
    <dsp:sp modelId="{21AD41DF-A184-284B-9663-84D2EDDC87B9}">
      <dsp:nvSpPr>
        <dsp:cNvPr id="0" name=""/>
        <dsp:cNvSpPr/>
      </dsp:nvSpPr>
      <dsp:spPr>
        <a:xfrm>
          <a:off x="4151143" y="546125"/>
          <a:ext cx="2304752" cy="921900"/>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PLANNING</a:t>
          </a:r>
        </a:p>
      </dsp:txBody>
      <dsp:txXfrm>
        <a:off x="4612093" y="546125"/>
        <a:ext cx="1382852" cy="921900"/>
      </dsp:txXfrm>
    </dsp:sp>
    <dsp:sp modelId="{45965A84-F22D-384F-A8E3-EF32FD635045}">
      <dsp:nvSpPr>
        <dsp:cNvPr id="0" name=""/>
        <dsp:cNvSpPr/>
      </dsp:nvSpPr>
      <dsp:spPr>
        <a:xfrm>
          <a:off x="6225420" y="546125"/>
          <a:ext cx="2304752" cy="921900"/>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EXECUTION</a:t>
          </a:r>
        </a:p>
      </dsp:txBody>
      <dsp:txXfrm>
        <a:off x="6686370" y="546125"/>
        <a:ext cx="1382852" cy="921900"/>
      </dsp:txXfrm>
    </dsp:sp>
    <dsp:sp modelId="{F5789301-0A28-AD4D-BF6E-450D3339F1EB}">
      <dsp:nvSpPr>
        <dsp:cNvPr id="0" name=""/>
        <dsp:cNvSpPr/>
      </dsp:nvSpPr>
      <dsp:spPr>
        <a:xfrm>
          <a:off x="8299697" y="546125"/>
          <a:ext cx="2304752" cy="921900"/>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CLOSEOUT</a:t>
          </a:r>
        </a:p>
      </dsp:txBody>
      <dsp:txXfrm>
        <a:off x="8760647" y="546125"/>
        <a:ext cx="1382852" cy="921900"/>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18946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0D9B0086-0E9A-5C44-83F4-D13F12307CB7}" type="datetimeFigureOut">
              <a:rPr lang="en-GB" smtClean="0"/>
              <a:t>15/07/2020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D85265-0430-2F44-BC2E-386E7424207C}" type="slidenum">
              <a:rPr lang="en-GB" smtClean="0"/>
              <a:t>‹#›</a:t>
            </a:fld>
            <a:endParaRPr lang="en-GB" dirty="0"/>
          </a:p>
        </p:txBody>
      </p:sp>
    </p:spTree>
    <p:extLst>
      <p:ext uri="{BB962C8B-B14F-4D97-AF65-F5344CB8AC3E}">
        <p14:creationId xmlns:p14="http://schemas.microsoft.com/office/powerpoint/2010/main" val="2257209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8" Type="http://schemas.openxmlformats.org/officeDocument/2006/relationships/hyperlink" Target="https://www.dawsonera.com/readonline/9780814437377" TargetMode="External"/><Relationship Id="rId13" Type="http://schemas.openxmlformats.org/officeDocument/2006/relationships/hyperlink" Target="https://www.dawsonera.com/readonline/9780749461584" TargetMode="External"/><Relationship Id="rId3" Type="http://schemas.openxmlformats.org/officeDocument/2006/relationships/hyperlink" Target="https://www.bbc.com/future/article/20140708-when-crowd-wisdom-goes-wrong" TargetMode="External"/><Relationship Id="rId7" Type="http://schemas.openxmlformats.org/officeDocument/2006/relationships/hyperlink" Target="https://books.google.co.uk/books?id=jO29DwAAQBAJ&amp;printsec=frontcover&amp;dq=editions:ULa6CYrrR2AC&amp;hl=en&amp;sa=X&amp;ved=2ahUKEwjy15Xl4bfqAhV2UBUIHZ2CCwwQuwUwAHoECAEQBw#v=onepage&amp;q&amp;f=false" TargetMode="External"/><Relationship Id="rId12" Type="http://schemas.openxmlformats.org/officeDocument/2006/relationships/hyperlink" Target="https://books.google.co.uk/books?id=FcTMXRJEe2MC&amp;pg=PA3&amp;dq=project+sponsor&amp;hl=en&amp;sa=X&amp;ved=2ahUKEwi148jts7HqAhXmQUEAHVupBW8Q6AEwAnoECAMQAg#v=onepage&amp;q=project%20sponsor&amp;f=false" TargetMode="External"/><Relationship Id="rId2" Type="http://schemas.openxmlformats.org/officeDocument/2006/relationships/slide" Target="../slides/slide12.xml"/><Relationship Id="rId16" Type="http://schemas.openxmlformats.org/officeDocument/2006/relationships/hyperlink" Target="https://search-proquest-com.ezproxy.uwtsd.ac.uk/docview/2013502882?OpenUrlRefId=info:xri/sid:primo&amp;accountid=130472" TargetMode="External"/><Relationship Id="rId1" Type="http://schemas.openxmlformats.org/officeDocument/2006/relationships/notesMaster" Target="../notesMasters/notesMaster1.xml"/><Relationship Id="rId6" Type="http://schemas.openxmlformats.org/officeDocument/2006/relationships/hyperlink" Target="https://www.researchgate.net/publication/257718824_Managing_Project_Scope_Definition_to_Improve_Stakeholders%27_Participation_and_Enhance_Project_Outcome" TargetMode="External"/><Relationship Id="rId11" Type="http://schemas.openxmlformats.org/officeDocument/2006/relationships/hyperlink" Target="https://www.researchgate.net/publication/324505634_What_is_the_Iron_Triangle_and_how_has_it_changed" TargetMode="External"/><Relationship Id="rId5" Type="http://schemas.openxmlformats.org/officeDocument/2006/relationships/hyperlink" Target="https://books.google.co.uk/books?id=tEHSBQAAQBAJ&amp;printsec=frontcover#v=onepage&amp;q&amp;f=false" TargetMode="External"/><Relationship Id="rId15" Type="http://schemas.openxmlformats.org/officeDocument/2006/relationships/hyperlink" Target="https://www.researchgate.net/publication/305462896_Project_managament_cost_time_and_quality/citation/download" TargetMode="External"/><Relationship Id="rId10" Type="http://schemas.openxmlformats.org/officeDocument/2006/relationships/hyperlink" Target="https://www.managers.org.uk/knowledge-bank/stakeholder-analysis-and-management" TargetMode="External"/><Relationship Id="rId4" Type="http://schemas.openxmlformats.org/officeDocument/2006/relationships/hyperlink" Target="https://books.google.co.uk/books?id=VqTWCwAAQBAJ&amp;pg=PA160&amp;dq=project+steering+group&amp;hl=en&amp;sa=X&amp;ved=2ahUKEwiv5tH-_rHqAhUXHcAKHeCgBvkQ6AEwBHoECAYQAg#v=onepage&amp;q=steering%20group&amp;f=false" TargetMode="External"/><Relationship Id="rId9" Type="http://schemas.openxmlformats.org/officeDocument/2006/relationships/hyperlink" Target="https://www.researchgate.net/publication/312702795_The_Use_and_Effectiveness_of_User_Stories_in_Practice" TargetMode="External"/><Relationship Id="rId14" Type="http://schemas.openxmlformats.org/officeDocument/2006/relationships/hyperlink" Target="https://www.pmi.org/learning/library/importance-of-project-sponsorship-9946"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D85265-0430-2F44-BC2E-386E7424207C}" type="slidenum">
              <a:rPr lang="en-GB" smtClean="0"/>
              <a:t>1</a:t>
            </a:fld>
            <a:endParaRPr lang="en-GB" dirty="0"/>
          </a:p>
        </p:txBody>
      </p:sp>
    </p:spTree>
    <p:extLst>
      <p:ext uri="{BB962C8B-B14F-4D97-AF65-F5344CB8AC3E}">
        <p14:creationId xmlns:p14="http://schemas.microsoft.com/office/powerpoint/2010/main" val="938066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50000"/>
              </a:lnSpc>
              <a:buNone/>
            </a:pPr>
            <a:r>
              <a:rPr lang="en-GB" sz="1200" kern="1200" dirty="0">
                <a:solidFill>
                  <a:schemeClr val="tx1"/>
                </a:solidFill>
                <a:effectLst/>
                <a:latin typeface="+mn-lt"/>
                <a:ea typeface="+mn-ea"/>
                <a:cs typeface="+mn-cs"/>
              </a:rPr>
              <a:t>The Vintner’s Project will be carried out by IronGate who are a professional company consisting of specialists in different fields.  Our team specialise in managing projects of all types, you may browse through our portfolio to see how we managed them.  A project, as defined by Project Management Institute, is a temporary undertaking to create a particular good, service or outcome, (Heagney, 2016, p2).  The aim of this project is to get the existing Vintners office relocated from their Solihull premises to the Sparkhill Warehouse, and to help develop the business further by introducing a website platform whereby customers can purchase their goods online.  Heagney (2016, p4) further states that Project Management is the incorporation of information, expertise, resources and strategies to fulfil the project needs.  IronGate is here to do exactly that, we are here to cater for The Vintner’s needs with the help of our experts and strategic planning to make the office relocation a smooth success.  We are still learning; every project is different and comes with different challenges but what we have taken valuable lessons from all of our completed projects and have learnt how to achieve the best results.  One of those, as stated by Roberts (2011, p1), is that it requires a team to successfully deliver a project; everyone needs to input their expertise and ideas to make this project successful. </a:t>
            </a:r>
            <a:r>
              <a:rPr lang="en-GB" sz="1200" dirty="0"/>
              <a:t>This proposal will highlight the following:</a:t>
            </a:r>
          </a:p>
          <a:p>
            <a:pPr marL="171450" indent="-171450" algn="just">
              <a:lnSpc>
                <a:spcPct val="150000"/>
              </a:lnSpc>
              <a:buFont typeface="Wingdings" pitchFamily="2" charset="2"/>
              <a:buChar char="Ø"/>
            </a:pPr>
            <a:r>
              <a:rPr lang="en-GB" sz="1200" dirty="0"/>
              <a:t>Project Life Cycle</a:t>
            </a:r>
          </a:p>
          <a:p>
            <a:pPr marL="171450" indent="-171450">
              <a:lnSpc>
                <a:spcPct val="150000"/>
              </a:lnSpc>
              <a:buFont typeface="Wingdings" pitchFamily="2" charset="2"/>
              <a:buChar char="Ø"/>
            </a:pPr>
            <a:r>
              <a:rPr lang="en-GB" sz="1200" dirty="0"/>
              <a:t>Stakeholders, sponsors and steering groups </a:t>
            </a:r>
          </a:p>
          <a:p>
            <a:pPr marL="171450" indent="-171450">
              <a:lnSpc>
                <a:spcPct val="150000"/>
              </a:lnSpc>
              <a:buFont typeface="Wingdings" pitchFamily="2" charset="2"/>
              <a:buChar char="Ø"/>
            </a:pPr>
            <a:r>
              <a:rPr lang="en-GB" sz="1200" dirty="0"/>
              <a:t>Defining scope </a:t>
            </a:r>
          </a:p>
          <a:p>
            <a:pPr lvl="1">
              <a:lnSpc>
                <a:spcPct val="49000"/>
              </a:lnSpc>
            </a:pPr>
            <a:r>
              <a:rPr lang="en-GB" sz="1200" dirty="0"/>
              <a:t>Iron Triangle</a:t>
            </a:r>
          </a:p>
          <a:p>
            <a:pPr lvl="1">
              <a:lnSpc>
                <a:spcPct val="49000"/>
              </a:lnSpc>
            </a:pPr>
            <a:r>
              <a:rPr lang="en-GB" sz="1200" dirty="0"/>
              <a:t>User Stories</a:t>
            </a:r>
          </a:p>
          <a:p>
            <a:pPr lvl="1">
              <a:lnSpc>
                <a:spcPct val="49000"/>
              </a:lnSpc>
            </a:pPr>
            <a:r>
              <a:rPr lang="en-GB" sz="1200" dirty="0"/>
              <a:t>MoSCoW </a:t>
            </a:r>
          </a:p>
          <a:p>
            <a:pPr lvl="1">
              <a:lnSpc>
                <a:spcPct val="49000"/>
              </a:lnSpc>
            </a:pPr>
            <a:r>
              <a:rPr lang="en-GB" sz="1200" dirty="0"/>
              <a:t>Chevron</a:t>
            </a:r>
          </a:p>
          <a:p>
            <a:pPr lvl="1">
              <a:lnSpc>
                <a:spcPct val="49000"/>
              </a:lnSpc>
            </a:pPr>
            <a:r>
              <a:rPr lang="en-GB" sz="1200" dirty="0"/>
              <a:t>Trello board</a:t>
            </a:r>
          </a:p>
          <a:p>
            <a:pPr marL="171450" indent="-171450">
              <a:lnSpc>
                <a:spcPct val="150000"/>
              </a:lnSpc>
              <a:buFont typeface="Wingdings" pitchFamily="2" charset="2"/>
              <a:buChar char="Ø"/>
            </a:pPr>
            <a:r>
              <a:rPr lang="en-GB" sz="1200" dirty="0"/>
              <a:t>Estimation techniques</a:t>
            </a:r>
          </a:p>
          <a:p>
            <a:pPr lvl="1">
              <a:lnSpc>
                <a:spcPct val="49000"/>
              </a:lnSpc>
            </a:pPr>
            <a:r>
              <a:rPr lang="en-GB" sz="1200" dirty="0"/>
              <a:t>Wisdom of the Crowd </a:t>
            </a:r>
          </a:p>
          <a:p>
            <a:pPr lvl="1">
              <a:lnSpc>
                <a:spcPct val="49000"/>
              </a:lnSpc>
            </a:pPr>
            <a:r>
              <a:rPr lang="en-GB" sz="1200" dirty="0"/>
              <a:t>The standard project/product technique</a:t>
            </a:r>
          </a:p>
          <a:p>
            <a:pPr marL="171450" marR="0" lvl="0" indent="-171450" algn="l" defTabSz="914400" rtl="0" eaLnBrk="1" fontAlgn="auto" latinLnBrk="0" hangingPunct="1">
              <a:lnSpc>
                <a:spcPct val="49000"/>
              </a:lnSpc>
              <a:spcBef>
                <a:spcPts val="0"/>
              </a:spcBef>
              <a:spcAft>
                <a:spcPts val="0"/>
              </a:spcAft>
              <a:buClrTx/>
              <a:buSzTx/>
              <a:buFont typeface="Wingdings" pitchFamily="2" charset="2"/>
              <a:buChar char="Ø"/>
              <a:tabLst/>
              <a:defRPr/>
            </a:pPr>
            <a:r>
              <a:rPr lang="en-GB" sz="1200" dirty="0"/>
              <a:t>Gantt Charts </a:t>
            </a:r>
          </a:p>
          <a:p>
            <a:pPr marL="171450" indent="-171450">
              <a:lnSpc>
                <a:spcPct val="150000"/>
              </a:lnSpc>
              <a:buFont typeface="Wingdings" pitchFamily="2" charset="2"/>
              <a:buChar char="Ø"/>
            </a:pPr>
            <a:r>
              <a:rPr lang="en-GB" sz="1200" dirty="0"/>
              <a:t>Tracking the project </a:t>
            </a:r>
          </a:p>
          <a:p>
            <a:pPr marL="0" indent="0">
              <a:lnSpc>
                <a:spcPct val="150000"/>
              </a:lnSpc>
              <a:buFont typeface="Arial" panose="020B0604020202020204" pitchFamily="34" charset="0"/>
              <a:buNone/>
            </a:pPr>
            <a:endParaRPr lang="en-GB" sz="1200" kern="1200" dirty="0">
              <a:solidFill>
                <a:schemeClr val="tx1"/>
              </a:solidFill>
              <a:effectLst/>
              <a:latin typeface="+mn-lt"/>
              <a:ea typeface="+mn-ea"/>
              <a:cs typeface="+mn-cs"/>
            </a:endParaRPr>
          </a:p>
          <a:p>
            <a:pPr marL="0" indent="0">
              <a:lnSpc>
                <a:spcPct val="150000"/>
              </a:lnSpc>
              <a:buFontTx/>
              <a:buNone/>
            </a:pPr>
            <a:r>
              <a:rPr lang="en-GB" sz="1200" kern="1200" dirty="0">
                <a:solidFill>
                  <a:schemeClr val="tx1"/>
                </a:solidFill>
                <a:effectLst/>
                <a:latin typeface="+mn-lt"/>
                <a:ea typeface="+mn-ea"/>
                <a:cs typeface="+mn-cs"/>
              </a:rPr>
              <a:t>The next part will be covering </a:t>
            </a:r>
            <a:r>
              <a:rPr lang="en-GB" sz="1200" dirty="0">
                <a:solidFill>
                  <a:schemeClr val="tx1"/>
                </a:solidFill>
              </a:rPr>
              <a:t>the Project Life Cycle….</a:t>
            </a:r>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 </a:t>
            </a: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endParaRPr lang="en-GB" sz="1100" dirty="0"/>
          </a:p>
        </p:txBody>
      </p:sp>
      <p:sp>
        <p:nvSpPr>
          <p:cNvPr id="4" name="Slide Number Placeholder 3"/>
          <p:cNvSpPr>
            <a:spLocks noGrp="1"/>
          </p:cNvSpPr>
          <p:nvPr>
            <p:ph type="sldNum" sz="quarter" idx="5"/>
          </p:nvPr>
        </p:nvSpPr>
        <p:spPr/>
        <p:txBody>
          <a:bodyPr/>
          <a:lstStyle/>
          <a:p>
            <a:fld id="{FCD85265-0430-2F44-BC2E-386E7424207C}" type="slidenum">
              <a:rPr lang="en-GB" smtClean="0"/>
              <a:t>2</a:t>
            </a:fld>
            <a:endParaRPr lang="en-GB" dirty="0"/>
          </a:p>
        </p:txBody>
      </p:sp>
    </p:spTree>
    <p:extLst>
      <p:ext uri="{BB962C8B-B14F-4D97-AF65-F5344CB8AC3E}">
        <p14:creationId xmlns:p14="http://schemas.microsoft.com/office/powerpoint/2010/main" val="2364439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Every project has a start, middle and an ending.  In Heagney’s 2016, ‘Appropriate Project Life Cycle’ model shown in Figure 1, he describes each project starting with an idea that may be somewhat ‘fuzzy’.  This is because work is often started on the project before ensuring that everyone shares the same mission and vision.  </a:t>
            </a:r>
            <a:r>
              <a:rPr lang="en-GB" sz="1200" dirty="0"/>
              <a:t>Wu </a:t>
            </a:r>
            <a:r>
              <a:rPr lang="en-GB" sz="1200" i="1" dirty="0"/>
              <a:t>et al. </a:t>
            </a:r>
            <a:r>
              <a:rPr lang="en-GB" sz="1200" i="0" dirty="0"/>
              <a:t>(2018 </a:t>
            </a:r>
            <a:r>
              <a:rPr lang="en-GB" sz="1200" dirty="0"/>
              <a:t>as cited in </a:t>
            </a:r>
            <a:r>
              <a:rPr lang="en-GB" sz="1200" b="0" i="0" kern="1200" dirty="0">
                <a:solidFill>
                  <a:schemeClr val="tx1"/>
                </a:solidFill>
                <a:effectLst/>
                <a:latin typeface="+mn-lt"/>
                <a:ea typeface="+mn-ea"/>
                <a:cs typeface="+mn-cs"/>
              </a:rPr>
              <a:t>Wei, </a:t>
            </a:r>
            <a:r>
              <a:rPr lang="en-GB" sz="1200" b="0" i="1" kern="1200" dirty="0">
                <a:solidFill>
                  <a:schemeClr val="tx1"/>
                </a:solidFill>
                <a:effectLst/>
                <a:latin typeface="+mn-lt"/>
                <a:ea typeface="+mn-ea"/>
                <a:cs typeface="+mn-cs"/>
              </a:rPr>
              <a:t>et al.</a:t>
            </a:r>
            <a:r>
              <a:rPr lang="en-GB" sz="1200" b="0" i="0" kern="1200" dirty="0">
                <a:solidFill>
                  <a:schemeClr val="tx1"/>
                </a:solidFill>
                <a:effectLst/>
                <a:latin typeface="+mn-lt"/>
                <a:ea typeface="+mn-ea"/>
                <a:cs typeface="+mn-cs"/>
              </a:rPr>
              <a:t> 2016) state that c</a:t>
            </a:r>
            <a:r>
              <a:rPr lang="en-GB" sz="1200" kern="1200" dirty="0">
                <a:solidFill>
                  <a:schemeClr val="tx1"/>
                </a:solidFill>
                <a:effectLst/>
                <a:latin typeface="+mn-lt"/>
                <a:ea typeface="+mn-ea"/>
                <a:cs typeface="+mn-cs"/>
              </a:rPr>
              <a:t>onflicted projects are ultimately triggered by disagreements between the project managers, contractors and the other project stakeholders in the execution of the project because of differences in opinions (e.g. design, timeline and costs).  Therefore, once all of the project members have come to an agreement on the problems that need to be solved, they can then move onto the planning stage of the project which involves logistics; materials and other supplies needed to complete the work (Heagney, 2016, p13).  He continues to say that it is not only the materials that are needed to complete the tasks but food provisions must be thought of too as the workers will need to be fed to avoid work coming to a halt.  Therefore, it would be wise to make arrangements for providing food for the workers who are carrying out the jobs.  This would need to be arranged by the Project Manager.  The next stage is executing the work, monitoring the progress and then making any corrective actions if needed.  Finally, once that is all completed, it is necessary to look at how the project went and what was learned from the project.  Things to ask are: “What went well?” and “How could things be done different next time to improve?”  Roberts, (2011, p17) explains that the whole reason the closeout phase is carried out is to learn something from the project, it should be seen as a focus on improving for next time rather than looking at faults that occurred as this tends to make the project team defensive.</a:t>
            </a:r>
          </a:p>
          <a:p>
            <a:pPr algn="l"/>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next part will cover </a:t>
            </a:r>
            <a:r>
              <a:rPr lang="en-GB" sz="1200" dirty="0">
                <a:solidFill>
                  <a:schemeClr val="tx1"/>
                </a:solidFill>
              </a:rPr>
              <a:t>Sponsors, Stakeholders and the Steering Group…….</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CD85265-0430-2F44-BC2E-386E7424207C}" type="slidenum">
              <a:rPr lang="en-GB" smtClean="0"/>
              <a:t>3</a:t>
            </a:fld>
            <a:endParaRPr lang="en-GB" dirty="0"/>
          </a:p>
        </p:txBody>
      </p:sp>
    </p:spTree>
    <p:extLst>
      <p:ext uri="{BB962C8B-B14F-4D97-AF65-F5344CB8AC3E}">
        <p14:creationId xmlns:p14="http://schemas.microsoft.com/office/powerpoint/2010/main" val="34020051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organisational structure of a project is, in some ways, like every company.  It should contain levels of authority which allow people on various levels to make the right decisions using their special skills, knowledge and experience, (Roberts, 2011, p32).</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A Project Sponsor is an individual with direct accountability for the project (often an executive).  Their main aims are to ensure that the project benefits the business and acts as the organisation’s representative to play a vital role in leadership, (Schibi and Lee, 2015).  IronGate propose Doreen Vintner to be the Project Sponsor because she is the third generation of this family business and has extensive experience in the running of Vintner’s Antiques, making her an ideal candidate to take this role on.  To be a successful sponsor for a company, you ought to consider and develop your own personal involvement in the initiative and guide it along constructively to a positive end, (Project Sponsor: Sponsoring for Success, 2008)</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Doreen Vintner is a headstrong individual with 10 years accountancy experience, she would be capable of directing the project successfully whilst knowing what the business finances are.  Roberts (2011, p18) suggests that for projects to thrive, they need people who will actively promote them, this is essentially the position of the Sponsor and the obligation for a good and optimistic result.  Project success is a team effort, and when the project sponsorship role is better understood, the whole team benefits, (Schibi and Lee, 2015).  </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A Stakeholder is an individual or a group interested in or involved in the activities of a company or organisation, who may affect or be affected by its operations.  Internal stakeholders include employees, departments or subsidiary companies, whilst external stakeholders include business partners, customers and suppliers, (Managers.org.co.uk, 2020).  Denis Vintner is part of the Vintner family too, having worked there since he was young.  He and Doreen run the business that has been passed down to them from several generations.  They are both the main internal stakeholders of Vintners. Omar King has been employed by Vintner’s from a young age as well.   He has all-round experience within the business and knows how the business operates.  Suha Madani is also employed by Vintner’s Antiques and she has sound experience in her role.  She is a loyal family friend of the Vintners and is currently working within customer service.  Both Omar and herself are internal stakeholders of the business as they are currently employees.  The external stakeholders will be the customers who visit the shop in person and also potential online customers who will be purchasing goods once the website is set up and running.  The other stakeholder would be the Antiques Wholesale Supplier; Vintage Retro who sell antiques to the Vintners.</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A Steering Group is a significant component of the corporate framework, between the Project Sponsor and Project Manager as stated by Bilgin and Danis (2015, p160, quoted in Arnesson and Albinsson 2014).  Furthermore, he continues to state that the Steering Group make important steps in the implementation of the Project.  Roberts (2011, p65), contends that the Steering Group is in charge of ensuring that the business requirements for the project are fulfilled.  He also states that the group should include individuals who are both seniors and professionals in their sectors to provide the necessary expertise, abilities and experiences, (Roberts, 2011, p36).  IronGate propose both Denis and Omar to be the Project Steering Group; they both can add their expertise and valuable insights towards the deliverance of the project.</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A Project Manager should ideally be someone effective in involving other individuals, who prepares and manages execution with passion and who is well-practiced in detecting and handling risks, (Roberts, 2011, p3).  A Project Manager’s key role is being responsible for ensuring that the project is completed on schedule, on budget and in terms of scale, ideally at the correct standard of efficiency, (Heagney, 2016, p24).  IronGate propose Suha to take this role on as she is very competent in dealing with customers and suppliers.  Additionally, this will be an opportunity for her to manage a project and move up the corporate ladder.  The Project Manager reports to the Steering Group, (Bilgin and Danis, 2015, p160, quoted in Arnesson and Albinsson 2014).  This would be an ideal set-up as Suha would be reporting to a main internal Stakeholder and Steering Group member; Denis Vintner.  Although Suha has never managed before, things going wrong are inevitable which is why decision making and general problems need to be discussed openly with both the Steering Group and Project Sponsor. Roberts (2011, p2) confirms this, ‘The manager is able to resolve these challenges by promoting the involvement and commitment of key stakeholders, who invest together in project management and leadership.  It will help insure that everyone is accountable for overcoming even the most thorniest problems’.</a:t>
            </a:r>
            <a:endParaRPr lang="en-GB" dirty="0">
              <a:effectLst/>
            </a:endParaRP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Specialists within a project design, develop and address the needs of the customer, usually performing the project innovation process.  Projects will ultimately fail if the tasks set forth cannot be built or produced.  IronGate will now introduce their Specialists whom have worked together in various projects: </a:t>
            </a:r>
          </a:p>
          <a:p>
            <a:pPr marL="171450" lvl="0" indent="-171450" algn="just">
              <a:buFont typeface="Wingdings" pitchFamily="2" charset="2"/>
              <a:buChar char="Ø"/>
            </a:pPr>
            <a:r>
              <a:rPr lang="en-GB" sz="1200" kern="1200" dirty="0">
                <a:solidFill>
                  <a:schemeClr val="tx1"/>
                </a:solidFill>
                <a:effectLst/>
                <a:latin typeface="+mn-lt"/>
                <a:ea typeface="+mn-ea"/>
                <a:cs typeface="+mn-cs"/>
              </a:rPr>
              <a:t>Ace Constructions; Mark Andrews &amp; Kayla Mir who take care of the construction aspects of the project.  They will be erecting a new roof on the warehouse building and constructing the rooms within it; which include an office, kitchen and toilet facilities.  A garage will also be built with an automatic shutter for the delivery of goods which is adjacent to the racking system where all the antiques are stored.</a:t>
            </a:r>
          </a:p>
          <a:p>
            <a:pPr marL="171450" lvl="0" indent="-171450" algn="just">
              <a:buFont typeface="Wingdings" pitchFamily="2" charset="2"/>
              <a:buChar char="Ø"/>
            </a:pPr>
            <a:r>
              <a:rPr lang="en-GB" sz="1200" kern="1200" dirty="0">
                <a:solidFill>
                  <a:schemeClr val="tx1"/>
                </a:solidFill>
                <a:effectLst/>
                <a:latin typeface="+mn-lt"/>
                <a:ea typeface="+mn-ea"/>
                <a:cs typeface="+mn-cs"/>
              </a:rPr>
              <a:t>Office Removals Company; Alexander Nicholls will be transporting all the existing stock from the Solihull branch to the new warehouse in Sparkhill.  This will be carried out once the racking system has been installed at the warehouse.  He has several transit vans with expert drivers who will safely transport the goods to the warehouse.</a:t>
            </a:r>
          </a:p>
          <a:p>
            <a:pPr marL="171450" lvl="0" indent="-171450" algn="just">
              <a:buFont typeface="Wingdings" pitchFamily="2" charset="2"/>
              <a:buChar char="Ø"/>
            </a:pPr>
            <a:r>
              <a:rPr lang="en-GB" sz="1200" kern="1200" dirty="0">
                <a:solidFill>
                  <a:schemeClr val="tx1"/>
                </a:solidFill>
                <a:effectLst/>
                <a:latin typeface="+mn-lt"/>
                <a:ea typeface="+mn-ea"/>
                <a:cs typeface="+mn-cs"/>
              </a:rPr>
              <a:t>IT &amp; Telecoms; Helen Michaels will be in charge of transferring the telephone number over to the new warehouse, setting up the office and counter with computer terminals, EPOS card facilities and telephones.  She will also be in charge of designing the new website making it accessible for online customers to purchase goods.</a:t>
            </a:r>
          </a:p>
          <a:p>
            <a:pPr marL="171450" lvl="0" indent="-171450" algn="just">
              <a:buFont typeface="Wingdings" pitchFamily="2" charset="2"/>
              <a:buChar char="Ø"/>
            </a:pPr>
            <a:r>
              <a:rPr lang="en-GB" sz="1200" kern="1200" dirty="0">
                <a:solidFill>
                  <a:schemeClr val="tx1"/>
                </a:solidFill>
                <a:effectLst/>
                <a:latin typeface="+mn-lt"/>
                <a:ea typeface="+mn-ea"/>
                <a:cs typeface="+mn-cs"/>
              </a:rPr>
              <a:t>Wow Company Ltd; Jay, Kate, Sam and Leah are the designers who will decorate and assemble furnishings before opening.  They will lay down new flooring throughout the warehouse.</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next part, we will be looking at defining the scope of the project and what tools can be used to achieve these….</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CD85265-0430-2F44-BC2E-386E7424207C}" type="slidenum">
              <a:rPr lang="en-GB" smtClean="0"/>
              <a:t>4</a:t>
            </a:fld>
            <a:endParaRPr lang="en-GB" dirty="0"/>
          </a:p>
        </p:txBody>
      </p:sp>
    </p:spTree>
    <p:extLst>
      <p:ext uri="{BB962C8B-B14F-4D97-AF65-F5344CB8AC3E}">
        <p14:creationId xmlns:p14="http://schemas.microsoft.com/office/powerpoint/2010/main" val="577878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project scope contains material such as deliverables, objectives, deficiencies and an overview of the work to be carried out by the team, (Carstens, Richardson and Smith, 2016).  It is the process by which a project is defined and prepared for implementation and may determine whether the venture will proceed or not, (</a:t>
            </a:r>
            <a:r>
              <a:rPr lang="en-GB" sz="1200" dirty="0"/>
              <a:t>Fageha and Aibinu, 2013).  </a:t>
            </a:r>
            <a:r>
              <a:rPr lang="en-GB" sz="1200" kern="1200" dirty="0">
                <a:solidFill>
                  <a:schemeClr val="tx1"/>
                </a:solidFill>
                <a:effectLst/>
                <a:latin typeface="+mn-lt"/>
                <a:ea typeface="+mn-ea"/>
                <a:cs typeface="+mn-cs"/>
              </a:rPr>
              <a:t>This project involves many tasks getting completed within a timescale, budget and of good standards, an important aspect to remember is that i</a:t>
            </a:r>
            <a:r>
              <a:rPr lang="en-GB" sz="1200" dirty="0"/>
              <a:t>t is not sufficient to simply complete the project by the given due date and within budget because the project must also be of acceptable quality, (Stojcetovic, 2013). </a:t>
            </a:r>
            <a:endParaRPr lang="en-GB" dirty="0">
              <a:effectLst/>
            </a:endParaRPr>
          </a:p>
          <a:p>
            <a:pPr algn="just"/>
            <a:endParaRPr lang="en-GB" dirty="0"/>
          </a:p>
          <a:p>
            <a:pPr algn="just"/>
            <a:r>
              <a:rPr lang="en-GB" sz="1200" kern="1200" dirty="0">
                <a:solidFill>
                  <a:schemeClr val="tx1"/>
                </a:solidFill>
                <a:effectLst/>
                <a:latin typeface="+mn-lt"/>
                <a:ea typeface="+mn-ea"/>
                <a:cs typeface="+mn-cs"/>
              </a:rPr>
              <a:t>The Iron Triangle definition is an important part of how we perceive project progress as it describes the most fundamental criterion for assessing the progress of project.  It indicates that the project should be completed within the due date, the schedule and within the standard of efficiency, output or scale that has been decided upon, (</a:t>
            </a:r>
            <a:r>
              <a:rPr lang="en-GB" sz="1200" dirty="0"/>
              <a:t>Pollack, Helm, and Adler, 2018). </a:t>
            </a:r>
            <a:r>
              <a:rPr lang="en-GB" sz="1200" kern="1200" dirty="0">
                <a:solidFill>
                  <a:schemeClr val="tx1"/>
                </a:solidFill>
                <a:effectLst/>
                <a:latin typeface="+mn-lt"/>
                <a:ea typeface="+mn-ea"/>
                <a:cs typeface="+mn-cs"/>
              </a:rPr>
              <a:t> To maintain the consistency of a project, expanding the duration of the project may either stretch the time-line of the project, raise the expense of the project, or both.  Likewise, preserving the quality of a project while reducing the budget of the project will reduce the scope or increase the project's timeframe.  </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In the next section, we will look at techniques to assist in creating user stories….</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CD85265-0430-2F44-BC2E-386E7424207C}" type="slidenum">
              <a:rPr lang="en-GB" smtClean="0"/>
              <a:t>5</a:t>
            </a:fld>
            <a:endParaRPr lang="en-GB" dirty="0"/>
          </a:p>
        </p:txBody>
      </p:sp>
    </p:spTree>
    <p:extLst>
      <p:ext uri="{BB962C8B-B14F-4D97-AF65-F5344CB8AC3E}">
        <p14:creationId xmlns:p14="http://schemas.microsoft.com/office/powerpoint/2010/main" val="6630879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User stories are a common way to show specifications of problems, sometimes using a basic template like “As a &lt;user&gt;, I want &lt;outcome&gt;, so that &lt;benefit&gt;”.  </a:t>
            </a:r>
            <a:r>
              <a:rPr lang="en-GB" sz="1200" kern="1200" dirty="0">
                <a:solidFill>
                  <a:schemeClr val="tx1"/>
                </a:solidFill>
                <a:effectLst/>
                <a:latin typeface="+mn-lt"/>
                <a:ea typeface="+mn-ea"/>
                <a:cs typeface="+mn-cs"/>
              </a:rPr>
              <a:t>They are a perfect way to convey expectations of stakeholders and are designed to illustrate a single action to accomplish a particular goal, (Hathaway and Hathaway, 2013).  </a:t>
            </a:r>
            <a:r>
              <a:rPr lang="en-GB" sz="1200" dirty="0"/>
              <a:t>Before a project can begin, these user stories need to be created and then prioritised. Stakeholders may be overwhelmed with what tasks need doing, which ones are essential and which ones are just preferable.  </a:t>
            </a:r>
            <a:r>
              <a:rPr lang="en-GB" sz="1200" b="0" i="0" u="none" strike="noStrike" kern="1200" dirty="0">
                <a:solidFill>
                  <a:schemeClr val="tx1"/>
                </a:solidFill>
                <a:effectLst/>
                <a:latin typeface="+mn-lt"/>
                <a:ea typeface="+mn-ea"/>
                <a:cs typeface="+mn-cs"/>
              </a:rPr>
              <a:t>When everyone involved is obliged to think and discuss the requirements in detail, user stories build a shared understanding of the end-user expectations within the team, (Lucassen, </a:t>
            </a:r>
            <a:r>
              <a:rPr lang="en-GB" sz="1200" b="0" i="1" u="none" strike="noStrike" kern="1200" dirty="0">
                <a:solidFill>
                  <a:schemeClr val="tx1"/>
                </a:solidFill>
                <a:effectLst/>
                <a:latin typeface="+mn-lt"/>
                <a:ea typeface="+mn-ea"/>
                <a:cs typeface="+mn-cs"/>
              </a:rPr>
              <a:t>et al</a:t>
            </a:r>
            <a:r>
              <a:rPr lang="en-GB" sz="1200" b="0" i="0" u="none" strike="noStrike" kern="1200" dirty="0">
                <a:solidFill>
                  <a:schemeClr val="tx1"/>
                </a:solidFill>
                <a:effectLst/>
                <a:latin typeface="+mn-lt"/>
                <a:ea typeface="+mn-ea"/>
                <a:cs typeface="+mn-cs"/>
              </a:rPr>
              <a:t>. 2016).  </a:t>
            </a:r>
            <a:r>
              <a:rPr lang="en-GB" sz="1200" dirty="0"/>
              <a:t>Therefore, all of the Stakeholders discuss each task that needs to be done and state how it will benefit the project.  Once that is done, they need to be prioritised but how is that done?  There are several techniques of prioritisation that may be used, e.g. MoSCoW or Chevron.  </a:t>
            </a:r>
            <a:r>
              <a:rPr lang="en-GB" dirty="0"/>
              <a:t>MoSCoW as shown in Figure 5 above stands for 'Must, Should, Could, Won't do this time’ </a:t>
            </a:r>
            <a:r>
              <a:rPr lang="en-GB" sz="1200" kern="1200" dirty="0">
                <a:solidFill>
                  <a:schemeClr val="tx1"/>
                </a:solidFill>
                <a:effectLst/>
                <a:latin typeface="+mn-lt"/>
                <a:ea typeface="+mn-ea"/>
                <a:cs typeface="+mn-cs"/>
              </a:rPr>
              <a:t>and determines the degree of urgency allocated to every improvement in activities.  This technique was developed by Dai Clegg in 1994 as part of the Rapid Application Development at Oracle UK and was quickly adopted in the management of projects, (Bleier, </a:t>
            </a:r>
            <a:r>
              <a:rPr lang="en-GB" sz="1200" i="1" kern="1200" dirty="0">
                <a:solidFill>
                  <a:schemeClr val="tx1"/>
                </a:solidFill>
                <a:effectLst/>
                <a:latin typeface="+mn-lt"/>
                <a:ea typeface="+mn-ea"/>
                <a:cs typeface="+mn-cs"/>
              </a:rPr>
              <a:t>et al. </a:t>
            </a:r>
            <a:r>
              <a:rPr lang="en-GB" sz="1200" i="0" kern="1200" dirty="0">
                <a:solidFill>
                  <a:schemeClr val="tx1"/>
                </a:solidFill>
                <a:effectLst/>
                <a:latin typeface="+mn-lt"/>
                <a:ea typeface="+mn-ea"/>
                <a:cs typeface="+mn-cs"/>
              </a:rPr>
              <a:t>2018, p90).  The other is a Chevron diagram, as shown in Figure 6 above.  This was introduced by Heagney, (2016, p58) it shows the problem at the top of the diagram, the problem in this case is showing a woman that has no place to live.  She has a vision of what kind of place she would like to live in, therefore her mission is to find a place that lives up to her vision.  She </a:t>
            </a:r>
            <a:r>
              <a:rPr lang="en-GB" sz="1200" i="1" kern="1200" dirty="0">
                <a:solidFill>
                  <a:schemeClr val="tx1"/>
                </a:solidFill>
                <a:effectLst/>
                <a:latin typeface="+mn-lt"/>
                <a:ea typeface="+mn-ea"/>
                <a:cs typeface="+mn-cs"/>
              </a:rPr>
              <a:t>must</a:t>
            </a:r>
            <a:r>
              <a:rPr lang="en-GB" sz="1200" i="0" kern="1200" dirty="0">
                <a:solidFill>
                  <a:schemeClr val="tx1"/>
                </a:solidFill>
                <a:effectLst/>
                <a:latin typeface="+mn-lt"/>
                <a:ea typeface="+mn-ea"/>
                <a:cs typeface="+mn-cs"/>
              </a:rPr>
              <a:t> have 3 bedrooms, </a:t>
            </a:r>
            <a:r>
              <a:rPr lang="en-GB" sz="1200" i="1" kern="1200" dirty="0">
                <a:solidFill>
                  <a:schemeClr val="tx1"/>
                </a:solidFill>
                <a:effectLst/>
                <a:latin typeface="+mn-lt"/>
                <a:ea typeface="+mn-ea"/>
                <a:cs typeface="+mn-cs"/>
              </a:rPr>
              <a:t>wants </a:t>
            </a:r>
            <a:r>
              <a:rPr lang="en-GB" sz="1200" i="0" kern="1200" dirty="0">
                <a:solidFill>
                  <a:schemeClr val="tx1"/>
                </a:solidFill>
                <a:effectLst/>
                <a:latin typeface="+mn-lt"/>
                <a:ea typeface="+mn-ea"/>
                <a:cs typeface="+mn-cs"/>
              </a:rPr>
              <a:t>a room for an office and it would be </a:t>
            </a:r>
            <a:r>
              <a:rPr lang="en-GB" sz="1200" i="1" kern="1200" dirty="0">
                <a:solidFill>
                  <a:schemeClr val="tx1"/>
                </a:solidFill>
                <a:effectLst/>
                <a:latin typeface="+mn-lt"/>
                <a:ea typeface="+mn-ea"/>
                <a:cs typeface="+mn-cs"/>
              </a:rPr>
              <a:t>nice</a:t>
            </a:r>
            <a:r>
              <a:rPr lang="en-GB" sz="1200" i="0" kern="1200" dirty="0">
                <a:solidFill>
                  <a:schemeClr val="tx1"/>
                </a:solidFill>
                <a:effectLst/>
                <a:latin typeface="+mn-lt"/>
                <a:ea typeface="+mn-ea"/>
                <a:cs typeface="+mn-cs"/>
              </a:rPr>
              <a:t> to have a fireplace in the family room.  Similarly, The Vintners will have visions of what they would like their new warehouse to look like, what characteristics they would like to bring in and what they would like their website to contain. Upon completing this task, the next stage would be to estimate how complex and what size each task will be.  The next part will look at estimation techniques……</a:t>
            </a:r>
            <a:endParaRPr lang="en-GB" sz="1200" dirty="0"/>
          </a:p>
          <a:p>
            <a:endParaRPr lang="en-GB" dirty="0"/>
          </a:p>
        </p:txBody>
      </p:sp>
      <p:sp>
        <p:nvSpPr>
          <p:cNvPr id="4" name="Slide Number Placeholder 3"/>
          <p:cNvSpPr>
            <a:spLocks noGrp="1"/>
          </p:cNvSpPr>
          <p:nvPr>
            <p:ph type="sldNum" sz="quarter" idx="5"/>
          </p:nvPr>
        </p:nvSpPr>
        <p:spPr/>
        <p:txBody>
          <a:bodyPr/>
          <a:lstStyle/>
          <a:p>
            <a:fld id="{FCD85265-0430-2F44-BC2E-386E7424207C}" type="slidenum">
              <a:rPr lang="en-GB" smtClean="0"/>
              <a:t>6</a:t>
            </a:fld>
            <a:endParaRPr lang="en-GB" dirty="0"/>
          </a:p>
        </p:txBody>
      </p:sp>
    </p:spTree>
    <p:extLst>
      <p:ext uri="{BB962C8B-B14F-4D97-AF65-F5344CB8AC3E}">
        <p14:creationId xmlns:p14="http://schemas.microsoft.com/office/powerpoint/2010/main" val="3417310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strike="noStrike" kern="1200" dirty="0">
                <a:solidFill>
                  <a:schemeClr val="tx1"/>
                </a:solidFill>
                <a:effectLst/>
                <a:latin typeface="+mn-lt"/>
                <a:ea typeface="+mn-ea"/>
                <a:cs typeface="+mn-cs"/>
              </a:rPr>
              <a:t>The estimation of a project is difficult and the only time that you know exactly how long it takes is when the job is actually completed.  However, there are methods and techniques that aid in estimating projects.  The Project members should now construct a table called ‘P</a:t>
            </a:r>
            <a:r>
              <a:rPr lang="en-GB" sz="1200" i="0" dirty="0"/>
              <a:t>roject/Product Technique’ which was introduced by Roberts (2011).  Taking each user story, they will be able to discuss the size of the task; whether it is small, medium or large and against how complex they think it is.  The numbers show the effort needed in days to complete the task.  This is a very useful technique to use because </a:t>
            </a:r>
            <a:r>
              <a:rPr lang="en-GB" sz="1200" b="0" i="0" u="none" strike="noStrike" kern="1200" dirty="0">
                <a:solidFill>
                  <a:schemeClr val="tx1"/>
                </a:solidFill>
                <a:effectLst/>
                <a:latin typeface="+mn-lt"/>
                <a:ea typeface="+mn-ea"/>
                <a:cs typeface="+mn-cs"/>
              </a:rPr>
              <a:t>by asking just two smaller questions, Robert’s Project/Product Technique tries to get the answer to a larger question and this way project members are more likely to respond to smaller concerns.  He goes on to say that </a:t>
            </a:r>
            <a:r>
              <a:rPr lang="en-GB" sz="1200" i="0" dirty="0"/>
              <a:t>where all of the dimensions are observable, the calculations can be very specific.  If we take for example the website to be built for the Vintners, it should be designed to allow for customers to purchase antique goods online.  We can assume the size of this task to be small because it should not take more than one person to build this website but the complexity may be put down as high.  The reasoning for this is that each antique good will need to be listed, accurately showing the description of the product, pictures, dimensions and weight of it.  The days to complete this task could be anything from 3-10 days depending on how many products the Vintners have.  </a:t>
            </a:r>
          </a:p>
          <a:p>
            <a:pPr algn="just"/>
            <a:endParaRPr lang="en-GB" sz="1200" i="0" dirty="0"/>
          </a:p>
          <a:p>
            <a:pPr algn="just"/>
            <a:r>
              <a:rPr lang="en-GB" sz="1200" b="0" i="0" u="none" strike="noStrike" kern="1200" dirty="0">
                <a:solidFill>
                  <a:schemeClr val="tx1"/>
                </a:solidFill>
                <a:effectLst/>
                <a:latin typeface="+mn-lt"/>
                <a:ea typeface="+mn-ea"/>
                <a:cs typeface="+mn-cs"/>
              </a:rPr>
              <a:t>The Wisdom of Crowds is another technique used for estimation which was invented by Francis Galton in 1907, (</a:t>
            </a:r>
            <a:r>
              <a:rPr lang="en-GB" sz="1200" b="0" i="0" kern="1200" dirty="0">
                <a:solidFill>
                  <a:schemeClr val="tx1"/>
                </a:solidFill>
                <a:effectLst/>
                <a:latin typeface="+mn-lt"/>
                <a:ea typeface="+mn-ea"/>
                <a:cs typeface="+mn-cs"/>
              </a:rPr>
              <a:t>Ball, 2014)</a:t>
            </a:r>
            <a:r>
              <a:rPr lang="en-GB" sz="1200" b="0" i="0" u="none" strike="noStrike" kern="1200" dirty="0">
                <a:solidFill>
                  <a:schemeClr val="tx1"/>
                </a:solidFill>
                <a:effectLst/>
                <a:latin typeface="+mn-lt"/>
                <a:ea typeface="+mn-ea"/>
                <a:cs typeface="+mn-cs"/>
              </a:rPr>
              <a:t>.  This method collects the opinions of the masses of people rather than an individual or expert because the group responses have proved to resolve problems more intelligently.  Project members, rather than discussing task estimations amongst themselves, can ask a wider audience to gain a more accurate response. Litvinova, </a:t>
            </a:r>
            <a:r>
              <a:rPr lang="en-GB" sz="1200" b="0" i="1" u="none" strike="noStrike" kern="1200" dirty="0">
                <a:solidFill>
                  <a:schemeClr val="tx1"/>
                </a:solidFill>
                <a:effectLst/>
                <a:latin typeface="+mn-lt"/>
                <a:ea typeface="+mn-ea"/>
                <a:cs typeface="+mn-cs"/>
              </a:rPr>
              <a:t>et al.</a:t>
            </a:r>
            <a:r>
              <a:rPr lang="en-GB" sz="1200" b="0" i="0" u="none" strike="noStrike" kern="1200" dirty="0">
                <a:solidFill>
                  <a:schemeClr val="tx1"/>
                </a:solidFill>
                <a:effectLst/>
                <a:latin typeface="+mn-lt"/>
                <a:ea typeface="+mn-ea"/>
                <a:cs typeface="+mn-cs"/>
              </a:rPr>
              <a:t> (2020) argues “What if the judgments of others are not available?”  Although, this may be the case for some, The Vintner’s may include family members, friends and may be their Suppliers for their feedback.  </a:t>
            </a:r>
          </a:p>
          <a:p>
            <a:pPr algn="just"/>
            <a:endParaRPr lang="en-GB" dirty="0"/>
          </a:p>
        </p:txBody>
      </p:sp>
      <p:sp>
        <p:nvSpPr>
          <p:cNvPr id="4" name="Slide Number Placeholder 3"/>
          <p:cNvSpPr>
            <a:spLocks noGrp="1"/>
          </p:cNvSpPr>
          <p:nvPr>
            <p:ph type="sldNum" sz="quarter" idx="5"/>
          </p:nvPr>
        </p:nvSpPr>
        <p:spPr/>
        <p:txBody>
          <a:bodyPr/>
          <a:lstStyle/>
          <a:p>
            <a:fld id="{FCD85265-0430-2F44-BC2E-386E7424207C}" type="slidenum">
              <a:rPr lang="en-GB" smtClean="0"/>
              <a:t>7</a:t>
            </a:fld>
            <a:endParaRPr lang="en-GB" dirty="0"/>
          </a:p>
        </p:txBody>
      </p:sp>
    </p:spTree>
    <p:extLst>
      <p:ext uri="{BB962C8B-B14F-4D97-AF65-F5344CB8AC3E}">
        <p14:creationId xmlns:p14="http://schemas.microsoft.com/office/powerpoint/2010/main" val="36745820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Trello is a web-based collaboration tool that co-ordinates and organises project tasks.  Through a glance, it shows you what is being achieved, who is focused on what and whether there is something going on.  Imagine a white board, full of sticky notes, each representing the tasks needed to be done for members of the project team (Trello.com, 2020).  Having gathered all of the user stories, they are then typed into the Trello application which is accessible for all team members to view or amend.  Lists are created with headings; ‘Must Have’, ‘Want to have’ and ‘Nice to have’ by entering a new task, as shown in the bottom figure, which includes a description of the task, who it is assigned to and how long it should take to complete.  This board is very useful to see all the tasks at a glance, they are prioritised in their lists, which gives the project members an idea of how much work will be is involved in the project.  Members of the project are able to insert messages for others to read and reply to.</a:t>
            </a:r>
          </a:p>
        </p:txBody>
      </p:sp>
      <p:sp>
        <p:nvSpPr>
          <p:cNvPr id="4" name="Slide Number Placeholder 3"/>
          <p:cNvSpPr>
            <a:spLocks noGrp="1"/>
          </p:cNvSpPr>
          <p:nvPr>
            <p:ph type="sldNum" sz="quarter" idx="5"/>
          </p:nvPr>
        </p:nvSpPr>
        <p:spPr/>
        <p:txBody>
          <a:bodyPr/>
          <a:lstStyle/>
          <a:p>
            <a:fld id="{FCD85265-0430-2F44-BC2E-386E7424207C}" type="slidenum">
              <a:rPr lang="en-GB" smtClean="0"/>
              <a:t>8</a:t>
            </a:fld>
            <a:endParaRPr lang="en-GB" dirty="0"/>
          </a:p>
        </p:txBody>
      </p:sp>
    </p:spTree>
    <p:extLst>
      <p:ext uri="{BB962C8B-B14F-4D97-AF65-F5344CB8AC3E}">
        <p14:creationId xmlns:p14="http://schemas.microsoft.com/office/powerpoint/2010/main" val="15288448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strike="noStrike" kern="1200" dirty="0">
                <a:solidFill>
                  <a:schemeClr val="tx1"/>
                </a:solidFill>
                <a:effectLst/>
                <a:latin typeface="+mn-lt"/>
                <a:ea typeface="+mn-ea"/>
                <a:cs typeface="+mn-cs"/>
              </a:rPr>
              <a:t>A Gantt Chart indicates the length of the project which Henry Gantt created it in 1910, (Ong, Wang and Zainon, 2016).  The diagram is simple to interpret and can be used as a valuable visual aid for project management.  This enables the development of the project to be tracked, noting task activities and milestones.  Project members are able to update tasks as they are completed in order to establish a realistic timeframe for the project’s completion.  All of the tasks that need to be completed are placed onto this chart showing start date, duration for the task to be completed, actual end date, who is assigned the task and percentage completed.  The bars in the diagram represent a percentage of the tasks performed and also indicate dependency between projects.  Contemporary software shows links between bars to facilitate readings, the actual name for this type of chart is critical path schedule </a:t>
            </a:r>
            <a:r>
              <a:rPr lang="en-GB" sz="1200" b="0" i="0" kern="1200" dirty="0">
                <a:solidFill>
                  <a:schemeClr val="tx1"/>
                </a:solidFill>
                <a:effectLst/>
                <a:latin typeface="+mn-lt"/>
                <a:ea typeface="+mn-ea"/>
                <a:cs typeface="+mn-cs"/>
              </a:rPr>
              <a:t>(Heagney, 2016, p100).</a:t>
            </a:r>
            <a:r>
              <a:rPr lang="en-GB" sz="1200" b="0" i="0" u="none" strike="noStrike" kern="1200" dirty="0">
                <a:solidFill>
                  <a:schemeClr val="tx1"/>
                </a:solidFill>
                <a:effectLst/>
                <a:latin typeface="+mn-lt"/>
                <a:ea typeface="+mn-ea"/>
                <a:cs typeface="+mn-cs"/>
              </a:rPr>
              <a:t>  Monitoring these connections between separate operations is important so that the Project Manager can interfere to re-allocate tasks and be informed if more funding is required because an operation is postponed.  Furthermore, these actions also provide a realistic schedule for the project to be completed. In this linear calendar, any function is seen as an important route for stakeholder and team communications.  The work for this project should take approximately 3-4 weeks to be completed if things go as planned.  </a:t>
            </a:r>
            <a:endParaRPr lang="en-GB" dirty="0"/>
          </a:p>
        </p:txBody>
      </p:sp>
      <p:sp>
        <p:nvSpPr>
          <p:cNvPr id="4" name="Slide Number Placeholder 3"/>
          <p:cNvSpPr>
            <a:spLocks noGrp="1"/>
          </p:cNvSpPr>
          <p:nvPr>
            <p:ph type="sldNum" sz="quarter" idx="5"/>
          </p:nvPr>
        </p:nvSpPr>
        <p:spPr/>
        <p:txBody>
          <a:bodyPr/>
          <a:lstStyle/>
          <a:p>
            <a:fld id="{FCD85265-0430-2F44-BC2E-386E7424207C}" type="slidenum">
              <a:rPr lang="en-GB" smtClean="0"/>
              <a:t>9</a:t>
            </a:fld>
            <a:endParaRPr lang="en-GB" dirty="0"/>
          </a:p>
        </p:txBody>
      </p:sp>
    </p:spTree>
    <p:extLst>
      <p:ext uri="{BB962C8B-B14F-4D97-AF65-F5344CB8AC3E}">
        <p14:creationId xmlns:p14="http://schemas.microsoft.com/office/powerpoint/2010/main" val="38371124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The Project Manager and team members can work out costings in a number of ways.  Firstly, they may ask builders/specialists to provide them with bids on the tasks or they could search on the internet for average prices to give them an estimation for the whole project.  They may then see if the work to be carried out falls within their budget, if not, they might want to look into a business loan.</a:t>
            </a:r>
          </a:p>
        </p:txBody>
      </p:sp>
      <p:sp>
        <p:nvSpPr>
          <p:cNvPr id="4" name="Slide Number Placeholder 3"/>
          <p:cNvSpPr>
            <a:spLocks noGrp="1"/>
          </p:cNvSpPr>
          <p:nvPr>
            <p:ph type="sldNum" sz="quarter" idx="5"/>
          </p:nvPr>
        </p:nvSpPr>
        <p:spPr/>
        <p:txBody>
          <a:bodyPr/>
          <a:lstStyle/>
          <a:p>
            <a:fld id="{FCD85265-0430-2F44-BC2E-386E7424207C}" type="slidenum">
              <a:rPr lang="en-GB" smtClean="0"/>
              <a:t>10</a:t>
            </a:fld>
            <a:endParaRPr lang="en-GB" dirty="0"/>
          </a:p>
        </p:txBody>
      </p:sp>
    </p:spTree>
    <p:extLst>
      <p:ext uri="{BB962C8B-B14F-4D97-AF65-F5344CB8AC3E}">
        <p14:creationId xmlns:p14="http://schemas.microsoft.com/office/powerpoint/2010/main" val="39043153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strike="noStrike" kern="1200" dirty="0">
                <a:solidFill>
                  <a:schemeClr val="tx1"/>
                </a:solidFill>
                <a:effectLst/>
                <a:latin typeface="+mn-lt"/>
                <a:ea typeface="+mn-ea"/>
                <a:cs typeface="+mn-cs"/>
              </a:rPr>
              <a:t>The Project Manager has an immense role to keep track of the project’s progress. There must be a mechanism that we will remind everybody in the team of what position they are at and if any adjustments are needed to eliminate interruptions.  Regular updates are needed and this can be done several ways.  Stand up meetings are quite common and this can be done every morning before work commences.  Every project member takes turns in informing everyone which position they stand at in completing the task and any draw backs/delays should be mentioned so that provisions can be made.  Nowadays, technology is more advanced whereby groups tend to make video conferencing calls, this could potentially be another avenue for daily updates if people in the team feel nervous or shy speaking in person.  </a:t>
            </a:r>
            <a:endParaRPr lang="en-GB" dirty="0"/>
          </a:p>
        </p:txBody>
      </p:sp>
      <p:sp>
        <p:nvSpPr>
          <p:cNvPr id="4" name="Slide Number Placeholder 3"/>
          <p:cNvSpPr>
            <a:spLocks noGrp="1"/>
          </p:cNvSpPr>
          <p:nvPr>
            <p:ph type="sldNum" sz="quarter" idx="5"/>
          </p:nvPr>
        </p:nvSpPr>
        <p:spPr/>
        <p:txBody>
          <a:bodyPr/>
          <a:lstStyle/>
          <a:p>
            <a:fld id="{FCD85265-0430-2F44-BC2E-386E7424207C}" type="slidenum">
              <a:rPr lang="en-GB" smtClean="0"/>
              <a:t>11</a:t>
            </a:fld>
            <a:endParaRPr lang="en-GB" dirty="0"/>
          </a:p>
        </p:txBody>
      </p:sp>
    </p:spTree>
    <p:extLst>
      <p:ext uri="{BB962C8B-B14F-4D97-AF65-F5344CB8AC3E}">
        <p14:creationId xmlns:p14="http://schemas.microsoft.com/office/powerpoint/2010/main" val="9189550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20000"/>
              </a:lnSpc>
              <a:spcBef>
                <a:spcPts val="600"/>
              </a:spcBef>
              <a:buNone/>
            </a:pPr>
            <a:r>
              <a:rPr lang="en-GB" sz="1200" b="0" i="0" kern="1200" dirty="0">
                <a:solidFill>
                  <a:schemeClr val="tx1"/>
                </a:solidFill>
                <a:effectLst/>
                <a:latin typeface="+mn-lt"/>
                <a:ea typeface="+mn-ea"/>
                <a:cs typeface="+mn-cs"/>
              </a:rPr>
              <a:t>Ball, P., (2014). ‘Wisdom of the crowd’: The myths and realities.[online]. Available at: </a:t>
            </a:r>
          </a:p>
          <a:p>
            <a:pPr marL="0" indent="0" algn="just">
              <a:lnSpc>
                <a:spcPct val="120000"/>
              </a:lnSpc>
              <a:spcBef>
                <a:spcPts val="600"/>
              </a:spcBef>
              <a:buNone/>
            </a:pPr>
            <a:r>
              <a:rPr lang="en-GB" sz="1200" b="0" i="0" u="sng" kern="1200" dirty="0">
                <a:solidFill>
                  <a:schemeClr val="tx1"/>
                </a:solidFill>
                <a:effectLst/>
                <a:latin typeface="+mn-lt"/>
                <a:ea typeface="+mn-ea"/>
                <a:cs typeface="+mn-cs"/>
                <a:hlinkClick r:id="rId3"/>
              </a:rPr>
              <a:t>https://www.bbc.com/future/article/20140708-when-crowd-wisdom-goes-wrong</a:t>
            </a:r>
            <a:r>
              <a:rPr lang="en-GB" sz="1200" b="0" i="0" kern="1200" dirty="0">
                <a:solidFill>
                  <a:schemeClr val="tx1"/>
                </a:solidFill>
                <a:effectLst/>
                <a:latin typeface="+mn-lt"/>
                <a:ea typeface="+mn-ea"/>
                <a:cs typeface="+mn-cs"/>
              </a:rPr>
              <a:t> </a:t>
            </a:r>
          </a:p>
          <a:p>
            <a:pPr marL="0" indent="0" algn="just">
              <a:lnSpc>
                <a:spcPct val="120000"/>
              </a:lnSpc>
              <a:spcBef>
                <a:spcPts val="600"/>
              </a:spcBef>
              <a:buNone/>
            </a:pPr>
            <a:r>
              <a:rPr lang="en-GB" sz="1200" b="0" i="0" kern="1200" dirty="0">
                <a:solidFill>
                  <a:schemeClr val="tx1"/>
                </a:solidFill>
                <a:effectLst/>
                <a:latin typeface="+mn-lt"/>
                <a:ea typeface="+mn-ea"/>
                <a:cs typeface="+mn-cs"/>
              </a:rPr>
              <a:t>(Accessed: 13 July 2020).</a:t>
            </a:r>
            <a:endParaRPr lang="en-GB" sz="1200" dirty="0"/>
          </a:p>
          <a:p>
            <a:pPr marL="0" indent="0" algn="just">
              <a:lnSpc>
                <a:spcPct val="120000"/>
              </a:lnSpc>
              <a:spcBef>
                <a:spcPts val="600"/>
              </a:spcBef>
              <a:buNone/>
            </a:pPr>
            <a:endParaRPr lang="en-GB" sz="1200" dirty="0"/>
          </a:p>
          <a:p>
            <a:pPr marL="0" indent="0" algn="just">
              <a:lnSpc>
                <a:spcPct val="120000"/>
              </a:lnSpc>
              <a:spcBef>
                <a:spcPts val="600"/>
              </a:spcBef>
              <a:buNone/>
            </a:pPr>
            <a:r>
              <a:rPr lang="en-GB" sz="1200" dirty="0"/>
              <a:t>Bilgin, M. and Danis, H., (2016). </a:t>
            </a:r>
            <a:r>
              <a:rPr lang="en-GB" sz="1200" i="1" dirty="0"/>
              <a:t>Entrepreneurship, Business And Economics - Vol. 2</a:t>
            </a:r>
            <a:r>
              <a:rPr lang="en-GB" sz="1200" dirty="0"/>
              <a:t>. 1st ed. Switzerland: Springer International Publishing, p.160. [online]. Available at:</a:t>
            </a:r>
          </a:p>
          <a:p>
            <a:pPr marL="0" indent="0" algn="just">
              <a:lnSpc>
                <a:spcPct val="120000"/>
              </a:lnSpc>
              <a:spcBef>
                <a:spcPts val="600"/>
              </a:spcBef>
              <a:buNone/>
            </a:pPr>
            <a:r>
              <a:rPr lang="en-GB" sz="1200" dirty="0">
                <a:solidFill>
                  <a:srgbClr val="0070C0"/>
                </a:solidFill>
                <a:hlinkClick r:id="rId4">
                  <a:extLst>
                    <a:ext uri="{A12FA001-AC4F-418D-AE19-62706E023703}">
                      <ahyp:hlinkClr xmlns:ahyp="http://schemas.microsoft.com/office/drawing/2018/hyperlinkcolor" val="tx"/>
                    </a:ext>
                  </a:extLst>
                </a:hlinkClick>
              </a:rPr>
              <a:t>https://books.google.co.uk/books?id=VqTWCwAAQBAJ&amp;pg=PA160&amp;dq=project+steering+group&amp;hl=en&amp;sa=X&amp;ved=2ahUKEwiv5tH-_rHqAhUXHcAKHeCgBvkQ6AEwBHoECAYQAg#v=onepage&amp;q=steering%20group&amp;f=false</a:t>
            </a:r>
            <a:endParaRPr lang="en-GB" sz="1200" dirty="0">
              <a:solidFill>
                <a:srgbClr val="0070C0"/>
              </a:solidFill>
            </a:endParaRPr>
          </a:p>
          <a:p>
            <a:pPr marL="0" indent="0" algn="just">
              <a:lnSpc>
                <a:spcPct val="120000"/>
              </a:lnSpc>
              <a:spcBef>
                <a:spcPts val="600"/>
              </a:spcBef>
              <a:buNone/>
            </a:pPr>
            <a:r>
              <a:rPr lang="en-GB" sz="1200" dirty="0"/>
              <a:t>(Accessed: 1 July 2020).</a:t>
            </a:r>
          </a:p>
          <a:p>
            <a:pPr marL="0" indent="0" algn="just">
              <a:lnSpc>
                <a:spcPct val="120000"/>
              </a:lnSpc>
              <a:spcBef>
                <a:spcPts val="600"/>
              </a:spcBef>
              <a:buNone/>
            </a:pPr>
            <a:endParaRPr lang="en-GB" sz="1200" dirty="0"/>
          </a:p>
          <a:p>
            <a:pPr marL="0" indent="0" algn="just">
              <a:lnSpc>
                <a:spcPct val="120000"/>
              </a:lnSpc>
              <a:spcBef>
                <a:spcPts val="600"/>
              </a:spcBef>
              <a:buNone/>
            </a:pPr>
            <a:r>
              <a:rPr lang="en-GB" sz="1200" dirty="0"/>
              <a:t>Carstens, D., Richardson, G. and Smith, R., (2016). </a:t>
            </a:r>
            <a:r>
              <a:rPr lang="en-GB" sz="1200" i="1" dirty="0"/>
              <a:t>Project Management Tools And Techniques</a:t>
            </a:r>
            <a:r>
              <a:rPr lang="en-GB" sz="1200" dirty="0"/>
              <a:t>. Florida: CRC Press, p.77. [online]. Available at:</a:t>
            </a:r>
          </a:p>
          <a:p>
            <a:pPr marL="0" indent="0" algn="just">
              <a:lnSpc>
                <a:spcPct val="120000"/>
              </a:lnSpc>
              <a:spcBef>
                <a:spcPts val="600"/>
              </a:spcBef>
              <a:buNone/>
            </a:pPr>
            <a:r>
              <a:rPr lang="en-GB" sz="1200" dirty="0">
                <a:solidFill>
                  <a:srgbClr val="0070C0"/>
                </a:solidFill>
                <a:hlinkClick r:id="rId5">
                  <a:extLst>
                    <a:ext uri="{A12FA001-AC4F-418D-AE19-62706E023703}">
                      <ahyp:hlinkClr xmlns:ahyp="http://schemas.microsoft.com/office/drawing/2018/hyperlinkcolor" val="tx"/>
                    </a:ext>
                  </a:extLst>
                </a:hlinkClick>
              </a:rPr>
              <a:t>https://books.google.co.uk/books?id=tEHSBQAAQBAJ&amp;printsec=frontcover#v=onepage&amp;q&amp;f=false</a:t>
            </a:r>
            <a:endParaRPr lang="en-GB" sz="1200" dirty="0">
              <a:solidFill>
                <a:srgbClr val="0070C0"/>
              </a:solidFill>
            </a:endParaRPr>
          </a:p>
          <a:p>
            <a:pPr marL="0" indent="0" algn="just">
              <a:lnSpc>
                <a:spcPct val="120000"/>
              </a:lnSpc>
              <a:spcBef>
                <a:spcPts val="600"/>
              </a:spcBef>
              <a:buNone/>
            </a:pPr>
            <a:r>
              <a:rPr lang="en-GB" sz="1200" dirty="0"/>
              <a:t>(Accessed 3 July 2020).</a:t>
            </a:r>
          </a:p>
          <a:p>
            <a:pPr marL="0" indent="0" algn="just">
              <a:lnSpc>
                <a:spcPct val="120000"/>
              </a:lnSpc>
              <a:spcBef>
                <a:spcPts val="600"/>
              </a:spcBef>
              <a:buNone/>
            </a:pPr>
            <a:endParaRPr lang="en-GB" sz="1200" dirty="0"/>
          </a:p>
          <a:p>
            <a:pPr marL="0" indent="0" algn="l">
              <a:lnSpc>
                <a:spcPct val="120000"/>
              </a:lnSpc>
              <a:spcBef>
                <a:spcPts val="600"/>
              </a:spcBef>
              <a:buNone/>
            </a:pPr>
            <a:r>
              <a:rPr lang="en-GB" sz="1200" b="0" i="0" u="none" strike="noStrike" kern="1200" dirty="0">
                <a:solidFill>
                  <a:schemeClr val="tx1"/>
                </a:solidFill>
                <a:effectLst/>
                <a:latin typeface="+mn-lt"/>
                <a:ea typeface="+mn-ea"/>
                <a:cs typeface="+mn-cs"/>
              </a:rPr>
              <a:t>eBay. (2020). </a:t>
            </a:r>
            <a:r>
              <a:rPr lang="en-GB" sz="1200" b="0" i="1" u="none" strike="noStrike" kern="1200" dirty="0">
                <a:solidFill>
                  <a:schemeClr val="tx1"/>
                </a:solidFill>
                <a:effectLst/>
                <a:latin typeface="+mn-lt"/>
                <a:ea typeface="+mn-ea"/>
                <a:cs typeface="+mn-cs"/>
              </a:rPr>
              <a:t>Shop Fascia Signs SHOP SIGNAGE YOUR CHOICE OF DESIGN VINYL BUSINESS SIGN | </a:t>
            </a:r>
            <a:r>
              <a:rPr lang="en-GB" sz="1200" b="0" i="1" u="none" strike="noStrike" kern="1200" dirty="0" err="1">
                <a:solidFill>
                  <a:schemeClr val="tx1"/>
                </a:solidFill>
                <a:effectLst/>
                <a:latin typeface="+mn-lt"/>
                <a:ea typeface="+mn-ea"/>
                <a:cs typeface="+mn-cs"/>
              </a:rPr>
              <a:t>Ebay</a:t>
            </a:r>
            <a:r>
              <a:rPr lang="en-GB" sz="1200" b="0" i="0" u="none" strike="noStrike" kern="1200" dirty="0">
                <a:solidFill>
                  <a:schemeClr val="tx1"/>
                </a:solidFill>
                <a:effectLst/>
                <a:latin typeface="+mn-lt"/>
                <a:ea typeface="+mn-ea"/>
                <a:cs typeface="+mn-cs"/>
              </a:rPr>
              <a:t>. [online] Available at: &lt;https://</a:t>
            </a:r>
            <a:r>
              <a:rPr lang="en-GB" sz="1200" b="0" i="0" u="none" strike="noStrike" kern="1200" dirty="0" err="1">
                <a:solidFill>
                  <a:schemeClr val="tx1"/>
                </a:solidFill>
                <a:effectLst/>
                <a:latin typeface="+mn-lt"/>
                <a:ea typeface="+mn-ea"/>
                <a:cs typeface="+mn-cs"/>
              </a:rPr>
              <a:t>www.ebay.co.uk</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/152526866883?chn=</a:t>
            </a:r>
            <a:r>
              <a:rPr lang="en-GB" sz="1200" b="0" i="0" u="none" strike="noStrike" kern="1200" dirty="0" err="1">
                <a:solidFill>
                  <a:schemeClr val="tx1"/>
                </a:solidFill>
                <a:effectLst/>
                <a:latin typeface="+mn-lt"/>
                <a:ea typeface="+mn-ea"/>
                <a:cs typeface="+mn-cs"/>
              </a:rPr>
              <a:t>ps&amp;norover</a:t>
            </a:r>
            <a:r>
              <a:rPr lang="en-GB" sz="1200" b="0" i="0" u="none" strike="noStrike" kern="1200" dirty="0">
                <a:solidFill>
                  <a:schemeClr val="tx1"/>
                </a:solidFill>
                <a:effectLst/>
                <a:latin typeface="+mn-lt"/>
                <a:ea typeface="+mn-ea"/>
                <a:cs typeface="+mn-cs"/>
              </a:rPr>
              <a:t>=1&amp;mkevt=1&amp;mkrid=710-134428-41853-0&amp;mkcid=2&amp;itemid=152526866883&amp;targetid=908661247816&amp;device=</a:t>
            </a:r>
            <a:r>
              <a:rPr lang="en-GB" sz="1200" b="0" i="0" u="none" strike="noStrike" kern="1200" dirty="0" err="1">
                <a:solidFill>
                  <a:schemeClr val="tx1"/>
                </a:solidFill>
                <a:effectLst/>
                <a:latin typeface="+mn-lt"/>
                <a:ea typeface="+mn-ea"/>
                <a:cs typeface="+mn-cs"/>
              </a:rPr>
              <a:t>c&amp;mktype</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pla&amp;googleloc</a:t>
            </a:r>
            <a:r>
              <a:rPr lang="en-GB" sz="1200" b="0" i="0" u="none" strike="noStrike" kern="1200" dirty="0">
                <a:solidFill>
                  <a:schemeClr val="tx1"/>
                </a:solidFill>
                <a:effectLst/>
                <a:latin typeface="+mn-lt"/>
                <a:ea typeface="+mn-ea"/>
                <a:cs typeface="+mn-cs"/>
              </a:rPr>
              <a:t>=9045538&amp;poi=&amp;</a:t>
            </a:r>
            <a:r>
              <a:rPr lang="en-GB" sz="1200" b="0" i="0" u="none" strike="noStrike" kern="1200" dirty="0" err="1">
                <a:solidFill>
                  <a:schemeClr val="tx1"/>
                </a:solidFill>
                <a:effectLst/>
                <a:latin typeface="+mn-lt"/>
                <a:ea typeface="+mn-ea"/>
                <a:cs typeface="+mn-cs"/>
              </a:rPr>
              <a:t>campaignid</a:t>
            </a:r>
            <a:r>
              <a:rPr lang="en-GB" sz="1200" b="0" i="0" u="none" strike="noStrike" kern="1200" dirty="0">
                <a:solidFill>
                  <a:schemeClr val="tx1"/>
                </a:solidFill>
                <a:effectLst/>
                <a:latin typeface="+mn-lt"/>
                <a:ea typeface="+mn-ea"/>
                <a:cs typeface="+mn-cs"/>
              </a:rPr>
              <a:t>=10204071489&amp;mkgroupid=107296306292&amp;rlsatarget=aud-629407026665:pla-908661247816&amp;abcId=1145987&amp;merchantid=116302929&amp;gclid=Cj0KCQjw9b_4BRCMARIsADMUIyriKdWkxLg3uiapWGF8FhTPaKRNJa3-K_8AUwGAOe62F_oyyE9zDGIaAkPUEALw_wc</a:t>
            </a:r>
          </a:p>
          <a:p>
            <a:pPr marL="0" indent="0" algn="l">
              <a:lnSpc>
                <a:spcPct val="120000"/>
              </a:lnSpc>
              <a:spcBef>
                <a:spcPts val="600"/>
              </a:spcBef>
              <a:buNone/>
            </a:pPr>
            <a:r>
              <a:rPr lang="en-GB" sz="1200" b="0" i="0" u="none" strike="noStrike" kern="1200" dirty="0">
                <a:solidFill>
                  <a:schemeClr val="tx1"/>
                </a:solidFill>
                <a:effectLst/>
                <a:latin typeface="+mn-lt"/>
                <a:ea typeface="+mn-ea"/>
                <a:cs typeface="+mn-cs"/>
              </a:rPr>
              <a:t>(Accessed: 16 July 2020).</a:t>
            </a:r>
          </a:p>
          <a:p>
            <a:pPr marL="0" indent="0" algn="l">
              <a:lnSpc>
                <a:spcPct val="120000"/>
              </a:lnSpc>
              <a:spcBef>
                <a:spcPts val="600"/>
              </a:spcBef>
              <a:buNone/>
            </a:pPr>
            <a:endParaRPr lang="en-GB" sz="1200" dirty="0"/>
          </a:p>
          <a:p>
            <a:pPr marL="0" indent="0" algn="just">
              <a:lnSpc>
                <a:spcPct val="120000"/>
              </a:lnSpc>
              <a:spcBef>
                <a:spcPts val="600"/>
              </a:spcBef>
              <a:buNone/>
            </a:pPr>
            <a:r>
              <a:rPr lang="en-GB" sz="1200" dirty="0"/>
              <a:t>Fageha, M. and Aibinu, A., (2013). Managing Project Scope Definition to Improve Stakeholders’ Participation and Enhance Project Outcome. Procedia - Social and Behavioural Sciences. 74. 154–164. 10.1016/j.sbspro.2013.03.038. [online]. Available at:</a:t>
            </a:r>
          </a:p>
          <a:p>
            <a:pPr marL="0" indent="0" algn="just">
              <a:lnSpc>
                <a:spcPct val="120000"/>
              </a:lnSpc>
              <a:spcBef>
                <a:spcPts val="600"/>
              </a:spcBef>
              <a:buNone/>
            </a:pPr>
            <a:r>
              <a:rPr lang="en-GB" sz="1200" dirty="0">
                <a:solidFill>
                  <a:srgbClr val="0070C0"/>
                </a:solidFill>
                <a:hlinkClick r:id="rId6">
                  <a:extLst>
                    <a:ext uri="{A12FA001-AC4F-418D-AE19-62706E023703}">
                      <ahyp:hlinkClr xmlns:ahyp="http://schemas.microsoft.com/office/drawing/2018/hyperlinkcolor" val="tx"/>
                    </a:ext>
                  </a:extLst>
                </a:hlinkClick>
              </a:rPr>
              <a:t>https://www.researchgate.net/publication/257718824_Managing_Project_Scope_Definition_to_Improve_Stakeholders%27_Participation_and_Enhance_Project_Outcome</a:t>
            </a:r>
            <a:endParaRPr lang="en-GB" sz="1200" dirty="0">
              <a:solidFill>
                <a:srgbClr val="0070C0"/>
              </a:solidFill>
            </a:endParaRPr>
          </a:p>
          <a:p>
            <a:pPr marL="0" indent="0" algn="just">
              <a:lnSpc>
                <a:spcPct val="120000"/>
              </a:lnSpc>
              <a:spcBef>
                <a:spcPts val="600"/>
              </a:spcBef>
              <a:buNone/>
            </a:pPr>
            <a:r>
              <a:rPr lang="en-GB" sz="1200" dirty="0">
                <a:solidFill>
                  <a:schemeClr val="tx1"/>
                </a:solidFill>
              </a:rPr>
              <a:t>(Accessed 2 July 2020).</a:t>
            </a:r>
          </a:p>
          <a:p>
            <a:pPr marL="0" indent="0" algn="just">
              <a:lnSpc>
                <a:spcPct val="120000"/>
              </a:lnSpc>
              <a:spcBef>
                <a:spcPts val="600"/>
              </a:spcBef>
              <a:buNone/>
            </a:pPr>
            <a:endParaRPr lang="en-GB" sz="1200" dirty="0"/>
          </a:p>
          <a:p>
            <a:pPr marL="0" indent="0" algn="just">
              <a:lnSpc>
                <a:spcPct val="120000"/>
              </a:lnSpc>
              <a:spcBef>
                <a:spcPts val="600"/>
              </a:spcBef>
              <a:buNone/>
            </a:pPr>
            <a:r>
              <a:rPr lang="en-GB" sz="1200" dirty="0"/>
              <a:t>Hathaway, T. and Hathaway, A., (2013). </a:t>
            </a:r>
            <a:r>
              <a:rPr lang="en-GB" sz="1200" i="1" dirty="0"/>
              <a:t>Writing Effective User Stories: As A User, I Can Express A Business Need In User Story Format To Get The IT Solution I Need</a:t>
            </a:r>
            <a:r>
              <a:rPr lang="en-GB" sz="1200" dirty="0"/>
              <a:t>. Florida: BA-Experts, 2013. [online]. Available at: </a:t>
            </a:r>
          </a:p>
          <a:p>
            <a:pPr marL="0" indent="0" algn="just">
              <a:lnSpc>
                <a:spcPct val="120000"/>
              </a:lnSpc>
              <a:spcBef>
                <a:spcPts val="600"/>
              </a:spcBef>
              <a:buNone/>
            </a:pPr>
            <a:r>
              <a:rPr lang="en-GB" sz="1200" dirty="0">
                <a:solidFill>
                  <a:srgbClr val="0070C0"/>
                </a:solidFill>
                <a:hlinkClick r:id="rId7">
                  <a:extLst>
                    <a:ext uri="{A12FA001-AC4F-418D-AE19-62706E023703}">
                      <ahyp:hlinkClr xmlns:ahyp="http://schemas.microsoft.com/office/drawing/2018/hyperlinkcolor" val="tx"/>
                    </a:ext>
                  </a:extLst>
                </a:hlinkClick>
              </a:rPr>
              <a:t>https://books.google.co.uk/books?id=jO29DwAAQBAJ&amp;printsec=frontcover&amp;dq=editions:ULa6CYrrR2AC&amp;hl=en&amp;sa=X&amp;ved=2ahUKEwjy15Xl4bfqAhV2UBUIHZ2CCwwQuwUwAHoECAEQBw#v=onepage&amp;q&amp;f=false</a:t>
            </a:r>
            <a:endParaRPr lang="en-GB" sz="1200" dirty="0">
              <a:solidFill>
                <a:srgbClr val="0070C0"/>
              </a:solidFill>
            </a:endParaRPr>
          </a:p>
          <a:p>
            <a:pPr marL="0" indent="0" algn="just">
              <a:lnSpc>
                <a:spcPct val="120000"/>
              </a:lnSpc>
              <a:spcBef>
                <a:spcPts val="600"/>
              </a:spcBef>
              <a:buNone/>
            </a:pPr>
            <a:r>
              <a:rPr lang="en-GB" sz="1200" dirty="0">
                <a:solidFill>
                  <a:schemeClr val="tx1"/>
                </a:solidFill>
              </a:rPr>
              <a:t>(Accessed: 4 July 2020).</a:t>
            </a:r>
          </a:p>
          <a:p>
            <a:pPr marL="0" indent="0" algn="just">
              <a:lnSpc>
                <a:spcPct val="120000"/>
              </a:lnSpc>
              <a:spcBef>
                <a:spcPts val="600"/>
              </a:spcBef>
              <a:buNone/>
            </a:pPr>
            <a:endParaRPr lang="en-GB" sz="1200" dirty="0"/>
          </a:p>
          <a:p>
            <a:pPr marL="0" indent="0" algn="just">
              <a:lnSpc>
                <a:spcPct val="120000"/>
              </a:lnSpc>
              <a:spcBef>
                <a:spcPts val="600"/>
              </a:spcBef>
              <a:buNone/>
            </a:pPr>
            <a:r>
              <a:rPr lang="en-GB" sz="1200" dirty="0"/>
              <a:t>Heagney, J., (2016). </a:t>
            </a:r>
            <a:r>
              <a:rPr lang="en-GB" sz="1200" i="1" dirty="0"/>
              <a:t>Fundamentals of Project Management. </a:t>
            </a:r>
            <a:r>
              <a:rPr lang="en-GB" sz="1200" dirty="0"/>
              <a:t>Fifth edn. US: Amacom. [online]. Available at:</a:t>
            </a:r>
          </a:p>
          <a:p>
            <a:pPr marL="0" indent="0" algn="just">
              <a:lnSpc>
                <a:spcPct val="120000"/>
              </a:lnSpc>
              <a:spcBef>
                <a:spcPts val="600"/>
              </a:spcBef>
              <a:buNone/>
            </a:pPr>
            <a:r>
              <a:rPr lang="en-GB" sz="1200" dirty="0">
                <a:solidFill>
                  <a:srgbClr val="0070C0"/>
                </a:solidFill>
                <a:hlinkClick r:id="rId8">
                  <a:extLst>
                    <a:ext uri="{A12FA001-AC4F-418D-AE19-62706E023703}">
                      <ahyp:hlinkClr xmlns:ahyp="http://schemas.microsoft.com/office/drawing/2018/hyperlinkcolor" val="tx"/>
                    </a:ext>
                  </a:extLst>
                </a:hlinkClick>
              </a:rPr>
              <a:t>https://www.dawsonera.com/readonline/9780814437377</a:t>
            </a:r>
            <a:endParaRPr lang="en-GB" sz="1200" dirty="0">
              <a:solidFill>
                <a:srgbClr val="0070C0"/>
              </a:solidFill>
            </a:endParaRPr>
          </a:p>
          <a:p>
            <a:pPr marL="0" indent="0" algn="just">
              <a:lnSpc>
                <a:spcPct val="120000"/>
              </a:lnSpc>
              <a:spcBef>
                <a:spcPts val="600"/>
              </a:spcBef>
              <a:buNone/>
            </a:pPr>
            <a:r>
              <a:rPr lang="en-GB" sz="1200" dirty="0">
                <a:solidFill>
                  <a:schemeClr val="tx1"/>
                </a:solidFill>
              </a:rPr>
              <a:t>(Accessed: 14 July 2020).</a:t>
            </a:r>
          </a:p>
          <a:p>
            <a:pPr marL="0" indent="0" algn="just">
              <a:lnSpc>
                <a:spcPct val="120000"/>
              </a:lnSpc>
              <a:spcBef>
                <a:spcPts val="600"/>
              </a:spcBef>
              <a:buNone/>
            </a:pPr>
            <a:endParaRPr lang="en-GB" sz="1400" dirty="0"/>
          </a:p>
          <a:p>
            <a:pPr marL="0" indent="0" algn="just">
              <a:lnSpc>
                <a:spcPct val="120000"/>
              </a:lnSpc>
              <a:spcBef>
                <a:spcPts val="600"/>
              </a:spcBef>
              <a:buNone/>
            </a:pPr>
            <a:r>
              <a:rPr lang="en-GB" sz="1400" dirty="0"/>
              <a:t>Heagney, J., (2016). Appropriate Project Life Cycle [diagram]. </a:t>
            </a:r>
            <a:r>
              <a:rPr lang="en-GB" sz="1400" i="1" dirty="0"/>
              <a:t>Fundamentals of Project Management. </a:t>
            </a:r>
            <a:r>
              <a:rPr lang="en-GB" sz="1400" dirty="0"/>
              <a:t>Fifth edn. US: Amacom. [online]. Available at:</a:t>
            </a:r>
          </a:p>
          <a:p>
            <a:pPr marL="0" indent="0" algn="just">
              <a:lnSpc>
                <a:spcPct val="120000"/>
              </a:lnSpc>
              <a:spcBef>
                <a:spcPts val="600"/>
              </a:spcBef>
              <a:buNone/>
            </a:pPr>
            <a:r>
              <a:rPr lang="en-GB" sz="1400" dirty="0">
                <a:solidFill>
                  <a:srgbClr val="0070C0"/>
                </a:solidFill>
                <a:hlinkClick r:id="rId8">
                  <a:extLst>
                    <a:ext uri="{A12FA001-AC4F-418D-AE19-62706E023703}">
                      <ahyp:hlinkClr xmlns:ahyp="http://schemas.microsoft.com/office/drawing/2018/hyperlinkcolor" val="tx"/>
                    </a:ext>
                  </a:extLst>
                </a:hlinkClick>
              </a:rPr>
              <a:t>https://www.dawsonera.com/readonline/9780814437377</a:t>
            </a:r>
            <a:endParaRPr lang="en-GB" sz="1400" dirty="0">
              <a:solidFill>
                <a:srgbClr val="0070C0"/>
              </a:solidFill>
            </a:endParaRPr>
          </a:p>
          <a:p>
            <a:pPr marL="0" indent="0" algn="just">
              <a:lnSpc>
                <a:spcPct val="120000"/>
              </a:lnSpc>
              <a:spcBef>
                <a:spcPts val="600"/>
              </a:spcBef>
              <a:buNone/>
            </a:pPr>
            <a:r>
              <a:rPr lang="en-GB" sz="1400" dirty="0">
                <a:solidFill>
                  <a:schemeClr val="tx1"/>
                </a:solidFill>
              </a:rPr>
              <a:t>(Accessed: 1 July 2020).</a:t>
            </a:r>
          </a:p>
          <a:p>
            <a:pPr marL="0" indent="0" algn="just">
              <a:lnSpc>
                <a:spcPct val="120000"/>
              </a:lnSpc>
              <a:spcBef>
                <a:spcPts val="600"/>
              </a:spcBef>
              <a:buNone/>
            </a:pPr>
            <a:endParaRPr lang="en-GB" sz="1400" dirty="0">
              <a:solidFill>
                <a:schemeClr val="tx1"/>
              </a:solidFill>
            </a:endParaRPr>
          </a:p>
          <a:p>
            <a:pPr marL="0" indent="0" algn="just">
              <a:lnSpc>
                <a:spcPct val="120000"/>
              </a:lnSpc>
              <a:spcBef>
                <a:spcPts val="600"/>
              </a:spcBef>
              <a:buNone/>
            </a:pPr>
            <a:r>
              <a:rPr lang="en-GB" sz="1200" b="0" i="0" u="none" strike="noStrike" kern="1200" dirty="0">
                <a:solidFill>
                  <a:schemeClr val="tx1"/>
                </a:solidFill>
                <a:effectLst/>
                <a:latin typeface="+mn-lt"/>
                <a:ea typeface="+mn-ea"/>
                <a:cs typeface="+mn-cs"/>
              </a:rPr>
              <a:t>Job-</a:t>
            </a:r>
            <a:r>
              <a:rPr lang="en-GB" sz="1200" b="0" i="0" u="none" strike="noStrike" kern="1200" dirty="0" err="1">
                <a:solidFill>
                  <a:schemeClr val="tx1"/>
                </a:solidFill>
                <a:effectLst/>
                <a:latin typeface="+mn-lt"/>
                <a:ea typeface="+mn-ea"/>
                <a:cs typeface="+mn-cs"/>
              </a:rPr>
              <a:t>prices.co.uk</a:t>
            </a:r>
            <a:r>
              <a:rPr lang="en-GB" sz="1200" b="0" i="0" u="none" strike="noStrike" kern="1200" dirty="0">
                <a:solidFill>
                  <a:schemeClr val="tx1"/>
                </a:solidFill>
                <a:effectLst/>
                <a:latin typeface="+mn-lt"/>
                <a:ea typeface="+mn-ea"/>
                <a:cs typeface="+mn-cs"/>
              </a:rPr>
              <a:t>. (2020). </a:t>
            </a:r>
            <a:r>
              <a:rPr lang="en-GB" sz="1200" b="0" i="1" u="none" strike="noStrike" kern="1200" dirty="0">
                <a:solidFill>
                  <a:schemeClr val="tx1"/>
                </a:solidFill>
                <a:effectLst/>
                <a:latin typeface="+mn-lt"/>
                <a:ea typeface="+mn-ea"/>
                <a:cs typeface="+mn-cs"/>
              </a:rPr>
              <a:t>See How Much Tradespeople Earn - Both Day Rates And Wages Revealed</a:t>
            </a:r>
            <a:r>
              <a:rPr lang="en-GB" sz="1200" b="0" i="0" u="none" strike="noStrike" kern="1200" dirty="0">
                <a:solidFill>
                  <a:schemeClr val="tx1"/>
                </a:solidFill>
                <a:effectLst/>
                <a:latin typeface="+mn-lt"/>
                <a:ea typeface="+mn-ea"/>
                <a:cs typeface="+mn-cs"/>
              </a:rPr>
              <a:t>. [online] Available at: </a:t>
            </a:r>
          </a:p>
          <a:p>
            <a:pPr marL="0" indent="0" algn="just">
              <a:lnSpc>
                <a:spcPct val="120000"/>
              </a:lnSpc>
              <a:spcBef>
                <a:spcPts val="600"/>
              </a:spcBef>
              <a:buNone/>
            </a:pPr>
            <a:r>
              <a:rPr lang="en-GB" sz="1200" b="0" i="0" u="none" strike="noStrike" kern="1200" dirty="0">
                <a:solidFill>
                  <a:schemeClr val="tx1"/>
                </a:solidFill>
                <a:effectLst/>
                <a:latin typeface="+mn-lt"/>
                <a:ea typeface="+mn-ea"/>
                <a:cs typeface="+mn-cs"/>
              </a:rPr>
              <a:t>https://job-</a:t>
            </a:r>
            <a:r>
              <a:rPr lang="en-GB" sz="1200" b="0" i="0" u="none" strike="noStrike" kern="1200" dirty="0" err="1">
                <a:solidFill>
                  <a:schemeClr val="tx1"/>
                </a:solidFill>
                <a:effectLst/>
                <a:latin typeface="+mn-lt"/>
                <a:ea typeface="+mn-ea"/>
                <a:cs typeface="+mn-cs"/>
              </a:rPr>
              <a:t>prices.co.uk</a:t>
            </a:r>
            <a:r>
              <a:rPr lang="en-GB" sz="1200" b="0" i="0" u="none" strike="noStrike" kern="1200" dirty="0">
                <a:solidFill>
                  <a:schemeClr val="tx1"/>
                </a:solidFill>
                <a:effectLst/>
                <a:latin typeface="+mn-lt"/>
                <a:ea typeface="+mn-ea"/>
                <a:cs typeface="+mn-cs"/>
              </a:rPr>
              <a:t>/day-rates/</a:t>
            </a:r>
          </a:p>
          <a:p>
            <a:pPr marL="0" indent="0" algn="just">
              <a:lnSpc>
                <a:spcPct val="120000"/>
              </a:lnSpc>
              <a:spcBef>
                <a:spcPts val="600"/>
              </a:spcBef>
              <a:buNone/>
            </a:pPr>
            <a:r>
              <a:rPr lang="en-GB" sz="1200" b="0" i="0" u="none" strike="noStrike" kern="1200" dirty="0">
                <a:solidFill>
                  <a:schemeClr val="tx1"/>
                </a:solidFill>
                <a:effectLst/>
                <a:latin typeface="+mn-lt"/>
                <a:ea typeface="+mn-ea"/>
                <a:cs typeface="+mn-cs"/>
              </a:rPr>
              <a:t>(Accessed: 15 July 2020).</a:t>
            </a:r>
            <a:endParaRPr lang="en-GB" sz="1400" dirty="0">
              <a:solidFill>
                <a:schemeClr val="tx1"/>
              </a:solidFill>
            </a:endParaRPr>
          </a:p>
          <a:p>
            <a:pPr marL="0" indent="0" algn="just">
              <a:lnSpc>
                <a:spcPct val="120000"/>
              </a:lnSpc>
              <a:spcBef>
                <a:spcPts val="600"/>
              </a:spcBef>
              <a:buNone/>
            </a:pPr>
            <a:endParaRPr lang="en-GB" sz="1400" dirty="0">
              <a:solidFill>
                <a:schemeClr val="tx1"/>
              </a:solidFill>
            </a:endParaRPr>
          </a:p>
          <a:p>
            <a:pPr marL="0" indent="0" algn="just">
              <a:lnSpc>
                <a:spcPct val="120000"/>
              </a:lnSpc>
              <a:spcBef>
                <a:spcPts val="600"/>
              </a:spcBef>
              <a:buNone/>
            </a:pPr>
            <a:r>
              <a:rPr lang="en-GB" sz="1200" b="0" i="0" u="none" strike="noStrike" kern="1200" dirty="0">
                <a:solidFill>
                  <a:schemeClr val="tx1"/>
                </a:solidFill>
                <a:effectLst/>
                <a:latin typeface="+mn-lt"/>
                <a:ea typeface="+mn-ea"/>
                <a:cs typeface="+mn-cs"/>
              </a:rPr>
              <a:t>Litvinova, A. </a:t>
            </a:r>
            <a:r>
              <a:rPr lang="en-GB" sz="1200" b="0" i="1" u="none" strike="noStrike" kern="1200" dirty="0">
                <a:solidFill>
                  <a:schemeClr val="tx1"/>
                </a:solidFill>
                <a:effectLst/>
                <a:latin typeface="+mn-lt"/>
                <a:ea typeface="+mn-ea"/>
                <a:cs typeface="+mn-cs"/>
              </a:rPr>
              <a:t>et al.,</a:t>
            </a:r>
            <a:r>
              <a:rPr lang="en-GB" sz="1200" b="0" i="0" u="none" strike="noStrike" kern="1200" dirty="0">
                <a:solidFill>
                  <a:schemeClr val="tx1"/>
                </a:solidFill>
                <a:effectLst/>
                <a:latin typeface="+mn-lt"/>
                <a:ea typeface="+mn-ea"/>
                <a:cs typeface="+mn-cs"/>
              </a:rPr>
              <a:t> (2020). ‘How the “wisdom of the inner crowd” can boost accuracy of confidence judgments’, </a:t>
            </a:r>
            <a:r>
              <a:rPr lang="en-GB" sz="1200" b="0" i="1" u="none" strike="noStrike" kern="1200" dirty="0">
                <a:solidFill>
                  <a:schemeClr val="tx1"/>
                </a:solidFill>
                <a:effectLst/>
                <a:latin typeface="+mn-lt"/>
                <a:ea typeface="+mn-ea"/>
                <a:cs typeface="+mn-cs"/>
              </a:rPr>
              <a:t>Decision</a:t>
            </a:r>
            <a:r>
              <a:rPr lang="en-GB" sz="1200" b="0" i="0" u="none" strike="noStrike" kern="1200" dirty="0">
                <a:solidFill>
                  <a:schemeClr val="tx1"/>
                </a:solidFill>
                <a:effectLst/>
                <a:latin typeface="+mn-lt"/>
                <a:ea typeface="+mn-ea"/>
                <a:cs typeface="+mn-cs"/>
              </a:rPr>
              <a:t>, 7(3), pp. 183–211. doi: 10.1037/dec0000119.supp (Supplemental). [online]. Available at:</a:t>
            </a:r>
          </a:p>
          <a:p>
            <a:pPr marL="0" indent="0" algn="just">
              <a:lnSpc>
                <a:spcPct val="120000"/>
              </a:lnSpc>
              <a:spcBef>
                <a:spcPts val="600"/>
              </a:spcBef>
              <a:buNone/>
            </a:pPr>
            <a:r>
              <a:rPr lang="en-GB" sz="1400" dirty="0">
                <a:solidFill>
                  <a:schemeClr val="tx1"/>
                </a:solidFill>
              </a:rPr>
              <a:t>https://web.a.ebscohost.com/ehost/pdfviewer/pdfviewer?vid=1&amp;sid=e5195a5f-ec3d-400e-923b-4a9308512e0c%40sdc-v-sessmgr02</a:t>
            </a:r>
          </a:p>
          <a:p>
            <a:pPr marL="0" indent="0" algn="just">
              <a:lnSpc>
                <a:spcPct val="120000"/>
              </a:lnSpc>
              <a:spcBef>
                <a:spcPts val="600"/>
              </a:spcBef>
              <a:buNone/>
            </a:pPr>
            <a:r>
              <a:rPr lang="en-GB" sz="1400" dirty="0">
                <a:solidFill>
                  <a:schemeClr val="tx1"/>
                </a:solidFill>
              </a:rPr>
              <a:t>(Accessed: 15 July 2020).</a:t>
            </a:r>
          </a:p>
          <a:p>
            <a:pPr marL="0" indent="0" algn="just">
              <a:lnSpc>
                <a:spcPct val="120000"/>
              </a:lnSpc>
              <a:spcBef>
                <a:spcPts val="600"/>
              </a:spcBef>
              <a:buNone/>
            </a:pPr>
            <a:endParaRPr lang="en-GB" sz="1400" dirty="0"/>
          </a:p>
          <a:p>
            <a:pPr marL="0" indent="0" algn="just">
              <a:lnSpc>
                <a:spcPct val="120000"/>
              </a:lnSpc>
              <a:spcBef>
                <a:spcPts val="600"/>
              </a:spcBef>
              <a:buNone/>
            </a:pPr>
            <a:r>
              <a:rPr lang="en-GB" sz="1400" dirty="0"/>
              <a:t>Locke, D., (2007). Project Management. 9</a:t>
            </a:r>
            <a:r>
              <a:rPr lang="en-GB" sz="1400" baseline="30000" dirty="0"/>
              <a:t>th</a:t>
            </a:r>
            <a:r>
              <a:rPr lang="en-GB" sz="1400" dirty="0"/>
              <a:t> edn. Aldershot: Gower Publishing Ltd, p21</a:t>
            </a:r>
          </a:p>
          <a:p>
            <a:pPr marL="0" indent="0" algn="just">
              <a:spcBef>
                <a:spcPts val="600"/>
              </a:spcBef>
              <a:buNone/>
            </a:pPr>
            <a:endParaRPr lang="en-GB" sz="1400" dirty="0"/>
          </a:p>
          <a:p>
            <a:pPr marL="0" indent="0" algn="just">
              <a:spcBef>
                <a:spcPts val="600"/>
              </a:spcBef>
              <a:buNone/>
            </a:pPr>
            <a:r>
              <a:rPr lang="en-GB" sz="1400" dirty="0"/>
              <a:t>Lucassen, G., Dalpiaz, F., Van der Werf, J. M., and Brinkkemper, S., (2016). The Use and Effectiveness of User Stories in Practice. 205-222. 10.1007/978-3-319-30282-9_14. [online]. Available at:</a:t>
            </a:r>
          </a:p>
          <a:p>
            <a:pPr marL="0" indent="0" algn="just">
              <a:spcBef>
                <a:spcPts val="600"/>
              </a:spcBef>
              <a:buNone/>
            </a:pPr>
            <a:r>
              <a:rPr lang="en-GB" sz="1400" dirty="0">
                <a:solidFill>
                  <a:srgbClr val="0070C0"/>
                </a:solidFill>
                <a:hlinkClick r:id="rId9">
                  <a:extLst>
                    <a:ext uri="{A12FA001-AC4F-418D-AE19-62706E023703}">
                      <ahyp:hlinkClr xmlns:ahyp="http://schemas.microsoft.com/office/drawing/2018/hyperlinkcolor" val="tx"/>
                    </a:ext>
                  </a:extLst>
                </a:hlinkClick>
              </a:rPr>
              <a:t>https://www.researchgate.net/publication/312702795_The_Use_and_Effectiveness_of_User_Stories_in_Practice</a:t>
            </a:r>
            <a:endParaRPr lang="en-GB" sz="1400" dirty="0">
              <a:solidFill>
                <a:srgbClr val="0070C0"/>
              </a:solidFill>
            </a:endParaRPr>
          </a:p>
          <a:p>
            <a:pPr marL="0" indent="0" algn="just">
              <a:spcBef>
                <a:spcPts val="600"/>
              </a:spcBef>
              <a:buNone/>
            </a:pPr>
            <a:r>
              <a:rPr lang="en-GB" sz="1400" dirty="0"/>
              <a:t>(Accessed: 3 July 2020).</a:t>
            </a:r>
          </a:p>
          <a:p>
            <a:pPr marL="0" indent="0" algn="just">
              <a:spcBef>
                <a:spcPts val="600"/>
              </a:spcBef>
              <a:buNone/>
            </a:pPr>
            <a:endParaRPr lang="en-GB" sz="1400" dirty="0"/>
          </a:p>
          <a:p>
            <a:pPr marL="0" indent="0" algn="just">
              <a:spcBef>
                <a:spcPts val="600"/>
              </a:spcBef>
              <a:buNone/>
            </a:pPr>
            <a:r>
              <a:rPr lang="en-GB" sz="1400" dirty="0"/>
              <a:t>Managers.org.uk. (2020). </a:t>
            </a:r>
            <a:r>
              <a:rPr lang="en-GB" sz="1400" i="1" dirty="0"/>
              <a:t>Stakeholder Analysis And Management</a:t>
            </a:r>
            <a:r>
              <a:rPr lang="en-GB" sz="1400" dirty="0"/>
              <a:t>. [online] Available at: </a:t>
            </a:r>
          </a:p>
          <a:p>
            <a:pPr marL="0" indent="0" algn="just">
              <a:spcBef>
                <a:spcPts val="600"/>
              </a:spcBef>
              <a:buNone/>
            </a:pPr>
            <a:r>
              <a:rPr lang="en-GB" sz="1400" dirty="0">
                <a:solidFill>
                  <a:srgbClr val="0070C0"/>
                </a:solidFill>
                <a:hlinkClick r:id="rId10">
                  <a:extLst>
                    <a:ext uri="{A12FA001-AC4F-418D-AE19-62706E023703}">
                      <ahyp:hlinkClr xmlns:ahyp="http://schemas.microsoft.com/office/drawing/2018/hyperlinkcolor" val="tx"/>
                    </a:ext>
                  </a:extLst>
                </a:hlinkClick>
              </a:rPr>
              <a:t>https://www.managers.org.uk/knowledge-bank/stakeholder-analysis-and-management</a:t>
            </a:r>
            <a:endParaRPr lang="en-GB" sz="1400" dirty="0">
              <a:solidFill>
                <a:srgbClr val="0070C0"/>
              </a:solidFill>
            </a:endParaRPr>
          </a:p>
          <a:p>
            <a:pPr marL="0" indent="0" algn="just">
              <a:spcBef>
                <a:spcPts val="600"/>
              </a:spcBef>
              <a:buNone/>
            </a:pPr>
            <a:r>
              <a:rPr lang="en-GB" sz="1400" dirty="0"/>
              <a:t>(Accessed: 1 July 2020).</a:t>
            </a:r>
          </a:p>
          <a:p>
            <a:pPr marL="0" indent="0" algn="just">
              <a:spcBef>
                <a:spcPts val="600"/>
              </a:spcBef>
              <a:buNone/>
            </a:pPr>
            <a:endParaRPr lang="en-GB" sz="1400" dirty="0"/>
          </a:p>
          <a:p>
            <a:pPr marL="0" indent="0" algn="just">
              <a:spcBef>
                <a:spcPts val="600"/>
              </a:spcBef>
              <a:buNone/>
            </a:pPr>
            <a:r>
              <a:rPr lang="en-GB" sz="1200" b="0" i="0" u="none" strike="noStrike" kern="1200" dirty="0" err="1">
                <a:solidFill>
                  <a:schemeClr val="tx1"/>
                </a:solidFill>
                <a:effectLst/>
                <a:latin typeface="+mn-lt"/>
                <a:ea typeface="+mn-ea"/>
                <a:cs typeface="+mn-cs"/>
              </a:rPr>
              <a:t>MyBuilder</a:t>
            </a:r>
            <a:r>
              <a:rPr lang="en-GB" sz="1200" b="0" i="0" u="none" strike="noStrike" kern="1200" dirty="0">
                <a:solidFill>
                  <a:schemeClr val="tx1"/>
                </a:solidFill>
                <a:effectLst/>
                <a:latin typeface="+mn-lt"/>
                <a:ea typeface="+mn-ea"/>
                <a:cs typeface="+mn-cs"/>
              </a:rPr>
              <a:t>. (2020). </a:t>
            </a:r>
            <a:r>
              <a:rPr lang="en-GB" sz="1200" b="0" i="1" u="none" strike="noStrike" kern="1200" dirty="0">
                <a:solidFill>
                  <a:schemeClr val="tx1"/>
                </a:solidFill>
                <a:effectLst/>
                <a:latin typeface="+mn-lt"/>
                <a:ea typeface="+mn-ea"/>
                <a:cs typeface="+mn-cs"/>
              </a:rPr>
              <a:t>What Is The Hourly Rate Of An Electrician In 2020? | </a:t>
            </a:r>
            <a:r>
              <a:rPr lang="en-GB" sz="1200" b="0" i="1" u="none" strike="noStrike" kern="1200" dirty="0" err="1">
                <a:solidFill>
                  <a:schemeClr val="tx1"/>
                </a:solidFill>
                <a:effectLst/>
                <a:latin typeface="+mn-lt"/>
                <a:ea typeface="+mn-ea"/>
                <a:cs typeface="+mn-cs"/>
              </a:rPr>
              <a:t>Mybuilder.Com</a:t>
            </a:r>
            <a:r>
              <a:rPr lang="en-GB" sz="1200" b="0" i="0" u="none" strike="noStrike" kern="1200" dirty="0">
                <a:solidFill>
                  <a:schemeClr val="tx1"/>
                </a:solidFill>
                <a:effectLst/>
                <a:latin typeface="+mn-lt"/>
                <a:ea typeface="+mn-ea"/>
                <a:cs typeface="+mn-cs"/>
              </a:rPr>
              <a:t>. [online] Available at: </a:t>
            </a:r>
          </a:p>
          <a:p>
            <a:pPr marL="0" indent="0" algn="just">
              <a:spcBef>
                <a:spcPts val="600"/>
              </a:spcBef>
              <a:buNone/>
            </a:pPr>
            <a:r>
              <a:rPr lang="en-GB" sz="1200" b="0" i="0" u="none" strike="noStrike" kern="1200" dirty="0">
                <a:solidFill>
                  <a:schemeClr val="tx1"/>
                </a:solidFill>
                <a:effectLst/>
                <a:latin typeface="+mn-lt"/>
                <a:ea typeface="+mn-ea"/>
                <a:cs typeface="+mn-cs"/>
              </a:rPr>
              <a:t>https://</a:t>
            </a:r>
            <a:r>
              <a:rPr lang="en-GB" sz="1200" b="0" i="0" u="none" strike="noStrike" kern="1200" dirty="0" err="1">
                <a:solidFill>
                  <a:schemeClr val="tx1"/>
                </a:solidFill>
                <a:effectLst/>
                <a:latin typeface="+mn-lt"/>
                <a:ea typeface="+mn-ea"/>
                <a:cs typeface="+mn-cs"/>
              </a:rPr>
              <a:t>www.mybuilder.com</a:t>
            </a:r>
            <a:r>
              <a:rPr lang="en-GB" sz="1200" b="0" i="0" u="none" strike="noStrike" kern="1200" dirty="0">
                <a:solidFill>
                  <a:schemeClr val="tx1"/>
                </a:solidFill>
                <a:effectLst/>
                <a:latin typeface="+mn-lt"/>
                <a:ea typeface="+mn-ea"/>
                <a:cs typeface="+mn-cs"/>
              </a:rPr>
              <a:t>/pricing-guides/what-is-the-hourly-rate-of-an-electrician&gt; </a:t>
            </a:r>
          </a:p>
          <a:p>
            <a:pPr marL="0" indent="0" algn="just">
              <a:spcBef>
                <a:spcPts val="600"/>
              </a:spcBef>
              <a:buNone/>
            </a:pPr>
            <a:r>
              <a:rPr lang="en-GB" sz="1200" b="0" i="0" u="none" strike="noStrike" kern="1200" dirty="0">
                <a:solidFill>
                  <a:schemeClr val="tx1"/>
                </a:solidFill>
                <a:effectLst/>
                <a:latin typeface="+mn-lt"/>
                <a:ea typeface="+mn-ea"/>
                <a:cs typeface="+mn-cs"/>
              </a:rPr>
              <a:t>(Accessed 15 July 2020).</a:t>
            </a:r>
            <a:endParaRPr lang="en-GB" sz="1400" dirty="0"/>
          </a:p>
          <a:p>
            <a:pPr marL="0" indent="0" algn="just">
              <a:spcBef>
                <a:spcPts val="600"/>
              </a:spcBef>
              <a:buNone/>
            </a:pPr>
            <a:endParaRPr lang="en-GB" sz="1400" dirty="0"/>
          </a:p>
          <a:p>
            <a:pPr marL="0" indent="0" algn="just">
              <a:spcBef>
                <a:spcPts val="600"/>
              </a:spcBef>
              <a:buNone/>
            </a:pPr>
            <a:r>
              <a:rPr lang="en-GB" sz="1200" b="0" i="0" u="none" strike="noStrike" kern="1200" dirty="0">
                <a:solidFill>
                  <a:schemeClr val="tx1"/>
                </a:solidFill>
                <a:effectLst/>
                <a:latin typeface="+mn-lt"/>
                <a:ea typeface="+mn-ea"/>
                <a:cs typeface="+mn-cs"/>
              </a:rPr>
              <a:t>Ong, H.Y., Wang, C. and Zainon, N., (2016). Integrated Earned Value Gantt Chart (EV-Gantt) Tool for Project Portfolio Planning and Monitoring Optimization: EMJ EMJ. </a:t>
            </a:r>
            <a:r>
              <a:rPr lang="en-GB" sz="1200" b="0" i="1" u="none" strike="noStrike" kern="1200" dirty="0">
                <a:solidFill>
                  <a:schemeClr val="tx1"/>
                </a:solidFill>
                <a:effectLst/>
                <a:latin typeface="+mn-lt"/>
                <a:ea typeface="+mn-ea"/>
                <a:cs typeface="+mn-cs"/>
              </a:rPr>
              <a:t>Engineering Management Journal, </a:t>
            </a:r>
            <a:r>
              <a:rPr lang="en-GB" sz="1200" b="1" i="0" u="none" strike="noStrike" kern="1200" dirty="0">
                <a:solidFill>
                  <a:schemeClr val="tx1"/>
                </a:solidFill>
                <a:effectLst/>
                <a:latin typeface="+mn-lt"/>
                <a:ea typeface="+mn-ea"/>
                <a:cs typeface="+mn-cs"/>
              </a:rPr>
              <a:t>28</a:t>
            </a:r>
            <a:r>
              <a:rPr lang="en-GB" sz="1200" b="0" i="0" u="none" strike="noStrike" kern="1200" dirty="0">
                <a:solidFill>
                  <a:schemeClr val="tx1"/>
                </a:solidFill>
                <a:effectLst/>
                <a:latin typeface="+mn-lt"/>
                <a:ea typeface="+mn-ea"/>
                <a:cs typeface="+mn-cs"/>
              </a:rPr>
              <a:t>(1), pp. 39-53. [online]. Available at:</a:t>
            </a:r>
          </a:p>
          <a:p>
            <a:pPr marL="0" indent="0" algn="just">
              <a:spcBef>
                <a:spcPts val="600"/>
              </a:spcBef>
              <a:buNone/>
            </a:pPr>
            <a:r>
              <a:rPr lang="en-GB" sz="1400" dirty="0">
                <a:solidFill>
                  <a:srgbClr val="0070C0"/>
                </a:solidFill>
              </a:rPr>
              <a:t>https://search-proquest-com.ezproxy.uwtsd.ac.uk/docview/1779243950?OpenUrlRefId=info:xri/sid:primo&amp;accountid=130472</a:t>
            </a:r>
          </a:p>
          <a:p>
            <a:pPr marL="0" indent="0" algn="just">
              <a:spcBef>
                <a:spcPts val="600"/>
              </a:spcBef>
              <a:buNone/>
            </a:pPr>
            <a:r>
              <a:rPr lang="en-GB" sz="1400" dirty="0">
                <a:solidFill>
                  <a:srgbClr val="0070C0"/>
                </a:solidFill>
              </a:rPr>
              <a:t>(Accessed: 15 July 2020).</a:t>
            </a:r>
          </a:p>
          <a:p>
            <a:pPr marL="0" indent="0" algn="just">
              <a:spcBef>
                <a:spcPts val="600"/>
              </a:spcBef>
              <a:buNone/>
            </a:pPr>
            <a:endParaRPr lang="en-GB" sz="1400" dirty="0"/>
          </a:p>
          <a:p>
            <a:pPr marL="0" indent="0" algn="just">
              <a:spcBef>
                <a:spcPts val="600"/>
              </a:spcBef>
              <a:buNone/>
            </a:pPr>
            <a:r>
              <a:rPr lang="en-GB" sz="1400" dirty="0"/>
              <a:t>Pollack, J,. Helm, J., and Adler, D., (2018). What is the Iron Triangle, and how has it changed?. </a:t>
            </a:r>
            <a:r>
              <a:rPr lang="en-GB" sz="1400" i="1" dirty="0"/>
              <a:t>International Journal of Managing Projects in Business. 11. 10.1108/IJMPB-09-2017-0107. </a:t>
            </a:r>
            <a:r>
              <a:rPr lang="en-GB" sz="1400" dirty="0"/>
              <a:t>[online]. Available at:</a:t>
            </a:r>
          </a:p>
          <a:p>
            <a:pPr marL="0" indent="0" algn="just">
              <a:spcBef>
                <a:spcPts val="600"/>
              </a:spcBef>
              <a:buNone/>
            </a:pPr>
            <a:r>
              <a:rPr lang="en-GB" sz="1400" dirty="0">
                <a:solidFill>
                  <a:srgbClr val="0070C0"/>
                </a:solidFill>
                <a:hlinkClick r:id="rId11">
                  <a:extLst>
                    <a:ext uri="{A12FA001-AC4F-418D-AE19-62706E023703}">
                      <ahyp:hlinkClr xmlns:ahyp="http://schemas.microsoft.com/office/drawing/2018/hyperlinkcolor" val="tx"/>
                    </a:ext>
                  </a:extLst>
                </a:hlinkClick>
              </a:rPr>
              <a:t>https://www.researchgate.net/publication/324505634_What_is_the_Iron_Triangle_and_how_has_it_changed</a:t>
            </a:r>
            <a:endParaRPr lang="en-GB" sz="1400" dirty="0">
              <a:solidFill>
                <a:srgbClr val="0070C0"/>
              </a:solidFill>
            </a:endParaRPr>
          </a:p>
          <a:p>
            <a:pPr marL="0" indent="0" algn="just">
              <a:spcBef>
                <a:spcPts val="600"/>
              </a:spcBef>
              <a:buNone/>
            </a:pPr>
            <a:r>
              <a:rPr lang="en-GB" sz="1400" dirty="0"/>
              <a:t>(Accessed 2 July 2020).</a:t>
            </a:r>
          </a:p>
          <a:p>
            <a:pPr marL="0" indent="0" algn="just">
              <a:spcBef>
                <a:spcPts val="600"/>
              </a:spcBef>
              <a:buNone/>
            </a:pPr>
            <a:endParaRPr lang="en-GB" sz="1600" i="1" dirty="0"/>
          </a:p>
          <a:p>
            <a:pPr marL="0" indent="0" algn="just">
              <a:spcBef>
                <a:spcPts val="600"/>
              </a:spcBef>
              <a:buNone/>
            </a:pPr>
            <a:r>
              <a:rPr lang="en-GB" sz="1400" i="1" dirty="0"/>
              <a:t>Project Sponsor: Sponsoring for Success - Getting 2omega(TM) for Programme and Project Sponsors. </a:t>
            </a:r>
            <a:r>
              <a:rPr lang="en-GB" sz="1400" dirty="0"/>
              <a:t>(2008). First edn. London: City Consultancy Ltd. Available at:</a:t>
            </a:r>
          </a:p>
          <a:p>
            <a:pPr marL="0" indent="0" algn="l">
              <a:spcBef>
                <a:spcPts val="600"/>
              </a:spcBef>
              <a:buNone/>
            </a:pPr>
            <a:r>
              <a:rPr lang="en-GB" sz="1400" dirty="0">
                <a:solidFill>
                  <a:srgbClr val="0070C0"/>
                </a:solidFill>
                <a:hlinkClick r:id="rId12">
                  <a:extLst>
                    <a:ext uri="{A12FA001-AC4F-418D-AE19-62706E023703}">
                      <ahyp:hlinkClr xmlns:ahyp="http://schemas.microsoft.com/office/drawing/2018/hyperlinkcolor" val="tx"/>
                    </a:ext>
                  </a:extLst>
                </a:hlinkClick>
              </a:rPr>
              <a:t>https://books.google.co.uk/books?id=FcTMXRJEe2MC&amp;pg=PA3&amp;dq=project+sponsor&amp;hl=en&amp;sa=X&amp;ved=2ahUKEwi148jts7HqAhXmQUEAHVupBW8Q6AEwAnoECAMQAg#v=onepage&amp;q=project%20sponsor&amp;f=false</a:t>
            </a:r>
            <a:endParaRPr lang="en-GB" sz="1400" dirty="0">
              <a:solidFill>
                <a:srgbClr val="0070C0"/>
              </a:solidFill>
            </a:endParaRPr>
          </a:p>
          <a:p>
            <a:pPr marL="0" indent="0" algn="l">
              <a:spcBef>
                <a:spcPts val="600"/>
              </a:spcBef>
              <a:buNone/>
            </a:pPr>
            <a:r>
              <a:rPr lang="en-GB" sz="1400" dirty="0"/>
              <a:t>(Accessed: 1 July 2020).</a:t>
            </a:r>
          </a:p>
          <a:p>
            <a:pPr marL="0" indent="0" algn="l">
              <a:spcBef>
                <a:spcPts val="600"/>
              </a:spcBef>
              <a:buNone/>
            </a:pPr>
            <a:endParaRPr lang="en-GB" sz="1400" dirty="0"/>
          </a:p>
          <a:p>
            <a:pPr marL="0" indent="0" algn="l">
              <a:spcBef>
                <a:spcPts val="600"/>
              </a:spcBef>
              <a:buNone/>
            </a:pPr>
            <a:r>
              <a:rPr lang="en-GB" sz="1400" dirty="0"/>
              <a:t>Roberts, P., (2011). </a:t>
            </a:r>
            <a:r>
              <a:rPr lang="en-GB" sz="1400" i="1" dirty="0"/>
              <a:t>Effective Project Management. </a:t>
            </a:r>
            <a:r>
              <a:rPr lang="en-GB" sz="1400" dirty="0"/>
              <a:t>GB: Kogan Page Ltd. [online]. Available at:</a:t>
            </a:r>
          </a:p>
          <a:p>
            <a:pPr marL="0" indent="0" algn="l">
              <a:spcBef>
                <a:spcPts val="600"/>
              </a:spcBef>
              <a:buNone/>
            </a:pPr>
            <a:r>
              <a:rPr lang="en-GB" sz="1400" dirty="0">
                <a:hlinkClick r:id="rId13"/>
              </a:rPr>
              <a:t>https://www.dawsonera.com/readonline/9780749461584</a:t>
            </a:r>
            <a:endParaRPr lang="en-GB" sz="1400" dirty="0"/>
          </a:p>
          <a:p>
            <a:pPr marL="0" indent="0" algn="l">
              <a:spcBef>
                <a:spcPts val="600"/>
              </a:spcBef>
              <a:buNone/>
            </a:pPr>
            <a:r>
              <a:rPr lang="en-GB" sz="1400" dirty="0"/>
              <a:t>(Accessed: 1 July 2020).</a:t>
            </a:r>
          </a:p>
          <a:p>
            <a:pPr marL="0" indent="0" algn="l">
              <a:spcBef>
                <a:spcPts val="600"/>
              </a:spcBef>
              <a:buNone/>
            </a:pPr>
            <a:endParaRPr lang="en-GB" sz="1400" dirty="0"/>
          </a:p>
          <a:p>
            <a:pPr marL="0" indent="0" algn="l">
              <a:spcBef>
                <a:spcPts val="600"/>
              </a:spcBef>
              <a:buNone/>
            </a:pPr>
            <a:r>
              <a:rPr lang="en-GB" sz="1200" b="0" i="0" u="none" strike="noStrike" kern="1200" dirty="0" err="1">
                <a:solidFill>
                  <a:schemeClr val="tx1"/>
                </a:solidFill>
                <a:effectLst/>
                <a:latin typeface="+mn-lt"/>
                <a:ea typeface="+mn-ea"/>
                <a:cs typeface="+mn-cs"/>
              </a:rPr>
              <a:t>Royalmail.com</a:t>
            </a:r>
            <a:r>
              <a:rPr lang="en-GB" sz="1200" b="0" i="0" u="none" strike="noStrike" kern="1200" dirty="0">
                <a:solidFill>
                  <a:schemeClr val="tx1"/>
                </a:solidFill>
                <a:effectLst/>
                <a:latin typeface="+mn-lt"/>
                <a:ea typeface="+mn-ea"/>
                <a:cs typeface="+mn-cs"/>
              </a:rPr>
              <a:t>. 2020. [online] Available at: </a:t>
            </a:r>
          </a:p>
          <a:p>
            <a:pPr marL="0" indent="0" algn="l">
              <a:spcBef>
                <a:spcPts val="600"/>
              </a:spcBef>
              <a:buNone/>
            </a:pPr>
            <a:r>
              <a:rPr lang="en-GB" sz="1200" b="0" i="0" u="none" strike="noStrike" kern="1200" dirty="0">
                <a:solidFill>
                  <a:schemeClr val="tx1"/>
                </a:solidFill>
                <a:effectLst/>
                <a:latin typeface="+mn-lt"/>
                <a:ea typeface="+mn-ea"/>
                <a:cs typeface="+mn-cs"/>
              </a:rPr>
              <a:t>https://</a:t>
            </a:r>
            <a:r>
              <a:rPr lang="en-GB" sz="1200" b="0" i="0" u="none" strike="noStrike" kern="1200" dirty="0" err="1">
                <a:solidFill>
                  <a:schemeClr val="tx1"/>
                </a:solidFill>
                <a:effectLst/>
                <a:latin typeface="+mn-lt"/>
                <a:ea typeface="+mn-ea"/>
                <a:cs typeface="+mn-cs"/>
              </a:rPr>
              <a:t>www.royalmail.com</a:t>
            </a:r>
            <a:r>
              <a:rPr lang="en-GB" sz="1200" b="0" i="0" u="none" strike="noStrike" kern="1200" dirty="0">
                <a:solidFill>
                  <a:schemeClr val="tx1"/>
                </a:solidFill>
                <a:effectLst/>
                <a:latin typeface="+mn-lt"/>
                <a:ea typeface="+mn-ea"/>
                <a:cs typeface="+mn-cs"/>
              </a:rPr>
              <a:t>/sites/default/files/royal-mail-redirection-pricing-guide-25-march-2019.pdf </a:t>
            </a:r>
          </a:p>
          <a:p>
            <a:pPr marL="0" indent="0" algn="l">
              <a:spcBef>
                <a:spcPts val="600"/>
              </a:spcBef>
              <a:buNone/>
            </a:pPr>
            <a:r>
              <a:rPr lang="en-GB" sz="1200" b="0" i="0" u="none" strike="noStrike" kern="1200" dirty="0">
                <a:solidFill>
                  <a:schemeClr val="tx1"/>
                </a:solidFill>
                <a:effectLst/>
                <a:latin typeface="+mn-lt"/>
                <a:ea typeface="+mn-ea"/>
                <a:cs typeface="+mn-cs"/>
              </a:rPr>
              <a:t>(Accessed: 16 July 2020).</a:t>
            </a:r>
          </a:p>
          <a:p>
            <a:pPr marL="0" indent="0" algn="l">
              <a:spcBef>
                <a:spcPts val="600"/>
              </a:spcBef>
              <a:buNone/>
            </a:pPr>
            <a:endParaRPr lang="en-GB" sz="1400" dirty="0"/>
          </a:p>
          <a:p>
            <a:pPr marL="0" indent="0" algn="l">
              <a:spcBef>
                <a:spcPts val="600"/>
              </a:spcBef>
              <a:buNone/>
            </a:pPr>
            <a:r>
              <a:rPr lang="en-GB" sz="1400" dirty="0"/>
              <a:t>Schibi, O. and Lee, C., (2015). Project sponsorship: senior management's role in the successful outcome of projects. Paper presented at PMI Global Congress 2015 - EMEA, London, England. Newtown Square, PA: Project Management Institute. [online]. Available at:</a:t>
            </a:r>
          </a:p>
          <a:p>
            <a:pPr marL="0" indent="0" algn="l">
              <a:spcBef>
                <a:spcPts val="600"/>
              </a:spcBef>
              <a:buNone/>
            </a:pPr>
            <a:r>
              <a:rPr lang="en-GB" sz="1400" dirty="0">
                <a:solidFill>
                  <a:srgbClr val="0070C0"/>
                </a:solidFill>
                <a:hlinkClick r:id="rId14">
                  <a:extLst>
                    <a:ext uri="{A12FA001-AC4F-418D-AE19-62706E023703}">
                      <ahyp:hlinkClr xmlns:ahyp="http://schemas.microsoft.com/office/drawing/2018/hyperlinkcolor" val="tx"/>
                    </a:ext>
                  </a:extLst>
                </a:hlinkClick>
              </a:rPr>
              <a:t>https://www.pmi.org/learning/library/importance-of-project-sponsorship-9946</a:t>
            </a:r>
            <a:endParaRPr lang="en-GB" sz="1400" dirty="0">
              <a:solidFill>
                <a:srgbClr val="0070C0"/>
              </a:solidFill>
            </a:endParaRPr>
          </a:p>
          <a:p>
            <a:pPr marL="0" indent="0" algn="l">
              <a:spcBef>
                <a:spcPts val="600"/>
              </a:spcBef>
              <a:buNone/>
            </a:pPr>
            <a:r>
              <a:rPr lang="en-GB" sz="1400" dirty="0"/>
              <a:t>(Accessed: 1 July 2020).</a:t>
            </a:r>
          </a:p>
          <a:p>
            <a:pPr marL="0" indent="0" algn="l">
              <a:spcBef>
                <a:spcPts val="600"/>
              </a:spcBef>
              <a:buNone/>
            </a:pPr>
            <a:endParaRPr lang="en-GB" sz="1400" dirty="0"/>
          </a:p>
          <a:p>
            <a:pPr marL="0" indent="0" algn="l">
              <a:spcBef>
                <a:spcPts val="600"/>
              </a:spcBef>
              <a:buNone/>
            </a:pPr>
            <a:r>
              <a:rPr lang="en-GB" sz="1400" dirty="0"/>
              <a:t>Stojcetovic, B,. (2013). Project Management: Cost, Time and Quality. [online]. Available at:</a:t>
            </a:r>
          </a:p>
          <a:p>
            <a:pPr marL="0" indent="0" algn="l">
              <a:spcBef>
                <a:spcPts val="600"/>
              </a:spcBef>
              <a:buNone/>
            </a:pPr>
            <a:r>
              <a:rPr lang="en-GB" sz="1400" dirty="0">
                <a:hlinkClick r:id="rId15"/>
              </a:rPr>
              <a:t>https://www.researchgate.net/publication/305462896_Project_managament_cost_time_and_quality/citation/download</a:t>
            </a:r>
            <a:endParaRPr lang="en-GB" sz="1400" dirty="0"/>
          </a:p>
          <a:p>
            <a:pPr marL="0" indent="0" algn="l">
              <a:spcBef>
                <a:spcPts val="600"/>
              </a:spcBef>
              <a:buNone/>
            </a:pPr>
            <a:r>
              <a:rPr lang="en-GB" sz="1400" dirty="0"/>
              <a:t>(Accessed 5 July 2020).</a:t>
            </a:r>
          </a:p>
          <a:p>
            <a:pPr marL="0" indent="0" algn="l">
              <a:spcBef>
                <a:spcPts val="600"/>
              </a:spcBef>
              <a:buNone/>
            </a:pPr>
            <a:endParaRPr lang="en-GB" sz="1400" dirty="0"/>
          </a:p>
          <a:p>
            <a:pPr marL="0" indent="0" algn="l">
              <a:spcBef>
                <a:spcPts val="600"/>
              </a:spcBef>
              <a:buNone/>
            </a:pPr>
            <a:r>
              <a:rPr lang="en-GB" sz="1200" b="0" i="0" u="none" strike="noStrike" kern="1200" dirty="0">
                <a:solidFill>
                  <a:schemeClr val="tx1"/>
                </a:solidFill>
                <a:effectLst/>
                <a:latin typeface="+mn-lt"/>
                <a:ea typeface="+mn-ea"/>
                <a:cs typeface="+mn-cs"/>
              </a:rPr>
              <a:t>TalkTalk - Business. 2020. [online] Available at: https://</a:t>
            </a:r>
            <a:r>
              <a:rPr lang="en-GB" sz="1200" b="0" i="0" u="none" strike="noStrike" kern="1200" dirty="0" err="1">
                <a:solidFill>
                  <a:schemeClr val="tx1"/>
                </a:solidFill>
                <a:effectLst/>
                <a:latin typeface="+mn-lt"/>
                <a:ea typeface="+mn-ea"/>
                <a:cs typeface="+mn-cs"/>
              </a:rPr>
              <a:t>www.talktalk.co.uk</a:t>
            </a:r>
            <a:r>
              <a:rPr lang="en-GB" sz="1200" b="0" i="0" u="none" strike="noStrike" kern="1200" dirty="0">
                <a:solidFill>
                  <a:schemeClr val="tx1"/>
                </a:solidFill>
                <a:effectLst/>
                <a:latin typeface="+mn-lt"/>
                <a:ea typeface="+mn-ea"/>
                <a:cs typeface="+mn-cs"/>
              </a:rPr>
              <a:t>/business/product/</a:t>
            </a:r>
            <a:r>
              <a:rPr lang="en-GB" sz="1200" b="0" i="0" u="none" strike="noStrike" kern="1200" dirty="0" err="1">
                <a:solidFill>
                  <a:schemeClr val="tx1"/>
                </a:solidFill>
                <a:effectLst/>
                <a:latin typeface="+mn-lt"/>
                <a:ea typeface="+mn-ea"/>
                <a:cs typeface="+mn-cs"/>
              </a:rPr>
              <a:t>fibre?portal_id</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searchgeneric&amp;infinity</a:t>
            </a:r>
            <a:r>
              <a:rPr lang="en-GB" sz="1200" b="0" i="0" u="none" strike="noStrike" kern="1200" dirty="0">
                <a:solidFill>
                  <a:schemeClr val="tx1"/>
                </a:solidFill>
                <a:effectLst/>
                <a:latin typeface="+mn-lt"/>
                <a:ea typeface="+mn-ea"/>
                <a:cs typeface="+mn-cs"/>
              </a:rPr>
              <a:t>=ict2~net~gaw~ar~406472051697~kw~business%20internet~mt~e~cmp~PPC_BB-Broadband_GE_Exact_UK~ag~Business%2BInternet%2BGeneral&amp;gclid=Cj0KCQjw9b_4BRCMARIsADMUIyquXLOEB3gJyNlDibuUQbymN4qjKX9ZXqPkT20hR_l8PWxxfvcg8IUaAnALEALw_wcB&amp;gclsrc=</a:t>
            </a:r>
            <a:r>
              <a:rPr lang="en-GB" sz="1200" b="0" i="0" u="none" strike="noStrike" kern="1200" dirty="0" err="1">
                <a:solidFill>
                  <a:schemeClr val="tx1"/>
                </a:solidFill>
                <a:effectLst/>
                <a:latin typeface="+mn-lt"/>
                <a:ea typeface="+mn-ea"/>
                <a:cs typeface="+mn-cs"/>
              </a:rPr>
              <a:t>aw.ds</a:t>
            </a:r>
            <a:endParaRPr lang="en-GB" sz="1200" b="0" i="0" u="none" strike="noStrike" kern="1200" dirty="0">
              <a:solidFill>
                <a:schemeClr val="tx1"/>
              </a:solidFill>
              <a:effectLst/>
              <a:latin typeface="+mn-lt"/>
              <a:ea typeface="+mn-ea"/>
              <a:cs typeface="+mn-cs"/>
            </a:endParaRPr>
          </a:p>
          <a:p>
            <a:pPr marL="0" indent="0" algn="l">
              <a:spcBef>
                <a:spcPts val="600"/>
              </a:spcBef>
              <a:buNone/>
            </a:pPr>
            <a:r>
              <a:rPr lang="en-GB" sz="1200" b="0" i="0" u="none" strike="noStrike" kern="1200" dirty="0">
                <a:solidFill>
                  <a:schemeClr val="tx1"/>
                </a:solidFill>
                <a:effectLst/>
                <a:latin typeface="+mn-lt"/>
                <a:ea typeface="+mn-ea"/>
                <a:cs typeface="+mn-cs"/>
              </a:rPr>
              <a:t>(Accessed: 16 July 2020).</a:t>
            </a:r>
            <a:endParaRPr lang="en-GB" sz="1400" dirty="0"/>
          </a:p>
          <a:p>
            <a:pPr marL="0" indent="0" algn="just">
              <a:spcBef>
                <a:spcPts val="600"/>
              </a:spcBef>
              <a:buNone/>
            </a:pPr>
            <a:endParaRPr lang="en-GB" sz="1400" dirty="0"/>
          </a:p>
          <a:p>
            <a:pPr marL="0" indent="0" algn="just">
              <a:spcBef>
                <a:spcPts val="600"/>
              </a:spcBef>
              <a:buNone/>
            </a:pPr>
            <a:r>
              <a:rPr lang="en-GB" sz="1400" dirty="0"/>
              <a:t>Trello.com., (2020) </a:t>
            </a:r>
          </a:p>
          <a:p>
            <a:pPr marL="0" indent="0" algn="just">
              <a:spcBef>
                <a:spcPts val="600"/>
              </a:spcBef>
              <a:buNone/>
            </a:pPr>
            <a:r>
              <a:rPr lang="en-GB" sz="1400" dirty="0"/>
              <a:t>https://trello.com/b/UcTmZKqJ/vintners-antiques</a:t>
            </a:r>
          </a:p>
          <a:p>
            <a:pPr marL="0" indent="0" algn="just">
              <a:spcBef>
                <a:spcPts val="600"/>
              </a:spcBef>
              <a:buNone/>
            </a:pPr>
            <a:endParaRPr lang="en-GB" sz="1400" dirty="0"/>
          </a:p>
          <a:p>
            <a:pPr marL="0" indent="0" algn="just">
              <a:spcBef>
                <a:spcPts val="600"/>
              </a:spcBef>
              <a:buNone/>
            </a:pPr>
            <a:r>
              <a:rPr lang="en-GB" sz="1400" dirty="0"/>
              <a:t>https://</a:t>
            </a:r>
            <a:r>
              <a:rPr lang="en-GB" sz="1400" dirty="0" err="1"/>
              <a:t>www.vistaprint.co.uk</a:t>
            </a:r>
            <a:r>
              <a:rPr lang="en-GB" sz="1400" dirty="0"/>
              <a:t>/</a:t>
            </a:r>
            <a:r>
              <a:rPr lang="en-GB" sz="1400" dirty="0" err="1"/>
              <a:t>lpt</a:t>
            </a:r>
            <a:r>
              <a:rPr lang="en-GB" sz="1400" dirty="0"/>
              <a:t>/bc1-cat-marquee-creation-1.aspx?mk=</a:t>
            </a:r>
            <a:r>
              <a:rPr lang="en-GB" sz="1400" dirty="0" err="1"/>
              <a:t>business+cards+prices&amp;ad</a:t>
            </a:r>
            <a:r>
              <a:rPr lang="en-GB" sz="1400" dirty="0"/>
              <a:t>=</a:t>
            </a:r>
            <a:r>
              <a:rPr lang="en-GB" sz="1400" dirty="0" err="1"/>
              <a:t>e&amp;crtv</a:t>
            </a:r>
            <a:r>
              <a:rPr lang="en-GB" sz="1400" dirty="0"/>
              <a:t>=304869764300&amp;device=</a:t>
            </a:r>
            <a:r>
              <a:rPr lang="en-GB" sz="1400" dirty="0" err="1"/>
              <a:t>c&amp;psloc</a:t>
            </a:r>
            <a:r>
              <a:rPr lang="en-GB" sz="1400" dirty="0"/>
              <a:t>=9045538&amp;pstid=kwd-544315027&amp;psite=mkwid%7cmHJxtIG9&amp;pscid=16461614&amp;psagid=6600155946&amp;psint=&amp;</a:t>
            </a:r>
            <a:r>
              <a:rPr lang="en-GB" sz="1400" dirty="0" err="1"/>
              <a:t>psfid</a:t>
            </a:r>
            <a:r>
              <a:rPr lang="en-GB" sz="1400" dirty="0"/>
              <a:t>=&amp;</a:t>
            </a:r>
            <a:r>
              <a:rPr lang="en-GB" sz="1400" dirty="0" err="1"/>
              <a:t>psnet</a:t>
            </a:r>
            <a:r>
              <a:rPr lang="en-GB" sz="1400" dirty="0"/>
              <a:t>=</a:t>
            </a:r>
            <a:r>
              <a:rPr lang="en-GB" sz="1400" dirty="0" err="1"/>
              <a:t>g&amp;pspos</a:t>
            </a:r>
            <a:r>
              <a:rPr lang="en-GB" sz="1400" dirty="0"/>
              <a:t>=&amp;psp1=£10.93&amp;psp2=50%25&amp;psaceid=&amp;</a:t>
            </a:r>
            <a:r>
              <a:rPr lang="en-GB" sz="1400" dirty="0" err="1"/>
              <a:t>gclid</a:t>
            </a:r>
            <a:r>
              <a:rPr lang="en-GB" sz="1400" dirty="0"/>
              <a:t>=Cj0KCQjw9b_4BRCMARIsADMUIyolErgNfayeCswY3A65gD9Jeyl-3yVI5fdIAJZCSwr19QJd1NZT7LkaAoSsEALw_wcB&amp;couponAutoload=1&amp;GP=07%2f16%2f2020+23%3a01%3a47&amp;GPS=5725930505&amp;GNF=0</a:t>
            </a:r>
          </a:p>
          <a:p>
            <a:pPr marL="0" indent="0" algn="just">
              <a:spcBef>
                <a:spcPts val="600"/>
              </a:spcBef>
              <a:buNone/>
            </a:pPr>
            <a:endParaRPr lang="en-GB" sz="1400" dirty="0"/>
          </a:p>
          <a:p>
            <a:pPr marL="0" indent="0" algn="just">
              <a:spcBef>
                <a:spcPts val="600"/>
              </a:spcBef>
              <a:buNone/>
            </a:pPr>
            <a:r>
              <a:rPr lang="en-GB" sz="1400" dirty="0"/>
              <a:t>Wu, G., Zhao, X., Zuo, J. and Zillante, G., (2018). Effects of contractual flexibility on conflict and project success in megaprojects. </a:t>
            </a:r>
            <a:r>
              <a:rPr lang="en-GB" sz="1400" i="1" dirty="0"/>
              <a:t>International Journal of Conflict Management, </a:t>
            </a:r>
            <a:r>
              <a:rPr lang="en-GB" sz="1400" b="1" dirty="0"/>
              <a:t>29</a:t>
            </a:r>
            <a:r>
              <a:rPr lang="en-GB" sz="1400" dirty="0"/>
              <a:t>(2), pp. 253-278. [online]. Available at:</a:t>
            </a:r>
          </a:p>
          <a:p>
            <a:pPr marL="0" indent="0" algn="just">
              <a:spcBef>
                <a:spcPts val="600"/>
              </a:spcBef>
              <a:buNone/>
            </a:pPr>
            <a:r>
              <a:rPr lang="en-GB" sz="1400" dirty="0">
                <a:solidFill>
                  <a:srgbClr val="0070C0"/>
                </a:solidFill>
                <a:hlinkClick r:id="rId16">
                  <a:extLst>
                    <a:ext uri="{A12FA001-AC4F-418D-AE19-62706E023703}">
                      <ahyp:hlinkClr xmlns:ahyp="http://schemas.microsoft.com/office/drawing/2018/hyperlinkcolor" val="tx"/>
                    </a:ext>
                  </a:extLst>
                </a:hlinkClick>
              </a:rPr>
              <a:t>https://search-proquest-com.ezproxy.uwtsd.ac.uk/docview/2013502882?OpenUrlRefId=info:xri/sid:primo&amp;accountid=130472</a:t>
            </a:r>
            <a:endParaRPr lang="en-GB" sz="1400" dirty="0">
              <a:solidFill>
                <a:srgbClr val="0070C0"/>
              </a:solidFill>
            </a:endParaRPr>
          </a:p>
          <a:p>
            <a:pPr marL="0" indent="0" algn="just">
              <a:spcBef>
                <a:spcPts val="600"/>
              </a:spcBef>
              <a:buNone/>
            </a:pPr>
            <a:r>
              <a:rPr lang="en-GB" sz="1400" dirty="0"/>
              <a:t>(Accessed: 10 July 2020).</a:t>
            </a:r>
          </a:p>
          <a:p>
            <a:pPr marL="0" indent="0" algn="just">
              <a:lnSpc>
                <a:spcPct val="120000"/>
              </a:lnSpc>
              <a:spcBef>
                <a:spcPts val="600"/>
              </a:spcBef>
              <a:buNone/>
            </a:pPr>
            <a:endParaRPr lang="en-GB" sz="1400" dirty="0"/>
          </a:p>
          <a:p>
            <a:pPr marL="0" indent="0" algn="just">
              <a:spcBef>
                <a:spcPts val="600"/>
              </a:spcBef>
              <a:buNone/>
            </a:pPr>
            <a:endParaRPr lang="en-GB" sz="1400" i="1" dirty="0"/>
          </a:p>
          <a:p>
            <a:endParaRPr lang="en-GB" dirty="0"/>
          </a:p>
        </p:txBody>
      </p:sp>
      <p:sp>
        <p:nvSpPr>
          <p:cNvPr id="4" name="Slide Number Placeholder 3"/>
          <p:cNvSpPr>
            <a:spLocks noGrp="1"/>
          </p:cNvSpPr>
          <p:nvPr>
            <p:ph type="sldNum" sz="quarter" idx="5"/>
          </p:nvPr>
        </p:nvSpPr>
        <p:spPr/>
        <p:txBody>
          <a:bodyPr/>
          <a:lstStyle/>
          <a:p>
            <a:fld id="{FCD85265-0430-2F44-BC2E-386E7424207C}" type="slidenum">
              <a:rPr lang="en-GB" smtClean="0"/>
              <a:t>12</a:t>
            </a:fld>
            <a:endParaRPr lang="en-GB" dirty="0"/>
          </a:p>
        </p:txBody>
      </p:sp>
    </p:spTree>
    <p:extLst>
      <p:ext uri="{BB962C8B-B14F-4D97-AF65-F5344CB8AC3E}">
        <p14:creationId xmlns:p14="http://schemas.microsoft.com/office/powerpoint/2010/main" val="7221207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751125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820263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783588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7/15/20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202152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7/15/20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706854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7/15/20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791639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7/15/20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92505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7/15/20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826565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7/15/20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731814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590758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7CD31F4-64FA-4BA0-9498-67783267A8C8}" type="slidenum">
              <a:rPr lang="en-US" smtClean="0"/>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529789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7/15/20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9327924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7/15/20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7CD31F4-64FA-4BA0-9498-67783267A8C8}" type="slidenum">
              <a:rPr lang="en-US" smtClean="0"/>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837549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7/15/20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216435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898472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938013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2345051-2045-45DA-935E-2E3CA1A69ADC}" type="datetimeFigureOut">
              <a:rPr lang="en-US" smtClean="0"/>
              <a:t>7/15/20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084474486"/>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 id="2147483717" r:id="rId13"/>
    <p:sldLayoutId id="2147483718" r:id="rId14"/>
    <p:sldLayoutId id="2147483719" r:id="rId15"/>
    <p:sldLayoutId id="214748372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tiff"/><Relationship Id="rId7" Type="http://schemas.openxmlformats.org/officeDocument/2006/relationships/image" Target="../media/image8.tif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7.tiff"/><Relationship Id="rId5" Type="http://schemas.openxmlformats.org/officeDocument/2006/relationships/image" Target="../media/image6.tiff"/><Relationship Id="rId4" Type="http://schemas.openxmlformats.org/officeDocument/2006/relationships/image" Target="../media/image5.tiff"/><Relationship Id="rId9" Type="http://schemas.openxmlformats.org/officeDocument/2006/relationships/image" Target="../media/image10.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grass, table, sitting, chair&#10;&#10;Description automatically generated">
            <a:extLst>
              <a:ext uri="{FF2B5EF4-FFF2-40B4-BE49-F238E27FC236}">
                <a16:creationId xmlns:a16="http://schemas.microsoft.com/office/drawing/2014/main" id="{97E5C91C-7175-436C-B932-75C456DCC24A}"/>
              </a:ext>
            </a:extLst>
          </p:cNvPr>
          <p:cNvPicPr>
            <a:picLocks noChangeAspect="1"/>
          </p:cNvPicPr>
          <p:nvPr/>
        </p:nvPicPr>
        <p:blipFill rotWithShape="1">
          <a:blip r:embed="rId3">
            <a:alphaModFix/>
          </a:blip>
          <a:srcRect t="15709" r="-1"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916B4A9A-FB1C-0248-8822-6D3703A96F85}"/>
              </a:ext>
            </a:extLst>
          </p:cNvPr>
          <p:cNvSpPr>
            <a:spLocks noGrp="1"/>
          </p:cNvSpPr>
          <p:nvPr>
            <p:ph type="ctrTitle"/>
          </p:nvPr>
        </p:nvSpPr>
        <p:spPr>
          <a:xfrm>
            <a:off x="-141027" y="-92619"/>
            <a:ext cx="9144000" cy="3063240"/>
          </a:xfrm>
        </p:spPr>
        <p:txBody>
          <a:bodyPr>
            <a:normAutofit/>
          </a:bodyPr>
          <a:lstStyle/>
          <a:p>
            <a:pPr algn="ctr"/>
            <a:r>
              <a:rPr lang="en-GB" sz="9600" dirty="0">
                <a:solidFill>
                  <a:schemeClr val="tx2">
                    <a:lumMod val="50000"/>
                  </a:schemeClr>
                </a:solidFill>
              </a:rPr>
              <a:t>The Vintners </a:t>
            </a:r>
          </a:p>
        </p:txBody>
      </p:sp>
      <p:sp>
        <p:nvSpPr>
          <p:cNvPr id="40" name="Rectangle 39">
            <a:extLst>
              <a:ext uri="{FF2B5EF4-FFF2-40B4-BE49-F238E27FC236}">
                <a16:creationId xmlns:a16="http://schemas.microsoft.com/office/drawing/2014/main" id="{D7C03EE0-B42E-0842-B54D-2E065E6F4CD3}"/>
              </a:ext>
            </a:extLst>
          </p:cNvPr>
          <p:cNvSpPr/>
          <p:nvPr/>
        </p:nvSpPr>
        <p:spPr>
          <a:xfrm>
            <a:off x="5954973" y="6231173"/>
            <a:ext cx="6096000" cy="461665"/>
          </a:xfrm>
          <a:prstGeom prst="rect">
            <a:avLst/>
          </a:prstGeom>
        </p:spPr>
        <p:txBody>
          <a:bodyPr>
            <a:spAutoFit/>
          </a:bodyPr>
          <a:lstStyle/>
          <a:p>
            <a:pPr algn="r"/>
            <a:r>
              <a:rPr lang="en-GB" sz="1200" dirty="0">
                <a:solidFill>
                  <a:schemeClr val="bg1"/>
                </a:solidFill>
              </a:rPr>
              <a:t>Ruby Begum </a:t>
            </a:r>
          </a:p>
          <a:p>
            <a:pPr algn="r"/>
            <a:r>
              <a:rPr lang="en-GB" sz="1200" dirty="0">
                <a:solidFill>
                  <a:schemeClr val="bg1"/>
                </a:solidFill>
              </a:rPr>
              <a:t>1711694</a:t>
            </a:r>
          </a:p>
        </p:txBody>
      </p:sp>
      <p:sp>
        <p:nvSpPr>
          <p:cNvPr id="6" name="Subtitle 5">
            <a:extLst>
              <a:ext uri="{FF2B5EF4-FFF2-40B4-BE49-F238E27FC236}">
                <a16:creationId xmlns:a16="http://schemas.microsoft.com/office/drawing/2014/main" id="{71C5EB2E-9606-8343-84F4-CE85AE728967}"/>
              </a:ext>
            </a:extLst>
          </p:cNvPr>
          <p:cNvSpPr>
            <a:spLocks noGrp="1"/>
          </p:cNvSpPr>
          <p:nvPr>
            <p:ph type="subTitle" idx="1"/>
          </p:nvPr>
        </p:nvSpPr>
        <p:spPr>
          <a:xfrm>
            <a:off x="968960" y="3474613"/>
            <a:ext cx="8915399" cy="1126283"/>
          </a:xfrm>
        </p:spPr>
        <p:txBody>
          <a:bodyPr>
            <a:normAutofit/>
          </a:bodyPr>
          <a:lstStyle/>
          <a:p>
            <a:r>
              <a:rPr lang="en-GB" sz="2800" dirty="0">
                <a:solidFill>
                  <a:schemeClr val="bg1"/>
                </a:solidFill>
              </a:rPr>
              <a:t>Relocating with IronGate</a:t>
            </a:r>
          </a:p>
        </p:txBody>
      </p:sp>
    </p:spTree>
    <p:extLst>
      <p:ext uri="{BB962C8B-B14F-4D97-AF65-F5344CB8AC3E}">
        <p14:creationId xmlns:p14="http://schemas.microsoft.com/office/powerpoint/2010/main" val="10927978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64986-7B85-D949-8570-702D02219B75}"/>
              </a:ext>
            </a:extLst>
          </p:cNvPr>
          <p:cNvSpPr>
            <a:spLocks noGrp="1"/>
          </p:cNvSpPr>
          <p:nvPr>
            <p:ph type="title"/>
          </p:nvPr>
        </p:nvSpPr>
        <p:spPr>
          <a:xfrm>
            <a:off x="1640156" y="721309"/>
            <a:ext cx="8911687" cy="638333"/>
          </a:xfrm>
        </p:spPr>
        <p:txBody>
          <a:bodyPr>
            <a:normAutofit/>
          </a:bodyPr>
          <a:lstStyle/>
          <a:p>
            <a:r>
              <a:rPr lang="en-GB" sz="2800" dirty="0">
                <a:solidFill>
                  <a:schemeClr val="tx1"/>
                </a:solidFill>
              </a:rPr>
              <a:t>Overview</a:t>
            </a:r>
          </a:p>
        </p:txBody>
      </p:sp>
      <p:sp>
        <p:nvSpPr>
          <p:cNvPr id="4" name="Content Placeholder 2">
            <a:extLst>
              <a:ext uri="{FF2B5EF4-FFF2-40B4-BE49-F238E27FC236}">
                <a16:creationId xmlns:a16="http://schemas.microsoft.com/office/drawing/2014/main" id="{F46886BD-3327-7E41-9149-E90CF6FA1BBD}"/>
              </a:ext>
            </a:extLst>
          </p:cNvPr>
          <p:cNvSpPr>
            <a:spLocks noGrp="1"/>
          </p:cNvSpPr>
          <p:nvPr>
            <p:ph idx="1"/>
          </p:nvPr>
        </p:nvSpPr>
        <p:spPr>
          <a:xfrm>
            <a:off x="1672043" y="1573738"/>
            <a:ext cx="7507557" cy="4767697"/>
          </a:xfrm>
        </p:spPr>
        <p:txBody>
          <a:bodyPr>
            <a:normAutofit/>
          </a:bodyPr>
          <a:lstStyle/>
          <a:p>
            <a:pPr marL="0" indent="0" algn="just">
              <a:lnSpc>
                <a:spcPct val="110000"/>
              </a:lnSpc>
              <a:buNone/>
            </a:pPr>
            <a:r>
              <a:rPr lang="en-GB" sz="1200" dirty="0"/>
              <a:t>Welcome to IronGate which was established in 2014.  Our team collectively have the passion to deliver the best service possible and with our determination we seek to make a difference to others however big or small.  We hereby propose to assist you in your office relocation detailing all of the work to be carried out and with your input we are positive that your move will be a success.</a:t>
            </a:r>
          </a:p>
          <a:p>
            <a:pPr marL="0" indent="0" algn="just">
              <a:lnSpc>
                <a:spcPct val="110000"/>
              </a:lnSpc>
              <a:buNone/>
            </a:pPr>
            <a:r>
              <a:rPr lang="en-GB" sz="1200" dirty="0"/>
              <a:t>IronGate’s solutions are not only focused on industry but they are personalised.  We search intensely to discover what makes a business distinctive in its sector and beyond. We feel it is the best way to fully tailor our brand and offer you optimum value.  This proposal will highlight the following:</a:t>
            </a:r>
          </a:p>
          <a:p>
            <a:pPr algn="just">
              <a:lnSpc>
                <a:spcPct val="110000"/>
              </a:lnSpc>
            </a:pPr>
            <a:r>
              <a:rPr lang="en-GB" sz="1200" dirty="0"/>
              <a:t>Figure 1 - Project life cycle</a:t>
            </a:r>
          </a:p>
          <a:p>
            <a:pPr>
              <a:lnSpc>
                <a:spcPct val="49000"/>
              </a:lnSpc>
            </a:pPr>
            <a:r>
              <a:rPr lang="en-GB" sz="1200" dirty="0"/>
              <a:t>Figure 2 - Stakeholders, sponsors and steering groups </a:t>
            </a:r>
          </a:p>
          <a:p>
            <a:pPr>
              <a:lnSpc>
                <a:spcPct val="49000"/>
              </a:lnSpc>
            </a:pPr>
            <a:r>
              <a:rPr lang="en-GB" sz="1200" dirty="0"/>
              <a:t>Defining scope </a:t>
            </a:r>
          </a:p>
          <a:p>
            <a:pPr lvl="1">
              <a:lnSpc>
                <a:spcPct val="49000"/>
              </a:lnSpc>
            </a:pPr>
            <a:r>
              <a:rPr lang="en-GB" sz="1000" dirty="0"/>
              <a:t>Figure 3 - Iron Triangle</a:t>
            </a:r>
          </a:p>
          <a:p>
            <a:pPr lvl="1">
              <a:lnSpc>
                <a:spcPct val="49000"/>
              </a:lnSpc>
            </a:pPr>
            <a:r>
              <a:rPr lang="en-GB" sz="1000" dirty="0"/>
              <a:t>Figure 4 - User Stories</a:t>
            </a:r>
          </a:p>
          <a:p>
            <a:pPr lvl="1">
              <a:lnSpc>
                <a:spcPct val="49000"/>
              </a:lnSpc>
            </a:pPr>
            <a:r>
              <a:rPr lang="en-GB" sz="1000" dirty="0"/>
              <a:t>Figure 5 - MoSCoW </a:t>
            </a:r>
          </a:p>
          <a:p>
            <a:pPr lvl="1">
              <a:lnSpc>
                <a:spcPct val="49000"/>
              </a:lnSpc>
            </a:pPr>
            <a:r>
              <a:rPr lang="en-GB" sz="1000" dirty="0"/>
              <a:t>Figure 6 - Chevron</a:t>
            </a:r>
          </a:p>
          <a:p>
            <a:pPr>
              <a:lnSpc>
                <a:spcPct val="49000"/>
              </a:lnSpc>
            </a:pPr>
            <a:r>
              <a:rPr lang="en-GB" sz="1200" dirty="0"/>
              <a:t>Estimation techniques </a:t>
            </a:r>
          </a:p>
          <a:p>
            <a:pPr lvl="1">
              <a:lnSpc>
                <a:spcPct val="49000"/>
              </a:lnSpc>
            </a:pPr>
            <a:r>
              <a:rPr lang="en-GB" sz="1000" dirty="0"/>
              <a:t>Figure 7 - The standard project/product technique </a:t>
            </a:r>
          </a:p>
          <a:p>
            <a:pPr lvl="1">
              <a:lnSpc>
                <a:spcPct val="49000"/>
              </a:lnSpc>
            </a:pPr>
            <a:r>
              <a:rPr lang="en-GB" sz="1000" dirty="0"/>
              <a:t>Figure 8 - Wisdom of the Crowd </a:t>
            </a:r>
          </a:p>
          <a:p>
            <a:pPr lvl="1">
              <a:lnSpc>
                <a:spcPct val="49000"/>
              </a:lnSpc>
            </a:pPr>
            <a:r>
              <a:rPr lang="en-GB" sz="1000" dirty="0"/>
              <a:t>Figure 9 - Trello board</a:t>
            </a:r>
          </a:p>
          <a:p>
            <a:pPr>
              <a:lnSpc>
                <a:spcPct val="49000"/>
              </a:lnSpc>
            </a:pPr>
            <a:r>
              <a:rPr lang="en-GB" sz="1200" dirty="0"/>
              <a:t>Figure 10 - Gantt Chart</a:t>
            </a:r>
          </a:p>
          <a:p>
            <a:pPr>
              <a:lnSpc>
                <a:spcPct val="49000"/>
              </a:lnSpc>
            </a:pPr>
            <a:r>
              <a:rPr lang="en-GB" sz="1200" dirty="0"/>
              <a:t>Figure 11 - Tracking the project </a:t>
            </a:r>
          </a:p>
          <a:p>
            <a:pPr>
              <a:lnSpc>
                <a:spcPct val="49000"/>
              </a:lnSpc>
            </a:pPr>
            <a:endParaRPr lang="en-GB" sz="1200" dirty="0"/>
          </a:p>
          <a:p>
            <a:pPr marL="0" indent="0" algn="just">
              <a:lnSpc>
                <a:spcPct val="150000"/>
              </a:lnSpc>
              <a:buNone/>
            </a:pPr>
            <a:endParaRPr lang="en-GB" sz="1400" dirty="0"/>
          </a:p>
        </p:txBody>
      </p:sp>
      <p:sp>
        <p:nvSpPr>
          <p:cNvPr id="5" name="TextBox 4">
            <a:extLst>
              <a:ext uri="{FF2B5EF4-FFF2-40B4-BE49-F238E27FC236}">
                <a16:creationId xmlns:a16="http://schemas.microsoft.com/office/drawing/2014/main" id="{4ABC8BCC-DFB1-3F4A-86B7-F05882DFBD79}"/>
              </a:ext>
            </a:extLst>
          </p:cNvPr>
          <p:cNvSpPr txBox="1"/>
          <p:nvPr/>
        </p:nvSpPr>
        <p:spPr>
          <a:xfrm>
            <a:off x="9663724" y="2197893"/>
            <a:ext cx="1687752" cy="2462213"/>
          </a:xfrm>
          <a:prstGeom prst="rect">
            <a:avLst/>
          </a:prstGeom>
          <a:noFill/>
          <a:ln w="0">
            <a:noFill/>
          </a:ln>
        </p:spPr>
        <p:txBody>
          <a:bodyPr wrap="square" rtlCol="0">
            <a:spAutoFit/>
          </a:bodyPr>
          <a:lstStyle/>
          <a:p>
            <a:pPr algn="l"/>
            <a:r>
              <a:rPr lang="en-GB" dirty="0"/>
              <a:t>Our Mission…….</a:t>
            </a:r>
          </a:p>
          <a:p>
            <a:pPr algn="l"/>
            <a:endParaRPr lang="en-GB" sz="1000" dirty="0"/>
          </a:p>
          <a:p>
            <a:pPr algn="r"/>
            <a:endParaRPr lang="en-GB" sz="1200" dirty="0"/>
          </a:p>
          <a:p>
            <a:pPr algn="r"/>
            <a:r>
              <a:rPr lang="en-GB" sz="1200" dirty="0"/>
              <a:t>“In order to source true knowledge, you need to first go through several experiences to get to that ultimate destination called ‘success’” </a:t>
            </a:r>
          </a:p>
        </p:txBody>
      </p:sp>
      <p:pic>
        <p:nvPicPr>
          <p:cNvPr id="6" name="Graphic 5" descr="Open hand with plant">
            <a:extLst>
              <a:ext uri="{FF2B5EF4-FFF2-40B4-BE49-F238E27FC236}">
                <a16:creationId xmlns:a16="http://schemas.microsoft.com/office/drawing/2014/main" id="{776EB4E0-D11E-6E45-B3D1-F947036AEA9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437076" y="5284075"/>
            <a:ext cx="914400" cy="914400"/>
          </a:xfrm>
          <a:prstGeom prst="rect">
            <a:avLst/>
          </a:prstGeom>
        </p:spPr>
      </p:pic>
    </p:spTree>
    <p:extLst>
      <p:ext uri="{BB962C8B-B14F-4D97-AF65-F5344CB8AC3E}">
        <p14:creationId xmlns:p14="http://schemas.microsoft.com/office/powerpoint/2010/main" val="6345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5207B-58EE-914A-ADF3-79990429FD81}"/>
              </a:ext>
            </a:extLst>
          </p:cNvPr>
          <p:cNvSpPr>
            <a:spLocks noGrp="1"/>
          </p:cNvSpPr>
          <p:nvPr>
            <p:ph type="title"/>
          </p:nvPr>
        </p:nvSpPr>
        <p:spPr>
          <a:xfrm>
            <a:off x="1667639" y="689422"/>
            <a:ext cx="4330389" cy="573319"/>
          </a:xfrm>
        </p:spPr>
        <p:txBody>
          <a:bodyPr>
            <a:normAutofit/>
          </a:bodyPr>
          <a:lstStyle/>
          <a:p>
            <a:r>
              <a:rPr lang="en-GB" sz="2800" dirty="0"/>
              <a:t>Project Life Cycle</a:t>
            </a:r>
          </a:p>
        </p:txBody>
      </p:sp>
      <p:graphicFrame>
        <p:nvGraphicFramePr>
          <p:cNvPr id="9" name="Diagram 8">
            <a:extLst>
              <a:ext uri="{FF2B5EF4-FFF2-40B4-BE49-F238E27FC236}">
                <a16:creationId xmlns:a16="http://schemas.microsoft.com/office/drawing/2014/main" id="{978800C9-F6DF-B749-95FE-E590F8604C8C}"/>
              </a:ext>
            </a:extLst>
          </p:cNvPr>
          <p:cNvGraphicFramePr/>
          <p:nvPr>
            <p:extLst>
              <p:ext uri="{D42A27DB-BD31-4B8C-83A1-F6EECF244321}">
                <p14:modId xmlns:p14="http://schemas.microsoft.com/office/powerpoint/2010/main" val="2228392912"/>
              </p:ext>
            </p:extLst>
          </p:nvPr>
        </p:nvGraphicFramePr>
        <p:xfrm>
          <a:off x="694508" y="1804086"/>
          <a:ext cx="10607039" cy="2014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B03F88FB-7A29-9244-BD03-8B64E652C56B}"/>
              </a:ext>
            </a:extLst>
          </p:cNvPr>
          <p:cNvSpPr txBox="1"/>
          <p:nvPr/>
        </p:nvSpPr>
        <p:spPr>
          <a:xfrm>
            <a:off x="588372" y="3543975"/>
            <a:ext cx="10209962" cy="1631216"/>
          </a:xfrm>
          <a:prstGeom prst="rect">
            <a:avLst/>
          </a:prstGeom>
          <a:noFill/>
          <a:ln w="0">
            <a:noFill/>
          </a:ln>
        </p:spPr>
        <p:txBody>
          <a:bodyPr wrap="square" rtlCol="0">
            <a:spAutoFit/>
          </a:bodyPr>
          <a:lstStyle/>
          <a:p>
            <a:pPr algn="l"/>
            <a:r>
              <a:rPr lang="en-GB" sz="1200" dirty="0"/>
              <a:t>	Marketing input		Define Problem			Develop Strategy			Do all the work		Final Reports</a:t>
            </a:r>
          </a:p>
          <a:p>
            <a:pPr algn="l"/>
            <a:r>
              <a:rPr lang="en-GB" sz="1200" dirty="0"/>
              <a:t>					Develop Vision			Implementation Planning	Monitor Progress		Lessons Learned</a:t>
            </a:r>
          </a:p>
          <a:p>
            <a:pPr algn="l"/>
            <a:r>
              <a:rPr lang="en-GB" sz="1200" dirty="0"/>
              <a:t>					Write Mission Statement		Risk Management			Corrective Action		Review</a:t>
            </a:r>
          </a:p>
          <a:p>
            <a:pPr algn="l"/>
            <a:endParaRPr lang="en-GB" sz="1200" dirty="0"/>
          </a:p>
          <a:p>
            <a:pPr algn="l"/>
            <a:endParaRPr lang="en-GB" sz="1200" dirty="0"/>
          </a:p>
          <a:p>
            <a:pPr algn="ctr"/>
            <a:r>
              <a:rPr lang="en-GB" sz="1200" dirty="0"/>
              <a:t>	</a:t>
            </a:r>
          </a:p>
          <a:p>
            <a:pPr algn="ctr"/>
            <a:r>
              <a:rPr lang="en-GB" sz="1200" dirty="0"/>
              <a:t>	</a:t>
            </a:r>
            <a:r>
              <a:rPr lang="en-GB" sz="800" i="1" dirty="0"/>
              <a:t>Figure 1 - Appropriate Project Life Cycle (Heagney, 2016, p11)</a:t>
            </a:r>
          </a:p>
          <a:p>
            <a:pPr algn="l"/>
            <a:endParaRPr lang="en-GB" sz="1600" dirty="0"/>
          </a:p>
        </p:txBody>
      </p:sp>
    </p:spTree>
    <p:extLst>
      <p:ext uri="{BB962C8B-B14F-4D97-AF65-F5344CB8AC3E}">
        <p14:creationId xmlns:p14="http://schemas.microsoft.com/office/powerpoint/2010/main" val="1778539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578D6E9-848D-6D4E-8B67-99A8BF4CA649}"/>
              </a:ext>
            </a:extLst>
          </p:cNvPr>
          <p:cNvPicPr>
            <a:picLocks/>
          </p:cNvPicPr>
          <p:nvPr/>
        </p:nvPicPr>
        <p:blipFill rotWithShape="1">
          <a:blip r:embed="rId3"/>
          <a:srcRect l="39952" r="13140" b="7143"/>
          <a:stretch/>
        </p:blipFill>
        <p:spPr>
          <a:xfrm>
            <a:off x="4850474" y="5152390"/>
            <a:ext cx="835530" cy="910164"/>
          </a:xfrm>
          <a:prstGeom prst="rect">
            <a:avLst/>
          </a:prstGeom>
        </p:spPr>
      </p:pic>
      <p:pic>
        <p:nvPicPr>
          <p:cNvPr id="8" name="Picture 7">
            <a:extLst>
              <a:ext uri="{FF2B5EF4-FFF2-40B4-BE49-F238E27FC236}">
                <a16:creationId xmlns:a16="http://schemas.microsoft.com/office/drawing/2014/main" id="{A7F59E79-7692-6F40-83EE-3E8C10B0361E}"/>
              </a:ext>
            </a:extLst>
          </p:cNvPr>
          <p:cNvPicPr>
            <a:picLocks/>
          </p:cNvPicPr>
          <p:nvPr/>
        </p:nvPicPr>
        <p:blipFill>
          <a:blip r:embed="rId4"/>
          <a:stretch>
            <a:fillRect/>
          </a:stretch>
        </p:blipFill>
        <p:spPr>
          <a:xfrm>
            <a:off x="3334619" y="5155144"/>
            <a:ext cx="827700" cy="910164"/>
          </a:xfrm>
          <a:prstGeom prst="rect">
            <a:avLst/>
          </a:prstGeom>
        </p:spPr>
      </p:pic>
      <p:pic>
        <p:nvPicPr>
          <p:cNvPr id="9" name="Content Placeholder 3">
            <a:extLst>
              <a:ext uri="{FF2B5EF4-FFF2-40B4-BE49-F238E27FC236}">
                <a16:creationId xmlns:a16="http://schemas.microsoft.com/office/drawing/2014/main" id="{2A557EF1-8A7D-6B4F-A7A7-71C07B94D3EB}"/>
              </a:ext>
            </a:extLst>
          </p:cNvPr>
          <p:cNvPicPr>
            <a:picLocks/>
          </p:cNvPicPr>
          <p:nvPr/>
        </p:nvPicPr>
        <p:blipFill rotWithShape="1">
          <a:blip r:embed="rId5"/>
          <a:srcRect l="9563" t="11248" r="3209"/>
          <a:stretch/>
        </p:blipFill>
        <p:spPr>
          <a:xfrm>
            <a:off x="7948244" y="5155144"/>
            <a:ext cx="835530" cy="910159"/>
          </a:xfrm>
          <a:prstGeom prst="rect">
            <a:avLst/>
          </a:prstGeom>
        </p:spPr>
      </p:pic>
      <p:sp>
        <p:nvSpPr>
          <p:cNvPr id="12" name="Pentagon 11">
            <a:extLst>
              <a:ext uri="{FF2B5EF4-FFF2-40B4-BE49-F238E27FC236}">
                <a16:creationId xmlns:a16="http://schemas.microsoft.com/office/drawing/2014/main" id="{6818D6EF-5C5C-0548-99F4-68324E9D4CA8}"/>
              </a:ext>
            </a:extLst>
          </p:cNvPr>
          <p:cNvSpPr/>
          <p:nvPr/>
        </p:nvSpPr>
        <p:spPr>
          <a:xfrm>
            <a:off x="-12" y="2169442"/>
            <a:ext cx="1637731" cy="490608"/>
          </a:xfrm>
          <a:prstGeom prst="homePlat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p>
        </p:txBody>
      </p:sp>
      <p:pic>
        <p:nvPicPr>
          <p:cNvPr id="14" name="Picture 13">
            <a:extLst>
              <a:ext uri="{FF2B5EF4-FFF2-40B4-BE49-F238E27FC236}">
                <a16:creationId xmlns:a16="http://schemas.microsoft.com/office/drawing/2014/main" id="{12E7589B-E946-A642-ACA5-682B1C5927E9}"/>
              </a:ext>
            </a:extLst>
          </p:cNvPr>
          <p:cNvPicPr/>
          <p:nvPr/>
        </p:nvPicPr>
        <p:blipFill rotWithShape="1">
          <a:blip r:embed="rId6"/>
          <a:srcRect l="14167" r="49987" b="50076"/>
          <a:stretch/>
        </p:blipFill>
        <p:spPr bwMode="auto">
          <a:xfrm>
            <a:off x="5626344" y="716000"/>
            <a:ext cx="835532" cy="798481"/>
          </a:xfrm>
          <a:prstGeom prst="rect">
            <a:avLst/>
          </a:prstGeom>
          <a:ln>
            <a:noFill/>
          </a:ln>
          <a:extLst>
            <a:ext uri="{53640926-AAD7-44D8-BBD7-CCE9431645EC}">
              <a14:shadowObscured xmlns:a14="http://schemas.microsoft.com/office/drawing/2010/main"/>
            </a:ext>
          </a:extLst>
        </p:spPr>
      </p:pic>
      <p:pic>
        <p:nvPicPr>
          <p:cNvPr id="15" name="Picture 14" descr="A group of people posing for the camera&#10;&#10;Description automatically generated">
            <a:extLst>
              <a:ext uri="{FF2B5EF4-FFF2-40B4-BE49-F238E27FC236}">
                <a16:creationId xmlns:a16="http://schemas.microsoft.com/office/drawing/2014/main" id="{20F76263-71B5-DD4E-A20E-78CD81271EC6}"/>
              </a:ext>
            </a:extLst>
          </p:cNvPr>
          <p:cNvPicPr/>
          <p:nvPr/>
        </p:nvPicPr>
        <p:blipFill rotWithShape="1">
          <a:blip r:embed="rId6"/>
          <a:srcRect l="69443" t="-1" b="51126"/>
          <a:stretch/>
        </p:blipFill>
        <p:spPr bwMode="auto">
          <a:xfrm>
            <a:off x="3733458" y="2151756"/>
            <a:ext cx="830383" cy="920696"/>
          </a:xfrm>
          <a:prstGeom prst="rect">
            <a:avLst/>
          </a:prstGeom>
          <a:ln>
            <a:noFill/>
          </a:ln>
          <a:extLst>
            <a:ext uri="{53640926-AAD7-44D8-BBD7-CCE9431645EC}">
              <a14:shadowObscured xmlns:a14="http://schemas.microsoft.com/office/drawing/2010/main"/>
            </a:ext>
          </a:extLst>
        </p:spPr>
      </p:pic>
      <p:pic>
        <p:nvPicPr>
          <p:cNvPr id="16" name="Picture 15" descr="A group of people posing for the camera&#10;&#10;Description automatically generated">
            <a:extLst>
              <a:ext uri="{FF2B5EF4-FFF2-40B4-BE49-F238E27FC236}">
                <a16:creationId xmlns:a16="http://schemas.microsoft.com/office/drawing/2014/main" id="{180D1411-E9A8-6542-9006-15C8F5BE792B}"/>
              </a:ext>
            </a:extLst>
          </p:cNvPr>
          <p:cNvPicPr/>
          <p:nvPr/>
        </p:nvPicPr>
        <p:blipFill rotWithShape="1">
          <a:blip r:embed="rId6"/>
          <a:srcRect t="54962" r="67429"/>
          <a:stretch/>
        </p:blipFill>
        <p:spPr bwMode="auto">
          <a:xfrm>
            <a:off x="5626344" y="3669281"/>
            <a:ext cx="830383" cy="902832"/>
          </a:xfrm>
          <a:prstGeom prst="rect">
            <a:avLst/>
          </a:prstGeom>
          <a:ln>
            <a:noFill/>
          </a:ln>
          <a:extLst>
            <a:ext uri="{53640926-AAD7-44D8-BBD7-CCE9431645EC}">
              <a14:shadowObscured xmlns:a14="http://schemas.microsoft.com/office/drawing/2010/main"/>
            </a:ext>
          </a:extLst>
        </p:spPr>
      </p:pic>
      <p:pic>
        <p:nvPicPr>
          <p:cNvPr id="17" name="Content Placeholder 3">
            <a:extLst>
              <a:ext uri="{FF2B5EF4-FFF2-40B4-BE49-F238E27FC236}">
                <a16:creationId xmlns:a16="http://schemas.microsoft.com/office/drawing/2014/main" id="{FE54C513-4054-614A-BE33-097E9C6734A5}"/>
              </a:ext>
            </a:extLst>
          </p:cNvPr>
          <p:cNvPicPr>
            <a:picLocks noGrp="1"/>
          </p:cNvPicPr>
          <p:nvPr>
            <p:ph idx="1"/>
          </p:nvPr>
        </p:nvPicPr>
        <p:blipFill rotWithShape="1">
          <a:blip r:embed="rId6"/>
          <a:srcRect l="64326" t="56526" r="10094"/>
          <a:stretch/>
        </p:blipFill>
        <p:spPr bwMode="auto">
          <a:xfrm>
            <a:off x="5007808" y="2165527"/>
            <a:ext cx="835530" cy="902832"/>
          </a:xfrm>
          <a:prstGeom prst="rect">
            <a:avLst/>
          </a:prstGeom>
          <a:ln>
            <a:noFill/>
          </a:ln>
          <a:extLst>
            <a:ext uri="{53640926-AAD7-44D8-BBD7-CCE9431645EC}">
              <a14:shadowObscured xmlns:a14="http://schemas.microsoft.com/office/drawing/2010/main"/>
            </a:ext>
          </a:extLst>
        </p:spPr>
      </p:pic>
      <p:sp>
        <p:nvSpPr>
          <p:cNvPr id="11" name="TextBox 10">
            <a:extLst>
              <a:ext uri="{FF2B5EF4-FFF2-40B4-BE49-F238E27FC236}">
                <a16:creationId xmlns:a16="http://schemas.microsoft.com/office/drawing/2014/main" id="{F227F1FC-9BAE-9F47-A5E5-ACF70E4DD57C}"/>
              </a:ext>
            </a:extLst>
          </p:cNvPr>
          <p:cNvSpPr txBox="1"/>
          <p:nvPr/>
        </p:nvSpPr>
        <p:spPr>
          <a:xfrm>
            <a:off x="130398" y="2174935"/>
            <a:ext cx="1760561" cy="461665"/>
          </a:xfrm>
          <a:prstGeom prst="rect">
            <a:avLst/>
          </a:prstGeom>
          <a:noFill/>
          <a:ln w="0">
            <a:noFill/>
          </a:ln>
        </p:spPr>
        <p:txBody>
          <a:bodyPr wrap="square" rtlCol="0">
            <a:spAutoFit/>
          </a:bodyPr>
          <a:lstStyle/>
          <a:p>
            <a:pPr algn="l"/>
            <a:r>
              <a:rPr lang="en-GB" sz="1200" b="1" dirty="0"/>
              <a:t>Stakeholders &amp; Steering Group</a:t>
            </a:r>
          </a:p>
        </p:txBody>
      </p:sp>
      <p:sp>
        <p:nvSpPr>
          <p:cNvPr id="18" name="TextBox 17">
            <a:extLst>
              <a:ext uri="{FF2B5EF4-FFF2-40B4-BE49-F238E27FC236}">
                <a16:creationId xmlns:a16="http://schemas.microsoft.com/office/drawing/2014/main" id="{DD11E56C-6AB3-6648-ADCD-FA4D7FD85EE7}"/>
              </a:ext>
            </a:extLst>
          </p:cNvPr>
          <p:cNvSpPr txBox="1"/>
          <p:nvPr/>
        </p:nvSpPr>
        <p:spPr>
          <a:xfrm>
            <a:off x="98892" y="822216"/>
            <a:ext cx="1538838" cy="276999"/>
          </a:xfrm>
          <a:prstGeom prst="rect">
            <a:avLst/>
          </a:prstGeom>
          <a:noFill/>
          <a:ln w="0">
            <a:noFill/>
          </a:ln>
        </p:spPr>
        <p:txBody>
          <a:bodyPr wrap="square" rtlCol="0">
            <a:spAutoFit/>
          </a:bodyPr>
          <a:lstStyle/>
          <a:p>
            <a:pPr algn="l"/>
            <a:r>
              <a:rPr lang="en-GB" sz="1200" b="1" dirty="0"/>
              <a:t>Project Sponsor</a:t>
            </a:r>
          </a:p>
        </p:txBody>
      </p:sp>
      <p:sp>
        <p:nvSpPr>
          <p:cNvPr id="19" name="Pentagon 18">
            <a:extLst>
              <a:ext uri="{FF2B5EF4-FFF2-40B4-BE49-F238E27FC236}">
                <a16:creationId xmlns:a16="http://schemas.microsoft.com/office/drawing/2014/main" id="{A5467AAE-1816-6B43-B897-EEB5D5F6F192}"/>
              </a:ext>
            </a:extLst>
          </p:cNvPr>
          <p:cNvSpPr/>
          <p:nvPr/>
        </p:nvSpPr>
        <p:spPr>
          <a:xfrm>
            <a:off x="0" y="3675233"/>
            <a:ext cx="1637731" cy="490608"/>
          </a:xfrm>
          <a:prstGeom prst="homePlat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 </a:t>
            </a:r>
            <a:r>
              <a:rPr lang="en-GB" sz="1200" b="1" dirty="0">
                <a:solidFill>
                  <a:schemeClr val="tx1"/>
                </a:solidFill>
              </a:rPr>
              <a:t>Project Manager</a:t>
            </a:r>
          </a:p>
        </p:txBody>
      </p:sp>
      <p:cxnSp>
        <p:nvCxnSpPr>
          <p:cNvPr id="29" name="Straight Connector 28">
            <a:extLst>
              <a:ext uri="{FF2B5EF4-FFF2-40B4-BE49-F238E27FC236}">
                <a16:creationId xmlns:a16="http://schemas.microsoft.com/office/drawing/2014/main" id="{F18BD436-377A-DD42-8E5D-45924969AF3C}"/>
              </a:ext>
            </a:extLst>
          </p:cNvPr>
          <p:cNvCxnSpPr>
            <a:cxnSpLocks/>
          </p:cNvCxnSpPr>
          <p:nvPr/>
        </p:nvCxnSpPr>
        <p:spPr>
          <a:xfrm>
            <a:off x="4157769" y="2005119"/>
            <a:ext cx="3800273" cy="6097"/>
          </a:xfrm>
          <a:prstGeom prst="line">
            <a:avLst/>
          </a:prstGeom>
        </p:spPr>
        <p:style>
          <a:lnRef idx="3">
            <a:schemeClr val="accent1"/>
          </a:lnRef>
          <a:fillRef idx="0">
            <a:schemeClr val="accent1"/>
          </a:fillRef>
          <a:effectRef idx="2">
            <a:schemeClr val="accent1"/>
          </a:effectRef>
          <a:fontRef idx="minor">
            <a:schemeClr val="tx1"/>
          </a:fontRef>
        </p:style>
      </p:cxnSp>
      <p:sp>
        <p:nvSpPr>
          <p:cNvPr id="44" name="Rectangle 43">
            <a:extLst>
              <a:ext uri="{FF2B5EF4-FFF2-40B4-BE49-F238E27FC236}">
                <a16:creationId xmlns:a16="http://schemas.microsoft.com/office/drawing/2014/main" id="{63472B4A-BBD8-F742-9916-B1288DF47391}"/>
              </a:ext>
            </a:extLst>
          </p:cNvPr>
          <p:cNvSpPr/>
          <p:nvPr/>
        </p:nvSpPr>
        <p:spPr>
          <a:xfrm>
            <a:off x="4980548" y="1507302"/>
            <a:ext cx="2174627" cy="338554"/>
          </a:xfrm>
          <a:prstGeom prst="rect">
            <a:avLst/>
          </a:prstGeom>
        </p:spPr>
        <p:txBody>
          <a:bodyPr wrap="square">
            <a:spAutoFit/>
          </a:bodyPr>
          <a:lstStyle/>
          <a:p>
            <a:pPr algn="ctr"/>
            <a:r>
              <a:rPr lang="en-GB" sz="800" dirty="0"/>
              <a:t>Doreen Vintner</a:t>
            </a:r>
          </a:p>
          <a:p>
            <a:pPr algn="ctr"/>
            <a:r>
              <a:rPr lang="en-GB" sz="800" b="1" dirty="0"/>
              <a:t>Project Sponsor</a:t>
            </a:r>
          </a:p>
        </p:txBody>
      </p:sp>
      <p:sp>
        <p:nvSpPr>
          <p:cNvPr id="54" name="Rectangle 53">
            <a:extLst>
              <a:ext uri="{FF2B5EF4-FFF2-40B4-BE49-F238E27FC236}">
                <a16:creationId xmlns:a16="http://schemas.microsoft.com/office/drawing/2014/main" id="{5730ED3C-FC9B-324A-8450-F7058C5DA665}"/>
              </a:ext>
            </a:extLst>
          </p:cNvPr>
          <p:cNvSpPr/>
          <p:nvPr/>
        </p:nvSpPr>
        <p:spPr>
          <a:xfrm>
            <a:off x="4440849" y="6051993"/>
            <a:ext cx="1548405" cy="338554"/>
          </a:xfrm>
          <a:prstGeom prst="rect">
            <a:avLst/>
          </a:prstGeom>
        </p:spPr>
        <p:txBody>
          <a:bodyPr wrap="square">
            <a:spAutoFit/>
          </a:bodyPr>
          <a:lstStyle/>
          <a:p>
            <a:pPr algn="ctr"/>
            <a:r>
              <a:rPr lang="en-GB" sz="800" dirty="0"/>
              <a:t>Alexander Nicholls</a:t>
            </a:r>
          </a:p>
          <a:p>
            <a:pPr algn="ctr"/>
            <a:r>
              <a:rPr lang="en-GB" sz="800" b="1" dirty="0"/>
              <a:t>Office Removals Company</a:t>
            </a:r>
          </a:p>
        </p:txBody>
      </p:sp>
      <p:sp>
        <p:nvSpPr>
          <p:cNvPr id="65" name="Rectangle 64">
            <a:extLst>
              <a:ext uri="{FF2B5EF4-FFF2-40B4-BE49-F238E27FC236}">
                <a16:creationId xmlns:a16="http://schemas.microsoft.com/office/drawing/2014/main" id="{C535114D-E2E7-A746-8DB7-7942CEBB3436}"/>
              </a:ext>
            </a:extLst>
          </p:cNvPr>
          <p:cNvSpPr/>
          <p:nvPr/>
        </p:nvSpPr>
        <p:spPr>
          <a:xfrm>
            <a:off x="3458509" y="3071280"/>
            <a:ext cx="1380282" cy="338554"/>
          </a:xfrm>
          <a:prstGeom prst="rect">
            <a:avLst/>
          </a:prstGeom>
        </p:spPr>
        <p:txBody>
          <a:bodyPr wrap="square">
            <a:spAutoFit/>
          </a:bodyPr>
          <a:lstStyle/>
          <a:p>
            <a:pPr algn="ctr"/>
            <a:r>
              <a:rPr lang="en-GB" sz="800" dirty="0"/>
              <a:t>Denis Vintner</a:t>
            </a:r>
          </a:p>
          <a:p>
            <a:pPr algn="ctr"/>
            <a:r>
              <a:rPr lang="en-GB" sz="800" b="1" dirty="0"/>
              <a:t>Steering Group</a:t>
            </a:r>
          </a:p>
        </p:txBody>
      </p:sp>
      <p:sp>
        <p:nvSpPr>
          <p:cNvPr id="66" name="Rectangle 65">
            <a:extLst>
              <a:ext uri="{FF2B5EF4-FFF2-40B4-BE49-F238E27FC236}">
                <a16:creationId xmlns:a16="http://schemas.microsoft.com/office/drawing/2014/main" id="{EF97FE92-6F2F-E347-94A6-09C5209C8395}"/>
              </a:ext>
            </a:extLst>
          </p:cNvPr>
          <p:cNvSpPr/>
          <p:nvPr/>
        </p:nvSpPr>
        <p:spPr>
          <a:xfrm>
            <a:off x="5379335" y="4538578"/>
            <a:ext cx="1380282" cy="338554"/>
          </a:xfrm>
          <a:prstGeom prst="rect">
            <a:avLst/>
          </a:prstGeom>
        </p:spPr>
        <p:txBody>
          <a:bodyPr wrap="square">
            <a:spAutoFit/>
          </a:bodyPr>
          <a:lstStyle/>
          <a:p>
            <a:pPr algn="ctr"/>
            <a:r>
              <a:rPr lang="en-GB" sz="800" dirty="0"/>
              <a:t>Suha Madani</a:t>
            </a:r>
          </a:p>
          <a:p>
            <a:pPr algn="ctr"/>
            <a:r>
              <a:rPr lang="en-GB" sz="800" b="1" dirty="0"/>
              <a:t>Project Manager</a:t>
            </a:r>
          </a:p>
        </p:txBody>
      </p:sp>
      <p:pic>
        <p:nvPicPr>
          <p:cNvPr id="72" name="Picture 71">
            <a:extLst>
              <a:ext uri="{FF2B5EF4-FFF2-40B4-BE49-F238E27FC236}">
                <a16:creationId xmlns:a16="http://schemas.microsoft.com/office/drawing/2014/main" id="{1DD358A1-84E3-9F46-B4CA-EABBA9A3A46C}"/>
              </a:ext>
            </a:extLst>
          </p:cNvPr>
          <p:cNvPicPr>
            <a:picLocks/>
          </p:cNvPicPr>
          <p:nvPr/>
        </p:nvPicPr>
        <p:blipFill rotWithShape="1">
          <a:blip r:embed="rId7"/>
          <a:srcRect l="28553" r="2738" b="3"/>
          <a:stretch/>
        </p:blipFill>
        <p:spPr>
          <a:xfrm>
            <a:off x="6398879" y="5150315"/>
            <a:ext cx="835530" cy="914314"/>
          </a:xfrm>
          <a:prstGeom prst="rect">
            <a:avLst/>
          </a:prstGeom>
        </p:spPr>
      </p:pic>
      <p:sp>
        <p:nvSpPr>
          <p:cNvPr id="73" name="Rectangle 72">
            <a:extLst>
              <a:ext uri="{FF2B5EF4-FFF2-40B4-BE49-F238E27FC236}">
                <a16:creationId xmlns:a16="http://schemas.microsoft.com/office/drawing/2014/main" id="{570786B8-1E1C-6248-BB09-6EFA8185C0D7}"/>
              </a:ext>
            </a:extLst>
          </p:cNvPr>
          <p:cNvSpPr/>
          <p:nvPr/>
        </p:nvSpPr>
        <p:spPr>
          <a:xfrm>
            <a:off x="6356060" y="6054383"/>
            <a:ext cx="951947" cy="338554"/>
          </a:xfrm>
          <a:prstGeom prst="rect">
            <a:avLst/>
          </a:prstGeom>
        </p:spPr>
        <p:txBody>
          <a:bodyPr wrap="square">
            <a:spAutoFit/>
          </a:bodyPr>
          <a:lstStyle/>
          <a:p>
            <a:pPr algn="ctr"/>
            <a:r>
              <a:rPr lang="en-GB" sz="800" dirty="0"/>
              <a:t>Helen Michaels</a:t>
            </a:r>
          </a:p>
          <a:p>
            <a:pPr algn="ctr"/>
            <a:r>
              <a:rPr lang="en-GB" sz="800" b="1" dirty="0"/>
              <a:t>IT &amp; Telecoms</a:t>
            </a:r>
          </a:p>
        </p:txBody>
      </p:sp>
      <p:sp>
        <p:nvSpPr>
          <p:cNvPr id="74" name="Pentagon 73">
            <a:extLst>
              <a:ext uri="{FF2B5EF4-FFF2-40B4-BE49-F238E27FC236}">
                <a16:creationId xmlns:a16="http://schemas.microsoft.com/office/drawing/2014/main" id="{C55F0DF6-50B1-8F42-94C3-AE5FD14AF1DC}"/>
              </a:ext>
            </a:extLst>
          </p:cNvPr>
          <p:cNvSpPr/>
          <p:nvPr/>
        </p:nvSpPr>
        <p:spPr>
          <a:xfrm>
            <a:off x="-12" y="5206411"/>
            <a:ext cx="1637731" cy="490608"/>
          </a:xfrm>
          <a:prstGeom prst="homePlat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200" dirty="0">
              <a:solidFill>
                <a:schemeClr val="tx1"/>
              </a:solidFill>
            </a:endParaRPr>
          </a:p>
        </p:txBody>
      </p:sp>
      <p:cxnSp>
        <p:nvCxnSpPr>
          <p:cNvPr id="83" name="Straight Connector 82">
            <a:extLst>
              <a:ext uri="{FF2B5EF4-FFF2-40B4-BE49-F238E27FC236}">
                <a16:creationId xmlns:a16="http://schemas.microsoft.com/office/drawing/2014/main" id="{0E16DB42-9A16-BE42-A8F3-87BA5B3F5698}"/>
              </a:ext>
            </a:extLst>
          </p:cNvPr>
          <p:cNvCxnSpPr>
            <a:cxnSpLocks/>
          </p:cNvCxnSpPr>
          <p:nvPr/>
        </p:nvCxnSpPr>
        <p:spPr>
          <a:xfrm>
            <a:off x="5416523" y="2005119"/>
            <a:ext cx="0" cy="131403"/>
          </a:xfrm>
          <a:prstGeom prst="line">
            <a:avLst/>
          </a:prstGeom>
        </p:spPr>
        <p:style>
          <a:lnRef idx="3">
            <a:schemeClr val="accent1"/>
          </a:lnRef>
          <a:fillRef idx="0">
            <a:schemeClr val="accent1"/>
          </a:fillRef>
          <a:effectRef idx="2">
            <a:schemeClr val="accent1"/>
          </a:effectRef>
          <a:fontRef idx="minor">
            <a:schemeClr val="tx1"/>
          </a:fontRef>
        </p:style>
      </p:cxnSp>
      <p:sp>
        <p:nvSpPr>
          <p:cNvPr id="91" name="TextBox 90">
            <a:extLst>
              <a:ext uri="{FF2B5EF4-FFF2-40B4-BE49-F238E27FC236}">
                <a16:creationId xmlns:a16="http://schemas.microsoft.com/office/drawing/2014/main" id="{C1C9B06F-858A-7245-AC28-AF38405FC150}"/>
              </a:ext>
            </a:extLst>
          </p:cNvPr>
          <p:cNvSpPr txBox="1"/>
          <p:nvPr/>
        </p:nvSpPr>
        <p:spPr>
          <a:xfrm>
            <a:off x="2984430" y="6049396"/>
            <a:ext cx="1498056" cy="338554"/>
          </a:xfrm>
          <a:prstGeom prst="rect">
            <a:avLst/>
          </a:prstGeom>
          <a:noFill/>
        </p:spPr>
        <p:txBody>
          <a:bodyPr wrap="square" rtlCol="0">
            <a:spAutoFit/>
          </a:bodyPr>
          <a:lstStyle/>
          <a:p>
            <a:pPr algn="ctr"/>
            <a:r>
              <a:rPr lang="en-GB" sz="800" dirty="0"/>
              <a:t>Mark Andrews &amp; Kayla Mir </a:t>
            </a:r>
          </a:p>
          <a:p>
            <a:pPr algn="ctr"/>
            <a:r>
              <a:rPr lang="en-GB" sz="800" b="1" dirty="0"/>
              <a:t>ACE Constructions</a:t>
            </a:r>
          </a:p>
        </p:txBody>
      </p:sp>
      <p:sp>
        <p:nvSpPr>
          <p:cNvPr id="93" name="TextBox 92">
            <a:extLst>
              <a:ext uri="{FF2B5EF4-FFF2-40B4-BE49-F238E27FC236}">
                <a16:creationId xmlns:a16="http://schemas.microsoft.com/office/drawing/2014/main" id="{5F08D5FC-FA98-3A4B-95A3-B69D25BC246E}"/>
              </a:ext>
            </a:extLst>
          </p:cNvPr>
          <p:cNvSpPr txBox="1"/>
          <p:nvPr/>
        </p:nvSpPr>
        <p:spPr>
          <a:xfrm>
            <a:off x="7527857" y="6049396"/>
            <a:ext cx="1676304" cy="338554"/>
          </a:xfrm>
          <a:prstGeom prst="rect">
            <a:avLst/>
          </a:prstGeom>
          <a:noFill/>
        </p:spPr>
        <p:txBody>
          <a:bodyPr wrap="square" rtlCol="0">
            <a:spAutoFit/>
          </a:bodyPr>
          <a:lstStyle/>
          <a:p>
            <a:pPr algn="ctr"/>
            <a:r>
              <a:rPr lang="en-GB" sz="800" dirty="0"/>
              <a:t>    Jay, Kate, Sam &amp; Leah	</a:t>
            </a:r>
          </a:p>
          <a:p>
            <a:pPr algn="ctr"/>
            <a:r>
              <a:rPr lang="en-GB" sz="800" b="1" dirty="0"/>
              <a:t>Wow Company Ltd</a:t>
            </a:r>
          </a:p>
        </p:txBody>
      </p:sp>
      <p:sp>
        <p:nvSpPr>
          <p:cNvPr id="111" name="Title 1">
            <a:extLst>
              <a:ext uri="{FF2B5EF4-FFF2-40B4-BE49-F238E27FC236}">
                <a16:creationId xmlns:a16="http://schemas.microsoft.com/office/drawing/2014/main" id="{9D697A28-1DA9-4047-B1EA-A019A069C7A3}"/>
              </a:ext>
            </a:extLst>
          </p:cNvPr>
          <p:cNvSpPr>
            <a:spLocks noGrp="1"/>
          </p:cNvSpPr>
          <p:nvPr>
            <p:ph type="title"/>
          </p:nvPr>
        </p:nvSpPr>
        <p:spPr>
          <a:xfrm>
            <a:off x="2433430" y="89293"/>
            <a:ext cx="8911687" cy="482203"/>
          </a:xfrm>
        </p:spPr>
        <p:txBody>
          <a:bodyPr>
            <a:normAutofit fontScale="90000"/>
          </a:bodyPr>
          <a:lstStyle/>
          <a:p>
            <a:r>
              <a:rPr lang="en-GB" sz="2800" dirty="0">
                <a:solidFill>
                  <a:schemeClr val="tx1"/>
                </a:solidFill>
              </a:rPr>
              <a:t>Sponsors, Stakeholders and Steering Group</a:t>
            </a:r>
          </a:p>
        </p:txBody>
      </p:sp>
      <p:sp>
        <p:nvSpPr>
          <p:cNvPr id="143" name="Right Brace 142">
            <a:extLst>
              <a:ext uri="{FF2B5EF4-FFF2-40B4-BE49-F238E27FC236}">
                <a16:creationId xmlns:a16="http://schemas.microsoft.com/office/drawing/2014/main" id="{E5CDF616-7921-1642-8D26-1207EAF08A27}"/>
              </a:ext>
            </a:extLst>
          </p:cNvPr>
          <p:cNvSpPr/>
          <p:nvPr/>
        </p:nvSpPr>
        <p:spPr>
          <a:xfrm rot="5400000">
            <a:off x="4716248" y="2379414"/>
            <a:ext cx="113930" cy="2122909"/>
          </a:xfrm>
          <a:prstGeom prst="rightBrace">
            <a:avLst>
              <a:gd name="adj1" fmla="val 94859"/>
              <a:gd name="adj2" fmla="val 49376"/>
            </a:avLst>
          </a:prstGeom>
          <a:ln w="22225"/>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144" name="TextBox 143">
            <a:extLst>
              <a:ext uri="{FF2B5EF4-FFF2-40B4-BE49-F238E27FC236}">
                <a16:creationId xmlns:a16="http://schemas.microsoft.com/office/drawing/2014/main" id="{DFE54705-B9E5-E648-A6A4-EBCB8496120C}"/>
              </a:ext>
            </a:extLst>
          </p:cNvPr>
          <p:cNvSpPr txBox="1"/>
          <p:nvPr/>
        </p:nvSpPr>
        <p:spPr>
          <a:xfrm>
            <a:off x="4324413" y="3478088"/>
            <a:ext cx="907836" cy="338554"/>
          </a:xfrm>
          <a:prstGeom prst="rect">
            <a:avLst/>
          </a:prstGeom>
          <a:noFill/>
          <a:ln w="0">
            <a:noFill/>
          </a:ln>
        </p:spPr>
        <p:txBody>
          <a:bodyPr wrap="square" rtlCol="0">
            <a:spAutoFit/>
          </a:bodyPr>
          <a:lstStyle/>
          <a:p>
            <a:pPr algn="ctr"/>
            <a:r>
              <a:rPr lang="en-GB" sz="800" dirty="0"/>
              <a:t>Internal</a:t>
            </a:r>
          </a:p>
          <a:p>
            <a:pPr algn="ctr"/>
            <a:r>
              <a:rPr lang="en-GB" sz="800" dirty="0"/>
              <a:t>Stakeholders</a:t>
            </a:r>
          </a:p>
        </p:txBody>
      </p:sp>
      <p:cxnSp>
        <p:nvCxnSpPr>
          <p:cNvPr id="58" name="Straight Connector 57">
            <a:extLst>
              <a:ext uri="{FF2B5EF4-FFF2-40B4-BE49-F238E27FC236}">
                <a16:creationId xmlns:a16="http://schemas.microsoft.com/office/drawing/2014/main" id="{DB98E7C4-B3EC-EB40-8392-AD5EC9C33A7C}"/>
              </a:ext>
            </a:extLst>
          </p:cNvPr>
          <p:cNvCxnSpPr>
            <a:cxnSpLocks/>
          </p:cNvCxnSpPr>
          <p:nvPr/>
        </p:nvCxnSpPr>
        <p:spPr>
          <a:xfrm>
            <a:off x="7948244" y="2026868"/>
            <a:ext cx="0" cy="133596"/>
          </a:xfrm>
          <a:prstGeom prst="line">
            <a:avLst/>
          </a:prstGeom>
        </p:spPr>
        <p:style>
          <a:lnRef idx="3">
            <a:schemeClr val="accent1"/>
          </a:lnRef>
          <a:fillRef idx="0">
            <a:schemeClr val="accent1"/>
          </a:fillRef>
          <a:effectRef idx="2">
            <a:schemeClr val="accent1"/>
          </a:effectRef>
          <a:fontRef idx="minor">
            <a:schemeClr val="tx1"/>
          </a:fontRef>
        </p:style>
      </p:cxnSp>
      <p:pic>
        <p:nvPicPr>
          <p:cNvPr id="1028" name="Picture 4" descr="Where to Sell Your Antiques and Collectibles">
            <a:extLst>
              <a:ext uri="{FF2B5EF4-FFF2-40B4-BE49-F238E27FC236}">
                <a16:creationId xmlns:a16="http://schemas.microsoft.com/office/drawing/2014/main" id="{99EA0ACB-2097-8045-AA6D-36EDE19A7EF3}"/>
              </a:ext>
            </a:extLst>
          </p:cNvPr>
          <p:cNvPicPr>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262791" y="2186988"/>
            <a:ext cx="835200" cy="90359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e have a huge inventory of various Asian cabinets, altar tables ...">
            <a:extLst>
              <a:ext uri="{FF2B5EF4-FFF2-40B4-BE49-F238E27FC236}">
                <a16:creationId xmlns:a16="http://schemas.microsoft.com/office/drawing/2014/main" id="{DF91D196-0255-504B-8CB1-16D52B16C36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flipH="1">
            <a:off x="7541273" y="2175064"/>
            <a:ext cx="829794" cy="908880"/>
          </a:xfrm>
          <a:prstGeom prst="rect">
            <a:avLst/>
          </a:prstGeom>
          <a:noFill/>
          <a:extLst>
            <a:ext uri="{909E8E84-426E-40DD-AFC4-6F175D3DCCD1}">
              <a14:hiddenFill xmlns:a14="http://schemas.microsoft.com/office/drawing/2010/main">
                <a:solidFill>
                  <a:srgbClr val="FFFFFF"/>
                </a:solidFill>
              </a14:hiddenFill>
            </a:ext>
          </a:extLst>
        </p:spPr>
      </p:pic>
      <p:cxnSp>
        <p:nvCxnSpPr>
          <p:cNvPr id="59" name="Straight Connector 58">
            <a:extLst>
              <a:ext uri="{FF2B5EF4-FFF2-40B4-BE49-F238E27FC236}">
                <a16:creationId xmlns:a16="http://schemas.microsoft.com/office/drawing/2014/main" id="{5F2FED92-7BC3-714F-A275-E824DA30EFBC}"/>
              </a:ext>
            </a:extLst>
          </p:cNvPr>
          <p:cNvCxnSpPr>
            <a:cxnSpLocks/>
          </p:cNvCxnSpPr>
          <p:nvPr/>
        </p:nvCxnSpPr>
        <p:spPr>
          <a:xfrm>
            <a:off x="6674758" y="2029894"/>
            <a:ext cx="0" cy="123296"/>
          </a:xfrm>
          <a:prstGeom prst="line">
            <a:avLst/>
          </a:prstGeom>
        </p:spPr>
        <p:style>
          <a:lnRef idx="3">
            <a:schemeClr val="accent1"/>
          </a:lnRef>
          <a:fillRef idx="0">
            <a:schemeClr val="accent1"/>
          </a:fillRef>
          <a:effectRef idx="2">
            <a:schemeClr val="accent1"/>
          </a:effectRef>
          <a:fontRef idx="minor">
            <a:schemeClr val="tx1"/>
          </a:fontRef>
        </p:style>
      </p:cxnSp>
      <p:sp>
        <p:nvSpPr>
          <p:cNvPr id="60" name="Rectangle 59">
            <a:extLst>
              <a:ext uri="{FF2B5EF4-FFF2-40B4-BE49-F238E27FC236}">
                <a16:creationId xmlns:a16="http://schemas.microsoft.com/office/drawing/2014/main" id="{66556E54-52F7-7D4B-BC31-E81AA6E174D3}"/>
              </a:ext>
            </a:extLst>
          </p:cNvPr>
          <p:cNvSpPr/>
          <p:nvPr/>
        </p:nvSpPr>
        <p:spPr>
          <a:xfrm>
            <a:off x="5998531" y="3072451"/>
            <a:ext cx="1380282" cy="338554"/>
          </a:xfrm>
          <a:prstGeom prst="rect">
            <a:avLst/>
          </a:prstGeom>
        </p:spPr>
        <p:txBody>
          <a:bodyPr wrap="square">
            <a:spAutoFit/>
          </a:bodyPr>
          <a:lstStyle/>
          <a:p>
            <a:pPr algn="ctr"/>
            <a:r>
              <a:rPr lang="en-GB" sz="800" dirty="0"/>
              <a:t>Public</a:t>
            </a:r>
          </a:p>
          <a:p>
            <a:pPr algn="ctr"/>
            <a:r>
              <a:rPr lang="en-GB" sz="800" b="1" dirty="0"/>
              <a:t>Customers</a:t>
            </a:r>
          </a:p>
        </p:txBody>
      </p:sp>
      <p:sp>
        <p:nvSpPr>
          <p:cNvPr id="68" name="TextBox 67">
            <a:extLst>
              <a:ext uri="{FF2B5EF4-FFF2-40B4-BE49-F238E27FC236}">
                <a16:creationId xmlns:a16="http://schemas.microsoft.com/office/drawing/2014/main" id="{D0183F87-D92F-0A4A-856D-73E03364BF96}"/>
              </a:ext>
            </a:extLst>
          </p:cNvPr>
          <p:cNvSpPr txBox="1"/>
          <p:nvPr/>
        </p:nvSpPr>
        <p:spPr>
          <a:xfrm>
            <a:off x="6889274" y="3485090"/>
            <a:ext cx="907836" cy="338554"/>
          </a:xfrm>
          <a:prstGeom prst="rect">
            <a:avLst/>
          </a:prstGeom>
          <a:noFill/>
          <a:ln w="0">
            <a:noFill/>
          </a:ln>
        </p:spPr>
        <p:txBody>
          <a:bodyPr wrap="square" rtlCol="0">
            <a:spAutoFit/>
          </a:bodyPr>
          <a:lstStyle/>
          <a:p>
            <a:pPr algn="ctr"/>
            <a:r>
              <a:rPr lang="en-GB" sz="800" dirty="0"/>
              <a:t>External</a:t>
            </a:r>
          </a:p>
          <a:p>
            <a:pPr algn="ctr"/>
            <a:r>
              <a:rPr lang="en-GB" sz="800" dirty="0"/>
              <a:t>Stakeholders</a:t>
            </a:r>
          </a:p>
        </p:txBody>
      </p:sp>
      <p:sp>
        <p:nvSpPr>
          <p:cNvPr id="69" name="Right Brace 68">
            <a:extLst>
              <a:ext uri="{FF2B5EF4-FFF2-40B4-BE49-F238E27FC236}">
                <a16:creationId xmlns:a16="http://schemas.microsoft.com/office/drawing/2014/main" id="{B621DEB0-9395-594F-842A-9521B24111E3}"/>
              </a:ext>
            </a:extLst>
          </p:cNvPr>
          <p:cNvSpPr/>
          <p:nvPr/>
        </p:nvSpPr>
        <p:spPr>
          <a:xfrm rot="5400000">
            <a:off x="7254983" y="2387135"/>
            <a:ext cx="123892" cy="2108276"/>
          </a:xfrm>
          <a:prstGeom prst="rightBrace">
            <a:avLst>
              <a:gd name="adj1" fmla="val 94859"/>
              <a:gd name="adj2" fmla="val 48757"/>
            </a:avLst>
          </a:prstGeom>
          <a:ln w="22225"/>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cxnSp>
        <p:nvCxnSpPr>
          <p:cNvPr id="76" name="Straight Connector 75">
            <a:extLst>
              <a:ext uri="{FF2B5EF4-FFF2-40B4-BE49-F238E27FC236}">
                <a16:creationId xmlns:a16="http://schemas.microsoft.com/office/drawing/2014/main" id="{74E7DC03-A23E-444D-A6CA-F744A4078234}"/>
              </a:ext>
            </a:extLst>
          </p:cNvPr>
          <p:cNvCxnSpPr>
            <a:cxnSpLocks/>
          </p:cNvCxnSpPr>
          <p:nvPr/>
        </p:nvCxnSpPr>
        <p:spPr>
          <a:xfrm>
            <a:off x="3778671" y="4990907"/>
            <a:ext cx="1" cy="138296"/>
          </a:xfrm>
          <a:prstGeom prst="line">
            <a:avLst/>
          </a:prstGeom>
        </p:spPr>
        <p:style>
          <a:lnRef idx="3">
            <a:schemeClr val="accent1"/>
          </a:lnRef>
          <a:fillRef idx="0">
            <a:schemeClr val="accent1"/>
          </a:fillRef>
          <a:effectRef idx="2">
            <a:schemeClr val="accent1"/>
          </a:effectRef>
          <a:fontRef idx="minor">
            <a:schemeClr val="tx1"/>
          </a:fontRef>
        </p:style>
      </p:cxnSp>
      <p:cxnSp>
        <p:nvCxnSpPr>
          <p:cNvPr id="78" name="Straight Connector 77">
            <a:extLst>
              <a:ext uri="{FF2B5EF4-FFF2-40B4-BE49-F238E27FC236}">
                <a16:creationId xmlns:a16="http://schemas.microsoft.com/office/drawing/2014/main" id="{927034D1-2A2B-6143-BFD6-D1A71F28000B}"/>
              </a:ext>
            </a:extLst>
          </p:cNvPr>
          <p:cNvCxnSpPr>
            <a:cxnSpLocks/>
          </p:cNvCxnSpPr>
          <p:nvPr/>
        </p:nvCxnSpPr>
        <p:spPr>
          <a:xfrm>
            <a:off x="6057905" y="4861121"/>
            <a:ext cx="0" cy="118550"/>
          </a:xfrm>
          <a:prstGeom prst="line">
            <a:avLst/>
          </a:prstGeom>
        </p:spPr>
        <p:style>
          <a:lnRef idx="3">
            <a:schemeClr val="accent1"/>
          </a:lnRef>
          <a:fillRef idx="0">
            <a:schemeClr val="accent1"/>
          </a:fillRef>
          <a:effectRef idx="2">
            <a:schemeClr val="accent1"/>
          </a:effectRef>
          <a:fontRef idx="minor">
            <a:schemeClr val="tx1"/>
          </a:fontRef>
        </p:style>
      </p:cxnSp>
      <p:cxnSp>
        <p:nvCxnSpPr>
          <p:cNvPr id="79" name="Straight Connector 78">
            <a:extLst>
              <a:ext uri="{FF2B5EF4-FFF2-40B4-BE49-F238E27FC236}">
                <a16:creationId xmlns:a16="http://schemas.microsoft.com/office/drawing/2014/main" id="{D9B92ACC-FD17-7B49-A60B-0800A9D3F90A}"/>
              </a:ext>
            </a:extLst>
          </p:cNvPr>
          <p:cNvCxnSpPr>
            <a:cxnSpLocks/>
          </p:cNvCxnSpPr>
          <p:nvPr/>
        </p:nvCxnSpPr>
        <p:spPr>
          <a:xfrm>
            <a:off x="5284461" y="4995682"/>
            <a:ext cx="0" cy="140006"/>
          </a:xfrm>
          <a:prstGeom prst="line">
            <a:avLst/>
          </a:prstGeom>
        </p:spPr>
        <p:style>
          <a:lnRef idx="3">
            <a:schemeClr val="accent1"/>
          </a:lnRef>
          <a:fillRef idx="0">
            <a:schemeClr val="accent1"/>
          </a:fillRef>
          <a:effectRef idx="2">
            <a:schemeClr val="accent1"/>
          </a:effectRef>
          <a:fontRef idx="minor">
            <a:schemeClr val="tx1"/>
          </a:fontRef>
        </p:style>
      </p:cxnSp>
      <p:cxnSp>
        <p:nvCxnSpPr>
          <p:cNvPr id="81" name="Straight Connector 80">
            <a:extLst>
              <a:ext uri="{FF2B5EF4-FFF2-40B4-BE49-F238E27FC236}">
                <a16:creationId xmlns:a16="http://schemas.microsoft.com/office/drawing/2014/main" id="{920F23C3-7672-2F48-BF13-DE6DDAD6C536}"/>
              </a:ext>
            </a:extLst>
          </p:cNvPr>
          <p:cNvCxnSpPr>
            <a:cxnSpLocks/>
          </p:cNvCxnSpPr>
          <p:nvPr/>
        </p:nvCxnSpPr>
        <p:spPr>
          <a:xfrm>
            <a:off x="6836498" y="4993645"/>
            <a:ext cx="0" cy="142043"/>
          </a:xfrm>
          <a:prstGeom prst="line">
            <a:avLst/>
          </a:prstGeom>
        </p:spPr>
        <p:style>
          <a:lnRef idx="3">
            <a:schemeClr val="accent1"/>
          </a:lnRef>
          <a:fillRef idx="0">
            <a:schemeClr val="accent1"/>
          </a:fillRef>
          <a:effectRef idx="2">
            <a:schemeClr val="accent1"/>
          </a:effectRef>
          <a:fontRef idx="minor">
            <a:schemeClr val="tx1"/>
          </a:fontRef>
        </p:style>
      </p:cxnSp>
      <p:sp>
        <p:nvSpPr>
          <p:cNvPr id="71" name="Rectangle 70">
            <a:extLst>
              <a:ext uri="{FF2B5EF4-FFF2-40B4-BE49-F238E27FC236}">
                <a16:creationId xmlns:a16="http://schemas.microsoft.com/office/drawing/2014/main" id="{0FC9D913-9048-F045-A56C-A5716971BE9B}"/>
              </a:ext>
            </a:extLst>
          </p:cNvPr>
          <p:cNvSpPr/>
          <p:nvPr/>
        </p:nvSpPr>
        <p:spPr>
          <a:xfrm>
            <a:off x="4735432" y="3071280"/>
            <a:ext cx="1380282" cy="338554"/>
          </a:xfrm>
          <a:prstGeom prst="rect">
            <a:avLst/>
          </a:prstGeom>
        </p:spPr>
        <p:txBody>
          <a:bodyPr wrap="square">
            <a:spAutoFit/>
          </a:bodyPr>
          <a:lstStyle/>
          <a:p>
            <a:pPr algn="ctr"/>
            <a:r>
              <a:rPr lang="en-GB" sz="800" dirty="0"/>
              <a:t>Omar King</a:t>
            </a:r>
          </a:p>
          <a:p>
            <a:pPr algn="ctr"/>
            <a:r>
              <a:rPr lang="en-GB" sz="800" b="1" dirty="0"/>
              <a:t>Steering Group</a:t>
            </a:r>
          </a:p>
        </p:txBody>
      </p:sp>
      <p:sp>
        <p:nvSpPr>
          <p:cNvPr id="86" name="Rectangle 85">
            <a:extLst>
              <a:ext uri="{FF2B5EF4-FFF2-40B4-BE49-F238E27FC236}">
                <a16:creationId xmlns:a16="http://schemas.microsoft.com/office/drawing/2014/main" id="{6ED6C70C-B437-E64E-B832-5CADAA6A2090}"/>
              </a:ext>
            </a:extLst>
          </p:cNvPr>
          <p:cNvSpPr/>
          <p:nvPr/>
        </p:nvSpPr>
        <p:spPr>
          <a:xfrm>
            <a:off x="7268542" y="3077322"/>
            <a:ext cx="1380282" cy="338554"/>
          </a:xfrm>
          <a:prstGeom prst="rect">
            <a:avLst/>
          </a:prstGeom>
        </p:spPr>
        <p:txBody>
          <a:bodyPr wrap="square">
            <a:spAutoFit/>
          </a:bodyPr>
          <a:lstStyle/>
          <a:p>
            <a:pPr algn="ctr"/>
            <a:r>
              <a:rPr lang="en-GB" sz="800" dirty="0"/>
              <a:t>Vintage Retro</a:t>
            </a:r>
          </a:p>
          <a:p>
            <a:pPr algn="ctr"/>
            <a:r>
              <a:rPr lang="en-GB" sz="800" b="1" dirty="0"/>
              <a:t>Antiques Wholesalers</a:t>
            </a:r>
          </a:p>
        </p:txBody>
      </p:sp>
      <p:cxnSp>
        <p:nvCxnSpPr>
          <p:cNvPr id="94" name="Straight Connector 93">
            <a:extLst>
              <a:ext uri="{FF2B5EF4-FFF2-40B4-BE49-F238E27FC236}">
                <a16:creationId xmlns:a16="http://schemas.microsoft.com/office/drawing/2014/main" id="{AD40C5DD-8AD9-E94C-AF19-884D0D8381A2}"/>
              </a:ext>
            </a:extLst>
          </p:cNvPr>
          <p:cNvCxnSpPr>
            <a:cxnSpLocks/>
          </p:cNvCxnSpPr>
          <p:nvPr/>
        </p:nvCxnSpPr>
        <p:spPr>
          <a:xfrm>
            <a:off x="6067860" y="1829561"/>
            <a:ext cx="0" cy="178768"/>
          </a:xfrm>
          <a:prstGeom prst="line">
            <a:avLst/>
          </a:prstGeom>
        </p:spPr>
        <p:style>
          <a:lnRef idx="3">
            <a:schemeClr val="accent1"/>
          </a:lnRef>
          <a:fillRef idx="0">
            <a:schemeClr val="accent1"/>
          </a:fillRef>
          <a:effectRef idx="2">
            <a:schemeClr val="accent1"/>
          </a:effectRef>
          <a:fontRef idx="minor">
            <a:schemeClr val="tx1"/>
          </a:fontRef>
        </p:style>
      </p:cxnSp>
      <p:sp>
        <p:nvSpPr>
          <p:cNvPr id="96" name="TextBox 95">
            <a:extLst>
              <a:ext uri="{FF2B5EF4-FFF2-40B4-BE49-F238E27FC236}">
                <a16:creationId xmlns:a16="http://schemas.microsoft.com/office/drawing/2014/main" id="{4EB4E914-64B4-6C44-9CDE-68046C5E9009}"/>
              </a:ext>
            </a:extLst>
          </p:cNvPr>
          <p:cNvSpPr txBox="1"/>
          <p:nvPr/>
        </p:nvSpPr>
        <p:spPr>
          <a:xfrm>
            <a:off x="116278" y="5210265"/>
            <a:ext cx="1538838" cy="461665"/>
          </a:xfrm>
          <a:prstGeom prst="rect">
            <a:avLst/>
          </a:prstGeom>
          <a:noFill/>
          <a:ln w="0">
            <a:noFill/>
          </a:ln>
        </p:spPr>
        <p:txBody>
          <a:bodyPr wrap="square" rtlCol="0">
            <a:spAutoFit/>
          </a:bodyPr>
          <a:lstStyle/>
          <a:p>
            <a:pPr algn="l"/>
            <a:r>
              <a:rPr lang="en-GB" sz="1200" b="1" dirty="0"/>
              <a:t>Development Specialists</a:t>
            </a:r>
          </a:p>
        </p:txBody>
      </p:sp>
      <p:cxnSp>
        <p:nvCxnSpPr>
          <p:cNvPr id="47" name="Straight Connector 46">
            <a:extLst>
              <a:ext uri="{FF2B5EF4-FFF2-40B4-BE49-F238E27FC236}">
                <a16:creationId xmlns:a16="http://schemas.microsoft.com/office/drawing/2014/main" id="{5538BE40-4D76-B24D-81FC-41E626FC2CB5}"/>
              </a:ext>
            </a:extLst>
          </p:cNvPr>
          <p:cNvCxnSpPr>
            <a:cxnSpLocks/>
          </p:cNvCxnSpPr>
          <p:nvPr/>
        </p:nvCxnSpPr>
        <p:spPr>
          <a:xfrm>
            <a:off x="4157769" y="2015122"/>
            <a:ext cx="0" cy="128885"/>
          </a:xfrm>
          <a:prstGeom prst="line">
            <a:avLst/>
          </a:prstGeom>
        </p:spPr>
        <p:style>
          <a:lnRef idx="3">
            <a:schemeClr val="accent1"/>
          </a:lnRef>
          <a:fillRef idx="0">
            <a:schemeClr val="accent1"/>
          </a:fillRef>
          <a:effectRef idx="2">
            <a:schemeClr val="accent1"/>
          </a:effectRef>
          <a:fontRef idx="minor">
            <a:schemeClr val="tx1"/>
          </a:fontRef>
        </p:style>
      </p:cxnSp>
      <p:cxnSp>
        <p:nvCxnSpPr>
          <p:cNvPr id="53" name="Straight Connector 52">
            <a:extLst>
              <a:ext uri="{FF2B5EF4-FFF2-40B4-BE49-F238E27FC236}">
                <a16:creationId xmlns:a16="http://schemas.microsoft.com/office/drawing/2014/main" id="{52BB1235-8090-064D-A583-7D048492AB30}"/>
              </a:ext>
            </a:extLst>
          </p:cNvPr>
          <p:cNvCxnSpPr>
            <a:cxnSpLocks/>
          </p:cNvCxnSpPr>
          <p:nvPr/>
        </p:nvCxnSpPr>
        <p:spPr>
          <a:xfrm>
            <a:off x="8371066" y="5001711"/>
            <a:ext cx="1" cy="138296"/>
          </a:xfrm>
          <a:prstGeom prst="line">
            <a:avLst/>
          </a:prstGeom>
        </p:spPr>
        <p:style>
          <a:lnRef idx="3">
            <a:schemeClr val="accent1"/>
          </a:lnRef>
          <a:fillRef idx="0">
            <a:schemeClr val="accent1"/>
          </a:fillRef>
          <a:effectRef idx="2">
            <a:schemeClr val="accent1"/>
          </a:effectRef>
          <a:fontRef idx="minor">
            <a:schemeClr val="tx1"/>
          </a:fontRef>
        </p:style>
      </p:cxnSp>
      <p:cxnSp>
        <p:nvCxnSpPr>
          <p:cNvPr id="64" name="Straight Connector 63">
            <a:extLst>
              <a:ext uri="{FF2B5EF4-FFF2-40B4-BE49-F238E27FC236}">
                <a16:creationId xmlns:a16="http://schemas.microsoft.com/office/drawing/2014/main" id="{BC513383-F72D-7F4A-9726-530A4A3DCB30}"/>
              </a:ext>
            </a:extLst>
          </p:cNvPr>
          <p:cNvCxnSpPr>
            <a:cxnSpLocks/>
          </p:cNvCxnSpPr>
          <p:nvPr/>
        </p:nvCxnSpPr>
        <p:spPr>
          <a:xfrm>
            <a:off x="3778671" y="4983099"/>
            <a:ext cx="4592395" cy="7808"/>
          </a:xfrm>
          <a:prstGeom prst="line">
            <a:avLst/>
          </a:prstGeom>
        </p:spPr>
        <p:style>
          <a:lnRef idx="3">
            <a:schemeClr val="accent1"/>
          </a:lnRef>
          <a:fillRef idx="0">
            <a:schemeClr val="accent1"/>
          </a:fillRef>
          <a:effectRef idx="2">
            <a:schemeClr val="accent1"/>
          </a:effectRef>
          <a:fontRef idx="minor">
            <a:schemeClr val="tx1"/>
          </a:fontRef>
        </p:style>
      </p:cxnSp>
      <p:sp>
        <p:nvSpPr>
          <p:cNvPr id="67" name="Rectangle 66">
            <a:extLst>
              <a:ext uri="{FF2B5EF4-FFF2-40B4-BE49-F238E27FC236}">
                <a16:creationId xmlns:a16="http://schemas.microsoft.com/office/drawing/2014/main" id="{8241D5BA-440C-D24C-91C6-FBFB22C83227}"/>
              </a:ext>
            </a:extLst>
          </p:cNvPr>
          <p:cNvSpPr/>
          <p:nvPr/>
        </p:nvSpPr>
        <p:spPr>
          <a:xfrm>
            <a:off x="4400788" y="6639283"/>
            <a:ext cx="3348159" cy="215444"/>
          </a:xfrm>
          <a:prstGeom prst="rect">
            <a:avLst/>
          </a:prstGeom>
        </p:spPr>
        <p:txBody>
          <a:bodyPr wrap="square">
            <a:spAutoFit/>
          </a:bodyPr>
          <a:lstStyle/>
          <a:p>
            <a:pPr algn="ctr"/>
            <a:r>
              <a:rPr lang="en-GB" sz="800" i="1" dirty="0"/>
              <a:t>Figure 2 - Sponsors, Stakeholder and Steering Group Diagram</a:t>
            </a:r>
          </a:p>
        </p:txBody>
      </p:sp>
    </p:spTree>
    <p:extLst>
      <p:ext uri="{BB962C8B-B14F-4D97-AF65-F5344CB8AC3E}">
        <p14:creationId xmlns:p14="http://schemas.microsoft.com/office/powerpoint/2010/main" val="3536642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itle 30">
            <a:extLst>
              <a:ext uri="{FF2B5EF4-FFF2-40B4-BE49-F238E27FC236}">
                <a16:creationId xmlns:a16="http://schemas.microsoft.com/office/drawing/2014/main" id="{D4A37CD7-1235-C14F-AA44-CED1D699E16B}"/>
              </a:ext>
            </a:extLst>
          </p:cNvPr>
          <p:cNvSpPr>
            <a:spLocks noGrp="1"/>
          </p:cNvSpPr>
          <p:nvPr>
            <p:ph type="title"/>
          </p:nvPr>
        </p:nvSpPr>
        <p:spPr>
          <a:xfrm>
            <a:off x="1640155" y="698455"/>
            <a:ext cx="8911687" cy="533178"/>
          </a:xfrm>
        </p:spPr>
        <p:txBody>
          <a:bodyPr>
            <a:normAutofit/>
          </a:bodyPr>
          <a:lstStyle/>
          <a:p>
            <a:r>
              <a:rPr lang="en-GB" sz="2800" dirty="0">
                <a:solidFill>
                  <a:schemeClr val="tx1"/>
                </a:solidFill>
              </a:rPr>
              <a:t>Defining scope</a:t>
            </a:r>
          </a:p>
        </p:txBody>
      </p:sp>
      <p:sp>
        <p:nvSpPr>
          <p:cNvPr id="2" name="Triangle 1">
            <a:extLst>
              <a:ext uri="{FF2B5EF4-FFF2-40B4-BE49-F238E27FC236}">
                <a16:creationId xmlns:a16="http://schemas.microsoft.com/office/drawing/2014/main" id="{B8628A47-F36A-AD45-B6A3-8C1A60CE6A48}"/>
              </a:ext>
            </a:extLst>
          </p:cNvPr>
          <p:cNvSpPr/>
          <p:nvPr/>
        </p:nvSpPr>
        <p:spPr>
          <a:xfrm>
            <a:off x="4831555" y="2443162"/>
            <a:ext cx="2528889" cy="1971675"/>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extBox 3">
            <a:extLst>
              <a:ext uri="{FF2B5EF4-FFF2-40B4-BE49-F238E27FC236}">
                <a16:creationId xmlns:a16="http://schemas.microsoft.com/office/drawing/2014/main" id="{1AB69B4E-EED4-D641-A824-03E991933474}"/>
              </a:ext>
            </a:extLst>
          </p:cNvPr>
          <p:cNvSpPr txBox="1"/>
          <p:nvPr/>
        </p:nvSpPr>
        <p:spPr>
          <a:xfrm>
            <a:off x="5524499" y="3428999"/>
            <a:ext cx="1143000" cy="369332"/>
          </a:xfrm>
          <a:prstGeom prst="rect">
            <a:avLst/>
          </a:prstGeom>
          <a:noFill/>
          <a:ln w="0">
            <a:noFill/>
          </a:ln>
        </p:spPr>
        <p:txBody>
          <a:bodyPr wrap="square" rtlCol="0">
            <a:spAutoFit/>
          </a:bodyPr>
          <a:lstStyle/>
          <a:p>
            <a:pPr algn="ctr"/>
            <a:r>
              <a:rPr lang="en-GB" b="1" dirty="0"/>
              <a:t>Quality</a:t>
            </a:r>
          </a:p>
        </p:txBody>
      </p:sp>
      <p:sp>
        <p:nvSpPr>
          <p:cNvPr id="6" name="TextBox 5">
            <a:extLst>
              <a:ext uri="{FF2B5EF4-FFF2-40B4-BE49-F238E27FC236}">
                <a16:creationId xmlns:a16="http://schemas.microsoft.com/office/drawing/2014/main" id="{B747C965-26D7-D342-9277-F897F5495334}"/>
              </a:ext>
            </a:extLst>
          </p:cNvPr>
          <p:cNvSpPr txBox="1"/>
          <p:nvPr/>
        </p:nvSpPr>
        <p:spPr>
          <a:xfrm>
            <a:off x="7360444" y="3920133"/>
            <a:ext cx="1143000" cy="553998"/>
          </a:xfrm>
          <a:prstGeom prst="rect">
            <a:avLst/>
          </a:prstGeom>
          <a:noFill/>
          <a:ln w="0">
            <a:noFill/>
          </a:ln>
        </p:spPr>
        <p:txBody>
          <a:bodyPr wrap="square" rtlCol="0">
            <a:spAutoFit/>
          </a:bodyPr>
          <a:lstStyle/>
          <a:p>
            <a:pPr algn="ctr"/>
            <a:r>
              <a:rPr lang="en-GB" b="1" dirty="0"/>
              <a:t>Time</a:t>
            </a:r>
          </a:p>
          <a:p>
            <a:pPr algn="ctr"/>
            <a:r>
              <a:rPr lang="en-GB" sz="1200" dirty="0"/>
              <a:t>Schedule</a:t>
            </a:r>
          </a:p>
        </p:txBody>
      </p:sp>
      <p:sp>
        <p:nvSpPr>
          <p:cNvPr id="7" name="TextBox 6">
            <a:extLst>
              <a:ext uri="{FF2B5EF4-FFF2-40B4-BE49-F238E27FC236}">
                <a16:creationId xmlns:a16="http://schemas.microsoft.com/office/drawing/2014/main" id="{D5C429F4-B3C4-554F-BBAD-CEFE9424F55E}"/>
              </a:ext>
            </a:extLst>
          </p:cNvPr>
          <p:cNvSpPr txBox="1"/>
          <p:nvPr/>
        </p:nvSpPr>
        <p:spPr>
          <a:xfrm>
            <a:off x="3128963" y="3920133"/>
            <a:ext cx="1896664" cy="553998"/>
          </a:xfrm>
          <a:prstGeom prst="rect">
            <a:avLst/>
          </a:prstGeom>
          <a:noFill/>
          <a:ln w="0">
            <a:noFill/>
          </a:ln>
        </p:spPr>
        <p:txBody>
          <a:bodyPr wrap="square" rtlCol="0">
            <a:spAutoFit/>
          </a:bodyPr>
          <a:lstStyle/>
          <a:p>
            <a:pPr algn="ctr"/>
            <a:r>
              <a:rPr lang="en-GB" b="1" dirty="0"/>
              <a:t>Cost</a:t>
            </a:r>
          </a:p>
          <a:p>
            <a:pPr algn="ctr"/>
            <a:r>
              <a:rPr lang="en-GB" sz="1200" dirty="0"/>
              <a:t>Resources/budget</a:t>
            </a:r>
          </a:p>
        </p:txBody>
      </p:sp>
      <p:sp>
        <p:nvSpPr>
          <p:cNvPr id="8" name="TextBox 7">
            <a:extLst>
              <a:ext uri="{FF2B5EF4-FFF2-40B4-BE49-F238E27FC236}">
                <a16:creationId xmlns:a16="http://schemas.microsoft.com/office/drawing/2014/main" id="{BC1B43F8-EB09-F641-A7B4-8332090AE61B}"/>
              </a:ext>
            </a:extLst>
          </p:cNvPr>
          <p:cNvSpPr txBox="1"/>
          <p:nvPr/>
        </p:nvSpPr>
        <p:spPr>
          <a:xfrm>
            <a:off x="5174454" y="1651279"/>
            <a:ext cx="1843089" cy="553998"/>
          </a:xfrm>
          <a:prstGeom prst="rect">
            <a:avLst/>
          </a:prstGeom>
          <a:noFill/>
          <a:ln w="0">
            <a:noFill/>
          </a:ln>
        </p:spPr>
        <p:txBody>
          <a:bodyPr wrap="square" rtlCol="0">
            <a:spAutoFit/>
          </a:bodyPr>
          <a:lstStyle/>
          <a:p>
            <a:pPr algn="ctr"/>
            <a:r>
              <a:rPr lang="en-GB" b="1" dirty="0"/>
              <a:t>Scope</a:t>
            </a:r>
          </a:p>
          <a:p>
            <a:pPr algn="ctr"/>
            <a:r>
              <a:rPr lang="en-GB" sz="1200" dirty="0"/>
              <a:t>Features/functionality</a:t>
            </a:r>
          </a:p>
        </p:txBody>
      </p:sp>
      <p:sp>
        <p:nvSpPr>
          <p:cNvPr id="9" name="TextBox 8">
            <a:extLst>
              <a:ext uri="{FF2B5EF4-FFF2-40B4-BE49-F238E27FC236}">
                <a16:creationId xmlns:a16="http://schemas.microsoft.com/office/drawing/2014/main" id="{8BB3FD24-FDE0-854E-A3A3-B5B124221898}"/>
              </a:ext>
            </a:extLst>
          </p:cNvPr>
          <p:cNvSpPr txBox="1"/>
          <p:nvPr/>
        </p:nvSpPr>
        <p:spPr>
          <a:xfrm>
            <a:off x="5025627" y="4567237"/>
            <a:ext cx="2140744" cy="215444"/>
          </a:xfrm>
          <a:prstGeom prst="rect">
            <a:avLst/>
          </a:prstGeom>
          <a:noFill/>
          <a:ln w="0">
            <a:noFill/>
          </a:ln>
        </p:spPr>
        <p:txBody>
          <a:bodyPr wrap="square" rtlCol="0">
            <a:spAutoFit/>
          </a:bodyPr>
          <a:lstStyle/>
          <a:p>
            <a:pPr algn="ctr"/>
            <a:r>
              <a:rPr lang="en-GB" sz="800" i="1" dirty="0"/>
              <a:t>Figure 3 - Iron Triangle (Locke, 2007)</a:t>
            </a:r>
          </a:p>
        </p:txBody>
      </p:sp>
      <p:sp>
        <p:nvSpPr>
          <p:cNvPr id="5" name="TextBox 4">
            <a:extLst>
              <a:ext uri="{FF2B5EF4-FFF2-40B4-BE49-F238E27FC236}">
                <a16:creationId xmlns:a16="http://schemas.microsoft.com/office/drawing/2014/main" id="{C82D4D85-7269-3E45-B90B-EBE9F36DBD2C}"/>
              </a:ext>
            </a:extLst>
          </p:cNvPr>
          <p:cNvSpPr txBox="1"/>
          <p:nvPr/>
        </p:nvSpPr>
        <p:spPr>
          <a:xfrm>
            <a:off x="9201150" y="2011918"/>
            <a:ext cx="2528888" cy="2462213"/>
          </a:xfrm>
          <a:prstGeom prst="rect">
            <a:avLst/>
          </a:prstGeom>
          <a:noFill/>
          <a:ln w="0">
            <a:noFill/>
          </a:ln>
        </p:spPr>
        <p:txBody>
          <a:bodyPr wrap="square" rtlCol="0">
            <a:spAutoFit/>
          </a:bodyPr>
          <a:lstStyle/>
          <a:p>
            <a:pPr algn="l"/>
            <a:r>
              <a:rPr lang="en-GB" sz="1400" b="1" dirty="0"/>
              <a:t>TIME</a:t>
            </a:r>
          </a:p>
          <a:p>
            <a:pPr algn="l"/>
            <a:r>
              <a:rPr lang="en-GB" sz="1400" dirty="0"/>
              <a:t>The less time, harder to complete</a:t>
            </a:r>
          </a:p>
          <a:p>
            <a:pPr algn="l"/>
            <a:endParaRPr lang="en-GB" sz="1400" dirty="0"/>
          </a:p>
          <a:p>
            <a:pPr algn="l"/>
            <a:r>
              <a:rPr lang="en-GB" sz="1400" b="1" dirty="0"/>
              <a:t>SCOPE</a:t>
            </a:r>
          </a:p>
          <a:p>
            <a:pPr algn="l"/>
            <a:r>
              <a:rPr lang="en-GB" sz="1400" dirty="0"/>
              <a:t>More tasks, harder to complete</a:t>
            </a:r>
          </a:p>
          <a:p>
            <a:pPr algn="l"/>
            <a:endParaRPr lang="en-GB" sz="1400" dirty="0"/>
          </a:p>
          <a:p>
            <a:pPr algn="l"/>
            <a:r>
              <a:rPr lang="en-GB" sz="1400" b="1" dirty="0"/>
              <a:t>MONEY</a:t>
            </a:r>
          </a:p>
          <a:p>
            <a:pPr algn="l"/>
            <a:r>
              <a:rPr lang="en-GB" sz="1400" dirty="0"/>
              <a:t>Less money, harder to complete</a:t>
            </a:r>
          </a:p>
        </p:txBody>
      </p:sp>
      <p:sp>
        <p:nvSpPr>
          <p:cNvPr id="10" name="Rectangle 9">
            <a:extLst>
              <a:ext uri="{FF2B5EF4-FFF2-40B4-BE49-F238E27FC236}">
                <a16:creationId xmlns:a16="http://schemas.microsoft.com/office/drawing/2014/main" id="{3210814B-A0D6-6D40-A278-A3103E938005}"/>
              </a:ext>
            </a:extLst>
          </p:cNvPr>
          <p:cNvSpPr/>
          <p:nvPr/>
        </p:nvSpPr>
        <p:spPr>
          <a:xfrm>
            <a:off x="1640155" y="5367661"/>
            <a:ext cx="8911686" cy="523220"/>
          </a:xfrm>
          <a:prstGeom prst="rect">
            <a:avLst/>
          </a:prstGeom>
        </p:spPr>
        <p:txBody>
          <a:bodyPr wrap="square">
            <a:spAutoFit/>
          </a:bodyPr>
          <a:lstStyle/>
          <a:p>
            <a:pPr algn="ctr"/>
            <a:r>
              <a:rPr lang="en-GB" sz="1400" dirty="0"/>
              <a:t>“It is not sufficient to simply complete the project by the given due date and within budget because the project must also be of acceptable quality”, (Stojcetovic, 2013). </a:t>
            </a:r>
          </a:p>
        </p:txBody>
      </p:sp>
    </p:spTree>
    <p:extLst>
      <p:ext uri="{BB962C8B-B14F-4D97-AF65-F5344CB8AC3E}">
        <p14:creationId xmlns:p14="http://schemas.microsoft.com/office/powerpoint/2010/main" val="3837133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EB9B5B69-A297-4D2F-8B89-529DA8A27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8" name="Freeform 11">
              <a:extLst>
                <a:ext uri="{FF2B5EF4-FFF2-40B4-BE49-F238E27FC236}">
                  <a16:creationId xmlns:a16="http://schemas.microsoft.com/office/drawing/2014/main" id="{3E39D215-BF38-4094-82D7-61DED1145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9" name="Freeform 12">
              <a:extLst>
                <a:ext uri="{FF2B5EF4-FFF2-40B4-BE49-F238E27FC236}">
                  <a16:creationId xmlns:a16="http://schemas.microsoft.com/office/drawing/2014/main" id="{7412700A-91C4-4126-8F17-3B9449DBB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0" name="Freeform 13">
              <a:extLst>
                <a:ext uri="{FF2B5EF4-FFF2-40B4-BE49-F238E27FC236}">
                  <a16:creationId xmlns:a16="http://schemas.microsoft.com/office/drawing/2014/main" id="{DF985802-25A8-4B99-89F0-2A42EC325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1" name="Freeform 14">
              <a:extLst>
                <a:ext uri="{FF2B5EF4-FFF2-40B4-BE49-F238E27FC236}">
                  <a16:creationId xmlns:a16="http://schemas.microsoft.com/office/drawing/2014/main" id="{F54C35AF-DB92-4205-A779-2A385B7143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2" name="Freeform 15">
              <a:extLst>
                <a:ext uri="{FF2B5EF4-FFF2-40B4-BE49-F238E27FC236}">
                  <a16:creationId xmlns:a16="http://schemas.microsoft.com/office/drawing/2014/main" id="{9F845211-1F53-4E0A-891E-B78A206F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43" name="Freeform 16">
              <a:extLst>
                <a:ext uri="{FF2B5EF4-FFF2-40B4-BE49-F238E27FC236}">
                  <a16:creationId xmlns:a16="http://schemas.microsoft.com/office/drawing/2014/main" id="{9149C7DD-9998-4805-BFC8-CEF5F5DF3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44" name="Freeform 17">
              <a:extLst>
                <a:ext uri="{FF2B5EF4-FFF2-40B4-BE49-F238E27FC236}">
                  <a16:creationId xmlns:a16="http://schemas.microsoft.com/office/drawing/2014/main" id="{47C8036D-3ECA-43DA-BAF5-3C65CF41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45" name="Freeform 18">
              <a:extLst>
                <a:ext uri="{FF2B5EF4-FFF2-40B4-BE49-F238E27FC236}">
                  <a16:creationId xmlns:a16="http://schemas.microsoft.com/office/drawing/2014/main" id="{29C15912-CDE8-4DF3-9324-273FB4C86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46" name="Freeform 19">
              <a:extLst>
                <a:ext uri="{FF2B5EF4-FFF2-40B4-BE49-F238E27FC236}">
                  <a16:creationId xmlns:a16="http://schemas.microsoft.com/office/drawing/2014/main" id="{37C68D51-B7DA-4572-AB7E-708540B3C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47" name="Freeform 20">
              <a:extLst>
                <a:ext uri="{FF2B5EF4-FFF2-40B4-BE49-F238E27FC236}">
                  <a16:creationId xmlns:a16="http://schemas.microsoft.com/office/drawing/2014/main" id="{1AF802CB-4E9E-4895-9363-C119914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48" name="Freeform 21">
              <a:extLst>
                <a:ext uri="{FF2B5EF4-FFF2-40B4-BE49-F238E27FC236}">
                  <a16:creationId xmlns:a16="http://schemas.microsoft.com/office/drawing/2014/main" id="{615760E5-5F27-4735-B01C-78E05F3FB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49" name="Freeform 22">
              <a:extLst>
                <a:ext uri="{FF2B5EF4-FFF2-40B4-BE49-F238E27FC236}">
                  <a16:creationId xmlns:a16="http://schemas.microsoft.com/office/drawing/2014/main" id="{DB9C6516-B2DB-432F-BD3A-A1792BD46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51" name="Group 150">
            <a:extLst>
              <a:ext uri="{FF2B5EF4-FFF2-40B4-BE49-F238E27FC236}">
                <a16:creationId xmlns:a16="http://schemas.microsoft.com/office/drawing/2014/main" id="{BC9C8D0D-644B-4B97-B83C-CC8E64361D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52" name="Freeform 27">
              <a:extLst>
                <a:ext uri="{FF2B5EF4-FFF2-40B4-BE49-F238E27FC236}">
                  <a16:creationId xmlns:a16="http://schemas.microsoft.com/office/drawing/2014/main" id="{F8BE1EA6-80CF-446B-A4FE-3F935A51C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53" name="Freeform 28">
              <a:extLst>
                <a:ext uri="{FF2B5EF4-FFF2-40B4-BE49-F238E27FC236}">
                  <a16:creationId xmlns:a16="http://schemas.microsoft.com/office/drawing/2014/main" id="{10E39808-F4F7-43DE-AB53-82B7B55EA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54" name="Freeform 29">
              <a:extLst>
                <a:ext uri="{FF2B5EF4-FFF2-40B4-BE49-F238E27FC236}">
                  <a16:creationId xmlns:a16="http://schemas.microsoft.com/office/drawing/2014/main" id="{6ED5109A-600A-4C23-9BB3-C4C19C2D9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55" name="Freeform 30">
              <a:extLst>
                <a:ext uri="{FF2B5EF4-FFF2-40B4-BE49-F238E27FC236}">
                  <a16:creationId xmlns:a16="http://schemas.microsoft.com/office/drawing/2014/main" id="{D76FF73F-8CA3-42B0-A680-353805CD2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6" name="Freeform 31">
              <a:extLst>
                <a:ext uri="{FF2B5EF4-FFF2-40B4-BE49-F238E27FC236}">
                  <a16:creationId xmlns:a16="http://schemas.microsoft.com/office/drawing/2014/main" id="{B26A6949-3BEB-422A-854C-D4E26E4CF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57" name="Freeform 32">
              <a:extLst>
                <a:ext uri="{FF2B5EF4-FFF2-40B4-BE49-F238E27FC236}">
                  <a16:creationId xmlns:a16="http://schemas.microsoft.com/office/drawing/2014/main" id="{FE07AD25-30AF-40CD-B901-DF1EDBD68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58" name="Freeform 33">
              <a:extLst>
                <a:ext uri="{FF2B5EF4-FFF2-40B4-BE49-F238E27FC236}">
                  <a16:creationId xmlns:a16="http://schemas.microsoft.com/office/drawing/2014/main" id="{5AA460AF-7760-4F15-881A-6F0BFDBCD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59" name="Freeform 34">
              <a:extLst>
                <a:ext uri="{FF2B5EF4-FFF2-40B4-BE49-F238E27FC236}">
                  <a16:creationId xmlns:a16="http://schemas.microsoft.com/office/drawing/2014/main" id="{EE53C70E-5D92-4C42-A34F-9F7D16006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60" name="Freeform 35">
              <a:extLst>
                <a:ext uri="{FF2B5EF4-FFF2-40B4-BE49-F238E27FC236}">
                  <a16:creationId xmlns:a16="http://schemas.microsoft.com/office/drawing/2014/main" id="{C27614EE-0086-4D34-99BD-52F03708D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61" name="Freeform 36">
              <a:extLst>
                <a:ext uri="{FF2B5EF4-FFF2-40B4-BE49-F238E27FC236}">
                  <a16:creationId xmlns:a16="http://schemas.microsoft.com/office/drawing/2014/main" id="{326919B9-3ED4-4744-A713-326B3BAF6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62" name="Freeform 37">
              <a:extLst>
                <a:ext uri="{FF2B5EF4-FFF2-40B4-BE49-F238E27FC236}">
                  <a16:creationId xmlns:a16="http://schemas.microsoft.com/office/drawing/2014/main" id="{898BDBF5-8AA3-49CD-999A-ABA1F7AE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63" name="Freeform 38">
              <a:extLst>
                <a:ext uri="{FF2B5EF4-FFF2-40B4-BE49-F238E27FC236}">
                  <a16:creationId xmlns:a16="http://schemas.microsoft.com/office/drawing/2014/main" id="{AF8ED3E0-CBE7-48C4-8F9E-FF98079CD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65" name="Rectangle 164">
            <a:extLst>
              <a:ext uri="{FF2B5EF4-FFF2-40B4-BE49-F238E27FC236}">
                <a16:creationId xmlns:a16="http://schemas.microsoft.com/office/drawing/2014/main" id="{A84F153B-2093-4171-BD2D-1631695C9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67" name="Freeform 6">
            <a:extLst>
              <a:ext uri="{FF2B5EF4-FFF2-40B4-BE49-F238E27FC236}">
                <a16:creationId xmlns:a16="http://schemas.microsoft.com/office/drawing/2014/main" id="{DB5BC99D-7BEA-4F13-B82B-A956E2D09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169" name="Rectangle 168">
            <a:extLst>
              <a:ext uri="{FF2B5EF4-FFF2-40B4-BE49-F238E27FC236}">
                <a16:creationId xmlns:a16="http://schemas.microsoft.com/office/drawing/2014/main" id="{04FFCB0A-A21A-4D0F-AE1C-6EC8ED79A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1" name="Group 170">
            <a:extLst>
              <a:ext uri="{FF2B5EF4-FFF2-40B4-BE49-F238E27FC236}">
                <a16:creationId xmlns:a16="http://schemas.microsoft.com/office/drawing/2014/main" id="{481DDC0B-F2D9-4A55-A60C-E0532B46C9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72" name="Freeform 11">
              <a:extLst>
                <a:ext uri="{FF2B5EF4-FFF2-40B4-BE49-F238E27FC236}">
                  <a16:creationId xmlns:a16="http://schemas.microsoft.com/office/drawing/2014/main" id="{60C4C88B-2AA4-43CA-9F8F-3FB2B5D7D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73" name="Freeform 12">
              <a:extLst>
                <a:ext uri="{FF2B5EF4-FFF2-40B4-BE49-F238E27FC236}">
                  <a16:creationId xmlns:a16="http://schemas.microsoft.com/office/drawing/2014/main" id="{1E062DFF-2E6B-420E-AEFE-FB8082B29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74" name="Freeform 13">
              <a:extLst>
                <a:ext uri="{FF2B5EF4-FFF2-40B4-BE49-F238E27FC236}">
                  <a16:creationId xmlns:a16="http://schemas.microsoft.com/office/drawing/2014/main" id="{37DD0A2B-B295-4280-B8DA-0DC58312C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5" name="Freeform 14">
              <a:extLst>
                <a:ext uri="{FF2B5EF4-FFF2-40B4-BE49-F238E27FC236}">
                  <a16:creationId xmlns:a16="http://schemas.microsoft.com/office/drawing/2014/main" id="{83B6198C-5321-4CBD-A21D-B413234BF8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6" name="Freeform 15">
              <a:extLst>
                <a:ext uri="{FF2B5EF4-FFF2-40B4-BE49-F238E27FC236}">
                  <a16:creationId xmlns:a16="http://schemas.microsoft.com/office/drawing/2014/main" id="{CA21CB5E-7E99-4448-8DD0-FA87EAC3C0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7" name="Freeform 16">
              <a:extLst>
                <a:ext uri="{FF2B5EF4-FFF2-40B4-BE49-F238E27FC236}">
                  <a16:creationId xmlns:a16="http://schemas.microsoft.com/office/drawing/2014/main" id="{5675BC7F-097E-4C82-8B98-05F11E34F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8" name="Freeform 17">
              <a:extLst>
                <a:ext uri="{FF2B5EF4-FFF2-40B4-BE49-F238E27FC236}">
                  <a16:creationId xmlns:a16="http://schemas.microsoft.com/office/drawing/2014/main" id="{CF36D428-039F-4D57-83E9-C9E49A8EE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9" name="Freeform 18">
              <a:extLst>
                <a:ext uri="{FF2B5EF4-FFF2-40B4-BE49-F238E27FC236}">
                  <a16:creationId xmlns:a16="http://schemas.microsoft.com/office/drawing/2014/main" id="{9C846992-7277-412B-8F89-BF12BBBBE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0" name="Freeform 19">
              <a:extLst>
                <a:ext uri="{FF2B5EF4-FFF2-40B4-BE49-F238E27FC236}">
                  <a16:creationId xmlns:a16="http://schemas.microsoft.com/office/drawing/2014/main" id="{2FFB1517-7128-4059-90D1-7FE4A5155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81" name="Freeform 20">
              <a:extLst>
                <a:ext uri="{FF2B5EF4-FFF2-40B4-BE49-F238E27FC236}">
                  <a16:creationId xmlns:a16="http://schemas.microsoft.com/office/drawing/2014/main" id="{C0835D29-A969-4B36-823D-2041358537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82" name="Freeform 21">
              <a:extLst>
                <a:ext uri="{FF2B5EF4-FFF2-40B4-BE49-F238E27FC236}">
                  <a16:creationId xmlns:a16="http://schemas.microsoft.com/office/drawing/2014/main" id="{E513FF63-116C-4620-AA46-03788BE5F1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83" name="Freeform 22">
              <a:extLst>
                <a:ext uri="{FF2B5EF4-FFF2-40B4-BE49-F238E27FC236}">
                  <a16:creationId xmlns:a16="http://schemas.microsoft.com/office/drawing/2014/main" id="{EF361EF8-880C-41F9-8051-9F05A8C20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D8096A20-C012-1940-93A2-40E40A1716E8}"/>
              </a:ext>
            </a:extLst>
          </p:cNvPr>
          <p:cNvSpPr>
            <a:spLocks noGrp="1"/>
          </p:cNvSpPr>
          <p:nvPr>
            <p:ph type="title"/>
          </p:nvPr>
        </p:nvSpPr>
        <p:spPr>
          <a:xfrm>
            <a:off x="2857123" y="3033062"/>
            <a:ext cx="1872184" cy="644335"/>
          </a:xfrm>
        </p:spPr>
        <p:txBody>
          <a:bodyPr vert="horz" lIns="91440" tIns="45720" rIns="91440" bIns="45720" rtlCol="0" anchor="b">
            <a:normAutofit fontScale="90000"/>
          </a:bodyPr>
          <a:lstStyle/>
          <a:p>
            <a:r>
              <a:rPr lang="en-US" sz="900" i="1" dirty="0"/>
              <a:t>Figure 4 - User Stories</a:t>
            </a:r>
            <a:br>
              <a:rPr lang="en-US" sz="3200" dirty="0"/>
            </a:br>
            <a:endParaRPr lang="en-US" sz="3200" dirty="0"/>
          </a:p>
        </p:txBody>
      </p:sp>
      <p:grpSp>
        <p:nvGrpSpPr>
          <p:cNvPr id="185" name="Group 184">
            <a:extLst>
              <a:ext uri="{FF2B5EF4-FFF2-40B4-BE49-F238E27FC236}">
                <a16:creationId xmlns:a16="http://schemas.microsoft.com/office/drawing/2014/main" id="{FBF9A995-2C32-4FB7-B5F3-E417B7DE0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86" name="Freeform 27">
              <a:extLst>
                <a:ext uri="{FF2B5EF4-FFF2-40B4-BE49-F238E27FC236}">
                  <a16:creationId xmlns:a16="http://schemas.microsoft.com/office/drawing/2014/main" id="{0F4ECCFB-A0C2-4B4D-B6E2-77341F6FE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87" name="Freeform 28">
              <a:extLst>
                <a:ext uri="{FF2B5EF4-FFF2-40B4-BE49-F238E27FC236}">
                  <a16:creationId xmlns:a16="http://schemas.microsoft.com/office/drawing/2014/main" id="{5476CBB8-CCD6-4739-8729-8927DC09D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88" name="Freeform 29">
              <a:extLst>
                <a:ext uri="{FF2B5EF4-FFF2-40B4-BE49-F238E27FC236}">
                  <a16:creationId xmlns:a16="http://schemas.microsoft.com/office/drawing/2014/main" id="{695B716E-8BF4-4DD9-96A5-4238FDC07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89" name="Freeform 30">
              <a:extLst>
                <a:ext uri="{FF2B5EF4-FFF2-40B4-BE49-F238E27FC236}">
                  <a16:creationId xmlns:a16="http://schemas.microsoft.com/office/drawing/2014/main" id="{6A3F7DBC-E3BC-4902-BE4C-6F3542E33D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90" name="Freeform 31">
              <a:extLst>
                <a:ext uri="{FF2B5EF4-FFF2-40B4-BE49-F238E27FC236}">
                  <a16:creationId xmlns:a16="http://schemas.microsoft.com/office/drawing/2014/main" id="{70379707-5601-41BA-8F25-82825A8E3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91" name="Freeform 32">
              <a:extLst>
                <a:ext uri="{FF2B5EF4-FFF2-40B4-BE49-F238E27FC236}">
                  <a16:creationId xmlns:a16="http://schemas.microsoft.com/office/drawing/2014/main" id="{1C7E7640-A719-4104-8E66-10B2FB848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92" name="Freeform 33">
              <a:extLst>
                <a:ext uri="{FF2B5EF4-FFF2-40B4-BE49-F238E27FC236}">
                  <a16:creationId xmlns:a16="http://schemas.microsoft.com/office/drawing/2014/main" id="{9A4C4222-3F93-463D-9B22-69ECBF8E05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93" name="Freeform 34">
              <a:extLst>
                <a:ext uri="{FF2B5EF4-FFF2-40B4-BE49-F238E27FC236}">
                  <a16:creationId xmlns:a16="http://schemas.microsoft.com/office/drawing/2014/main" id="{B263D752-00B8-466F-A4DD-D4F58CAE12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4" name="Freeform 35">
              <a:extLst>
                <a:ext uri="{FF2B5EF4-FFF2-40B4-BE49-F238E27FC236}">
                  <a16:creationId xmlns:a16="http://schemas.microsoft.com/office/drawing/2014/main" id="{45470F50-BCB7-4793-B6EE-C07E57794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95" name="Freeform 36">
              <a:extLst>
                <a:ext uri="{FF2B5EF4-FFF2-40B4-BE49-F238E27FC236}">
                  <a16:creationId xmlns:a16="http://schemas.microsoft.com/office/drawing/2014/main" id="{3FE3B154-4827-4A59-B611-C15FE0930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96" name="Freeform 37">
              <a:extLst>
                <a:ext uri="{FF2B5EF4-FFF2-40B4-BE49-F238E27FC236}">
                  <a16:creationId xmlns:a16="http://schemas.microsoft.com/office/drawing/2014/main" id="{4856C74D-7893-4686-8C69-93ADFAD947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97" name="Freeform 38">
              <a:extLst>
                <a:ext uri="{FF2B5EF4-FFF2-40B4-BE49-F238E27FC236}">
                  <a16:creationId xmlns:a16="http://schemas.microsoft.com/office/drawing/2014/main" id="{D9855B44-5A4E-48D3-B20E-74C69EF51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99" name="Rectangle 198">
            <a:extLst>
              <a:ext uri="{FF2B5EF4-FFF2-40B4-BE49-F238E27FC236}">
                <a16:creationId xmlns:a16="http://schemas.microsoft.com/office/drawing/2014/main" id="{4DF306C4-90F2-4BFE-B2AD-FAFB31C46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pic>
        <p:nvPicPr>
          <p:cNvPr id="1026" name="Picture 2" descr="Agile Conversations - User Stories">
            <a:extLst>
              <a:ext uri="{FF2B5EF4-FFF2-40B4-BE49-F238E27FC236}">
                <a16:creationId xmlns:a16="http://schemas.microsoft.com/office/drawing/2014/main" id="{FE7268E0-4FA0-6D42-A0FF-0960EDD5AC8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764" t="5086" r="11380" b="6333"/>
          <a:stretch/>
        </p:blipFill>
        <p:spPr bwMode="auto">
          <a:xfrm>
            <a:off x="2093577" y="305378"/>
            <a:ext cx="3069236" cy="272768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oSCoW methodology and business analysis">
            <a:extLst>
              <a:ext uri="{FF2B5EF4-FFF2-40B4-BE49-F238E27FC236}">
                <a16:creationId xmlns:a16="http://schemas.microsoft.com/office/drawing/2014/main" id="{CDFA3B7D-2AEB-C747-B0A8-951ECD24E4C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044358" y="285930"/>
            <a:ext cx="3820372" cy="2727684"/>
          </a:xfrm>
          <a:prstGeom prst="rect">
            <a:avLst/>
          </a:prstGeom>
          <a:noFill/>
          <a:extLst>
            <a:ext uri="{909E8E84-426E-40DD-AFC4-6F175D3DCCD1}">
              <a14:hiddenFill xmlns:a14="http://schemas.microsoft.com/office/drawing/2010/main">
                <a:solidFill>
                  <a:srgbClr val="FFFFFF"/>
                </a:solidFill>
              </a14:hiddenFill>
            </a:ext>
          </a:extLst>
        </p:spPr>
      </p:pic>
      <p:sp>
        <p:nvSpPr>
          <p:cNvPr id="201" name="Freeform 33">
            <a:extLst>
              <a:ext uri="{FF2B5EF4-FFF2-40B4-BE49-F238E27FC236}">
                <a16:creationId xmlns:a16="http://schemas.microsoft.com/office/drawing/2014/main" id="{AA07F762-5743-4CB0-9102-37CFC56F2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pic>
        <p:nvPicPr>
          <p:cNvPr id="5" name="Picture 4" descr="A screenshot of a cell phone&#10;&#10;Description automatically generated">
            <a:extLst>
              <a:ext uri="{FF2B5EF4-FFF2-40B4-BE49-F238E27FC236}">
                <a16:creationId xmlns:a16="http://schemas.microsoft.com/office/drawing/2014/main" id="{39C8177F-CB11-B948-98DF-E0E240E3C41A}"/>
              </a:ext>
            </a:extLst>
          </p:cNvPr>
          <p:cNvPicPr>
            <a:picLocks noChangeAspect="1"/>
          </p:cNvPicPr>
          <p:nvPr/>
        </p:nvPicPr>
        <p:blipFill rotWithShape="1">
          <a:blip r:embed="rId5"/>
          <a:srcRect l="47500" t="52779" r="25729" b="5143"/>
          <a:stretch/>
        </p:blipFill>
        <p:spPr>
          <a:xfrm>
            <a:off x="4098515" y="3319778"/>
            <a:ext cx="4362138" cy="2884296"/>
          </a:xfrm>
          <a:prstGeom prst="rect">
            <a:avLst/>
          </a:prstGeom>
        </p:spPr>
      </p:pic>
      <p:sp>
        <p:nvSpPr>
          <p:cNvPr id="100" name="Rectangle 99">
            <a:extLst>
              <a:ext uri="{FF2B5EF4-FFF2-40B4-BE49-F238E27FC236}">
                <a16:creationId xmlns:a16="http://schemas.microsoft.com/office/drawing/2014/main" id="{8A5B9269-4731-764C-B39A-F2A28869E91F}"/>
              </a:ext>
            </a:extLst>
          </p:cNvPr>
          <p:cNvSpPr/>
          <p:nvPr/>
        </p:nvSpPr>
        <p:spPr>
          <a:xfrm>
            <a:off x="5169107" y="5993120"/>
            <a:ext cx="2177410" cy="461665"/>
          </a:xfrm>
          <a:prstGeom prst="rect">
            <a:avLst/>
          </a:prstGeom>
        </p:spPr>
        <p:txBody>
          <a:bodyPr wrap="square">
            <a:spAutoFit/>
          </a:bodyPr>
          <a:lstStyle/>
          <a:p>
            <a:pPr algn="ctr"/>
            <a:r>
              <a:rPr lang="en-GB" sz="800" i="1" dirty="0"/>
              <a:t>Figure 6 - Chevron showing mission, vision and problem statement (Heagney, 2016, p58)</a:t>
            </a:r>
          </a:p>
        </p:txBody>
      </p:sp>
      <p:sp>
        <p:nvSpPr>
          <p:cNvPr id="101" name="Rectangle 100">
            <a:extLst>
              <a:ext uri="{FF2B5EF4-FFF2-40B4-BE49-F238E27FC236}">
                <a16:creationId xmlns:a16="http://schemas.microsoft.com/office/drawing/2014/main" id="{B7CF717B-FCFE-D34F-A0AE-3390733A01C9}"/>
              </a:ext>
            </a:extLst>
          </p:cNvPr>
          <p:cNvSpPr/>
          <p:nvPr/>
        </p:nvSpPr>
        <p:spPr>
          <a:xfrm>
            <a:off x="8137756" y="3031164"/>
            <a:ext cx="1853513" cy="338554"/>
          </a:xfrm>
          <a:prstGeom prst="rect">
            <a:avLst/>
          </a:prstGeom>
        </p:spPr>
        <p:txBody>
          <a:bodyPr wrap="square">
            <a:spAutoFit/>
          </a:bodyPr>
          <a:lstStyle/>
          <a:p>
            <a:pPr algn="ctr"/>
            <a:r>
              <a:rPr lang="en-GB" sz="800" i="1" dirty="0"/>
              <a:t>Figure 5 - MoSCoW technique (Dai Clegg, 1994)</a:t>
            </a:r>
          </a:p>
        </p:txBody>
      </p:sp>
      <p:sp>
        <p:nvSpPr>
          <p:cNvPr id="102" name="Title 1">
            <a:extLst>
              <a:ext uri="{FF2B5EF4-FFF2-40B4-BE49-F238E27FC236}">
                <a16:creationId xmlns:a16="http://schemas.microsoft.com/office/drawing/2014/main" id="{1CDA698D-8658-E14E-8398-5109765C7F29}"/>
              </a:ext>
            </a:extLst>
          </p:cNvPr>
          <p:cNvSpPr txBox="1">
            <a:spLocks/>
          </p:cNvSpPr>
          <p:nvPr/>
        </p:nvSpPr>
        <p:spPr>
          <a:xfrm>
            <a:off x="82721" y="4912372"/>
            <a:ext cx="1872184" cy="644335"/>
          </a:xfrm>
          <a:prstGeom prst="rect">
            <a:avLst/>
          </a:prstGeom>
        </p:spPr>
        <p:txBody>
          <a:bodyPr vert="horz" lIns="91440" tIns="45720" rIns="91440" bIns="45720" rtlCol="0" anchor="b">
            <a:normAutofit fontScale="975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1100" b="1" dirty="0">
                <a:solidFill>
                  <a:schemeClr val="tx1"/>
                </a:solidFill>
              </a:rPr>
              <a:t>User Stories, MoSCoW </a:t>
            </a:r>
          </a:p>
          <a:p>
            <a:r>
              <a:rPr lang="en-US" sz="1100" b="1" dirty="0">
                <a:solidFill>
                  <a:schemeClr val="tx1"/>
                </a:solidFill>
              </a:rPr>
              <a:t>and Chevron </a:t>
            </a:r>
            <a:br>
              <a:rPr lang="en-US" sz="1100" dirty="0">
                <a:solidFill>
                  <a:schemeClr val="tx1"/>
                </a:solidFill>
              </a:rPr>
            </a:br>
            <a:endParaRPr lang="en-US" sz="1100" dirty="0">
              <a:solidFill>
                <a:schemeClr val="tx1"/>
              </a:solidFill>
            </a:endParaRPr>
          </a:p>
        </p:txBody>
      </p:sp>
    </p:spTree>
    <p:extLst>
      <p:ext uri="{BB962C8B-B14F-4D97-AF65-F5344CB8AC3E}">
        <p14:creationId xmlns:p14="http://schemas.microsoft.com/office/powerpoint/2010/main" val="109774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0459D-0764-3847-BCC3-43F37FF8B25E}"/>
              </a:ext>
            </a:extLst>
          </p:cNvPr>
          <p:cNvSpPr>
            <a:spLocks noGrp="1"/>
          </p:cNvSpPr>
          <p:nvPr>
            <p:ph type="title"/>
          </p:nvPr>
        </p:nvSpPr>
        <p:spPr>
          <a:xfrm>
            <a:off x="1640156" y="717099"/>
            <a:ext cx="8911687" cy="1280890"/>
          </a:xfrm>
        </p:spPr>
        <p:txBody>
          <a:bodyPr>
            <a:normAutofit/>
          </a:bodyPr>
          <a:lstStyle/>
          <a:p>
            <a:r>
              <a:rPr lang="en-GB" sz="2800" dirty="0"/>
              <a:t>Estimation Techniques</a:t>
            </a:r>
          </a:p>
        </p:txBody>
      </p:sp>
      <p:pic>
        <p:nvPicPr>
          <p:cNvPr id="9" name="Picture 8" descr="A screenshot of a social media post&#10;&#10;Description automatically generated">
            <a:extLst>
              <a:ext uri="{FF2B5EF4-FFF2-40B4-BE49-F238E27FC236}">
                <a16:creationId xmlns:a16="http://schemas.microsoft.com/office/drawing/2014/main" id="{63AC8762-8AD6-964C-B8EF-DD5E9FBDF047}"/>
              </a:ext>
            </a:extLst>
          </p:cNvPr>
          <p:cNvPicPr>
            <a:picLocks noChangeAspect="1"/>
          </p:cNvPicPr>
          <p:nvPr/>
        </p:nvPicPr>
        <p:blipFill rotWithShape="1">
          <a:blip r:embed="rId3"/>
          <a:srcRect l="44986" t="57448" r="23956" b="16294"/>
          <a:stretch/>
        </p:blipFill>
        <p:spPr>
          <a:xfrm>
            <a:off x="1723290" y="1565030"/>
            <a:ext cx="3921369" cy="2039815"/>
          </a:xfrm>
          <a:prstGeom prst="rect">
            <a:avLst/>
          </a:prstGeom>
        </p:spPr>
      </p:pic>
      <p:pic>
        <p:nvPicPr>
          <p:cNvPr id="11" name="Picture 10" descr="A screenshot of a cell phone&#10;&#10;Description automatically generated">
            <a:extLst>
              <a:ext uri="{FF2B5EF4-FFF2-40B4-BE49-F238E27FC236}">
                <a16:creationId xmlns:a16="http://schemas.microsoft.com/office/drawing/2014/main" id="{67DD5477-D5E9-464F-9CA3-50F725886F96}"/>
              </a:ext>
            </a:extLst>
          </p:cNvPr>
          <p:cNvPicPr>
            <a:picLocks noChangeAspect="1"/>
          </p:cNvPicPr>
          <p:nvPr/>
        </p:nvPicPr>
        <p:blipFill rotWithShape="1">
          <a:blip r:embed="rId4"/>
          <a:srcRect l="62885" t="22807" r="7980" b="50000"/>
          <a:stretch/>
        </p:blipFill>
        <p:spPr>
          <a:xfrm>
            <a:off x="7367953" y="1617784"/>
            <a:ext cx="3552093" cy="1863969"/>
          </a:xfrm>
          <a:prstGeom prst="rect">
            <a:avLst/>
          </a:prstGeom>
        </p:spPr>
      </p:pic>
      <p:sp>
        <p:nvSpPr>
          <p:cNvPr id="12" name="Rectangle 11">
            <a:extLst>
              <a:ext uri="{FF2B5EF4-FFF2-40B4-BE49-F238E27FC236}">
                <a16:creationId xmlns:a16="http://schemas.microsoft.com/office/drawing/2014/main" id="{92987578-0825-E442-9CD6-A49DFE06E771}"/>
              </a:ext>
            </a:extLst>
          </p:cNvPr>
          <p:cNvSpPr/>
          <p:nvPr/>
        </p:nvSpPr>
        <p:spPr>
          <a:xfrm>
            <a:off x="2757217" y="3659274"/>
            <a:ext cx="1853513" cy="461665"/>
          </a:xfrm>
          <a:prstGeom prst="rect">
            <a:avLst/>
          </a:prstGeom>
        </p:spPr>
        <p:txBody>
          <a:bodyPr wrap="square">
            <a:spAutoFit/>
          </a:bodyPr>
          <a:lstStyle/>
          <a:p>
            <a:pPr algn="ctr"/>
            <a:r>
              <a:rPr lang="en-GB" sz="800" i="1" dirty="0"/>
              <a:t>Figure 7 - The standard project/product technique, (Roberts, 2011, p119).</a:t>
            </a:r>
          </a:p>
        </p:txBody>
      </p:sp>
      <p:sp>
        <p:nvSpPr>
          <p:cNvPr id="13" name="Rectangle 12">
            <a:extLst>
              <a:ext uri="{FF2B5EF4-FFF2-40B4-BE49-F238E27FC236}">
                <a16:creationId xmlns:a16="http://schemas.microsoft.com/office/drawing/2014/main" id="{8F13C403-12FA-EB4A-AE96-5A9D5FB5F376}"/>
              </a:ext>
            </a:extLst>
          </p:cNvPr>
          <p:cNvSpPr/>
          <p:nvPr/>
        </p:nvSpPr>
        <p:spPr>
          <a:xfrm>
            <a:off x="8217242" y="3659274"/>
            <a:ext cx="1853513" cy="338554"/>
          </a:xfrm>
          <a:prstGeom prst="rect">
            <a:avLst/>
          </a:prstGeom>
        </p:spPr>
        <p:txBody>
          <a:bodyPr wrap="square">
            <a:spAutoFit/>
          </a:bodyPr>
          <a:lstStyle/>
          <a:p>
            <a:pPr algn="ctr"/>
            <a:r>
              <a:rPr lang="en-GB" sz="800" i="1" dirty="0"/>
              <a:t>Figure 8 - The Wisdom of Crowds, (Galton, 1907).</a:t>
            </a:r>
          </a:p>
        </p:txBody>
      </p:sp>
    </p:spTree>
    <p:extLst>
      <p:ext uri="{BB962C8B-B14F-4D97-AF65-F5344CB8AC3E}">
        <p14:creationId xmlns:p14="http://schemas.microsoft.com/office/powerpoint/2010/main" val="2459502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5629-5037-4A45-B582-2228B227D5DF}"/>
              </a:ext>
            </a:extLst>
          </p:cNvPr>
          <p:cNvSpPr>
            <a:spLocks noGrp="1"/>
          </p:cNvSpPr>
          <p:nvPr>
            <p:ph type="title"/>
          </p:nvPr>
        </p:nvSpPr>
        <p:spPr>
          <a:xfrm>
            <a:off x="1640156" y="661180"/>
            <a:ext cx="8911687" cy="1280890"/>
          </a:xfrm>
        </p:spPr>
        <p:txBody>
          <a:bodyPr>
            <a:normAutofit/>
          </a:bodyPr>
          <a:lstStyle/>
          <a:p>
            <a:r>
              <a:rPr lang="en-GB" sz="3200" dirty="0"/>
              <a:t>Trello</a:t>
            </a:r>
          </a:p>
        </p:txBody>
      </p:sp>
      <p:pic>
        <p:nvPicPr>
          <p:cNvPr id="5" name="Picture 4" descr="A screenshot of a computer screen&#10;&#10;Description automatically generated">
            <a:extLst>
              <a:ext uri="{FF2B5EF4-FFF2-40B4-BE49-F238E27FC236}">
                <a16:creationId xmlns:a16="http://schemas.microsoft.com/office/drawing/2014/main" id="{6554896D-F03E-3A4B-9191-CC21A91EA45C}"/>
              </a:ext>
            </a:extLst>
          </p:cNvPr>
          <p:cNvPicPr>
            <a:picLocks noChangeAspect="1"/>
          </p:cNvPicPr>
          <p:nvPr/>
        </p:nvPicPr>
        <p:blipFill rotWithShape="1">
          <a:blip r:embed="rId3"/>
          <a:srcRect t="16294" b="9401"/>
          <a:stretch/>
        </p:blipFill>
        <p:spPr>
          <a:xfrm>
            <a:off x="1767015" y="1210962"/>
            <a:ext cx="9712412" cy="2990335"/>
          </a:xfrm>
          <a:prstGeom prst="rect">
            <a:avLst/>
          </a:prstGeom>
        </p:spPr>
      </p:pic>
      <p:sp>
        <p:nvSpPr>
          <p:cNvPr id="6" name="Rectangle 5">
            <a:extLst>
              <a:ext uri="{FF2B5EF4-FFF2-40B4-BE49-F238E27FC236}">
                <a16:creationId xmlns:a16="http://schemas.microsoft.com/office/drawing/2014/main" id="{BC00215D-97F7-1847-8482-5B57C08BD3A4}"/>
              </a:ext>
            </a:extLst>
          </p:cNvPr>
          <p:cNvSpPr/>
          <p:nvPr/>
        </p:nvSpPr>
        <p:spPr>
          <a:xfrm>
            <a:off x="5430793" y="6599607"/>
            <a:ext cx="1853513" cy="215444"/>
          </a:xfrm>
          <a:prstGeom prst="rect">
            <a:avLst/>
          </a:prstGeom>
        </p:spPr>
        <p:txBody>
          <a:bodyPr wrap="square">
            <a:spAutoFit/>
          </a:bodyPr>
          <a:lstStyle/>
          <a:p>
            <a:pPr algn="ctr"/>
            <a:r>
              <a:rPr lang="en-GB" sz="800" i="1" dirty="0"/>
              <a:t>Figure 9 - Trello Board</a:t>
            </a:r>
          </a:p>
        </p:txBody>
      </p:sp>
      <p:pic>
        <p:nvPicPr>
          <p:cNvPr id="8" name="Picture 7" descr="A screenshot of a computer&#10;&#10;Description automatically generated">
            <a:extLst>
              <a:ext uri="{FF2B5EF4-FFF2-40B4-BE49-F238E27FC236}">
                <a16:creationId xmlns:a16="http://schemas.microsoft.com/office/drawing/2014/main" id="{DCFBF184-6641-9E45-AC87-BC557E21CC76}"/>
              </a:ext>
            </a:extLst>
          </p:cNvPr>
          <p:cNvPicPr>
            <a:picLocks noChangeAspect="1"/>
          </p:cNvPicPr>
          <p:nvPr/>
        </p:nvPicPr>
        <p:blipFill rotWithShape="1">
          <a:blip r:embed="rId4"/>
          <a:srcRect l="22095" t="21918" r="21959" b="10240"/>
          <a:stretch/>
        </p:blipFill>
        <p:spPr>
          <a:xfrm>
            <a:off x="4116151" y="4201297"/>
            <a:ext cx="5014140" cy="2398310"/>
          </a:xfrm>
          <a:prstGeom prst="rect">
            <a:avLst/>
          </a:prstGeom>
        </p:spPr>
      </p:pic>
    </p:spTree>
    <p:extLst>
      <p:ext uri="{BB962C8B-B14F-4D97-AF65-F5344CB8AC3E}">
        <p14:creationId xmlns:p14="http://schemas.microsoft.com/office/powerpoint/2010/main" val="1728582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57C07-234F-D944-8FCC-36210FD68E6C}"/>
              </a:ext>
            </a:extLst>
          </p:cNvPr>
          <p:cNvSpPr>
            <a:spLocks noGrp="1"/>
          </p:cNvSpPr>
          <p:nvPr>
            <p:ph type="title"/>
          </p:nvPr>
        </p:nvSpPr>
        <p:spPr>
          <a:xfrm>
            <a:off x="1640156" y="735145"/>
            <a:ext cx="8911687" cy="603799"/>
          </a:xfrm>
        </p:spPr>
        <p:txBody>
          <a:bodyPr>
            <a:normAutofit/>
          </a:bodyPr>
          <a:lstStyle/>
          <a:p>
            <a:r>
              <a:rPr lang="en-GB" sz="2800" dirty="0"/>
              <a:t>Gantt Chart</a:t>
            </a:r>
          </a:p>
        </p:txBody>
      </p:sp>
      <p:pic>
        <p:nvPicPr>
          <p:cNvPr id="6" name="Picture 5" descr="A screenshot of a computer&#10;&#10;Description automatically generated">
            <a:extLst>
              <a:ext uri="{FF2B5EF4-FFF2-40B4-BE49-F238E27FC236}">
                <a16:creationId xmlns:a16="http://schemas.microsoft.com/office/drawing/2014/main" id="{A15A81B0-F65C-A14D-B658-08688C650A83}"/>
              </a:ext>
            </a:extLst>
          </p:cNvPr>
          <p:cNvPicPr>
            <a:picLocks noChangeAspect="1"/>
          </p:cNvPicPr>
          <p:nvPr/>
        </p:nvPicPr>
        <p:blipFill rotWithShape="1">
          <a:blip r:embed="rId3"/>
          <a:srcRect l="1" t="22069" r="25178" b="7898"/>
          <a:stretch/>
        </p:blipFill>
        <p:spPr>
          <a:xfrm>
            <a:off x="1640156" y="1485900"/>
            <a:ext cx="9122229" cy="4800600"/>
          </a:xfrm>
          <a:prstGeom prst="rect">
            <a:avLst/>
          </a:prstGeom>
        </p:spPr>
      </p:pic>
      <p:sp>
        <p:nvSpPr>
          <p:cNvPr id="7" name="Rectangle 6">
            <a:extLst>
              <a:ext uri="{FF2B5EF4-FFF2-40B4-BE49-F238E27FC236}">
                <a16:creationId xmlns:a16="http://schemas.microsoft.com/office/drawing/2014/main" id="{2D847351-642B-D240-9220-94B118D6F1BC}"/>
              </a:ext>
            </a:extLst>
          </p:cNvPr>
          <p:cNvSpPr/>
          <p:nvPr/>
        </p:nvSpPr>
        <p:spPr>
          <a:xfrm>
            <a:off x="5430793" y="6599607"/>
            <a:ext cx="1853513" cy="215444"/>
          </a:xfrm>
          <a:prstGeom prst="rect">
            <a:avLst/>
          </a:prstGeom>
        </p:spPr>
        <p:txBody>
          <a:bodyPr wrap="square">
            <a:spAutoFit/>
          </a:bodyPr>
          <a:lstStyle/>
          <a:p>
            <a:pPr algn="ctr"/>
            <a:r>
              <a:rPr lang="en-GB" sz="800" i="1" dirty="0"/>
              <a:t>Figure 10 – Gantt Chart</a:t>
            </a:r>
          </a:p>
        </p:txBody>
      </p:sp>
    </p:spTree>
    <p:extLst>
      <p:ext uri="{BB962C8B-B14F-4D97-AF65-F5344CB8AC3E}">
        <p14:creationId xmlns:p14="http://schemas.microsoft.com/office/powerpoint/2010/main" val="1997853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4E9E7-E4A8-2445-89F6-53DA299DE930}"/>
              </a:ext>
            </a:extLst>
          </p:cNvPr>
          <p:cNvSpPr>
            <a:spLocks noGrp="1"/>
          </p:cNvSpPr>
          <p:nvPr>
            <p:ph type="title"/>
          </p:nvPr>
        </p:nvSpPr>
        <p:spPr>
          <a:xfrm>
            <a:off x="1640156" y="725711"/>
            <a:ext cx="8911687" cy="609604"/>
          </a:xfrm>
        </p:spPr>
        <p:txBody>
          <a:bodyPr>
            <a:normAutofit/>
          </a:bodyPr>
          <a:lstStyle/>
          <a:p>
            <a:r>
              <a:rPr lang="en-GB" sz="2800" dirty="0"/>
              <a:t>Costing and duration of project</a:t>
            </a:r>
          </a:p>
        </p:txBody>
      </p:sp>
      <p:graphicFrame>
        <p:nvGraphicFramePr>
          <p:cNvPr id="6" name="Table 5">
            <a:extLst>
              <a:ext uri="{FF2B5EF4-FFF2-40B4-BE49-F238E27FC236}">
                <a16:creationId xmlns:a16="http://schemas.microsoft.com/office/drawing/2014/main" id="{A3383DDF-E15A-F745-8239-00D9CB4E5BA1}"/>
              </a:ext>
            </a:extLst>
          </p:cNvPr>
          <p:cNvGraphicFramePr>
            <a:graphicFrameLocks noGrp="1"/>
          </p:cNvGraphicFramePr>
          <p:nvPr>
            <p:extLst>
              <p:ext uri="{D42A27DB-BD31-4B8C-83A1-F6EECF244321}">
                <p14:modId xmlns:p14="http://schemas.microsoft.com/office/powerpoint/2010/main" val="3560250799"/>
              </p:ext>
            </p:extLst>
          </p:nvPr>
        </p:nvGraphicFramePr>
        <p:xfrm>
          <a:off x="1640156" y="1948020"/>
          <a:ext cx="4804706" cy="3383280"/>
        </p:xfrm>
        <a:graphic>
          <a:graphicData uri="http://schemas.openxmlformats.org/drawingml/2006/table">
            <a:tbl>
              <a:tblPr firstRow="1" bandRow="1">
                <a:tableStyleId>{5C22544A-7EE6-4342-B048-85BDC9FD1C3A}</a:tableStyleId>
              </a:tblPr>
              <a:tblGrid>
                <a:gridCol w="1763987">
                  <a:extLst>
                    <a:ext uri="{9D8B030D-6E8A-4147-A177-3AD203B41FA5}">
                      <a16:colId xmlns:a16="http://schemas.microsoft.com/office/drawing/2014/main" val="661892722"/>
                    </a:ext>
                  </a:extLst>
                </a:gridCol>
                <a:gridCol w="490698">
                  <a:extLst>
                    <a:ext uri="{9D8B030D-6E8A-4147-A177-3AD203B41FA5}">
                      <a16:colId xmlns:a16="http://schemas.microsoft.com/office/drawing/2014/main" val="4101236872"/>
                    </a:ext>
                  </a:extLst>
                </a:gridCol>
                <a:gridCol w="716214">
                  <a:extLst>
                    <a:ext uri="{9D8B030D-6E8A-4147-A177-3AD203B41FA5}">
                      <a16:colId xmlns:a16="http://schemas.microsoft.com/office/drawing/2014/main" val="2579398945"/>
                    </a:ext>
                  </a:extLst>
                </a:gridCol>
                <a:gridCol w="1833807">
                  <a:extLst>
                    <a:ext uri="{9D8B030D-6E8A-4147-A177-3AD203B41FA5}">
                      <a16:colId xmlns:a16="http://schemas.microsoft.com/office/drawing/2014/main" val="1513340267"/>
                    </a:ext>
                  </a:extLst>
                </a:gridCol>
              </a:tblGrid>
              <a:tr h="233922">
                <a:tc>
                  <a:txBody>
                    <a:bodyPr/>
                    <a:lstStyle/>
                    <a:p>
                      <a:r>
                        <a:rPr lang="en-GB" sz="1200" dirty="0"/>
                        <a:t>Element</a:t>
                      </a:r>
                    </a:p>
                  </a:txBody>
                  <a:tcPr/>
                </a:tc>
                <a:tc>
                  <a:txBody>
                    <a:bodyPr/>
                    <a:lstStyle/>
                    <a:p>
                      <a:r>
                        <a:rPr lang="en-GB" sz="1200" dirty="0"/>
                        <a:t>Days</a:t>
                      </a:r>
                    </a:p>
                  </a:txBody>
                  <a:tcPr/>
                </a:tc>
                <a:tc>
                  <a:txBody>
                    <a:bodyPr/>
                    <a:lstStyle/>
                    <a:p>
                      <a:r>
                        <a:rPr lang="en-GB" sz="1200" dirty="0"/>
                        <a:t>Cost/day</a:t>
                      </a:r>
                    </a:p>
                  </a:txBody>
                  <a:tcPr/>
                </a:tc>
                <a:tc>
                  <a:txBody>
                    <a:bodyPr/>
                    <a:lstStyle/>
                    <a:p>
                      <a:r>
                        <a:rPr lang="en-GB" sz="1200" dirty="0"/>
                        <a:t>Labour total</a:t>
                      </a:r>
                    </a:p>
                  </a:txBody>
                  <a:tcPr/>
                </a:tc>
                <a:extLst>
                  <a:ext uri="{0D108BD9-81ED-4DB2-BD59-A6C34878D82A}">
                    <a16:rowId xmlns:a16="http://schemas.microsoft.com/office/drawing/2014/main" val="598134329"/>
                  </a:ext>
                </a:extLst>
              </a:tr>
              <a:tr h="233922">
                <a:tc>
                  <a:txBody>
                    <a:bodyPr/>
                    <a:lstStyle/>
                    <a:p>
                      <a:r>
                        <a:rPr lang="en-GB" sz="1200" dirty="0"/>
                        <a:t>Electrics</a:t>
                      </a:r>
                    </a:p>
                  </a:txBody>
                  <a:tcPr/>
                </a:tc>
                <a:tc>
                  <a:txBody>
                    <a:bodyPr/>
                    <a:lstStyle/>
                    <a:p>
                      <a:r>
                        <a:rPr lang="en-GB" sz="1200" dirty="0"/>
                        <a:t>3</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£150</a:t>
                      </a:r>
                    </a:p>
                  </a:txBody>
                  <a:tcPr/>
                </a:tc>
                <a:tc>
                  <a:txBody>
                    <a:bodyPr/>
                    <a:lstStyle/>
                    <a:p>
                      <a:r>
                        <a:rPr lang="en-GB" sz="1200" kern="1200" dirty="0">
                          <a:solidFill>
                            <a:schemeClr val="dk1"/>
                          </a:solidFill>
                          <a:effectLst/>
                          <a:latin typeface="+mn-lt"/>
                          <a:ea typeface="+mn-ea"/>
                          <a:cs typeface="+mn-cs"/>
                        </a:rPr>
                        <a:t>£450.00</a:t>
                      </a:r>
                      <a:endParaRPr lang="en-GB" sz="1200" dirty="0"/>
                    </a:p>
                  </a:txBody>
                  <a:tcPr/>
                </a:tc>
                <a:extLst>
                  <a:ext uri="{0D108BD9-81ED-4DB2-BD59-A6C34878D82A}">
                    <a16:rowId xmlns:a16="http://schemas.microsoft.com/office/drawing/2014/main" val="3135174004"/>
                  </a:ext>
                </a:extLst>
              </a:tr>
              <a:tr h="233922">
                <a:tc>
                  <a:txBody>
                    <a:bodyPr/>
                    <a:lstStyle/>
                    <a:p>
                      <a:r>
                        <a:rPr lang="en-GB" sz="1200" dirty="0"/>
                        <a:t>Building work</a:t>
                      </a:r>
                    </a:p>
                  </a:txBody>
                  <a:tcPr/>
                </a:tc>
                <a:tc>
                  <a:txBody>
                    <a:bodyPr/>
                    <a:lstStyle/>
                    <a:p>
                      <a:r>
                        <a:rPr lang="en-GB" sz="1200" dirty="0"/>
                        <a:t>9</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£150</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£1,350.00</a:t>
                      </a:r>
                      <a:endParaRPr lang="en-GB" sz="1200" dirty="0"/>
                    </a:p>
                  </a:txBody>
                  <a:tcPr/>
                </a:tc>
                <a:extLst>
                  <a:ext uri="{0D108BD9-81ED-4DB2-BD59-A6C34878D82A}">
                    <a16:rowId xmlns:a16="http://schemas.microsoft.com/office/drawing/2014/main" val="1268578391"/>
                  </a:ext>
                </a:extLst>
              </a:tr>
              <a:tr h="233922">
                <a:tc>
                  <a:txBody>
                    <a:bodyPr/>
                    <a:lstStyle/>
                    <a:p>
                      <a:r>
                        <a:rPr lang="en-GB" sz="1200" dirty="0"/>
                        <a:t>250 Business cards</a:t>
                      </a:r>
                    </a:p>
                  </a:txBody>
                  <a:tcPr/>
                </a:tc>
                <a:tc>
                  <a:txBody>
                    <a:bodyPr/>
                    <a:lstStyle/>
                    <a:p>
                      <a:endParaRPr lang="en-GB" sz="1200" dirty="0"/>
                    </a:p>
                  </a:txBody>
                  <a:tcPr/>
                </a:tc>
                <a:tc>
                  <a:txBody>
                    <a:bodyPr/>
                    <a:lstStyle/>
                    <a:p>
                      <a:endParaRPr lang="en-GB" sz="12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£10.93</a:t>
                      </a:r>
                    </a:p>
                  </a:txBody>
                  <a:tcPr/>
                </a:tc>
                <a:extLst>
                  <a:ext uri="{0D108BD9-81ED-4DB2-BD59-A6C34878D82A}">
                    <a16:rowId xmlns:a16="http://schemas.microsoft.com/office/drawing/2014/main" val="3880446339"/>
                  </a:ext>
                </a:extLst>
              </a:tr>
              <a:tr h="233922">
                <a:tc>
                  <a:txBody>
                    <a:bodyPr/>
                    <a:lstStyle/>
                    <a:p>
                      <a:r>
                        <a:rPr lang="en-GB" sz="1200" dirty="0"/>
                        <a:t>Business Insurance</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29486044"/>
                  </a:ext>
                </a:extLst>
              </a:tr>
              <a:tr h="233922">
                <a:tc>
                  <a:txBody>
                    <a:bodyPr/>
                    <a:lstStyle/>
                    <a:p>
                      <a:r>
                        <a:rPr lang="en-GB" sz="1200" dirty="0"/>
                        <a:t>New sign</a:t>
                      </a:r>
                    </a:p>
                  </a:txBody>
                  <a:tcPr/>
                </a:tc>
                <a:tc>
                  <a:txBody>
                    <a:bodyPr/>
                    <a:lstStyle/>
                    <a:p>
                      <a:endParaRPr lang="en-GB" sz="1200" dirty="0"/>
                    </a:p>
                  </a:txBody>
                  <a:tcPr/>
                </a:tc>
                <a:tc>
                  <a:txBody>
                    <a:bodyPr/>
                    <a:lstStyle/>
                    <a:p>
                      <a:endParaRPr lang="en-GB" sz="120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£198.99</a:t>
                      </a:r>
                    </a:p>
                  </a:txBody>
                  <a:tcPr/>
                </a:tc>
                <a:extLst>
                  <a:ext uri="{0D108BD9-81ED-4DB2-BD59-A6C34878D82A}">
                    <a16:rowId xmlns:a16="http://schemas.microsoft.com/office/drawing/2014/main" val="2244957445"/>
                  </a:ext>
                </a:extLst>
              </a:tr>
              <a:tr h="233922">
                <a:tc>
                  <a:txBody>
                    <a:bodyPr/>
                    <a:lstStyle/>
                    <a:p>
                      <a:r>
                        <a:rPr lang="en-GB" sz="1200" dirty="0"/>
                        <a:t>Redirection of mail</a:t>
                      </a:r>
                    </a:p>
                  </a:txBody>
                  <a:tcPr/>
                </a:tc>
                <a:tc>
                  <a:txBody>
                    <a:bodyPr/>
                    <a:lstStyle/>
                    <a:p>
                      <a:endParaRPr lang="en-GB" sz="1200"/>
                    </a:p>
                  </a:txBody>
                  <a:tcPr/>
                </a:tc>
                <a:tc>
                  <a:txBody>
                    <a:bodyPr/>
                    <a:lstStyle/>
                    <a:p>
                      <a:endParaRPr lang="en-GB" sz="120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£41.99</a:t>
                      </a:r>
                    </a:p>
                  </a:txBody>
                  <a:tcPr/>
                </a:tc>
                <a:extLst>
                  <a:ext uri="{0D108BD9-81ED-4DB2-BD59-A6C34878D82A}">
                    <a16:rowId xmlns:a16="http://schemas.microsoft.com/office/drawing/2014/main" val="656174229"/>
                  </a:ext>
                </a:extLst>
              </a:tr>
              <a:tr h="233922">
                <a:tc>
                  <a:txBody>
                    <a:bodyPr/>
                    <a:lstStyle/>
                    <a:p>
                      <a:r>
                        <a:rPr lang="en-GB" sz="1200" dirty="0"/>
                        <a:t>Website</a:t>
                      </a:r>
                    </a:p>
                  </a:txBody>
                  <a:tcPr/>
                </a:tc>
                <a:tc>
                  <a:txBody>
                    <a:bodyPr/>
                    <a:lstStyle/>
                    <a:p>
                      <a:endParaRPr lang="en-GB" sz="1200" dirty="0"/>
                    </a:p>
                  </a:txBody>
                  <a:tcPr/>
                </a:tc>
                <a:tc>
                  <a:txBody>
                    <a:bodyPr/>
                    <a:lstStyle/>
                    <a:p>
                      <a:endParaRPr lang="en-GB" sz="120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£395.00</a:t>
                      </a:r>
                    </a:p>
                  </a:txBody>
                  <a:tcPr/>
                </a:tc>
                <a:extLst>
                  <a:ext uri="{0D108BD9-81ED-4DB2-BD59-A6C34878D82A}">
                    <a16:rowId xmlns:a16="http://schemas.microsoft.com/office/drawing/2014/main" val="240118269"/>
                  </a:ext>
                </a:extLst>
              </a:tr>
              <a:tr h="233922">
                <a:tc>
                  <a:txBody>
                    <a:bodyPr/>
                    <a:lstStyle/>
                    <a:p>
                      <a:r>
                        <a:rPr lang="en-GB" sz="1200" dirty="0"/>
                        <a:t>Air conditioning &amp; heating</a:t>
                      </a:r>
                    </a:p>
                  </a:txBody>
                  <a:tcPr/>
                </a:tc>
                <a:tc>
                  <a:txBody>
                    <a:bodyPr/>
                    <a:lstStyle/>
                    <a:p>
                      <a:endParaRPr lang="en-GB" sz="1200" dirty="0"/>
                    </a:p>
                  </a:txBody>
                  <a:tcPr/>
                </a:tc>
                <a:tc>
                  <a:txBody>
                    <a:bodyPr/>
                    <a:lstStyle/>
                    <a:p>
                      <a:endParaRPr lang="en-GB" sz="120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£1,188.00</a:t>
                      </a:r>
                    </a:p>
                  </a:txBody>
                  <a:tcPr/>
                </a:tc>
                <a:extLst>
                  <a:ext uri="{0D108BD9-81ED-4DB2-BD59-A6C34878D82A}">
                    <a16:rowId xmlns:a16="http://schemas.microsoft.com/office/drawing/2014/main" val="2630387912"/>
                  </a:ext>
                </a:extLst>
              </a:tr>
              <a:tr h="233922">
                <a:tc>
                  <a:txBody>
                    <a:bodyPr/>
                    <a:lstStyle/>
                    <a:p>
                      <a:r>
                        <a:rPr lang="en-GB" sz="1200" dirty="0"/>
                        <a:t>Internet facilities</a:t>
                      </a:r>
                    </a:p>
                  </a:txBody>
                  <a:tcPr/>
                </a:tc>
                <a:tc>
                  <a:txBody>
                    <a:bodyPr/>
                    <a:lstStyle/>
                    <a:p>
                      <a:endParaRPr lang="en-GB" sz="1200" dirty="0"/>
                    </a:p>
                  </a:txBody>
                  <a:tcPr/>
                </a:tc>
                <a:tc>
                  <a:txBody>
                    <a:bodyPr/>
                    <a:lstStyle/>
                    <a:p>
                      <a:endParaRPr lang="en-GB" sz="12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£21.95 p/m</a:t>
                      </a:r>
                    </a:p>
                  </a:txBody>
                  <a:tcPr/>
                </a:tc>
                <a:extLst>
                  <a:ext uri="{0D108BD9-81ED-4DB2-BD59-A6C34878D82A}">
                    <a16:rowId xmlns:a16="http://schemas.microsoft.com/office/drawing/2014/main" val="2932562491"/>
                  </a:ext>
                </a:extLst>
              </a:tr>
              <a:tr h="233922">
                <a:tc>
                  <a:txBody>
                    <a:bodyPr/>
                    <a:lstStyle/>
                    <a:p>
                      <a:r>
                        <a:rPr lang="en-GB" sz="1200" dirty="0"/>
                        <a:t>Automatic doors</a:t>
                      </a:r>
                    </a:p>
                  </a:txBody>
                  <a:tcPr/>
                </a:tc>
                <a:tc>
                  <a:txBody>
                    <a:bodyPr/>
                    <a:lstStyle/>
                    <a:p>
                      <a:endParaRPr lang="en-GB" sz="1200" dirty="0"/>
                    </a:p>
                  </a:txBody>
                  <a:tcPr/>
                </a:tc>
                <a:tc>
                  <a:txBody>
                    <a:bodyPr/>
                    <a:lstStyle/>
                    <a:p>
                      <a:endParaRPr lang="en-GB" sz="120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£1,887.60</a:t>
                      </a:r>
                    </a:p>
                  </a:txBody>
                  <a:tcPr/>
                </a:tc>
                <a:extLst>
                  <a:ext uri="{0D108BD9-81ED-4DB2-BD59-A6C34878D82A}">
                    <a16:rowId xmlns:a16="http://schemas.microsoft.com/office/drawing/2014/main" val="1782985541"/>
                  </a:ext>
                </a:extLst>
              </a:tr>
            </a:tbl>
          </a:graphicData>
        </a:graphic>
      </p:graphicFrame>
      <p:pic>
        <p:nvPicPr>
          <p:cNvPr id="8" name="Picture 7" descr="A screenshot of a computer screen&#10;&#10;Description automatically generated">
            <a:extLst>
              <a:ext uri="{FF2B5EF4-FFF2-40B4-BE49-F238E27FC236}">
                <a16:creationId xmlns:a16="http://schemas.microsoft.com/office/drawing/2014/main" id="{2EF93A46-2FBB-614A-8F1A-3B707BBAE813}"/>
              </a:ext>
            </a:extLst>
          </p:cNvPr>
          <p:cNvPicPr>
            <a:picLocks noChangeAspect="1"/>
          </p:cNvPicPr>
          <p:nvPr/>
        </p:nvPicPr>
        <p:blipFill rotWithShape="1">
          <a:blip r:embed="rId3"/>
          <a:srcRect l="7237" t="22623" r="51810" b="9797"/>
          <a:stretch/>
        </p:blipFill>
        <p:spPr>
          <a:xfrm>
            <a:off x="6991473" y="1335316"/>
            <a:ext cx="4993004" cy="4632348"/>
          </a:xfrm>
          <a:prstGeom prst="rect">
            <a:avLst/>
          </a:prstGeom>
        </p:spPr>
      </p:pic>
    </p:spTree>
    <p:extLst>
      <p:ext uri="{BB962C8B-B14F-4D97-AF65-F5344CB8AC3E}">
        <p14:creationId xmlns:p14="http://schemas.microsoft.com/office/powerpoint/2010/main" val="675220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5FF2D-1300-4C45-9C44-0C030CC5B238}"/>
              </a:ext>
            </a:extLst>
          </p:cNvPr>
          <p:cNvSpPr>
            <a:spLocks noGrp="1"/>
          </p:cNvSpPr>
          <p:nvPr>
            <p:ph type="title"/>
          </p:nvPr>
        </p:nvSpPr>
        <p:spPr>
          <a:xfrm>
            <a:off x="1640156" y="717628"/>
            <a:ext cx="8911687" cy="581235"/>
          </a:xfrm>
        </p:spPr>
        <p:txBody>
          <a:bodyPr>
            <a:normAutofit/>
          </a:bodyPr>
          <a:lstStyle/>
          <a:p>
            <a:r>
              <a:rPr lang="en-GB" sz="2800" dirty="0"/>
              <a:t>Tracking the Project </a:t>
            </a:r>
          </a:p>
        </p:txBody>
      </p:sp>
      <p:pic>
        <p:nvPicPr>
          <p:cNvPr id="5" name="Picture 4" descr="A screenshot of a computer screen&#10;&#10;Description automatically generated">
            <a:extLst>
              <a:ext uri="{FF2B5EF4-FFF2-40B4-BE49-F238E27FC236}">
                <a16:creationId xmlns:a16="http://schemas.microsoft.com/office/drawing/2014/main" id="{137D4721-9B10-AD4D-B3E8-78CF19DCB603}"/>
              </a:ext>
            </a:extLst>
          </p:cNvPr>
          <p:cNvPicPr>
            <a:picLocks noChangeAspect="1"/>
          </p:cNvPicPr>
          <p:nvPr/>
        </p:nvPicPr>
        <p:blipFill rotWithShape="1">
          <a:blip r:embed="rId3"/>
          <a:srcRect l="22500" t="24802" r="23542" b="10444"/>
          <a:stretch/>
        </p:blipFill>
        <p:spPr>
          <a:xfrm>
            <a:off x="2743200" y="1701800"/>
            <a:ext cx="6578600" cy="4438572"/>
          </a:xfrm>
          <a:prstGeom prst="rect">
            <a:avLst/>
          </a:prstGeom>
        </p:spPr>
      </p:pic>
      <p:sp>
        <p:nvSpPr>
          <p:cNvPr id="6" name="Rectangle 5">
            <a:extLst>
              <a:ext uri="{FF2B5EF4-FFF2-40B4-BE49-F238E27FC236}">
                <a16:creationId xmlns:a16="http://schemas.microsoft.com/office/drawing/2014/main" id="{8BCCDAE8-CD7A-E444-A21B-35094CECF970}"/>
              </a:ext>
            </a:extLst>
          </p:cNvPr>
          <p:cNvSpPr/>
          <p:nvPr/>
        </p:nvSpPr>
        <p:spPr>
          <a:xfrm>
            <a:off x="5430793" y="6599607"/>
            <a:ext cx="1853513" cy="215444"/>
          </a:xfrm>
          <a:prstGeom prst="rect">
            <a:avLst/>
          </a:prstGeom>
        </p:spPr>
        <p:txBody>
          <a:bodyPr wrap="square">
            <a:spAutoFit/>
          </a:bodyPr>
          <a:lstStyle/>
          <a:p>
            <a:pPr algn="ctr"/>
            <a:r>
              <a:rPr lang="en-GB" sz="800" i="1" dirty="0"/>
              <a:t>Figure 11 – Tracking the Project</a:t>
            </a:r>
          </a:p>
        </p:txBody>
      </p:sp>
    </p:spTree>
    <p:extLst>
      <p:ext uri="{BB962C8B-B14F-4D97-AF65-F5344CB8AC3E}">
        <p14:creationId xmlns:p14="http://schemas.microsoft.com/office/powerpoint/2010/main" val="1221744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DCB7A-2FC5-944A-A22A-F74A3CD47B1C}"/>
              </a:ext>
            </a:extLst>
          </p:cNvPr>
          <p:cNvSpPr>
            <a:spLocks noGrp="1"/>
          </p:cNvSpPr>
          <p:nvPr>
            <p:ph type="title"/>
          </p:nvPr>
        </p:nvSpPr>
        <p:spPr>
          <a:xfrm>
            <a:off x="1811774" y="693028"/>
            <a:ext cx="8911687" cy="495825"/>
          </a:xfrm>
        </p:spPr>
        <p:txBody>
          <a:bodyPr>
            <a:normAutofit fontScale="90000"/>
          </a:bodyPr>
          <a:lstStyle/>
          <a:p>
            <a:pPr>
              <a:lnSpc>
                <a:spcPct val="120000"/>
              </a:lnSpc>
              <a:spcBef>
                <a:spcPts val="600"/>
              </a:spcBef>
            </a:pPr>
            <a:r>
              <a:rPr lang="en-GB" sz="2800" dirty="0"/>
              <a:t>References</a:t>
            </a:r>
            <a:br>
              <a:rPr lang="en-GB" sz="2800" dirty="0"/>
            </a:br>
            <a:br>
              <a:rPr lang="en-GB" sz="2800" dirty="0"/>
            </a:br>
            <a:br>
              <a:rPr lang="en-GB" sz="2800" dirty="0"/>
            </a:br>
            <a:br>
              <a:rPr lang="en-GB" sz="2800" dirty="0"/>
            </a:br>
            <a:br>
              <a:rPr lang="en-GB" sz="2800" dirty="0"/>
            </a:br>
            <a:br>
              <a:rPr lang="en-GB" sz="1200" dirty="0">
                <a:solidFill>
                  <a:schemeClr val="tx1"/>
                </a:solidFill>
              </a:rPr>
            </a:br>
            <a:endParaRPr lang="en-GB" sz="1200" dirty="0">
              <a:solidFill>
                <a:schemeClr val="tx1"/>
              </a:solidFill>
            </a:endParaRPr>
          </a:p>
        </p:txBody>
      </p:sp>
    </p:spTree>
    <p:extLst>
      <p:ext uri="{BB962C8B-B14F-4D97-AF65-F5344CB8AC3E}">
        <p14:creationId xmlns:p14="http://schemas.microsoft.com/office/powerpoint/2010/main" val="267188761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txDef>
      <a:spPr>
        <a:noFill/>
        <a:ln w="0">
          <a:solidFill>
            <a:schemeClr val="tx1">
              <a:lumMod val="50000"/>
              <a:lumOff val="50000"/>
            </a:schemeClr>
          </a:solidFill>
        </a:ln>
      </a:spPr>
      <a:bodyPr wrap="square" rtlCol="0">
        <a:spAutoFit/>
      </a:bodyPr>
      <a:lstStyle>
        <a:defPPr algn="l">
          <a:defRPr dirty="0" smtClean="0"/>
        </a:defPPr>
      </a:lstStyle>
    </a:txDef>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4573</TotalTime>
  <Words>6107</Words>
  <Application>Microsoft Macintosh PowerPoint</Application>
  <PresentationFormat>Widescreen</PresentationFormat>
  <Paragraphs>291</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Wingdings</vt:lpstr>
      <vt:lpstr>Wingdings 3</vt:lpstr>
      <vt:lpstr>Wisp</vt:lpstr>
      <vt:lpstr>The Vintners </vt:lpstr>
      <vt:lpstr>Overview</vt:lpstr>
      <vt:lpstr>Project Life Cycle</vt:lpstr>
      <vt:lpstr>Sponsors, Stakeholders and Steering Group</vt:lpstr>
      <vt:lpstr>Defining scope</vt:lpstr>
      <vt:lpstr>Figure 4 - User Stories </vt:lpstr>
      <vt:lpstr>Estimation Techniques</vt:lpstr>
      <vt:lpstr>Trello</vt:lpstr>
      <vt:lpstr>Gantt Chart</vt:lpstr>
      <vt:lpstr>Costing and duration of project</vt:lpstr>
      <vt:lpstr>Tracking the Project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Vintners </dc:title>
  <dc:creator>Ruby Begum (1711694)</dc:creator>
  <cp:lastModifiedBy>Ruby Begum (1711694)</cp:lastModifiedBy>
  <cp:revision>2</cp:revision>
  <dcterms:created xsi:type="dcterms:W3CDTF">2020-07-05T23:45:53Z</dcterms:created>
  <dcterms:modified xsi:type="dcterms:W3CDTF">2020-07-17T03:52:13Z</dcterms:modified>
</cp:coreProperties>
</file>