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3"/>
  </p:notesMasterIdLst>
  <p:sldIdLst>
    <p:sldId id="270" r:id="rId5"/>
    <p:sldId id="304" r:id="rId6"/>
    <p:sldId id="311" r:id="rId7"/>
    <p:sldId id="284" r:id="rId8"/>
    <p:sldId id="315" r:id="rId9"/>
    <p:sldId id="290" r:id="rId10"/>
    <p:sldId id="291" r:id="rId11"/>
    <p:sldId id="299" r:id="rId12"/>
    <p:sldId id="268" r:id="rId13"/>
    <p:sldId id="306" r:id="rId14"/>
    <p:sldId id="289" r:id="rId15"/>
    <p:sldId id="313" r:id="rId16"/>
    <p:sldId id="312" r:id="rId17"/>
    <p:sldId id="316" r:id="rId18"/>
    <p:sldId id="317" r:id="rId19"/>
    <p:sldId id="309" r:id="rId20"/>
    <p:sldId id="308" r:id="rId21"/>
    <p:sldId id="302" r:id="rId22"/>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304"/>
            <p14:sldId id="311"/>
            <p14:sldId id="284"/>
            <p14:sldId id="315"/>
            <p14:sldId id="290"/>
            <p14:sldId id="291"/>
            <p14:sldId id="299"/>
            <p14:sldId id="268"/>
            <p14:sldId id="306"/>
            <p14:sldId id="289"/>
            <p14:sldId id="313"/>
            <p14:sldId id="312"/>
            <p14:sldId id="316"/>
            <p14:sldId id="317"/>
            <p14:sldId id="309"/>
            <p14:sldId id="308"/>
            <p14:sldId id="30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FB7920-5B86-44EE-B6E1-B35323313C15}" v="2" dt="2020-09-22T10:00:52.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53" d="100"/>
          <a:sy n="53" d="100"/>
        </p:scale>
        <p:origin x="261" y="37"/>
      </p:cViewPr>
      <p:guideLst/>
    </p:cSldViewPr>
  </p:slideViewPr>
  <p:notesTextViewPr>
    <p:cViewPr>
      <p:scale>
        <a:sx n="1" d="1"/>
        <a:sy n="1" d="1"/>
      </p:scale>
      <p:origin x="0" y="0"/>
    </p:cViewPr>
  </p:notesTextViewPr>
  <p:sorterViewPr>
    <p:cViewPr>
      <p:scale>
        <a:sx n="100" d="100"/>
        <a:sy n="100" d="100"/>
      </p:scale>
      <p:origin x="0" y="-19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FFB7920-5B86-44EE-B6E1-B35323313C15}"/>
    <pc:docChg chg="undo custSel modSld">
      <pc:chgData name="James Williams" userId="c957a50b-491f-4d94-b4bc-52aca3e2340d" providerId="ADAL" clId="{2FFB7920-5B86-44EE-B6E1-B35323313C15}" dt="2020-09-22T10:00:58.066" v="210" actId="478"/>
      <pc:docMkLst>
        <pc:docMk/>
      </pc:docMkLst>
      <pc:sldChg chg="addSp modSp mod">
        <pc:chgData name="James Williams" userId="c957a50b-491f-4d94-b4bc-52aca3e2340d" providerId="ADAL" clId="{2FFB7920-5B86-44EE-B6E1-B35323313C15}" dt="2020-09-22T09:39:25.392" v="75" actId="20577"/>
        <pc:sldMkLst>
          <pc:docMk/>
          <pc:sldMk cId="3285734299" sldId="279"/>
        </pc:sldMkLst>
        <pc:spChg chg="add mod">
          <ac:chgData name="James Williams" userId="c957a50b-491f-4d94-b4bc-52aca3e2340d" providerId="ADAL" clId="{2FFB7920-5B86-44EE-B6E1-B35323313C15}" dt="2020-09-22T09:35:57.950" v="43" actId="1076"/>
          <ac:spMkLst>
            <pc:docMk/>
            <pc:sldMk cId="3285734299" sldId="279"/>
            <ac:spMk id="2" creationId="{78505289-923B-4162-897E-F588058E5D69}"/>
          </ac:spMkLst>
        </pc:spChg>
        <pc:spChg chg="mod">
          <ac:chgData name="James Williams" userId="c957a50b-491f-4d94-b4bc-52aca3e2340d" providerId="ADAL" clId="{2FFB7920-5B86-44EE-B6E1-B35323313C15}" dt="2020-09-22T09:39:25.392" v="75" actId="20577"/>
          <ac:spMkLst>
            <pc:docMk/>
            <pc:sldMk cId="3285734299" sldId="279"/>
            <ac:spMk id="4" creationId="{0833C173-4216-4B13-AEB2-DD282EBE7E44}"/>
          </ac:spMkLst>
        </pc:spChg>
        <pc:spChg chg="mod">
          <ac:chgData name="James Williams" userId="c957a50b-491f-4d94-b4bc-52aca3e2340d" providerId="ADAL" clId="{2FFB7920-5B86-44EE-B6E1-B35323313C15}" dt="2020-09-22T09:35:43.487" v="41" actId="20577"/>
          <ac:spMkLst>
            <pc:docMk/>
            <pc:sldMk cId="3285734299" sldId="279"/>
            <ac:spMk id="21" creationId="{BB38A1E2-3BDC-4484-999A-5C61E8E1B2CC}"/>
          </ac:spMkLst>
        </pc:spChg>
      </pc:sldChg>
      <pc:sldChg chg="addSp delSp modSp mod">
        <pc:chgData name="James Williams" userId="c957a50b-491f-4d94-b4bc-52aca3e2340d" providerId="ADAL" clId="{2FFB7920-5B86-44EE-B6E1-B35323313C15}" dt="2020-09-22T10:00:58.066" v="210" actId="478"/>
        <pc:sldMkLst>
          <pc:docMk/>
          <pc:sldMk cId="2110399098" sldId="291"/>
        </pc:sldMkLst>
        <pc:spChg chg="del mod">
          <ac:chgData name="James Williams" userId="c957a50b-491f-4d94-b4bc-52aca3e2340d" providerId="ADAL" clId="{2FFB7920-5B86-44EE-B6E1-B35323313C15}" dt="2020-09-22T10:00:50.902" v="208" actId="478"/>
          <ac:spMkLst>
            <pc:docMk/>
            <pc:sldMk cId="2110399098" sldId="291"/>
            <ac:spMk id="4" creationId="{0833C173-4216-4B13-AEB2-DD282EBE7E44}"/>
          </ac:spMkLst>
        </pc:spChg>
        <pc:spChg chg="add del mod">
          <ac:chgData name="James Williams" userId="c957a50b-491f-4d94-b4bc-52aca3e2340d" providerId="ADAL" clId="{2FFB7920-5B86-44EE-B6E1-B35323313C15}" dt="2020-09-22T10:00:58.066" v="210" actId="478"/>
          <ac:spMkLst>
            <pc:docMk/>
            <pc:sldMk cId="2110399098" sldId="291"/>
            <ac:spMk id="5" creationId="{04DB1F18-38FD-4F3E-B816-196957C2EFD9}"/>
          </ac:spMkLst>
        </pc:spChg>
        <pc:spChg chg="add mod">
          <ac:chgData name="James Williams" userId="c957a50b-491f-4d94-b4bc-52aca3e2340d" providerId="ADAL" clId="{2FFB7920-5B86-44EE-B6E1-B35323313C15}" dt="2020-09-22T10:00:52.447" v="209"/>
          <ac:spMkLst>
            <pc:docMk/>
            <pc:sldMk cId="2110399098" sldId="291"/>
            <ac:spMk id="7" creationId="{677AE73A-B26D-4882-BF0B-0835D6A911B4}"/>
          </ac:spMkLst>
        </pc:spChg>
        <pc:spChg chg="mod">
          <ac:chgData name="James Williams" userId="c957a50b-491f-4d94-b4bc-52aca3e2340d" providerId="ADAL" clId="{2FFB7920-5B86-44EE-B6E1-B35323313C15}" dt="2020-09-22T09:48:03.230" v="207" actId="404"/>
          <ac:spMkLst>
            <pc:docMk/>
            <pc:sldMk cId="2110399098" sldId="291"/>
            <ac:spMk id="21" creationId="{BB38A1E2-3BDC-4484-999A-5C61E8E1B2CC}"/>
          </ac:spMkLst>
        </pc:spChg>
      </pc:sldChg>
      <pc:sldChg chg="modSp mod">
        <pc:chgData name="James Williams" userId="c957a50b-491f-4d94-b4bc-52aca3e2340d" providerId="ADAL" clId="{2FFB7920-5B86-44EE-B6E1-B35323313C15}" dt="2020-09-22T09:41:24.342" v="115" actId="20577"/>
        <pc:sldMkLst>
          <pc:docMk/>
          <pc:sldMk cId="503530117" sldId="296"/>
        </pc:sldMkLst>
        <pc:spChg chg="mod">
          <ac:chgData name="James Williams" userId="c957a50b-491f-4d94-b4bc-52aca3e2340d" providerId="ADAL" clId="{2FFB7920-5B86-44EE-B6E1-B35323313C15}" dt="2020-09-22T09:41:24.342" v="115" actId="20577"/>
          <ac:spMkLst>
            <pc:docMk/>
            <pc:sldMk cId="503530117" sldId="296"/>
            <ac:spMk id="4" creationId="{0833C173-4216-4B13-AEB2-DD282EBE7E44}"/>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hyperlink" Target="https://libguides.bhtafe.edu.au/IEEEreferencing/images" TargetMode="External"/><Relationship Id="rId7" Type="http://schemas.openxmlformats.org/officeDocument/2006/relationships/image" Target="../media/image13.svg"/><Relationship Id="rId2" Type="http://schemas.openxmlformats.org/officeDocument/2006/relationships/hyperlink" Target="https://libguides.sait.ca/c.php?g=612365&amp;p=4252412#:~:text=How%20to%20Cite%20Images%20using,the%20citation%20number%20in%20brackets." TargetMode="External"/><Relationship Id="rId1" Type="http://schemas.openxmlformats.org/officeDocument/2006/relationships/hyperlink" Target="https://tinyurl.com/y4vsv8yy" TargetMode="External"/><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11.sv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hyperlink" Target="https://tinyurl.com/y4vsv8yy" TargetMode="External"/><Relationship Id="rId7" Type="http://schemas.openxmlformats.org/officeDocument/2006/relationships/image" Target="../media/image13.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hyperlink" Target="https://libguides.bhtafe.edu.au/IEEEreferencing/images" TargetMode="External"/><Relationship Id="rId10" Type="http://schemas.openxmlformats.org/officeDocument/2006/relationships/image" Target="../media/image16.png"/><Relationship Id="rId4" Type="http://schemas.openxmlformats.org/officeDocument/2006/relationships/hyperlink" Target="https://libguides.sait.ca/c.php?g=612365&amp;p=4252412#:~:text=How%20to%20Cite%20Images%20using,the%20citation%20number%20in%20brackets." TargetMode="External"/><Relationship Id="rId9"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BA9F9D-E9F8-46CD-8DAF-F5F663E8F95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BB30F3E-4FEE-4EF5-B462-DA0A47D68BEB}">
      <dgm:prSet/>
      <dgm:spPr/>
      <dgm:t>
        <a:bodyPr/>
        <a:lstStyle/>
        <a:p>
          <a:pPr>
            <a:lnSpc>
              <a:spcPct val="100000"/>
            </a:lnSpc>
          </a:pPr>
          <a:r>
            <a:rPr lang="en-GB" b="0" i="0" dirty="0"/>
            <a:t>Standard Referencing format within the school is IEEE. To access the University’s IEEE Referencing </a:t>
          </a:r>
          <a:r>
            <a:rPr lang="en-GB" b="0" i="0" dirty="0">
              <a:hlinkClick xmlns:r="http://schemas.openxmlformats.org/officeDocument/2006/relationships" r:id="rId1"/>
            </a:rPr>
            <a:t>click-here</a:t>
          </a:r>
          <a:r>
            <a:rPr lang="en-GB" b="0" i="0" dirty="0"/>
            <a:t>. For referencing images </a:t>
          </a:r>
          <a:r>
            <a:rPr lang="en-GB" b="0" i="1" dirty="0">
              <a:hlinkClick xmlns:r="http://schemas.openxmlformats.org/officeDocument/2006/relationships" r:id="rId2"/>
            </a:rPr>
            <a:t>click-here</a:t>
          </a:r>
          <a:r>
            <a:rPr lang="en-GB" b="0" i="1" dirty="0"/>
            <a:t> then scroll down and </a:t>
          </a:r>
          <a:r>
            <a:rPr lang="en-GB" b="0" i="1" dirty="0">
              <a:hlinkClick xmlns:r="http://schemas.openxmlformats.org/officeDocument/2006/relationships" r:id="rId3"/>
            </a:rPr>
            <a:t>click-here</a:t>
          </a:r>
          <a:r>
            <a:rPr lang="en-GB" b="0" i="1" dirty="0"/>
            <a:t>.</a:t>
          </a:r>
          <a:endParaRPr lang="en-US" dirty="0"/>
        </a:p>
      </dgm:t>
    </dgm:pt>
    <dgm:pt modelId="{54F25856-4B03-447F-ADEE-810952DCC12E}" type="parTrans" cxnId="{E5B7455F-B06F-45DF-8420-D6CF75BC1965}">
      <dgm:prSet/>
      <dgm:spPr/>
      <dgm:t>
        <a:bodyPr/>
        <a:lstStyle/>
        <a:p>
          <a:endParaRPr lang="en-US"/>
        </a:p>
      </dgm:t>
    </dgm:pt>
    <dgm:pt modelId="{4FC7161D-15F3-4040-BCCD-9C4B51019C2E}" type="sibTrans" cxnId="{E5B7455F-B06F-45DF-8420-D6CF75BC1965}">
      <dgm:prSet/>
      <dgm:spPr/>
      <dgm:t>
        <a:bodyPr/>
        <a:lstStyle/>
        <a:p>
          <a:pPr>
            <a:lnSpc>
              <a:spcPct val="100000"/>
            </a:lnSpc>
          </a:pPr>
          <a:endParaRPr lang="en-US"/>
        </a:p>
      </dgm:t>
    </dgm:pt>
    <dgm:pt modelId="{FAA4EAF4-79F7-4824-8759-AE611488D8D0}">
      <dgm:prSet/>
      <dgm:spPr/>
      <dgm:t>
        <a:bodyPr/>
        <a:lstStyle/>
        <a:p>
          <a:pPr>
            <a:lnSpc>
              <a:spcPct val="100000"/>
            </a:lnSpc>
          </a:pPr>
          <a:r>
            <a:rPr lang="en-GB" b="1" i="0" dirty="0"/>
            <a:t>Location</a:t>
          </a:r>
          <a:r>
            <a:rPr lang="en-GB" b="0" i="0" dirty="0"/>
            <a:t> of Support slides (Moodle: Additional Resources tile).</a:t>
          </a:r>
          <a:endParaRPr lang="en-US" dirty="0"/>
        </a:p>
      </dgm:t>
    </dgm:pt>
    <dgm:pt modelId="{3D3ABF43-5CFF-46CC-884E-5A6A6852F95E}" type="parTrans" cxnId="{AA4A9B53-5BAA-4B67-A1D3-13CC1551E88D}">
      <dgm:prSet/>
      <dgm:spPr/>
      <dgm:t>
        <a:bodyPr/>
        <a:lstStyle/>
        <a:p>
          <a:endParaRPr lang="en-US"/>
        </a:p>
      </dgm:t>
    </dgm:pt>
    <dgm:pt modelId="{5040D1E2-B2D4-4F62-8C8C-C90C3BCEC71F}" type="sibTrans" cxnId="{AA4A9B53-5BAA-4B67-A1D3-13CC1551E88D}">
      <dgm:prSet/>
      <dgm:spPr/>
      <dgm:t>
        <a:bodyPr/>
        <a:lstStyle/>
        <a:p>
          <a:pPr>
            <a:lnSpc>
              <a:spcPct val="100000"/>
            </a:lnSpc>
          </a:pPr>
          <a:endParaRPr lang="en-US"/>
        </a:p>
      </dgm:t>
    </dgm:pt>
    <dgm:pt modelId="{C938ECD4-CBCE-4DA2-B282-4F48C6A00BAE}">
      <dgm:prSet/>
      <dgm:spPr/>
      <dgm:t>
        <a:bodyPr/>
        <a:lstStyle/>
        <a:p>
          <a:pPr>
            <a:lnSpc>
              <a:spcPct val="100000"/>
            </a:lnSpc>
          </a:pPr>
          <a:r>
            <a:rPr lang="en-GB" b="0" i="0" dirty="0"/>
            <a:t>Assignment 1: </a:t>
          </a:r>
          <a:r>
            <a:rPr lang="en-GB" b="1" i="0" dirty="0"/>
            <a:t>Location</a:t>
          </a:r>
          <a:r>
            <a:rPr lang="en-GB" b="0" i="0" dirty="0"/>
            <a:t> of ‘Generic Assessment criteria’.</a:t>
          </a:r>
          <a:endParaRPr lang="en-US" dirty="0"/>
        </a:p>
      </dgm:t>
    </dgm:pt>
    <dgm:pt modelId="{68D75B62-89B6-4EE6-B61C-3E213084CA34}" type="parTrans" cxnId="{678EE72A-E100-481A-85B8-E7482086909C}">
      <dgm:prSet/>
      <dgm:spPr/>
      <dgm:t>
        <a:bodyPr/>
        <a:lstStyle/>
        <a:p>
          <a:endParaRPr lang="en-US"/>
        </a:p>
      </dgm:t>
    </dgm:pt>
    <dgm:pt modelId="{99805B1E-1427-49C6-BD9A-5637AADB7A2E}" type="sibTrans" cxnId="{678EE72A-E100-481A-85B8-E7482086909C}">
      <dgm:prSet/>
      <dgm:spPr/>
      <dgm:t>
        <a:bodyPr/>
        <a:lstStyle/>
        <a:p>
          <a:pPr>
            <a:lnSpc>
              <a:spcPct val="100000"/>
            </a:lnSpc>
          </a:pPr>
          <a:endParaRPr lang="en-US"/>
        </a:p>
      </dgm:t>
    </dgm:pt>
    <dgm:pt modelId="{B59F0DFB-1B50-4DFC-BAE2-FA1A59D82F7A}">
      <dgm:prSet/>
      <dgm:spPr/>
      <dgm:t>
        <a:bodyPr/>
        <a:lstStyle/>
        <a:p>
          <a:pPr>
            <a:lnSpc>
              <a:spcPct val="100000"/>
            </a:lnSpc>
          </a:pPr>
          <a:r>
            <a:rPr lang="en-GB" b="0" i="0" dirty="0"/>
            <a:t>Assignment 1, Task 1 b.: </a:t>
          </a:r>
          <a:r>
            <a:rPr lang="en-GB" b="1" i="0" dirty="0"/>
            <a:t>Location</a:t>
          </a:r>
          <a:r>
            <a:rPr lang="en-GB" b="0" i="0" dirty="0"/>
            <a:t> of Test TURNITIN link.</a:t>
          </a:r>
          <a:endParaRPr lang="en-US" dirty="0"/>
        </a:p>
      </dgm:t>
    </dgm:pt>
    <dgm:pt modelId="{8736579B-C5CE-43D6-A090-1DEB59308FF6}" type="parTrans" cxnId="{63D2DA3B-FF70-43F1-896C-5FF381E126A9}">
      <dgm:prSet/>
      <dgm:spPr/>
      <dgm:t>
        <a:bodyPr/>
        <a:lstStyle/>
        <a:p>
          <a:endParaRPr lang="en-US"/>
        </a:p>
      </dgm:t>
    </dgm:pt>
    <dgm:pt modelId="{3F8C04D9-8113-4654-A78B-76A4989B24B2}" type="sibTrans" cxnId="{63D2DA3B-FF70-43F1-896C-5FF381E126A9}">
      <dgm:prSet/>
      <dgm:spPr/>
      <dgm:t>
        <a:bodyPr/>
        <a:lstStyle/>
        <a:p>
          <a:endParaRPr lang="en-US"/>
        </a:p>
      </dgm:t>
    </dgm:pt>
    <dgm:pt modelId="{479F3673-8C61-43EE-97A1-E0B60BC2C9EC}" type="pres">
      <dgm:prSet presAssocID="{E4BA9F9D-E9F8-46CD-8DAF-F5F663E8F958}" presName="root" presStyleCnt="0">
        <dgm:presLayoutVars>
          <dgm:dir/>
          <dgm:resizeHandles val="exact"/>
        </dgm:presLayoutVars>
      </dgm:prSet>
      <dgm:spPr/>
    </dgm:pt>
    <dgm:pt modelId="{5DF36D4E-3995-4441-B57C-3107C84D8FF5}" type="pres">
      <dgm:prSet presAssocID="{6BB30F3E-4FEE-4EF5-B462-DA0A47D68BEB}" presName="compNode" presStyleCnt="0"/>
      <dgm:spPr/>
    </dgm:pt>
    <dgm:pt modelId="{3C591971-261C-4453-A04D-E4D3852D7862}" type="pres">
      <dgm:prSet presAssocID="{6BB30F3E-4FEE-4EF5-B462-DA0A47D68BEB}" presName="bgRect" presStyleLbl="bgShp" presStyleIdx="0" presStyleCnt="4"/>
      <dgm:spPr/>
    </dgm:pt>
    <dgm:pt modelId="{E1E83204-6D03-4F7D-9767-70824E4815C7}" type="pres">
      <dgm:prSet presAssocID="{6BB30F3E-4FEE-4EF5-B462-DA0A47D68BEB}" presName="iconRect" presStyleLbl="node1" presStyleIdx="0" presStyleCnt="4"/>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ocument"/>
        </a:ext>
      </dgm:extLst>
    </dgm:pt>
    <dgm:pt modelId="{F0B7DC8F-AC13-42C9-8B8E-15D359220443}" type="pres">
      <dgm:prSet presAssocID="{6BB30F3E-4FEE-4EF5-B462-DA0A47D68BEB}" presName="spaceRect" presStyleCnt="0"/>
      <dgm:spPr/>
    </dgm:pt>
    <dgm:pt modelId="{8886C7D1-C53C-4935-82A8-4985A9CA015B}" type="pres">
      <dgm:prSet presAssocID="{6BB30F3E-4FEE-4EF5-B462-DA0A47D68BEB}" presName="parTx" presStyleLbl="revTx" presStyleIdx="0" presStyleCnt="4">
        <dgm:presLayoutVars>
          <dgm:chMax val="0"/>
          <dgm:chPref val="0"/>
        </dgm:presLayoutVars>
      </dgm:prSet>
      <dgm:spPr/>
    </dgm:pt>
    <dgm:pt modelId="{2635D44E-50D4-4AB9-A12C-CA87BA47C708}" type="pres">
      <dgm:prSet presAssocID="{4FC7161D-15F3-4040-BCCD-9C4B51019C2E}" presName="sibTrans" presStyleCnt="0"/>
      <dgm:spPr/>
    </dgm:pt>
    <dgm:pt modelId="{8822C21F-CA4F-4F00-BB59-A183FF3D1EF6}" type="pres">
      <dgm:prSet presAssocID="{FAA4EAF4-79F7-4824-8759-AE611488D8D0}" presName="compNode" presStyleCnt="0"/>
      <dgm:spPr/>
    </dgm:pt>
    <dgm:pt modelId="{7E33C6AF-E91E-4AF8-A4E2-5C9710D52782}" type="pres">
      <dgm:prSet presAssocID="{FAA4EAF4-79F7-4824-8759-AE611488D8D0}" presName="bgRect" presStyleLbl="bgShp" presStyleIdx="1" presStyleCnt="4"/>
      <dgm:spPr/>
    </dgm:pt>
    <dgm:pt modelId="{7E27C2A3-D02C-4840-89B9-4821EBEB9814}" type="pres">
      <dgm:prSet presAssocID="{FAA4EAF4-79F7-4824-8759-AE611488D8D0}" presName="iconRect" presStyleLbl="node1" presStyleIdx="1" presStyleCnt="4"/>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Projector screen"/>
        </a:ext>
      </dgm:extLst>
    </dgm:pt>
    <dgm:pt modelId="{46EDB71A-C1B4-453C-A516-4548307373A4}" type="pres">
      <dgm:prSet presAssocID="{FAA4EAF4-79F7-4824-8759-AE611488D8D0}" presName="spaceRect" presStyleCnt="0"/>
      <dgm:spPr/>
    </dgm:pt>
    <dgm:pt modelId="{C55A7DE4-27C5-409A-853D-C1C829A23FBD}" type="pres">
      <dgm:prSet presAssocID="{FAA4EAF4-79F7-4824-8759-AE611488D8D0}" presName="parTx" presStyleLbl="revTx" presStyleIdx="1" presStyleCnt="4">
        <dgm:presLayoutVars>
          <dgm:chMax val="0"/>
          <dgm:chPref val="0"/>
        </dgm:presLayoutVars>
      </dgm:prSet>
      <dgm:spPr/>
    </dgm:pt>
    <dgm:pt modelId="{E5E832B1-DB64-4856-9951-AC78DC46209C}" type="pres">
      <dgm:prSet presAssocID="{5040D1E2-B2D4-4F62-8C8C-C90C3BCEC71F}" presName="sibTrans" presStyleCnt="0"/>
      <dgm:spPr/>
    </dgm:pt>
    <dgm:pt modelId="{D9FF4EF0-9818-475D-BCF8-4B87A901384A}" type="pres">
      <dgm:prSet presAssocID="{C938ECD4-CBCE-4DA2-B282-4F48C6A00BAE}" presName="compNode" presStyleCnt="0"/>
      <dgm:spPr/>
    </dgm:pt>
    <dgm:pt modelId="{7F2441A0-D1EC-44B2-B89E-7AE9627A7FF3}" type="pres">
      <dgm:prSet presAssocID="{C938ECD4-CBCE-4DA2-B282-4F48C6A00BAE}" presName="bgRect" presStyleLbl="bgShp" presStyleIdx="2" presStyleCnt="4"/>
      <dgm:spPr/>
    </dgm:pt>
    <dgm:pt modelId="{712EC9AA-6ABB-4FD9-A855-ED94246A948D}" type="pres">
      <dgm:prSet presAssocID="{C938ECD4-CBCE-4DA2-B282-4F48C6A00BAE}" presName="iconRect" presStyleLbl="node1" presStyleIdx="2" presStyleCnt="4"/>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Checkmark"/>
        </a:ext>
      </dgm:extLst>
    </dgm:pt>
    <dgm:pt modelId="{429860C1-96DF-4BB8-8D4E-2C54750F83D1}" type="pres">
      <dgm:prSet presAssocID="{C938ECD4-CBCE-4DA2-B282-4F48C6A00BAE}" presName="spaceRect" presStyleCnt="0"/>
      <dgm:spPr/>
    </dgm:pt>
    <dgm:pt modelId="{5715A5BF-21FC-4E6D-B353-CF57033442F3}" type="pres">
      <dgm:prSet presAssocID="{C938ECD4-CBCE-4DA2-B282-4F48C6A00BAE}" presName="parTx" presStyleLbl="revTx" presStyleIdx="2" presStyleCnt="4">
        <dgm:presLayoutVars>
          <dgm:chMax val="0"/>
          <dgm:chPref val="0"/>
        </dgm:presLayoutVars>
      </dgm:prSet>
      <dgm:spPr/>
    </dgm:pt>
    <dgm:pt modelId="{4980CC21-2256-4BD5-B762-84B7424BE4D4}" type="pres">
      <dgm:prSet presAssocID="{99805B1E-1427-49C6-BD9A-5637AADB7A2E}" presName="sibTrans" presStyleCnt="0"/>
      <dgm:spPr/>
    </dgm:pt>
    <dgm:pt modelId="{F9F54DF0-618A-4C0E-983B-117648296764}" type="pres">
      <dgm:prSet presAssocID="{B59F0DFB-1B50-4DFC-BAE2-FA1A59D82F7A}" presName="compNode" presStyleCnt="0"/>
      <dgm:spPr/>
    </dgm:pt>
    <dgm:pt modelId="{5C3E9997-BF70-4C1D-BE81-854B3A14C4D7}" type="pres">
      <dgm:prSet presAssocID="{B59F0DFB-1B50-4DFC-BAE2-FA1A59D82F7A}" presName="bgRect" presStyleLbl="bgShp" presStyleIdx="3" presStyleCnt="4"/>
      <dgm:spPr/>
    </dgm:pt>
    <dgm:pt modelId="{85C17E99-CA9D-4758-BC73-EB5E736814F2}" type="pres">
      <dgm:prSet presAssocID="{B59F0DFB-1B50-4DFC-BAE2-FA1A59D82F7A}" presName="iconRect" presStyleLbl="node1" presStyleIdx="3" presStyleCnt="4"/>
      <dgm:spPr>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dgm:spPr>
      <dgm:extLst>
        <a:ext uri="{E40237B7-FDA0-4F09-8148-C483321AD2D9}">
          <dgm14:cNvPr xmlns:dgm14="http://schemas.microsoft.com/office/drawing/2010/diagram" id="0" name="" descr="Link"/>
        </a:ext>
      </dgm:extLst>
    </dgm:pt>
    <dgm:pt modelId="{03E46E4A-4195-4B36-B74F-DA450607B157}" type="pres">
      <dgm:prSet presAssocID="{B59F0DFB-1B50-4DFC-BAE2-FA1A59D82F7A}" presName="spaceRect" presStyleCnt="0"/>
      <dgm:spPr/>
    </dgm:pt>
    <dgm:pt modelId="{765937D1-CE58-4EA3-8C6B-E68161F09213}" type="pres">
      <dgm:prSet presAssocID="{B59F0DFB-1B50-4DFC-BAE2-FA1A59D82F7A}" presName="parTx" presStyleLbl="revTx" presStyleIdx="3" presStyleCnt="4">
        <dgm:presLayoutVars>
          <dgm:chMax val="0"/>
          <dgm:chPref val="0"/>
        </dgm:presLayoutVars>
      </dgm:prSet>
      <dgm:spPr/>
    </dgm:pt>
  </dgm:ptLst>
  <dgm:cxnLst>
    <dgm:cxn modelId="{678EE72A-E100-481A-85B8-E7482086909C}" srcId="{E4BA9F9D-E9F8-46CD-8DAF-F5F663E8F958}" destId="{C938ECD4-CBCE-4DA2-B282-4F48C6A00BAE}" srcOrd="2" destOrd="0" parTransId="{68D75B62-89B6-4EE6-B61C-3E213084CA34}" sibTransId="{99805B1E-1427-49C6-BD9A-5637AADB7A2E}"/>
    <dgm:cxn modelId="{63D2DA3B-FF70-43F1-896C-5FF381E126A9}" srcId="{E4BA9F9D-E9F8-46CD-8DAF-F5F663E8F958}" destId="{B59F0DFB-1B50-4DFC-BAE2-FA1A59D82F7A}" srcOrd="3" destOrd="0" parTransId="{8736579B-C5CE-43D6-A090-1DEB59308FF6}" sibTransId="{3F8C04D9-8113-4654-A78B-76A4989B24B2}"/>
    <dgm:cxn modelId="{E5B7455F-B06F-45DF-8420-D6CF75BC1965}" srcId="{E4BA9F9D-E9F8-46CD-8DAF-F5F663E8F958}" destId="{6BB30F3E-4FEE-4EF5-B462-DA0A47D68BEB}" srcOrd="0" destOrd="0" parTransId="{54F25856-4B03-447F-ADEE-810952DCC12E}" sibTransId="{4FC7161D-15F3-4040-BCCD-9C4B51019C2E}"/>
    <dgm:cxn modelId="{AA4A9B53-5BAA-4B67-A1D3-13CC1551E88D}" srcId="{E4BA9F9D-E9F8-46CD-8DAF-F5F663E8F958}" destId="{FAA4EAF4-79F7-4824-8759-AE611488D8D0}" srcOrd="1" destOrd="0" parTransId="{3D3ABF43-5CFF-46CC-884E-5A6A6852F95E}" sibTransId="{5040D1E2-B2D4-4F62-8C8C-C90C3BCEC71F}"/>
    <dgm:cxn modelId="{DFF64374-A230-43E5-874C-338E6C676C63}" type="presOf" srcId="{6BB30F3E-4FEE-4EF5-B462-DA0A47D68BEB}" destId="{8886C7D1-C53C-4935-82A8-4985A9CA015B}" srcOrd="0" destOrd="0" presId="urn:microsoft.com/office/officeart/2018/2/layout/IconVerticalSolidList"/>
    <dgm:cxn modelId="{0B9EEB7C-620C-4331-B708-88157DDD8E8D}" type="presOf" srcId="{FAA4EAF4-79F7-4824-8759-AE611488D8D0}" destId="{C55A7DE4-27C5-409A-853D-C1C829A23FBD}" srcOrd="0" destOrd="0" presId="urn:microsoft.com/office/officeart/2018/2/layout/IconVerticalSolidList"/>
    <dgm:cxn modelId="{CBAC2D93-7DB5-4032-94C2-374950019426}" type="presOf" srcId="{B59F0DFB-1B50-4DFC-BAE2-FA1A59D82F7A}" destId="{765937D1-CE58-4EA3-8C6B-E68161F09213}" srcOrd="0" destOrd="0" presId="urn:microsoft.com/office/officeart/2018/2/layout/IconVerticalSolidList"/>
    <dgm:cxn modelId="{35B414B8-472B-41DB-8102-FB1E148A374F}" type="presOf" srcId="{C938ECD4-CBCE-4DA2-B282-4F48C6A00BAE}" destId="{5715A5BF-21FC-4E6D-B353-CF57033442F3}" srcOrd="0" destOrd="0" presId="urn:microsoft.com/office/officeart/2018/2/layout/IconVerticalSolidList"/>
    <dgm:cxn modelId="{B66D6CF1-EF3F-452A-A22B-C9B9BE087CB2}" type="presOf" srcId="{E4BA9F9D-E9F8-46CD-8DAF-F5F663E8F958}" destId="{479F3673-8C61-43EE-97A1-E0B60BC2C9EC}" srcOrd="0" destOrd="0" presId="urn:microsoft.com/office/officeart/2018/2/layout/IconVerticalSolidList"/>
    <dgm:cxn modelId="{867E2D53-50AA-4E46-BFC5-41F6F935828D}" type="presParOf" srcId="{479F3673-8C61-43EE-97A1-E0B60BC2C9EC}" destId="{5DF36D4E-3995-4441-B57C-3107C84D8FF5}" srcOrd="0" destOrd="0" presId="urn:microsoft.com/office/officeart/2018/2/layout/IconVerticalSolidList"/>
    <dgm:cxn modelId="{6BA87216-7013-4DF7-8D2F-05CBAB1DFFB1}" type="presParOf" srcId="{5DF36D4E-3995-4441-B57C-3107C84D8FF5}" destId="{3C591971-261C-4453-A04D-E4D3852D7862}" srcOrd="0" destOrd="0" presId="urn:microsoft.com/office/officeart/2018/2/layout/IconVerticalSolidList"/>
    <dgm:cxn modelId="{B7B6A0E4-796D-4603-8D85-1E498E386526}" type="presParOf" srcId="{5DF36D4E-3995-4441-B57C-3107C84D8FF5}" destId="{E1E83204-6D03-4F7D-9767-70824E4815C7}" srcOrd="1" destOrd="0" presId="urn:microsoft.com/office/officeart/2018/2/layout/IconVerticalSolidList"/>
    <dgm:cxn modelId="{7F07B7F1-F232-496F-865C-0CED574E06CE}" type="presParOf" srcId="{5DF36D4E-3995-4441-B57C-3107C84D8FF5}" destId="{F0B7DC8F-AC13-42C9-8B8E-15D359220443}" srcOrd="2" destOrd="0" presId="urn:microsoft.com/office/officeart/2018/2/layout/IconVerticalSolidList"/>
    <dgm:cxn modelId="{609744EE-0112-4ECB-AF27-43225C4D66E6}" type="presParOf" srcId="{5DF36D4E-3995-4441-B57C-3107C84D8FF5}" destId="{8886C7D1-C53C-4935-82A8-4985A9CA015B}" srcOrd="3" destOrd="0" presId="urn:microsoft.com/office/officeart/2018/2/layout/IconVerticalSolidList"/>
    <dgm:cxn modelId="{22CB2633-B873-4190-92C4-F7BD67D97459}" type="presParOf" srcId="{479F3673-8C61-43EE-97A1-E0B60BC2C9EC}" destId="{2635D44E-50D4-4AB9-A12C-CA87BA47C708}" srcOrd="1" destOrd="0" presId="urn:microsoft.com/office/officeart/2018/2/layout/IconVerticalSolidList"/>
    <dgm:cxn modelId="{883C5D51-55EC-4AF4-AABB-811732DAA605}" type="presParOf" srcId="{479F3673-8C61-43EE-97A1-E0B60BC2C9EC}" destId="{8822C21F-CA4F-4F00-BB59-A183FF3D1EF6}" srcOrd="2" destOrd="0" presId="urn:microsoft.com/office/officeart/2018/2/layout/IconVerticalSolidList"/>
    <dgm:cxn modelId="{B071D577-86A2-48D9-B489-974CB1B1B543}" type="presParOf" srcId="{8822C21F-CA4F-4F00-BB59-A183FF3D1EF6}" destId="{7E33C6AF-E91E-4AF8-A4E2-5C9710D52782}" srcOrd="0" destOrd="0" presId="urn:microsoft.com/office/officeart/2018/2/layout/IconVerticalSolidList"/>
    <dgm:cxn modelId="{0E256334-9C65-4DC5-A639-AB0E1F5CAD2E}" type="presParOf" srcId="{8822C21F-CA4F-4F00-BB59-A183FF3D1EF6}" destId="{7E27C2A3-D02C-4840-89B9-4821EBEB9814}" srcOrd="1" destOrd="0" presId="urn:microsoft.com/office/officeart/2018/2/layout/IconVerticalSolidList"/>
    <dgm:cxn modelId="{0396C94C-6019-460B-9353-36A3C4507B3E}" type="presParOf" srcId="{8822C21F-CA4F-4F00-BB59-A183FF3D1EF6}" destId="{46EDB71A-C1B4-453C-A516-4548307373A4}" srcOrd="2" destOrd="0" presId="urn:microsoft.com/office/officeart/2018/2/layout/IconVerticalSolidList"/>
    <dgm:cxn modelId="{93AB193B-987E-43C8-8A3E-7B053F19833B}" type="presParOf" srcId="{8822C21F-CA4F-4F00-BB59-A183FF3D1EF6}" destId="{C55A7DE4-27C5-409A-853D-C1C829A23FBD}" srcOrd="3" destOrd="0" presId="urn:microsoft.com/office/officeart/2018/2/layout/IconVerticalSolidList"/>
    <dgm:cxn modelId="{E140949F-E105-4F1B-AC48-A480785F8CD2}" type="presParOf" srcId="{479F3673-8C61-43EE-97A1-E0B60BC2C9EC}" destId="{E5E832B1-DB64-4856-9951-AC78DC46209C}" srcOrd="3" destOrd="0" presId="urn:microsoft.com/office/officeart/2018/2/layout/IconVerticalSolidList"/>
    <dgm:cxn modelId="{1E918D0C-09FA-4C11-ABF7-DE4D9CF094CE}" type="presParOf" srcId="{479F3673-8C61-43EE-97A1-E0B60BC2C9EC}" destId="{D9FF4EF0-9818-475D-BCF8-4B87A901384A}" srcOrd="4" destOrd="0" presId="urn:microsoft.com/office/officeart/2018/2/layout/IconVerticalSolidList"/>
    <dgm:cxn modelId="{5842DD21-F185-4CFE-9643-3675374622B7}" type="presParOf" srcId="{D9FF4EF0-9818-475D-BCF8-4B87A901384A}" destId="{7F2441A0-D1EC-44B2-B89E-7AE9627A7FF3}" srcOrd="0" destOrd="0" presId="urn:microsoft.com/office/officeart/2018/2/layout/IconVerticalSolidList"/>
    <dgm:cxn modelId="{4B854982-4700-43AA-B99C-8EADFE23104D}" type="presParOf" srcId="{D9FF4EF0-9818-475D-BCF8-4B87A901384A}" destId="{712EC9AA-6ABB-4FD9-A855-ED94246A948D}" srcOrd="1" destOrd="0" presId="urn:microsoft.com/office/officeart/2018/2/layout/IconVerticalSolidList"/>
    <dgm:cxn modelId="{A56886D7-071C-40CE-9352-B7171E9A803F}" type="presParOf" srcId="{D9FF4EF0-9818-475D-BCF8-4B87A901384A}" destId="{429860C1-96DF-4BB8-8D4E-2C54750F83D1}" srcOrd="2" destOrd="0" presId="urn:microsoft.com/office/officeart/2018/2/layout/IconVerticalSolidList"/>
    <dgm:cxn modelId="{5AC31366-2962-4C51-BF59-ED6912A19064}" type="presParOf" srcId="{D9FF4EF0-9818-475D-BCF8-4B87A901384A}" destId="{5715A5BF-21FC-4E6D-B353-CF57033442F3}" srcOrd="3" destOrd="0" presId="urn:microsoft.com/office/officeart/2018/2/layout/IconVerticalSolidList"/>
    <dgm:cxn modelId="{7D38F61A-3A4F-4D28-88DD-334E9AFB4889}" type="presParOf" srcId="{479F3673-8C61-43EE-97A1-E0B60BC2C9EC}" destId="{4980CC21-2256-4BD5-B762-84B7424BE4D4}" srcOrd="5" destOrd="0" presId="urn:microsoft.com/office/officeart/2018/2/layout/IconVerticalSolidList"/>
    <dgm:cxn modelId="{2D0A58FD-93C5-4BC3-A7D2-70C14812E080}" type="presParOf" srcId="{479F3673-8C61-43EE-97A1-E0B60BC2C9EC}" destId="{F9F54DF0-618A-4C0E-983B-117648296764}" srcOrd="6" destOrd="0" presId="urn:microsoft.com/office/officeart/2018/2/layout/IconVerticalSolidList"/>
    <dgm:cxn modelId="{745774B2-3FB1-43C2-A6AF-A23C63586A30}" type="presParOf" srcId="{F9F54DF0-618A-4C0E-983B-117648296764}" destId="{5C3E9997-BF70-4C1D-BE81-854B3A14C4D7}" srcOrd="0" destOrd="0" presId="urn:microsoft.com/office/officeart/2018/2/layout/IconVerticalSolidList"/>
    <dgm:cxn modelId="{0BCBBB0A-8B90-40C6-A1C1-5CFBF282C687}" type="presParOf" srcId="{F9F54DF0-618A-4C0E-983B-117648296764}" destId="{85C17E99-CA9D-4758-BC73-EB5E736814F2}" srcOrd="1" destOrd="0" presId="urn:microsoft.com/office/officeart/2018/2/layout/IconVerticalSolidList"/>
    <dgm:cxn modelId="{4B2A2E05-E711-4243-831C-ACBEA93351CC}" type="presParOf" srcId="{F9F54DF0-618A-4C0E-983B-117648296764}" destId="{03E46E4A-4195-4B36-B74F-DA450607B157}" srcOrd="2" destOrd="0" presId="urn:microsoft.com/office/officeart/2018/2/layout/IconVerticalSolidList"/>
    <dgm:cxn modelId="{71D5C31C-7E6C-4B31-AE4E-2A6D5670EB2A}" type="presParOf" srcId="{F9F54DF0-618A-4C0E-983B-117648296764}" destId="{765937D1-CE58-4EA3-8C6B-E68161F092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91971-261C-4453-A04D-E4D3852D7862}">
      <dsp:nvSpPr>
        <dsp:cNvPr id="0" name=""/>
        <dsp:cNvSpPr/>
      </dsp:nvSpPr>
      <dsp:spPr>
        <a:xfrm>
          <a:off x="0" y="1805"/>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E83204-6D03-4F7D-9767-70824E4815C7}">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86C7D1-C53C-4935-82A8-4985A9CA015B}">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89000">
            <a:lnSpc>
              <a:spcPct val="100000"/>
            </a:lnSpc>
            <a:spcBef>
              <a:spcPct val="0"/>
            </a:spcBef>
            <a:spcAft>
              <a:spcPct val="35000"/>
            </a:spcAft>
            <a:buNone/>
          </a:pPr>
          <a:r>
            <a:rPr lang="en-GB" sz="2000" b="0" i="0" kern="1200" dirty="0"/>
            <a:t>Standard Referencing format within the school is IEEE. To access the University’s IEEE Referencing </a:t>
          </a:r>
          <a:r>
            <a:rPr lang="en-GB" sz="2000" b="0" i="0" kern="1200" dirty="0">
              <a:hlinkClick xmlns:r="http://schemas.openxmlformats.org/officeDocument/2006/relationships" r:id="rId3"/>
            </a:rPr>
            <a:t>click-here</a:t>
          </a:r>
          <a:r>
            <a:rPr lang="en-GB" sz="2000" b="0" i="0" kern="1200" dirty="0"/>
            <a:t>. For referencing images </a:t>
          </a:r>
          <a:r>
            <a:rPr lang="en-GB" sz="2000" b="0" i="1" kern="1200" dirty="0">
              <a:hlinkClick xmlns:r="http://schemas.openxmlformats.org/officeDocument/2006/relationships" r:id="rId4"/>
            </a:rPr>
            <a:t>click-here</a:t>
          </a:r>
          <a:r>
            <a:rPr lang="en-GB" sz="2000" b="0" i="1" kern="1200" dirty="0"/>
            <a:t> then scroll down and </a:t>
          </a:r>
          <a:r>
            <a:rPr lang="en-GB" sz="2000" b="0" i="1" kern="1200" dirty="0">
              <a:hlinkClick xmlns:r="http://schemas.openxmlformats.org/officeDocument/2006/relationships" r:id="rId5"/>
            </a:rPr>
            <a:t>click-here</a:t>
          </a:r>
          <a:r>
            <a:rPr lang="en-GB" sz="2000" b="0" i="1" kern="1200" dirty="0"/>
            <a:t>.</a:t>
          </a:r>
          <a:endParaRPr lang="en-US" sz="2000" kern="1200" dirty="0"/>
        </a:p>
      </dsp:txBody>
      <dsp:txXfrm>
        <a:off x="1057183" y="1805"/>
        <a:ext cx="9458416" cy="915310"/>
      </dsp:txXfrm>
    </dsp:sp>
    <dsp:sp modelId="{7E33C6AF-E91E-4AF8-A4E2-5C9710D52782}">
      <dsp:nvSpPr>
        <dsp:cNvPr id="0" name=""/>
        <dsp:cNvSpPr/>
      </dsp:nvSpPr>
      <dsp:spPr>
        <a:xfrm>
          <a:off x="0" y="1145944"/>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27C2A3-D02C-4840-89B9-4821EBEB9814}">
      <dsp:nvSpPr>
        <dsp:cNvPr id="0" name=""/>
        <dsp:cNvSpPr/>
      </dsp:nvSpPr>
      <dsp:spPr>
        <a:xfrm>
          <a:off x="276881" y="1351889"/>
          <a:ext cx="503420" cy="503420"/>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5A7DE4-27C5-409A-853D-C1C829A23FBD}">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89000">
            <a:lnSpc>
              <a:spcPct val="100000"/>
            </a:lnSpc>
            <a:spcBef>
              <a:spcPct val="0"/>
            </a:spcBef>
            <a:spcAft>
              <a:spcPct val="35000"/>
            </a:spcAft>
            <a:buNone/>
          </a:pPr>
          <a:r>
            <a:rPr lang="en-GB" sz="2000" b="1" i="0" kern="1200" dirty="0"/>
            <a:t>Location</a:t>
          </a:r>
          <a:r>
            <a:rPr lang="en-GB" sz="2000" b="0" i="0" kern="1200" dirty="0"/>
            <a:t> of Support slides (Moodle: Additional Resources tile).</a:t>
          </a:r>
          <a:endParaRPr lang="en-US" sz="2000" kern="1200" dirty="0"/>
        </a:p>
      </dsp:txBody>
      <dsp:txXfrm>
        <a:off x="1057183" y="1145944"/>
        <a:ext cx="9458416" cy="915310"/>
      </dsp:txXfrm>
    </dsp:sp>
    <dsp:sp modelId="{7F2441A0-D1EC-44B2-B89E-7AE9627A7FF3}">
      <dsp:nvSpPr>
        <dsp:cNvPr id="0" name=""/>
        <dsp:cNvSpPr/>
      </dsp:nvSpPr>
      <dsp:spPr>
        <a:xfrm>
          <a:off x="0" y="2290082"/>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2EC9AA-6ABB-4FD9-A855-ED94246A948D}">
      <dsp:nvSpPr>
        <dsp:cNvPr id="0" name=""/>
        <dsp:cNvSpPr/>
      </dsp:nvSpPr>
      <dsp:spPr>
        <a:xfrm>
          <a:off x="276881" y="2496027"/>
          <a:ext cx="503420" cy="503420"/>
        </a:xfrm>
        <a:prstGeom prst="rect">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15A5BF-21FC-4E6D-B353-CF57033442F3}">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89000">
            <a:lnSpc>
              <a:spcPct val="100000"/>
            </a:lnSpc>
            <a:spcBef>
              <a:spcPct val="0"/>
            </a:spcBef>
            <a:spcAft>
              <a:spcPct val="35000"/>
            </a:spcAft>
            <a:buNone/>
          </a:pPr>
          <a:r>
            <a:rPr lang="en-GB" sz="2000" b="0" i="0" kern="1200" dirty="0"/>
            <a:t>Assignment 1: </a:t>
          </a:r>
          <a:r>
            <a:rPr lang="en-GB" sz="2000" b="1" i="0" kern="1200" dirty="0"/>
            <a:t>Location</a:t>
          </a:r>
          <a:r>
            <a:rPr lang="en-GB" sz="2000" b="0" i="0" kern="1200" dirty="0"/>
            <a:t> of ‘Generic Assessment criteria’.</a:t>
          </a:r>
          <a:endParaRPr lang="en-US" sz="2000" kern="1200" dirty="0"/>
        </a:p>
      </dsp:txBody>
      <dsp:txXfrm>
        <a:off x="1057183" y="2290082"/>
        <a:ext cx="9458416" cy="915310"/>
      </dsp:txXfrm>
    </dsp:sp>
    <dsp:sp modelId="{5C3E9997-BF70-4C1D-BE81-854B3A14C4D7}">
      <dsp:nvSpPr>
        <dsp:cNvPr id="0" name=""/>
        <dsp:cNvSpPr/>
      </dsp:nvSpPr>
      <dsp:spPr>
        <a:xfrm>
          <a:off x="0" y="3434221"/>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C17E99-CA9D-4758-BC73-EB5E736814F2}">
      <dsp:nvSpPr>
        <dsp:cNvPr id="0" name=""/>
        <dsp:cNvSpPr/>
      </dsp:nvSpPr>
      <dsp:spPr>
        <a:xfrm>
          <a:off x="276881" y="3640166"/>
          <a:ext cx="503420" cy="503420"/>
        </a:xfrm>
        <a:prstGeom prst="rect">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5937D1-CE58-4EA3-8C6B-E68161F09213}">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89000">
            <a:lnSpc>
              <a:spcPct val="100000"/>
            </a:lnSpc>
            <a:spcBef>
              <a:spcPct val="0"/>
            </a:spcBef>
            <a:spcAft>
              <a:spcPct val="35000"/>
            </a:spcAft>
            <a:buNone/>
          </a:pPr>
          <a:r>
            <a:rPr lang="en-GB" sz="2000" b="0" i="0" kern="1200" dirty="0"/>
            <a:t>Assignment 1, Task 1 b.: </a:t>
          </a:r>
          <a:r>
            <a:rPr lang="en-GB" sz="2000" b="1" i="0" kern="1200" dirty="0"/>
            <a:t>Location</a:t>
          </a:r>
          <a:r>
            <a:rPr lang="en-GB" sz="2000" b="0" i="0" kern="1200" dirty="0"/>
            <a:t> of Test TURNITIN link.</a:t>
          </a:r>
          <a:endParaRPr lang="en-US" sz="2000" kern="1200" dirty="0"/>
        </a:p>
      </dsp:txBody>
      <dsp:txXfrm>
        <a:off x="1057183" y="3434221"/>
        <a:ext cx="9458416" cy="9153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23/09/2021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a:t>
            </a:fld>
            <a:endParaRPr lang="en-GB"/>
          </a:p>
        </p:txBody>
      </p:sp>
    </p:spTree>
    <p:extLst>
      <p:ext uri="{BB962C8B-B14F-4D97-AF65-F5344CB8AC3E}">
        <p14:creationId xmlns:p14="http://schemas.microsoft.com/office/powerpoint/2010/main" val="2563803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9/23/2021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s://cat.xula.edu/food/brightspace-tip-60-eportfolios/" TargetMode="External"/><Relationship Id="rId4" Type="http://schemas.openxmlformats.org/officeDocument/2006/relationships/image" Target="../media/image9.jpg"/></Relationships>
</file>

<file path=ppt/slides/_rels/slide1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clamorworld.com/hyderabads-high-on-tea-with-international-tea-day-today/" TargetMode="External"/><Relationship Id="rId7" Type="http://schemas.openxmlformats.org/officeDocument/2006/relationships/hyperlink" Target="https://en.wikipedia.org/wiki/Yin_and_yang" TargetMode="External"/><Relationship Id="rId2" Type="http://schemas.openxmlformats.org/officeDocument/2006/relationships/image" Target="../media/image18.jp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hyperlink" Target="http://whilehewasnapping.com/2016/01/how-to-make-a-snack-stadium-for-the-big-game/" TargetMode="External"/><Relationship Id="rId10" Type="http://schemas.openxmlformats.org/officeDocument/2006/relationships/hyperlink" Target="https://creativecommons.org/licenses/by-sa/3.0/" TargetMode="External"/><Relationship Id="rId4" Type="http://schemas.openxmlformats.org/officeDocument/2006/relationships/image" Target="../media/image19.jpg"/><Relationship Id="rId9" Type="http://schemas.openxmlformats.org/officeDocument/2006/relationships/hyperlink" Target="https://creativecommons.org/licenses/by/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392255" y="4714827"/>
            <a:ext cx="4109085" cy="1208141"/>
          </a:xfrm>
        </p:spPr>
        <p:txBody>
          <a:bodyPr vert="horz" lIns="91440" tIns="45720" rIns="91440" bIns="45720" rtlCol="0">
            <a:normAutofit/>
          </a:bodyPr>
          <a:lstStyle/>
          <a:p>
            <a:pPr marL="0" indent="0">
              <a:buNone/>
            </a:pPr>
            <a:r>
              <a:rPr lang="en-US" sz="2400" dirty="0"/>
              <a:t>The foundations for success.</a:t>
            </a:r>
          </a:p>
          <a:p>
            <a:pPr marL="0" indent="0">
              <a:buNone/>
            </a:pPr>
            <a:r>
              <a:rPr lang="en-GB" sz="1800" dirty="0">
                <a:latin typeface="Arial" panose="020B0604020202020204" pitchFamily="34" charset="0"/>
                <a:ea typeface="Arial" panose="020B0604020202020204" pitchFamily="34" charset="0"/>
                <a:cs typeface="Times New Roman" panose="02020603050405020304" pitchFamily="18" charset="0"/>
              </a:rPr>
              <a:t>Support Tutorial 3. Assignment Task 2.</a:t>
            </a:r>
          </a:p>
          <a:p>
            <a:pPr marL="0" indent="0">
              <a:buNone/>
            </a:pPr>
            <a:endParaRPr lang="en-US" sz="2000"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467821" y="901940"/>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New L4 Online Learning module.</a:t>
            </a:r>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8" y="548640"/>
            <a:ext cx="10509504"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kern="1200" dirty="0">
                <a:solidFill>
                  <a:schemeClr val="tx1"/>
                </a:solidFill>
                <a:latin typeface="+mj-lt"/>
                <a:ea typeface="+mj-ea"/>
                <a:cs typeface="+mj-cs"/>
              </a:rPr>
              <a:t>Last tutorial - Moodle Activities &amp; Assignment task</a:t>
            </a:r>
            <a:endParaRPr lang="en-US" sz="40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115568" y="2481943"/>
            <a:ext cx="10168128" cy="3695020"/>
          </a:xfrm>
        </p:spPr>
        <p:txBody>
          <a:bodyPr vert="horz" lIns="91440" tIns="45720" rIns="91440" bIns="45720" rtlCol="0">
            <a:normAutofit/>
          </a:bodyPr>
          <a:lstStyle/>
          <a:p>
            <a:pPr indent="-228600">
              <a:buFont typeface="Arial" panose="020B0604020202020204" pitchFamily="34" charset="0"/>
              <a:buChar char="•"/>
            </a:pPr>
            <a:r>
              <a:rPr lang="en-US" sz="3200" b="1" dirty="0"/>
              <a:t>Unit 1: Becoming an Independent Learner:</a:t>
            </a:r>
          </a:p>
          <a:p>
            <a:pPr marL="742950" indent="-457200">
              <a:buFont typeface="+mj-lt"/>
              <a:buAutoNum type="arabicPeriod"/>
            </a:pPr>
            <a:r>
              <a:rPr lang="en-US" sz="3200" b="1" dirty="0"/>
              <a:t>Topic 3 </a:t>
            </a:r>
            <a:r>
              <a:rPr lang="en-US" sz="3200" dirty="0"/>
              <a:t>- Thinking and Writing Critically </a:t>
            </a:r>
          </a:p>
          <a:p>
            <a:pPr marL="1200150" lvl="1" indent="-457200">
              <a:buFont typeface="Arial" panose="020B0604020202020204" pitchFamily="34" charset="0"/>
              <a:buChar char="•"/>
            </a:pPr>
            <a:r>
              <a:rPr lang="en-US" sz="2800" b="1" dirty="0"/>
              <a:t>Highlight: Sessions include Referencing (*IEEE*)</a:t>
            </a:r>
          </a:p>
          <a:p>
            <a:pPr marL="742950" indent="-457200">
              <a:buFont typeface="+mj-lt"/>
              <a:buAutoNum type="arabicPeriod"/>
            </a:pPr>
            <a:r>
              <a:rPr lang="en-US" sz="3200" b="1" dirty="0"/>
              <a:t>Topic 4 </a:t>
            </a:r>
            <a:r>
              <a:rPr lang="en-US" sz="3200" dirty="0"/>
              <a:t>- Understanding Assessment </a:t>
            </a:r>
            <a:endParaRPr lang="en-US" sz="3200" b="1" dirty="0"/>
          </a:p>
          <a:p>
            <a:pPr marL="1200150" lvl="1" indent="-457200">
              <a:buFont typeface="Arial" panose="020B0604020202020204" pitchFamily="34" charset="0"/>
              <a:buChar char="•"/>
            </a:pPr>
            <a:r>
              <a:rPr lang="en-US" sz="2800" b="1" dirty="0"/>
              <a:t>Highlight: Sessions include Assessment criteria.</a:t>
            </a:r>
          </a:p>
          <a:p>
            <a:pPr marL="742950" indent="-457200">
              <a:buFont typeface="+mj-lt"/>
              <a:buAutoNum type="arabicPeriod"/>
            </a:pPr>
            <a:r>
              <a:rPr lang="en-US" sz="3200" b="1" dirty="0"/>
              <a:t>Task 1 - </a:t>
            </a:r>
            <a:r>
              <a:rPr lang="en-US" sz="3200" dirty="0"/>
              <a:t>Assignment 1.</a:t>
            </a:r>
          </a:p>
        </p:txBody>
      </p:sp>
    </p:spTree>
    <p:extLst>
      <p:ext uri="{BB962C8B-B14F-4D97-AF65-F5344CB8AC3E}">
        <p14:creationId xmlns:p14="http://schemas.microsoft.com/office/powerpoint/2010/main" val="4289173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9715163" cy="1454051"/>
          </a:xfrm>
        </p:spPr>
        <p:txBody>
          <a:bodyPr>
            <a:noAutofit/>
          </a:bodyPr>
          <a:lstStyle/>
          <a:p>
            <a:r>
              <a:rPr lang="en-US" sz="5400" b="1" u="sng" dirty="0">
                <a:latin typeface="+mj-lt"/>
                <a:ea typeface="+mj-ea"/>
                <a:cs typeface="+mj-cs"/>
              </a:rPr>
              <a:t>This</a:t>
            </a:r>
            <a:r>
              <a:rPr lang="en-US" sz="5400" b="1" u="sng" kern="1200" dirty="0">
                <a:solidFill>
                  <a:schemeClr val="tx1"/>
                </a:solidFill>
                <a:latin typeface="+mj-lt"/>
                <a:ea typeface="+mj-ea"/>
                <a:cs typeface="+mj-cs"/>
              </a:rPr>
              <a:t> week - Assignment 1 task 2.</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53926" y="1496527"/>
            <a:ext cx="10884148" cy="5088104"/>
          </a:xfrm>
        </p:spPr>
        <p:txBody>
          <a:bodyPr anchor="t">
            <a:noAutofit/>
          </a:bodyPr>
          <a:lstStyle/>
          <a:p>
            <a:pPr>
              <a:lnSpc>
                <a:spcPct val="115000"/>
              </a:lnSpc>
            </a:pPr>
            <a:r>
              <a:rPr lang="en-GB" b="1" dirty="0">
                <a:effectLst/>
                <a:ea typeface="Times New Roman" panose="02020603050405020304" pitchFamily="18" charset="0"/>
              </a:rPr>
              <a:t>Assignment 1 Title = E-Portfolio. </a:t>
            </a:r>
          </a:p>
          <a:p>
            <a:pPr>
              <a:lnSpc>
                <a:spcPct val="115000"/>
              </a:lnSpc>
            </a:pPr>
            <a:r>
              <a:rPr lang="en-GB" b="1" dirty="0">
                <a:effectLst/>
                <a:ea typeface="Times New Roman" panose="02020603050405020304" pitchFamily="18" charset="0"/>
                <a:cs typeface="Arial" panose="020B0604020202020204" pitchFamily="34" charset="0"/>
              </a:rPr>
              <a:t>Assignment 1 Top of page task description </a:t>
            </a:r>
            <a:r>
              <a:rPr lang="en-GB" dirty="0">
                <a:effectLst/>
                <a:ea typeface="Times New Roman" panose="02020603050405020304" pitchFamily="18" charset="0"/>
                <a:cs typeface="Arial" panose="020B0604020202020204" pitchFamily="34" charset="0"/>
              </a:rPr>
              <a:t>= Create an Online e-portfolio that include your answers to each of the Assignment tasks.</a:t>
            </a:r>
          </a:p>
          <a:p>
            <a:pPr>
              <a:lnSpc>
                <a:spcPct val="115000"/>
              </a:lnSpc>
            </a:pPr>
            <a:r>
              <a:rPr lang="en-GB" b="1" dirty="0">
                <a:ea typeface="Times New Roman" panose="02020603050405020304" pitchFamily="18" charset="0"/>
                <a:cs typeface="Arial" panose="020B0604020202020204" pitchFamily="34" charset="0"/>
              </a:rPr>
              <a:t>Assignment 1, Task 2 =</a:t>
            </a:r>
            <a:endParaRPr lang="en-GB" b="1" dirty="0">
              <a:effectLst/>
              <a:ea typeface="Times New Roman" panose="02020603050405020304" pitchFamily="18" charset="0"/>
              <a:cs typeface="Arial" panose="020B0604020202020204" pitchFamily="34" charset="0"/>
            </a:endParaRPr>
          </a:p>
          <a:p>
            <a:pPr marL="342900" lvl="0" indent="-342900">
              <a:lnSpc>
                <a:spcPct val="115000"/>
              </a:lnSpc>
              <a:spcAft>
                <a:spcPts val="0"/>
              </a:spcAft>
              <a:buFont typeface="+mj-lt"/>
              <a:buAutoNum type="arabicParenR"/>
            </a:pPr>
            <a:r>
              <a:rPr lang="en-GB" dirty="0">
                <a:effectLst/>
                <a:ea typeface="Times New Roman" panose="02020603050405020304" pitchFamily="18" charset="0"/>
                <a:cs typeface="Arial" panose="020B0604020202020204" pitchFamily="34" charset="0"/>
              </a:rPr>
              <a:t>Creation of an E-Portfolio and Video Presentation: </a:t>
            </a:r>
            <a:endParaRPr lang="en-GB" dirty="0">
              <a:effectLst/>
              <a:ea typeface="Times New Roman" panose="02020603050405020304" pitchFamily="18" charset="0"/>
              <a:cs typeface="Times New Roman" panose="02020603050405020304" pitchFamily="18" charset="0"/>
            </a:endParaRPr>
          </a:p>
          <a:p>
            <a:pPr marL="742950" lvl="1" indent="-285750">
              <a:lnSpc>
                <a:spcPct val="115000"/>
              </a:lnSpc>
              <a:spcAft>
                <a:spcPts val="0"/>
              </a:spcAft>
              <a:buFont typeface="+mj-lt"/>
              <a:buAutoNum type="alphaLcParenR"/>
            </a:pPr>
            <a:r>
              <a:rPr lang="en-GB" sz="2800" dirty="0">
                <a:effectLst/>
                <a:ea typeface="Times New Roman" panose="02020603050405020304" pitchFamily="18" charset="0"/>
                <a:cs typeface="Arial" panose="020B0604020202020204" pitchFamily="34" charset="0"/>
              </a:rPr>
              <a:t> Create an Online e-portfolio with a section/page for each task answer.</a:t>
            </a:r>
            <a:endParaRPr lang="en-GB" sz="2800" dirty="0">
              <a:effectLst/>
              <a:ea typeface="Times New Roman" panose="02020603050405020304" pitchFamily="18" charset="0"/>
              <a:cs typeface="Times New Roman" panose="02020603050405020304" pitchFamily="18" charset="0"/>
            </a:endParaRPr>
          </a:p>
          <a:p>
            <a:pPr marL="742950" lvl="1" indent="-285750">
              <a:lnSpc>
                <a:spcPct val="115000"/>
              </a:lnSpc>
              <a:spcAft>
                <a:spcPts val="0"/>
              </a:spcAft>
              <a:buFont typeface="+mj-lt"/>
              <a:buAutoNum type="alphaLcParenR"/>
            </a:pPr>
            <a:r>
              <a:rPr lang="en-GB" sz="2800" dirty="0">
                <a:effectLst/>
                <a:ea typeface="Times New Roman" panose="02020603050405020304" pitchFamily="18" charset="0"/>
                <a:cs typeface="Arial" panose="020B0604020202020204" pitchFamily="34" charset="0"/>
              </a:rPr>
              <a:t> Produce a Video presentation between 1-2 minutes.</a:t>
            </a:r>
            <a:endParaRPr lang="en-GB" sz="2800" dirty="0">
              <a:effectLst/>
              <a:ea typeface="Times New Roman" panose="02020603050405020304" pitchFamily="18" charset="0"/>
              <a:cs typeface="Times New Roman" panose="02020603050405020304" pitchFamily="18" charset="0"/>
            </a:endParaRPr>
          </a:p>
          <a:p>
            <a:pPr marL="0" lvl="0" indent="0">
              <a:lnSpc>
                <a:spcPct val="115000"/>
              </a:lnSpc>
              <a:spcAft>
                <a:spcPts val="0"/>
              </a:spcAft>
              <a:buNone/>
            </a:pPr>
            <a:endParaRPr lang="en-GB" dirty="0">
              <a:effectLst/>
              <a:ea typeface="Times New Roman" panose="02020603050405020304" pitchFamily="18" charset="0"/>
              <a:cs typeface="Times New Roman" panose="02020603050405020304" pitchFamily="18" charset="0"/>
            </a:endParaRPr>
          </a:p>
          <a:p>
            <a:pPr marL="0" indent="0">
              <a:buNone/>
            </a:pPr>
            <a:endParaRPr lang="en-GB"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824779" y="299073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988344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7404575" cy="1454051"/>
          </a:xfrm>
        </p:spPr>
        <p:txBody>
          <a:bodyPr>
            <a:noAutofit/>
          </a:bodyPr>
          <a:lstStyle/>
          <a:p>
            <a:r>
              <a:rPr lang="en-GB" sz="4900" b="1" u="sng" dirty="0">
                <a:solidFill>
                  <a:schemeClr val="tx2"/>
                </a:solidFill>
              </a:rPr>
              <a:t>Assignment 1: Task 2 (a).</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95537" y="1468908"/>
            <a:ext cx="11000926" cy="5052686"/>
          </a:xfrm>
        </p:spPr>
        <p:txBody>
          <a:bodyPr anchor="t">
            <a:noAutofit/>
          </a:bodyPr>
          <a:lstStyle/>
          <a:p>
            <a:pPr marL="357188" lvl="1" indent="-285750">
              <a:lnSpc>
                <a:spcPct val="115000"/>
              </a:lnSpc>
              <a:spcAft>
                <a:spcPts val="0"/>
              </a:spcAft>
              <a:buFont typeface="+mj-lt"/>
              <a:buAutoNum type="alphaLcParenR"/>
            </a:pPr>
            <a:r>
              <a:rPr lang="en-GB" sz="2800" b="1" dirty="0">
                <a:effectLst/>
                <a:ea typeface="Times New Roman" panose="02020603050405020304" pitchFamily="18" charset="0"/>
                <a:cs typeface="Arial" panose="020B0604020202020204" pitchFamily="34" charset="0"/>
              </a:rPr>
              <a:t> Create an Online e-portfolio</a:t>
            </a:r>
            <a:r>
              <a:rPr lang="en-GB" sz="2800" dirty="0">
                <a:effectLst/>
                <a:ea typeface="Times New Roman" panose="02020603050405020304" pitchFamily="18" charset="0"/>
                <a:cs typeface="Arial" panose="020B0604020202020204" pitchFamily="34" charset="0"/>
              </a:rPr>
              <a:t> with a page/section for each Assignment task answer.</a:t>
            </a:r>
            <a:endParaRPr lang="en-GB" sz="2800" dirty="0">
              <a:effectLst/>
              <a:ea typeface="Times New Roman" panose="02020603050405020304" pitchFamily="18" charset="0"/>
              <a:cs typeface="Times New Roman" panose="02020603050405020304" pitchFamily="18" charset="0"/>
            </a:endParaRPr>
          </a:p>
          <a:p>
            <a:pPr>
              <a:lnSpc>
                <a:spcPct val="115000"/>
              </a:lnSpc>
            </a:pPr>
            <a:r>
              <a:rPr lang="en-GB" dirty="0">
                <a:effectLst/>
                <a:ea typeface="Times New Roman" panose="02020603050405020304" pitchFamily="18" charset="0"/>
                <a:cs typeface="Arial" panose="020B0604020202020204" pitchFamily="34" charset="0"/>
              </a:rPr>
              <a:t>Choose a platform to create your Online e-portfolio: </a:t>
            </a:r>
          </a:p>
          <a:p>
            <a:pPr lvl="1">
              <a:lnSpc>
                <a:spcPct val="115000"/>
              </a:lnSpc>
            </a:pPr>
            <a:r>
              <a:rPr lang="en-GB" sz="2800" dirty="0">
                <a:effectLst/>
                <a:ea typeface="Times New Roman" panose="02020603050405020304" pitchFamily="18" charset="0"/>
                <a:cs typeface="Arial" panose="020B0604020202020204" pitchFamily="34" charset="0"/>
              </a:rPr>
              <a:t>E.g. a free Online Website builder such as Google Sites, </a:t>
            </a:r>
            <a:r>
              <a:rPr lang="en-GB" sz="2800" dirty="0" err="1">
                <a:effectLst/>
                <a:ea typeface="Times New Roman" panose="02020603050405020304" pitchFamily="18" charset="0"/>
                <a:cs typeface="Arial" panose="020B0604020202020204" pitchFamily="34" charset="0"/>
              </a:rPr>
              <a:t>Wix</a:t>
            </a:r>
            <a:r>
              <a:rPr lang="en-GB" sz="2800" dirty="0">
                <a:effectLst/>
                <a:ea typeface="Times New Roman" panose="02020603050405020304" pitchFamily="18" charset="0"/>
                <a:cs typeface="Arial" panose="020B0604020202020204" pitchFamily="34" charset="0"/>
              </a:rPr>
              <a:t>, Weebly, a free e-Portfolio builder or an Office 365 App. such as OneNote, or GitHub.</a:t>
            </a:r>
          </a:p>
          <a:p>
            <a:pPr>
              <a:lnSpc>
                <a:spcPct val="115000"/>
              </a:lnSpc>
            </a:pPr>
            <a:r>
              <a:rPr lang="en-GB" dirty="0">
                <a:ea typeface="Times New Roman" panose="02020603050405020304" pitchFamily="18" charset="0"/>
                <a:cs typeface="Arial" panose="020B0604020202020204" pitchFamily="34" charset="0"/>
              </a:rPr>
              <a:t>The</a:t>
            </a:r>
            <a:r>
              <a:rPr lang="en-GB" dirty="0">
                <a:effectLst/>
                <a:ea typeface="Times New Roman" panose="02020603050405020304" pitchFamily="18" charset="0"/>
                <a:cs typeface="Arial" panose="020B0604020202020204" pitchFamily="34" charset="0"/>
              </a:rPr>
              <a:t> e-portfolio should have a welcome/title page.</a:t>
            </a:r>
          </a:p>
          <a:p>
            <a:pPr>
              <a:lnSpc>
                <a:spcPct val="115000"/>
              </a:lnSpc>
            </a:pPr>
            <a:r>
              <a:rPr lang="en-GB" dirty="0">
                <a:ea typeface="Times New Roman" panose="02020603050405020304" pitchFamily="18" charset="0"/>
                <a:cs typeface="Arial" panose="020B0604020202020204" pitchFamily="34" charset="0"/>
              </a:rPr>
              <a:t>And include navigation links to allow easy navigation to each task answer.</a:t>
            </a:r>
            <a:endParaRPr lang="en-GB"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8241874" y="3143138"/>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523763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8223330" cy="1454051"/>
          </a:xfrm>
        </p:spPr>
        <p:txBody>
          <a:bodyPr>
            <a:noAutofit/>
          </a:bodyPr>
          <a:lstStyle/>
          <a:p>
            <a:r>
              <a:rPr lang="en-GB" sz="4900" b="1" u="sng" dirty="0">
                <a:solidFill>
                  <a:schemeClr val="tx2"/>
                </a:solidFill>
              </a:rPr>
              <a:t>Assignment 1: Task 2 (a). Tips.</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8169685" y="3169834"/>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26722" y="1202896"/>
            <a:ext cx="11317785" cy="5052686"/>
          </a:xfrm>
        </p:spPr>
        <p:txBody>
          <a:bodyPr anchor="t">
            <a:noAutofit/>
          </a:bodyPr>
          <a:lstStyle/>
          <a:p>
            <a:pPr>
              <a:lnSpc>
                <a:spcPct val="100000"/>
              </a:lnSpc>
              <a:spcBef>
                <a:spcPts val="600"/>
              </a:spcBef>
            </a:pPr>
            <a:r>
              <a:rPr lang="en-GB" sz="2200" dirty="0">
                <a:effectLst/>
                <a:ea typeface="Times New Roman" panose="02020603050405020304" pitchFamily="18" charset="0"/>
                <a:cs typeface="Arial" panose="020B0604020202020204" pitchFamily="34" charset="0"/>
              </a:rPr>
              <a:t>If you are not sure how to create th</a:t>
            </a:r>
            <a:r>
              <a:rPr lang="en-GB" sz="2200" dirty="0">
                <a:ea typeface="Times New Roman" panose="02020603050405020304" pitchFamily="18" charset="0"/>
                <a:cs typeface="Arial" panose="020B0604020202020204" pitchFamily="34" charset="0"/>
              </a:rPr>
              <a:t>e e-portfolio or if you are struggling with the task, go to YouTube and search for:</a:t>
            </a:r>
          </a:p>
          <a:p>
            <a:pPr lvl="1">
              <a:lnSpc>
                <a:spcPct val="100000"/>
              </a:lnSpc>
              <a:spcBef>
                <a:spcPts val="600"/>
              </a:spcBef>
            </a:pPr>
            <a:r>
              <a:rPr lang="en-GB" sz="2000" dirty="0">
                <a:ea typeface="Times New Roman" panose="02020603050405020304" pitchFamily="18" charset="0"/>
                <a:cs typeface="Arial" panose="020B0604020202020204" pitchFamily="34" charset="0"/>
              </a:rPr>
              <a:t>How to create an e-portfolio online using </a:t>
            </a:r>
            <a:r>
              <a:rPr lang="en-GB" sz="2000" dirty="0" err="1">
                <a:ea typeface="Times New Roman" panose="02020603050405020304" pitchFamily="18" charset="0"/>
                <a:cs typeface="Arial" panose="020B0604020202020204" pitchFamily="34" charset="0"/>
              </a:rPr>
              <a:t>wix</a:t>
            </a:r>
            <a:r>
              <a:rPr lang="en-GB" sz="2000" dirty="0">
                <a:ea typeface="Times New Roman" panose="02020603050405020304" pitchFamily="18" charset="0"/>
                <a:cs typeface="Arial" panose="020B0604020202020204" pitchFamily="34" charset="0"/>
              </a:rPr>
              <a:t>; or</a:t>
            </a:r>
          </a:p>
          <a:p>
            <a:pPr lvl="1">
              <a:lnSpc>
                <a:spcPct val="100000"/>
              </a:lnSpc>
              <a:spcBef>
                <a:spcPts val="600"/>
              </a:spcBef>
            </a:pPr>
            <a:r>
              <a:rPr lang="en-GB" sz="2000" dirty="0">
                <a:ea typeface="Times New Roman" panose="02020603050405020304" pitchFamily="18" charset="0"/>
                <a:cs typeface="Arial" panose="020B0604020202020204" pitchFamily="34" charset="0"/>
              </a:rPr>
              <a:t>How to create an e-portfolio online using </a:t>
            </a:r>
            <a:r>
              <a:rPr lang="en-GB" sz="2000" dirty="0" err="1">
                <a:ea typeface="Times New Roman" panose="02020603050405020304" pitchFamily="18" charset="0"/>
                <a:cs typeface="Arial" panose="020B0604020202020204" pitchFamily="34" charset="0"/>
              </a:rPr>
              <a:t>weebly</a:t>
            </a:r>
            <a:r>
              <a:rPr lang="en-GB" sz="2000" dirty="0">
                <a:ea typeface="Times New Roman" panose="02020603050405020304" pitchFamily="18" charset="0"/>
                <a:cs typeface="Arial" panose="020B0604020202020204" pitchFamily="34" charset="0"/>
              </a:rPr>
              <a:t>; or</a:t>
            </a:r>
          </a:p>
          <a:p>
            <a:pPr lvl="1">
              <a:lnSpc>
                <a:spcPct val="100000"/>
              </a:lnSpc>
              <a:spcBef>
                <a:spcPts val="600"/>
              </a:spcBef>
            </a:pPr>
            <a:r>
              <a:rPr lang="en-GB" sz="2000" dirty="0">
                <a:ea typeface="Times New Roman" panose="02020603050405020304" pitchFamily="18" charset="0"/>
                <a:cs typeface="Arial" panose="020B0604020202020204" pitchFamily="34" charset="0"/>
              </a:rPr>
              <a:t>How to create an e-portfolio online using google sites.</a:t>
            </a:r>
          </a:p>
          <a:p>
            <a:pPr>
              <a:lnSpc>
                <a:spcPct val="100000"/>
              </a:lnSpc>
              <a:spcBef>
                <a:spcPts val="600"/>
              </a:spcBef>
            </a:pPr>
            <a:r>
              <a:rPr lang="en-GB" sz="2200" dirty="0">
                <a:effectLst/>
                <a:ea typeface="Times New Roman" panose="02020603050405020304" pitchFamily="18" charset="0"/>
                <a:cs typeface="Arial" panose="020B0604020202020204" pitchFamily="34" charset="0"/>
              </a:rPr>
              <a:t>You will find 5 min</a:t>
            </a:r>
            <a:r>
              <a:rPr lang="en-GB" sz="2200" dirty="0">
                <a:ea typeface="Times New Roman" panose="02020603050405020304" pitchFamily="18" charset="0"/>
                <a:cs typeface="Arial" panose="020B0604020202020204" pitchFamily="34" charset="0"/>
              </a:rPr>
              <a:t>utes tutorials to help you complete the task with ease.</a:t>
            </a:r>
            <a:endParaRPr lang="en-GB" sz="2200" dirty="0">
              <a:effectLst/>
              <a:ea typeface="Times New Roman" panose="02020603050405020304" pitchFamily="18" charset="0"/>
              <a:cs typeface="Arial" panose="020B0604020202020204" pitchFamily="34" charset="0"/>
            </a:endParaRPr>
          </a:p>
          <a:p>
            <a:pPr>
              <a:lnSpc>
                <a:spcPct val="100000"/>
              </a:lnSpc>
              <a:spcBef>
                <a:spcPts val="600"/>
              </a:spcBef>
            </a:pPr>
            <a:r>
              <a:rPr lang="en-GB" sz="2200" dirty="0">
                <a:effectLst/>
                <a:ea typeface="Times New Roman" panose="02020603050405020304" pitchFamily="18" charset="0"/>
                <a:cs typeface="Arial" panose="020B0604020202020204" pitchFamily="34" charset="0"/>
              </a:rPr>
              <a:t>If you are unable to embed any of the task answers in the e-portfolio, you can include links in the portfolio to allow the answer to be viewed in another application e.g., a link to the Video on YouTube or a link to the poster in your OneDrive. </a:t>
            </a:r>
            <a:r>
              <a:rPr lang="en-GB" sz="2200" dirty="0">
                <a:ea typeface="Times New Roman" panose="02020603050405020304" pitchFamily="18" charset="0"/>
                <a:cs typeface="Arial" panose="020B0604020202020204" pitchFamily="34" charset="0"/>
              </a:rPr>
              <a:t>You could include a cropped screenshot of the task answer in the </a:t>
            </a:r>
            <a:r>
              <a:rPr lang="en-GB" sz="2200" dirty="0" err="1">
                <a:ea typeface="Times New Roman" panose="02020603050405020304" pitchFamily="18" charset="0"/>
                <a:cs typeface="Arial" panose="020B0604020202020204" pitchFamily="34" charset="0"/>
              </a:rPr>
              <a:t>eportolfio</a:t>
            </a:r>
            <a:r>
              <a:rPr lang="en-GB" sz="2200" dirty="0">
                <a:ea typeface="Times New Roman" panose="02020603050405020304" pitchFamily="18" charset="0"/>
                <a:cs typeface="Arial" panose="020B0604020202020204" pitchFamily="34" charset="0"/>
              </a:rPr>
              <a:t> with a hyperlink to the answer to open it in it’s native application.</a:t>
            </a:r>
            <a:endParaRPr lang="en-GB" sz="2200" dirty="0">
              <a:solidFill>
                <a:schemeClr val="tx2"/>
              </a:solidFill>
              <a:cs typeface="Arial" panose="020B0604020202020204" pitchFamily="34" charset="0"/>
            </a:endParaRPr>
          </a:p>
          <a:p>
            <a:pPr>
              <a:lnSpc>
                <a:spcPct val="100000"/>
              </a:lnSpc>
              <a:spcBef>
                <a:spcPts val="600"/>
              </a:spcBef>
            </a:pPr>
            <a:r>
              <a:rPr lang="en-GB" sz="2200" dirty="0">
                <a:effectLst/>
                <a:ea typeface="Times New Roman" panose="02020603050405020304" pitchFamily="18" charset="0"/>
                <a:cs typeface="Arial" panose="020B0604020202020204" pitchFamily="34" charset="0"/>
              </a:rPr>
              <a:t>Whichever technology you choose to create your task answers, you must ensure the tutors are able to easily view the e-portfolio and all the task answers for marking purposes. </a:t>
            </a:r>
          </a:p>
          <a:p>
            <a:pPr>
              <a:lnSpc>
                <a:spcPct val="100000"/>
              </a:lnSpc>
              <a:spcBef>
                <a:spcPts val="600"/>
              </a:spcBef>
            </a:pPr>
            <a:r>
              <a:rPr lang="en-GB" sz="2200" dirty="0">
                <a:effectLst/>
                <a:ea typeface="Times New Roman" panose="02020603050405020304" pitchFamily="18" charset="0"/>
                <a:cs typeface="Arial" panose="020B0604020202020204" pitchFamily="34" charset="0"/>
              </a:rPr>
              <a:t>For marking purposes, make sure the e-portfolio and task answers are </a:t>
            </a:r>
            <a:r>
              <a:rPr lang="en-GB" sz="2200" b="1" dirty="0">
                <a:ea typeface="Times New Roman" panose="02020603050405020304" pitchFamily="18" charset="0"/>
                <a:cs typeface="Arial" panose="020B0604020202020204" pitchFamily="34" charset="0"/>
              </a:rPr>
              <a:t>NOT</a:t>
            </a:r>
            <a:r>
              <a:rPr lang="en-GB" sz="2200" b="1" dirty="0">
                <a:effectLst/>
                <a:ea typeface="Times New Roman" panose="02020603050405020304" pitchFamily="18" charset="0"/>
                <a:cs typeface="Arial" panose="020B0604020202020204" pitchFamily="34" charset="0"/>
              </a:rPr>
              <a:t> set to private</a:t>
            </a:r>
            <a:r>
              <a:rPr lang="en-GB" sz="2200" dirty="0">
                <a:effectLst/>
                <a:ea typeface="Times New Roman" panose="02020603050405020304" pitchFamily="18" charset="0"/>
                <a:cs typeface="Arial" panose="020B0604020202020204" pitchFamily="34" charset="0"/>
              </a:rPr>
              <a:t>.</a:t>
            </a:r>
          </a:p>
          <a:p>
            <a:pPr>
              <a:lnSpc>
                <a:spcPct val="100000"/>
              </a:lnSpc>
              <a:spcBef>
                <a:spcPts val="600"/>
              </a:spcBef>
            </a:pPr>
            <a:r>
              <a:rPr lang="en-GB" sz="2200" dirty="0">
                <a:ea typeface="Times New Roman" panose="02020603050405020304" pitchFamily="18" charset="0"/>
                <a:cs typeface="Arial" panose="020B0604020202020204" pitchFamily="34" charset="0"/>
              </a:rPr>
              <a:t>F</a:t>
            </a:r>
            <a:r>
              <a:rPr lang="en-GB" sz="2200" dirty="0">
                <a:effectLst/>
                <a:ea typeface="Times New Roman" panose="02020603050405020304" pitchFamily="18" charset="0"/>
                <a:cs typeface="Arial" panose="020B0604020202020204" pitchFamily="34" charset="0"/>
              </a:rPr>
              <a:t>or assessment purposes only include the Assignment task answers. </a:t>
            </a:r>
          </a:p>
          <a:p>
            <a:pPr>
              <a:lnSpc>
                <a:spcPct val="100000"/>
              </a:lnSpc>
              <a:spcBef>
                <a:spcPts val="600"/>
              </a:spcBef>
            </a:pPr>
            <a:endParaRPr lang="en-GB" sz="2200" dirty="0">
              <a:effectLst/>
              <a:ea typeface="Times New Roman" panose="02020603050405020304" pitchFamily="18" charset="0"/>
              <a:cs typeface="Arial" panose="020B0604020202020204" pitchFamily="34" charset="0"/>
            </a:endParaRPr>
          </a:p>
          <a:p>
            <a:pPr marL="0" indent="0">
              <a:lnSpc>
                <a:spcPct val="100000"/>
              </a:lnSpc>
              <a:spcBef>
                <a:spcPts val="600"/>
              </a:spcBef>
              <a:buNone/>
            </a:pPr>
            <a:endParaRPr lang="en-GB" sz="2200" dirty="0">
              <a:solidFill>
                <a:schemeClr val="tx2"/>
              </a:solidFill>
              <a:cs typeface="Arial" panose="020B0604020202020204" pitchFamily="34" charset="0"/>
            </a:endParaRPr>
          </a:p>
        </p:txBody>
      </p:sp>
    </p:spTree>
    <p:extLst>
      <p:ext uri="{BB962C8B-B14F-4D97-AF65-F5344CB8AC3E}">
        <p14:creationId xmlns:p14="http://schemas.microsoft.com/office/powerpoint/2010/main" val="2856748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520673" y="2257819"/>
            <a:ext cx="4870665" cy="2658955"/>
          </a:xfrm>
        </p:spPr>
        <p:txBody>
          <a:bodyPr vert="horz" lIns="91440" tIns="45720" rIns="91440" bIns="45720" rtlCol="0" anchor="t">
            <a:normAutofit fontScale="92500"/>
          </a:bodyPr>
          <a:lstStyle/>
          <a:p>
            <a:pPr marL="57150" indent="-228600">
              <a:buFont typeface="Arial" panose="020B0604020202020204" pitchFamily="34" charset="0"/>
              <a:buChar char="•"/>
            </a:pPr>
            <a:r>
              <a:rPr lang="en-US" sz="3600" dirty="0"/>
              <a:t>THE KEY TO SUCCESS FOR THIS MODULE IS TO MAKE </a:t>
            </a:r>
            <a:r>
              <a:rPr lang="en-US" sz="3600" b="1" dirty="0"/>
              <a:t>WEEKLY PROGRESS. </a:t>
            </a:r>
          </a:p>
          <a:p>
            <a:pPr marL="57150" indent="-228600">
              <a:buFont typeface="Arial" panose="020B0604020202020204" pitchFamily="34" charset="0"/>
              <a:buChar char="•"/>
            </a:pPr>
            <a:r>
              <a:rPr lang="en-US" sz="3600" dirty="0"/>
              <a:t>Don’t leave it until the end.</a:t>
            </a:r>
          </a:p>
        </p:txBody>
      </p:sp>
    </p:spTree>
    <p:extLst>
      <p:ext uri="{BB962C8B-B14F-4D97-AF65-F5344CB8AC3E}">
        <p14:creationId xmlns:p14="http://schemas.microsoft.com/office/powerpoint/2010/main" val="4112912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29"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2" name="Freeform: Shape 31">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4C4A6F2-EF4E-4D1D-8853-9231B65E61D8}"/>
              </a:ext>
            </a:extLst>
          </p:cNvPr>
          <p:cNvSpPr txBox="1"/>
          <p:nvPr/>
        </p:nvSpPr>
        <p:spPr>
          <a:xfrm>
            <a:off x="6209382" y="2096162"/>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1035506" y="1730084"/>
            <a:ext cx="9260759" cy="2560351"/>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719138" indent="-547688">
              <a:buFont typeface="+mj-lt"/>
              <a:buAutoNum type="arabicPeriod"/>
            </a:pPr>
            <a:r>
              <a:rPr lang="en-US" sz="3600" dirty="0"/>
              <a:t>Create your </a:t>
            </a:r>
            <a:r>
              <a:rPr lang="en-US" sz="3600" b="1" dirty="0"/>
              <a:t>E-portfolio template</a:t>
            </a:r>
            <a:r>
              <a:rPr lang="en-US" sz="3600" dirty="0"/>
              <a:t>.</a:t>
            </a:r>
          </a:p>
          <a:p>
            <a:pPr marL="719138" indent="-547688">
              <a:buFont typeface="+mj-lt"/>
              <a:buAutoNum type="arabicPeriod"/>
            </a:pPr>
            <a:r>
              <a:rPr lang="en-US" sz="3600" dirty="0"/>
              <a:t>Create your </a:t>
            </a:r>
            <a:r>
              <a:rPr lang="en-US" sz="3600" b="1" dirty="0"/>
              <a:t>title page</a:t>
            </a:r>
            <a:r>
              <a:rPr lang="en-US" sz="3600" dirty="0"/>
              <a:t>. &amp;</a:t>
            </a:r>
          </a:p>
          <a:p>
            <a:pPr marL="719138" indent="-547688">
              <a:buFont typeface="+mj-lt"/>
              <a:buAutoNum type="arabicPeriod"/>
            </a:pPr>
            <a:r>
              <a:rPr lang="en-US" sz="3600" b="1" dirty="0"/>
              <a:t>Include your Task 1 answer </a:t>
            </a:r>
            <a:r>
              <a:rPr lang="en-US" sz="3600" dirty="0"/>
              <a:t>in the e-portfolio.</a:t>
            </a:r>
          </a:p>
        </p:txBody>
      </p:sp>
      <p:sp>
        <p:nvSpPr>
          <p:cNvPr id="2" name="TextBox 1">
            <a:extLst>
              <a:ext uri="{FF2B5EF4-FFF2-40B4-BE49-F238E27FC236}">
                <a16:creationId xmlns:a16="http://schemas.microsoft.com/office/drawing/2014/main" id="{22D28B8D-C1C5-4905-9AC6-2D657D2475F1}"/>
              </a:ext>
            </a:extLst>
          </p:cNvPr>
          <p:cNvSpPr txBox="1"/>
          <p:nvPr/>
        </p:nvSpPr>
        <p:spPr>
          <a:xfrm>
            <a:off x="2163887" y="577741"/>
            <a:ext cx="4199200" cy="769441"/>
          </a:xfrm>
          <a:prstGeom prst="rect">
            <a:avLst/>
          </a:prstGeom>
          <a:noFill/>
        </p:spPr>
        <p:txBody>
          <a:bodyPr wrap="square" rtlCol="0">
            <a:spAutoFit/>
          </a:bodyPr>
          <a:lstStyle/>
          <a:p>
            <a:r>
              <a:rPr lang="en-GB" sz="4400" b="1" u="sng" dirty="0">
                <a:latin typeface="+mj-lt"/>
              </a:rPr>
              <a:t>Next </a:t>
            </a:r>
            <a:r>
              <a:rPr lang="en-US" sz="4400" b="1" u="sng" kern="1200" dirty="0">
                <a:latin typeface="+mj-lt"/>
                <a:ea typeface="+mj-ea"/>
                <a:cs typeface="+mj-cs"/>
              </a:rPr>
              <a:t>complete:</a:t>
            </a:r>
            <a:endParaRPr lang="en-GB" sz="4400" b="1" u="sng" dirty="0">
              <a:latin typeface="+mj-lt"/>
            </a:endParaRPr>
          </a:p>
        </p:txBody>
      </p:sp>
      <p:sp>
        <p:nvSpPr>
          <p:cNvPr id="4" name="TextBox 3">
            <a:extLst>
              <a:ext uri="{FF2B5EF4-FFF2-40B4-BE49-F238E27FC236}">
                <a16:creationId xmlns:a16="http://schemas.microsoft.com/office/drawing/2014/main" id="{113E50CA-1411-4BD2-8CE1-6D17B5EE54B9}"/>
              </a:ext>
            </a:extLst>
          </p:cNvPr>
          <p:cNvSpPr txBox="1"/>
          <p:nvPr/>
        </p:nvSpPr>
        <p:spPr>
          <a:xfrm>
            <a:off x="475415" y="4092300"/>
            <a:ext cx="5620585" cy="1323439"/>
          </a:xfrm>
          <a:prstGeom prst="rect">
            <a:avLst/>
          </a:prstGeom>
          <a:noFill/>
        </p:spPr>
        <p:txBody>
          <a:bodyPr wrap="square" rtlCol="0">
            <a:spAutoFit/>
          </a:bodyPr>
          <a:lstStyle/>
          <a:p>
            <a:r>
              <a:rPr lang="en-US" sz="4000" b="1" dirty="0">
                <a:solidFill>
                  <a:srgbClr val="FF0000"/>
                </a:solidFill>
                <a:highlight>
                  <a:srgbClr val="FFFF00"/>
                </a:highlight>
              </a:rPr>
              <a:t>Schedule in your diary /\.</a:t>
            </a:r>
          </a:p>
          <a:p>
            <a:endParaRPr lang="en-GB" sz="4000" dirty="0"/>
          </a:p>
        </p:txBody>
      </p:sp>
    </p:spTree>
    <p:extLst>
      <p:ext uri="{BB962C8B-B14F-4D97-AF65-F5344CB8AC3E}">
        <p14:creationId xmlns:p14="http://schemas.microsoft.com/office/powerpoint/2010/main" val="2110399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Save / Download participant list from teams.</a:t>
            </a:r>
          </a:p>
        </p:txBody>
      </p:sp>
    </p:spTree>
    <p:extLst>
      <p:ext uri="{BB962C8B-B14F-4D97-AF65-F5344CB8AC3E}">
        <p14:creationId xmlns:p14="http://schemas.microsoft.com/office/powerpoint/2010/main" val="2961266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rgbClr val="FFFFFF"/>
                </a:solidFill>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fontScale="90000"/>
          </a:bodyPr>
          <a:lstStyle/>
          <a:p>
            <a:pPr algn="ctr"/>
            <a:r>
              <a:rPr lang="en-US" sz="3600" dirty="0">
                <a:solidFill>
                  <a:schemeClr val="tx1">
                    <a:lumMod val="85000"/>
                    <a:lumOff val="15000"/>
                  </a:schemeClr>
                </a:solidFill>
              </a:rPr>
              <a:t>If time: Student Social. </a:t>
            </a:r>
            <a:br>
              <a:rPr lang="en-US" sz="3600" dirty="0">
                <a:solidFill>
                  <a:schemeClr val="tx1">
                    <a:lumMod val="85000"/>
                    <a:lumOff val="15000"/>
                  </a:schemeClr>
                </a:solidFill>
              </a:rPr>
            </a:br>
            <a:r>
              <a:rPr lang="en-US" sz="2200" dirty="0">
                <a:solidFill>
                  <a:schemeClr val="tx1">
                    <a:lumMod val="85000"/>
                    <a:lumOff val="15000"/>
                  </a:schemeClr>
                </a:solidFill>
              </a:rPr>
              <a:t>(Chat &amp; Support each other)</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7404575" cy="1454051"/>
          </a:xfrm>
        </p:spPr>
        <p:txBody>
          <a:bodyPr>
            <a:noAutofit/>
          </a:bodyPr>
          <a:lstStyle/>
          <a:p>
            <a:r>
              <a:rPr lang="en-GB" sz="4900" b="1" u="sng" dirty="0">
                <a:solidFill>
                  <a:schemeClr val="tx2"/>
                </a:solidFill>
              </a:rPr>
              <a:t>Assignment 1: Task 2 (b).</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53926" y="1294275"/>
            <a:ext cx="10884148" cy="5052686"/>
          </a:xfrm>
        </p:spPr>
        <p:txBody>
          <a:bodyPr anchor="t">
            <a:noAutofit/>
          </a:bodyPr>
          <a:lstStyle/>
          <a:p>
            <a:pPr marL="457200" lvl="1" indent="-457200">
              <a:lnSpc>
                <a:spcPct val="115000"/>
              </a:lnSpc>
              <a:spcAft>
                <a:spcPts val="0"/>
              </a:spcAft>
              <a:buFont typeface="+mj-lt"/>
              <a:buAutoNum type="alphaLcParenR" startAt="2"/>
            </a:pPr>
            <a:r>
              <a:rPr lang="en-GB" b="1" dirty="0">
                <a:effectLst/>
                <a:ea typeface="Times New Roman" panose="02020603050405020304" pitchFamily="18" charset="0"/>
                <a:cs typeface="Arial" panose="020B0604020202020204" pitchFamily="34" charset="0"/>
              </a:rPr>
              <a:t>Produce a Video presentation</a:t>
            </a:r>
            <a:r>
              <a:rPr lang="en-GB" dirty="0">
                <a:effectLst/>
                <a:ea typeface="Times New Roman" panose="02020603050405020304" pitchFamily="18" charset="0"/>
                <a:cs typeface="Arial" panose="020B0604020202020204" pitchFamily="34" charset="0"/>
              </a:rPr>
              <a:t> </a:t>
            </a:r>
            <a:r>
              <a:rPr lang="en-GB" b="1" dirty="0">
                <a:effectLst/>
                <a:ea typeface="Times New Roman" panose="02020603050405020304" pitchFamily="18" charset="0"/>
                <a:cs typeface="Arial" panose="020B0604020202020204" pitchFamily="34" charset="0"/>
              </a:rPr>
              <a:t>between 1-2 minutes</a:t>
            </a:r>
            <a:r>
              <a:rPr lang="en-GB" dirty="0">
                <a:effectLst/>
                <a:ea typeface="Times New Roman" panose="02020603050405020304" pitchFamily="18" charset="0"/>
                <a:cs typeface="Arial" panose="020B0604020202020204" pitchFamily="34" charset="0"/>
              </a:rPr>
              <a:t> including screenshots, some references and voice over slides throughout to demonstrate your e-portfolio.</a:t>
            </a:r>
          </a:p>
          <a:p>
            <a:pPr marL="457200" lvl="1" indent="-457200">
              <a:lnSpc>
                <a:spcPct val="115000"/>
              </a:lnSpc>
            </a:pPr>
            <a:r>
              <a:rPr lang="en-GB" dirty="0">
                <a:effectLst/>
                <a:ea typeface="Times New Roman" panose="02020603050405020304" pitchFamily="18" charset="0"/>
                <a:cs typeface="Arial" panose="020B0604020202020204" pitchFamily="34" charset="0"/>
              </a:rPr>
              <a:t>PowerPoint (or alternative) can be used to create the Video Presentation. </a:t>
            </a:r>
          </a:p>
          <a:p>
            <a:pPr marL="457200" lvl="1" indent="-457200">
              <a:lnSpc>
                <a:spcPct val="115000"/>
              </a:lnSpc>
            </a:pPr>
            <a:r>
              <a:rPr lang="en-GB" dirty="0">
                <a:effectLst/>
                <a:ea typeface="Times New Roman" panose="02020603050405020304" pitchFamily="18" charset="0"/>
                <a:cs typeface="Arial" panose="020B0604020202020204" pitchFamily="34" charset="0"/>
              </a:rPr>
              <a:t>Reference at least four information sources. </a:t>
            </a:r>
          </a:p>
          <a:p>
            <a:pPr marL="457200" lvl="1" indent="-457200">
              <a:lnSpc>
                <a:spcPct val="115000"/>
              </a:lnSpc>
            </a:pPr>
            <a:r>
              <a:rPr lang="en-GB" dirty="0">
                <a:effectLst/>
                <a:ea typeface="Times New Roman" panose="02020603050405020304" pitchFamily="18" charset="0"/>
                <a:cs typeface="Arial" panose="020B0604020202020204" pitchFamily="34" charset="0"/>
              </a:rPr>
              <a:t>To receive marks for this task you must make sure your tutor is able to view the video presentation online. If using YouTube, make sure to make the video public but unlisted</a:t>
            </a:r>
            <a:r>
              <a:rPr lang="en-GB" b="1" dirty="0">
                <a:effectLst/>
                <a:ea typeface="Times New Roman" panose="02020603050405020304" pitchFamily="18" charset="0"/>
                <a:cs typeface="Arial" panose="020B0604020202020204" pitchFamily="34" charset="0"/>
              </a:rPr>
              <a:t>.</a:t>
            </a:r>
            <a:endParaRPr lang="en-GB" dirty="0">
              <a:effectLst/>
              <a:ea typeface="Times New Roman" panose="02020603050405020304" pitchFamily="18" charset="0"/>
              <a:cs typeface="Times New Roman" panose="02020603050405020304" pitchFamily="18" charset="0"/>
            </a:endParaRPr>
          </a:p>
          <a:p>
            <a:pPr marL="1143000" lvl="2" indent="-228600">
              <a:lnSpc>
                <a:spcPct val="115000"/>
              </a:lnSpc>
              <a:spcAft>
                <a:spcPts val="0"/>
              </a:spcAft>
              <a:buFont typeface="Symbol" panose="05050102010706020507" pitchFamily="18" charset="2"/>
              <a:buChar char=""/>
            </a:pPr>
            <a:r>
              <a:rPr lang="en-GB" sz="2400" b="1" dirty="0">
                <a:effectLst/>
                <a:ea typeface="Times New Roman" panose="02020603050405020304" pitchFamily="18" charset="0"/>
                <a:cs typeface="Arial" panose="020B0604020202020204" pitchFamily="34" charset="0"/>
              </a:rPr>
              <a:t>Optional: </a:t>
            </a:r>
            <a:r>
              <a:rPr lang="en-GB" sz="2400" dirty="0">
                <a:effectLst/>
                <a:ea typeface="Times New Roman" panose="02020603050405020304" pitchFamily="18" charset="0"/>
                <a:cs typeface="Arial" panose="020B0604020202020204" pitchFamily="34" charset="0"/>
              </a:rPr>
              <a:t>instead of many screenshots you could include a Video demonstration in the slide deck. A free screen recorder could be used to do this, such as OBS Studio.</a:t>
            </a:r>
            <a:endParaRPr lang="en-GB" sz="2400" dirty="0">
              <a:effectLst/>
              <a:ea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824779" y="299073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021164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10522411" cy="1454051"/>
          </a:xfrm>
        </p:spPr>
        <p:txBody>
          <a:bodyPr>
            <a:noAutofit/>
          </a:bodyPr>
          <a:lstStyle/>
          <a:p>
            <a:r>
              <a:rPr lang="en-GB" b="1" u="sng" dirty="0">
                <a:effectLst/>
                <a:ea typeface="Times New Roman" panose="02020603050405020304" pitchFamily="18" charset="0"/>
                <a:cs typeface="Arial" panose="020B0604020202020204" pitchFamily="34" charset="0"/>
              </a:rPr>
              <a:t>Creating a Video presentation:</a:t>
            </a:r>
            <a:br>
              <a:rPr lang="en-GB" b="1" u="sng" dirty="0">
                <a:solidFill>
                  <a:schemeClr val="tx2"/>
                </a:solidFill>
              </a:rPr>
            </a:br>
            <a:endParaRPr lang="en-GB"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50283" y="1294592"/>
            <a:ext cx="10884148" cy="5052686"/>
          </a:xfrm>
        </p:spPr>
        <p:txBody>
          <a:bodyPr anchor="t">
            <a:noAutofit/>
          </a:bodyPr>
          <a:lstStyle/>
          <a:p>
            <a:pPr>
              <a:lnSpc>
                <a:spcPct val="115000"/>
              </a:lnSpc>
              <a:spcBef>
                <a:spcPts val="600"/>
              </a:spcBef>
              <a:spcAft>
                <a:spcPts val="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PowerPoint and YouTube can be used to create our Video presentation to answer Task 2 (b).</a:t>
            </a:r>
          </a:p>
          <a:p>
            <a:pPr>
              <a:lnSpc>
                <a:spcPct val="115000"/>
              </a:lnSpc>
              <a:spcBef>
                <a:spcPts val="600"/>
              </a:spcBef>
              <a:spcAft>
                <a:spcPts val="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Please note other technologies can be used if preferred (e.g. such as MS Sway or Adobe Spark).</a:t>
            </a:r>
          </a:p>
          <a:p>
            <a:pPr>
              <a:lnSpc>
                <a:spcPct val="115000"/>
              </a:lnSpc>
              <a:spcBef>
                <a:spcPts val="600"/>
              </a:spcBef>
              <a:spcAft>
                <a:spcPts val="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Whichever method is chosen, make sure the tutors can easily view the video online. </a:t>
            </a:r>
          </a:p>
          <a:p>
            <a:pPr>
              <a:lnSpc>
                <a:spcPct val="115000"/>
              </a:lnSpc>
              <a:spcBef>
                <a:spcPts val="600"/>
              </a:spcBef>
              <a:spcAft>
                <a:spcPts val="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Please make sure the video is streamed over the cloud and </a:t>
            </a:r>
            <a:r>
              <a:rPr lang="en-GB" sz="2000" b="1" dirty="0">
                <a:effectLst/>
                <a:latin typeface="Arial" panose="020B0604020202020204" pitchFamily="34" charset="0"/>
                <a:ea typeface="Times New Roman" panose="02020603050405020304" pitchFamily="18" charset="0"/>
                <a:cs typeface="Arial" panose="020B0604020202020204" pitchFamily="34" charset="0"/>
              </a:rPr>
              <a:t>NOT</a:t>
            </a:r>
            <a:r>
              <a:rPr lang="en-GB" sz="2000" dirty="0">
                <a:effectLst/>
                <a:latin typeface="Arial" panose="020B0604020202020204" pitchFamily="34" charset="0"/>
                <a:ea typeface="Times New Roman" panose="02020603050405020304" pitchFamily="18" charset="0"/>
                <a:cs typeface="Arial" panose="020B0604020202020204" pitchFamily="34" charset="0"/>
              </a:rPr>
              <a:t> available via download as video file sizes can be very large and PowerPoint slides do not include video timings.</a:t>
            </a:r>
          </a:p>
          <a:p>
            <a:pPr>
              <a:lnSpc>
                <a:spcPct val="115000"/>
              </a:lnSpc>
              <a:spcBef>
                <a:spcPts val="600"/>
              </a:spcBef>
              <a:spcAft>
                <a:spcPts val="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The following step-by-step guide can be used to help you easily create a video presentation. Please also use online tutorials for further assistance if needed.</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1. Create PowerPoint slides.</a:t>
            </a: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2. Voice over slides: Record yourself delivering the slides. </a:t>
            </a:r>
            <a:r>
              <a:rPr lang="en-GB" sz="1800" dirty="0" err="1">
                <a:effectLst/>
                <a:latin typeface="Arial" panose="020B0604020202020204" pitchFamily="34" charset="0"/>
                <a:ea typeface="Times New Roman" panose="02020603050405020304" pitchFamily="18" charset="0"/>
                <a:cs typeface="Arial" panose="020B0604020202020204" pitchFamily="34" charset="0"/>
              </a:rPr>
              <a:t>Goto</a:t>
            </a:r>
            <a:r>
              <a:rPr lang="en-GB" sz="1800" dirty="0">
                <a:effectLst/>
                <a:latin typeface="Arial" panose="020B0604020202020204" pitchFamily="34" charset="0"/>
                <a:ea typeface="Times New Roman" panose="02020603050405020304" pitchFamily="18" charset="0"/>
                <a:cs typeface="Arial" panose="020B0604020202020204" pitchFamily="34" charset="0"/>
              </a:rPr>
              <a:t>: Slide Show &gt; Record Slideshow.</a:t>
            </a: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3. File: Export: Create a Video.</a:t>
            </a: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4. Upload to e.g. </a:t>
            </a:r>
            <a:r>
              <a:rPr lang="en-GB" sz="1800" dirty="0" err="1">
                <a:effectLst/>
                <a:latin typeface="Arial" panose="020B0604020202020204" pitchFamily="34" charset="0"/>
                <a:ea typeface="Times New Roman" panose="02020603050405020304" pitchFamily="18" charset="0"/>
                <a:cs typeface="Arial" panose="020B0604020202020204" pitchFamily="34" charset="0"/>
              </a:rPr>
              <a:t>Youtube</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b="1" dirty="0">
                <a:effectLst/>
                <a:latin typeface="Arial" panose="020B0604020202020204" pitchFamily="34" charset="0"/>
                <a:ea typeface="Times New Roman" panose="02020603050405020304" pitchFamily="18" charset="0"/>
                <a:cs typeface="Arial" panose="020B0604020202020204" pitchFamily="34" charset="0"/>
              </a:rPr>
              <a:t>*</a:t>
            </a:r>
            <a:r>
              <a:rPr lang="en-GB" sz="1800" dirty="0">
                <a:effectLst/>
                <a:latin typeface="Arial" panose="020B0604020202020204" pitchFamily="34" charset="0"/>
                <a:ea typeface="Times New Roman" panose="02020603050405020304" pitchFamily="18" charset="0"/>
                <a:cs typeface="Arial" panose="020B0604020202020204" pitchFamily="34" charset="0"/>
              </a:rPr>
              <a:t> as </a:t>
            </a:r>
            <a:r>
              <a:rPr lang="en-GB" sz="1800" b="1" dirty="0">
                <a:effectLst/>
                <a:latin typeface="Arial" panose="020B0604020202020204" pitchFamily="34" charset="0"/>
                <a:ea typeface="Times New Roman" panose="02020603050405020304" pitchFamily="18" charset="0"/>
                <a:cs typeface="Arial" panose="020B0604020202020204" pitchFamily="34" charset="0"/>
              </a:rPr>
              <a:t>public</a:t>
            </a:r>
            <a:r>
              <a:rPr lang="en-GB" sz="1800" dirty="0">
                <a:effectLst/>
                <a:latin typeface="Arial" panose="020B0604020202020204" pitchFamily="34" charset="0"/>
                <a:ea typeface="Times New Roman" panose="02020603050405020304" pitchFamily="18" charset="0"/>
                <a:cs typeface="Arial" panose="020B0604020202020204" pitchFamily="34" charset="0"/>
              </a:rPr>
              <a:t> and </a:t>
            </a:r>
            <a:r>
              <a:rPr lang="en-GB" sz="1800" b="1" dirty="0">
                <a:effectLst/>
                <a:latin typeface="Arial" panose="020B0604020202020204" pitchFamily="34" charset="0"/>
                <a:ea typeface="Times New Roman" panose="02020603050405020304" pitchFamily="18" charset="0"/>
                <a:cs typeface="Arial" panose="020B0604020202020204" pitchFamily="34" charset="0"/>
              </a:rPr>
              <a:t>unlisted</a:t>
            </a:r>
            <a:r>
              <a:rPr lang="en-GB" sz="1800" dirty="0">
                <a:effectLst/>
                <a:latin typeface="Arial" panose="020B0604020202020204" pitchFamily="34" charset="0"/>
                <a:ea typeface="Times New Roman" panose="02020603050405020304" pitchFamily="18" charset="0"/>
                <a:cs typeface="Arial" panose="020B0604020202020204" pitchFamily="34" charset="0"/>
              </a:rPr>
              <a:t>), Vimeo or Other.</a:t>
            </a: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5. Include video / video </a:t>
            </a:r>
            <a:r>
              <a:rPr lang="en-GB" sz="1800" dirty="0" err="1">
                <a:effectLst/>
                <a:latin typeface="Arial" panose="020B0604020202020204" pitchFamily="34" charset="0"/>
                <a:ea typeface="Times New Roman" panose="02020603050405020304" pitchFamily="18" charset="0"/>
                <a:cs typeface="Arial" panose="020B0604020202020204" pitchFamily="34" charset="0"/>
              </a:rPr>
              <a:t>url</a:t>
            </a:r>
            <a:r>
              <a:rPr lang="en-GB" sz="1800" dirty="0">
                <a:effectLst/>
                <a:latin typeface="Arial" panose="020B0604020202020204" pitchFamily="34" charset="0"/>
                <a:ea typeface="Times New Roman" panose="02020603050405020304" pitchFamily="18" charset="0"/>
                <a:cs typeface="Arial" panose="020B0604020202020204" pitchFamily="34" charset="0"/>
              </a:rPr>
              <a:t> in your e-portfolio.</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0000"/>
              </a:lnSpc>
              <a:spcBef>
                <a:spcPts val="0"/>
              </a:spcBef>
              <a:spcAft>
                <a:spcPts val="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 IMPORTANT:</a:t>
            </a:r>
            <a:r>
              <a:rPr lang="en-GB" sz="1800" dirty="0">
                <a:effectLst/>
                <a:latin typeface="Arial" panose="020B0604020202020204" pitchFamily="34" charset="0"/>
                <a:ea typeface="Times New Roman" panose="02020603050405020304" pitchFamily="18" charset="0"/>
                <a:cs typeface="Arial" panose="020B0604020202020204" pitchFamily="34" charset="0"/>
              </a:rPr>
              <a:t> To allow your tutor to view the video presentation online</a:t>
            </a:r>
            <a:r>
              <a:rPr lang="en-GB" sz="1800" dirty="0">
                <a:latin typeface="Arial" panose="020B0604020202020204" pitchFamily="34" charset="0"/>
                <a:ea typeface="Times New Roman" panose="02020603050405020304" pitchFamily="18" charset="0"/>
                <a:cs typeface="Arial" panose="020B0604020202020204" pitchFamily="34" charset="0"/>
              </a:rPr>
              <a:t>,</a:t>
            </a:r>
            <a:r>
              <a:rPr lang="en-GB" sz="1800" dirty="0">
                <a:effectLst/>
                <a:latin typeface="Arial" panose="020B0604020202020204" pitchFamily="34" charset="0"/>
                <a:ea typeface="Times New Roman" panose="02020603050405020304" pitchFamily="18" charset="0"/>
                <a:cs typeface="Arial" panose="020B0604020202020204" pitchFamily="34" charset="0"/>
              </a:rPr>
              <a:t> set the video to </a:t>
            </a:r>
            <a:r>
              <a:rPr lang="en-GB" sz="1800" b="1" dirty="0">
                <a:effectLst/>
                <a:latin typeface="Arial" panose="020B0604020202020204" pitchFamily="34" charset="0"/>
                <a:ea typeface="Times New Roman" panose="02020603050405020304" pitchFamily="18" charset="0"/>
                <a:cs typeface="Arial" panose="020B0604020202020204" pitchFamily="34" charset="0"/>
              </a:rPr>
              <a:t>public</a:t>
            </a:r>
            <a:r>
              <a:rPr lang="en-GB" sz="1800" dirty="0">
                <a:effectLst/>
                <a:latin typeface="Arial" panose="020B0604020202020204" pitchFamily="34" charset="0"/>
                <a:ea typeface="Times New Roman" panose="02020603050405020304" pitchFamily="18" charset="0"/>
                <a:cs typeface="Arial" panose="020B0604020202020204" pitchFamily="34" charset="0"/>
              </a:rPr>
              <a:t> but </a:t>
            </a:r>
            <a:r>
              <a:rPr lang="en-GB" sz="1800" b="1" dirty="0">
                <a:effectLst/>
                <a:latin typeface="Arial" panose="020B0604020202020204" pitchFamily="34" charset="0"/>
                <a:ea typeface="Times New Roman" panose="02020603050405020304" pitchFamily="18" charset="0"/>
                <a:cs typeface="Arial" panose="020B0604020202020204" pitchFamily="34" charset="0"/>
              </a:rPr>
              <a:t>unlisted.</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sz="2400"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824779" y="299073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555342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10522411" cy="1454051"/>
          </a:xfrm>
        </p:spPr>
        <p:txBody>
          <a:bodyPr>
            <a:noAutofit/>
          </a:bodyPr>
          <a:lstStyle/>
          <a:p>
            <a:r>
              <a:rPr lang="en-GB" b="1" u="sng" dirty="0">
                <a:ea typeface="Times New Roman" panose="02020603050405020304" pitchFamily="18" charset="0"/>
                <a:cs typeface="Arial" panose="020B0604020202020204" pitchFamily="34" charset="0"/>
              </a:rPr>
              <a:t>E-portfolio</a:t>
            </a:r>
            <a:r>
              <a:rPr lang="en-GB" b="1" u="sng" dirty="0">
                <a:effectLst/>
                <a:ea typeface="Times New Roman" panose="02020603050405020304" pitchFamily="18" charset="0"/>
                <a:cs typeface="Arial" panose="020B0604020202020204" pitchFamily="34" charset="0"/>
              </a:rPr>
              <a:t>:</a:t>
            </a:r>
            <a:br>
              <a:rPr lang="en-GB" b="1" u="sng" dirty="0">
                <a:solidFill>
                  <a:schemeClr val="tx2"/>
                </a:solidFill>
              </a:rPr>
            </a:br>
            <a:endParaRPr lang="en-GB"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50283" y="1294592"/>
            <a:ext cx="10884148" cy="5052686"/>
          </a:xfrm>
        </p:spPr>
        <p:txBody>
          <a:bodyPr anchor="t">
            <a:noAutofit/>
          </a:bodyPr>
          <a:lstStyle/>
          <a:p>
            <a:pPr>
              <a:lnSpc>
                <a:spcPct val="115000"/>
              </a:lnSpc>
            </a:pPr>
            <a:r>
              <a:rPr lang="en-GB" dirty="0">
                <a:effectLst/>
                <a:ea typeface="Times New Roman" panose="02020603050405020304" pitchFamily="18" charset="0"/>
                <a:cs typeface="Arial" panose="020B0604020202020204" pitchFamily="34" charset="0"/>
              </a:rPr>
              <a:t>After creating your e-portfolio, you can include your answers to task 1 and Task 2 (b) in your e-portfolio.</a:t>
            </a:r>
            <a:endParaRPr lang="en-GB" dirty="0">
              <a:effectLst/>
              <a:ea typeface="Times New Roman" panose="02020603050405020304" pitchFamily="18" charset="0"/>
              <a:cs typeface="Times New Roman" panose="02020603050405020304" pitchFamily="18" charset="0"/>
            </a:endParaRPr>
          </a:p>
          <a:p>
            <a:pPr marL="0" indent="0">
              <a:buNone/>
            </a:pPr>
            <a:endParaRPr lang="en-GB" sz="2400"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ck List">
            <a:extLst>
              <a:ext uri="{FF2B5EF4-FFF2-40B4-BE49-F238E27FC236}">
                <a16:creationId xmlns:a16="http://schemas.microsoft.com/office/drawing/2014/main" id="{CE05AA9F-5924-4EF7-B65E-52BB2ABA9D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824779" y="299073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13" name="Picture 12" descr="A picture containing text&#10;&#10;Description automatically generated">
            <a:extLst>
              <a:ext uri="{FF2B5EF4-FFF2-40B4-BE49-F238E27FC236}">
                <a16:creationId xmlns:a16="http://schemas.microsoft.com/office/drawing/2014/main" id="{D0AE69C2-A9FE-4BF6-93EC-FF881F2E307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8150" b="7427"/>
          <a:stretch/>
        </p:blipFill>
        <p:spPr>
          <a:xfrm>
            <a:off x="1356453" y="2684566"/>
            <a:ext cx="6076950" cy="3494760"/>
          </a:xfrm>
          <a:prstGeom prst="rect">
            <a:avLst/>
          </a:prstGeom>
        </p:spPr>
      </p:pic>
      <p:sp>
        <p:nvSpPr>
          <p:cNvPr id="19" name="TextBox 18">
            <a:extLst>
              <a:ext uri="{FF2B5EF4-FFF2-40B4-BE49-F238E27FC236}">
                <a16:creationId xmlns:a16="http://schemas.microsoft.com/office/drawing/2014/main" id="{5C20545A-A05C-40DB-966D-EBE7E0ADBC7A}"/>
              </a:ext>
            </a:extLst>
          </p:cNvPr>
          <p:cNvSpPr txBox="1"/>
          <p:nvPr/>
        </p:nvSpPr>
        <p:spPr>
          <a:xfrm>
            <a:off x="2563338" y="6179326"/>
            <a:ext cx="3088344" cy="184666"/>
          </a:xfrm>
          <a:prstGeom prst="rect">
            <a:avLst/>
          </a:prstGeom>
          <a:noFill/>
        </p:spPr>
        <p:txBody>
          <a:bodyPr wrap="square" rtlCol="0">
            <a:spAutoFit/>
          </a:bodyPr>
          <a:lstStyle/>
          <a:p>
            <a:r>
              <a:rPr lang="en-GB" sz="600" dirty="0">
                <a:hlinkClick r:id="rId5" tooltip="https://cat.xula.edu/food/brightspace-tip-60-eportfolios/"/>
              </a:rPr>
              <a:t>This Photo</a:t>
            </a:r>
            <a:r>
              <a:rPr lang="en-GB" sz="600" dirty="0"/>
              <a:t> by Unknown Author is licensed under </a:t>
            </a:r>
            <a:r>
              <a:rPr lang="en-GB" sz="600" dirty="0">
                <a:hlinkClick r:id="rId6" tooltip="https://creativecommons.org/licenses/by-nc-sa/3.0/"/>
              </a:rPr>
              <a:t>CC BY-SA-NC</a:t>
            </a:r>
            <a:endParaRPr lang="en-GB" sz="600" dirty="0"/>
          </a:p>
        </p:txBody>
      </p:sp>
    </p:spTree>
    <p:extLst>
      <p:ext uri="{BB962C8B-B14F-4D97-AF65-F5344CB8AC3E}">
        <p14:creationId xmlns:p14="http://schemas.microsoft.com/office/powerpoint/2010/main" val="4077328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09" y="2960716"/>
            <a:ext cx="4192709" cy="2387600"/>
          </a:xfrm>
        </p:spPr>
        <p:txBody>
          <a:bodyPr vert="horz" lIns="91440" tIns="45720" rIns="91440" bIns="45720" rtlCol="0" anchor="t">
            <a:normAutofit/>
          </a:bodyPr>
          <a:lstStyle/>
          <a:p>
            <a:r>
              <a:rPr lang="en-US" sz="5400" dirty="0"/>
              <a:t>Archive slides</a:t>
            </a:r>
            <a:r>
              <a:rPr lang="en-US" sz="5400" kern="1200" dirty="0">
                <a:solidFill>
                  <a:schemeClr val="tx1"/>
                </a:solidFill>
                <a:latin typeface="+mj-lt"/>
                <a:ea typeface="+mj-ea"/>
                <a:cs typeface="+mj-cs"/>
              </a:rPr>
              <a:t>.</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886341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29"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2" name="Freeform: Shape 31">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4C4A6F2-EF4E-4D1D-8853-9231B65E61D8}"/>
              </a:ext>
            </a:extLst>
          </p:cNvPr>
          <p:cNvSpPr txBox="1"/>
          <p:nvPr/>
        </p:nvSpPr>
        <p:spPr>
          <a:xfrm>
            <a:off x="6209382" y="2096162"/>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1035506" y="1730084"/>
            <a:ext cx="9260759" cy="3234822"/>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3500" b="1" u="sng" dirty="0"/>
              <a:t>Assignment 1 - Tasks 1 and 4.</a:t>
            </a:r>
            <a:endParaRPr lang="en-US" sz="3500" b="1" u="sng" dirty="0">
              <a:solidFill>
                <a:srgbClr val="FF0000"/>
              </a:solidFill>
              <a:highlight>
                <a:srgbClr val="FFFF00"/>
              </a:highlight>
            </a:endParaRPr>
          </a:p>
          <a:p>
            <a:pPr marL="742950" indent="-571500">
              <a:buFont typeface="Arial" panose="020B0604020202020204" pitchFamily="34" charset="0"/>
              <a:buChar char="•"/>
            </a:pPr>
            <a:r>
              <a:rPr lang="en-US" sz="2800" dirty="0"/>
              <a:t>The time to complete these tasks takes longer due to the Online learning content.</a:t>
            </a:r>
          </a:p>
          <a:p>
            <a:pPr marL="742950" indent="-571500">
              <a:buFont typeface="Arial" panose="020B0604020202020204" pitchFamily="34" charset="0"/>
              <a:buChar char="•"/>
            </a:pPr>
            <a:r>
              <a:rPr lang="en-US" sz="2800" dirty="0"/>
              <a:t>Tasks 2 and 3 do not include the Online learning content and will take less time.</a:t>
            </a:r>
          </a:p>
          <a:p>
            <a:pPr marL="742950" indent="-571500">
              <a:buFont typeface="Arial" panose="020B0604020202020204" pitchFamily="34" charset="0"/>
              <a:buChar char="•"/>
            </a:pPr>
            <a:r>
              <a:rPr lang="en-US" sz="2800" dirty="0"/>
              <a:t>If you are short on time. Focus on the Assignment task more so than the activities. If you have time, complete both.</a:t>
            </a:r>
          </a:p>
        </p:txBody>
      </p:sp>
      <p:sp>
        <p:nvSpPr>
          <p:cNvPr id="2" name="TextBox 1">
            <a:extLst>
              <a:ext uri="{FF2B5EF4-FFF2-40B4-BE49-F238E27FC236}">
                <a16:creationId xmlns:a16="http://schemas.microsoft.com/office/drawing/2014/main" id="{22D28B8D-C1C5-4905-9AC6-2D657D2475F1}"/>
              </a:ext>
            </a:extLst>
          </p:cNvPr>
          <p:cNvSpPr txBox="1"/>
          <p:nvPr/>
        </p:nvSpPr>
        <p:spPr>
          <a:xfrm>
            <a:off x="2163888" y="577741"/>
            <a:ext cx="10028112" cy="769441"/>
          </a:xfrm>
          <a:prstGeom prst="rect">
            <a:avLst/>
          </a:prstGeom>
          <a:noFill/>
        </p:spPr>
        <p:txBody>
          <a:bodyPr wrap="square" rtlCol="0">
            <a:spAutoFit/>
          </a:bodyPr>
          <a:lstStyle/>
          <a:p>
            <a:r>
              <a:rPr lang="en-GB" sz="4400" b="1" dirty="0"/>
              <a:t>Tip:</a:t>
            </a:r>
          </a:p>
        </p:txBody>
      </p:sp>
    </p:spTree>
    <p:extLst>
      <p:ext uri="{BB962C8B-B14F-4D97-AF65-F5344CB8AC3E}">
        <p14:creationId xmlns:p14="http://schemas.microsoft.com/office/powerpoint/2010/main" val="37502960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DB9AB-4F48-4C91-8A9A-E26D0F428A72}"/>
              </a:ext>
            </a:extLst>
          </p:cNvPr>
          <p:cNvSpPr>
            <a:spLocks noGrp="1"/>
          </p:cNvSpPr>
          <p:nvPr>
            <p:ph type="title"/>
          </p:nvPr>
        </p:nvSpPr>
        <p:spPr>
          <a:xfrm>
            <a:off x="838200" y="556995"/>
            <a:ext cx="10515600" cy="1133693"/>
          </a:xfrm>
        </p:spPr>
        <p:txBody>
          <a:bodyPr>
            <a:normAutofit fontScale="90000"/>
          </a:bodyPr>
          <a:lstStyle/>
          <a:p>
            <a:r>
              <a:rPr lang="en-GB" sz="5200" b="1" dirty="0"/>
              <a:t>Reminders: </a:t>
            </a:r>
            <a:r>
              <a:rPr lang="en-GB" sz="3600" b="1" dirty="0"/>
              <a:t>for the 1/2 People who missed last week.</a:t>
            </a:r>
            <a:endParaRPr lang="en-GB" sz="5200" b="1" dirty="0"/>
          </a:p>
        </p:txBody>
      </p:sp>
      <p:graphicFrame>
        <p:nvGraphicFramePr>
          <p:cNvPr id="5" name="Content Placeholder 2">
            <a:extLst>
              <a:ext uri="{FF2B5EF4-FFF2-40B4-BE49-F238E27FC236}">
                <a16:creationId xmlns:a16="http://schemas.microsoft.com/office/drawing/2014/main" id="{8BBAF526-9707-41BF-B98B-B176E92B00D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409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152826B-5794-4D70-842A-5A115E95FB1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76"/>
          <a:stretch/>
        </p:blipFill>
        <p:spPr>
          <a:xfrm>
            <a:off x="-1" y="6"/>
            <a:ext cx="3922776" cy="3937609"/>
          </a:xfrm>
          <a:prstGeom prst="rect">
            <a:avLst/>
          </a:prstGeom>
        </p:spPr>
      </p:pic>
      <p:pic>
        <p:nvPicPr>
          <p:cNvPr id="5" name="Content Placeholder 4">
            <a:extLst>
              <a:ext uri="{FF2B5EF4-FFF2-40B4-BE49-F238E27FC236}">
                <a16:creationId xmlns:a16="http://schemas.microsoft.com/office/drawing/2014/main" id="{075C4987-9329-4603-9A3B-80DA7BB5179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3914" r="14108" b="1"/>
          <a:stretch/>
        </p:blipFill>
        <p:spPr>
          <a:xfrm>
            <a:off x="4131633" y="10"/>
            <a:ext cx="3922776" cy="3937599"/>
          </a:xfrm>
          <a:prstGeom prst="rect">
            <a:avLst/>
          </a:prstGeom>
        </p:spPr>
      </p:pic>
      <p:sp>
        <p:nvSpPr>
          <p:cNvPr id="2" name="Title 1">
            <a:extLst>
              <a:ext uri="{FF2B5EF4-FFF2-40B4-BE49-F238E27FC236}">
                <a16:creationId xmlns:a16="http://schemas.microsoft.com/office/drawing/2014/main" id="{5C1DCB74-CD2E-4C5D-B09C-2C753632D6FC}"/>
              </a:ext>
            </a:extLst>
          </p:cNvPr>
          <p:cNvSpPr>
            <a:spLocks noGrp="1"/>
          </p:cNvSpPr>
          <p:nvPr>
            <p:ph type="title"/>
          </p:nvPr>
        </p:nvSpPr>
        <p:spPr>
          <a:xfrm>
            <a:off x="865325" y="4462819"/>
            <a:ext cx="2869683" cy="1608383"/>
          </a:xfrm>
        </p:spPr>
        <p:txBody>
          <a:bodyPr vert="horz" lIns="91440" tIns="45720" rIns="91440" bIns="45720" rtlCol="0">
            <a:normAutofit/>
          </a:bodyPr>
          <a:lstStyle/>
          <a:p>
            <a:r>
              <a:rPr lang="en-US" sz="2400" dirty="0"/>
              <a:t>Don’t forget:</a:t>
            </a:r>
          </a:p>
        </p:txBody>
      </p:sp>
      <p:sp>
        <p:nvSpPr>
          <p:cNvPr id="16" name="Content Placeholder 15">
            <a:extLst>
              <a:ext uri="{FF2B5EF4-FFF2-40B4-BE49-F238E27FC236}">
                <a16:creationId xmlns:a16="http://schemas.microsoft.com/office/drawing/2014/main" id="{C1DF56D9-BDD7-49B1-953D-5948E4A5B03F}"/>
              </a:ext>
            </a:extLst>
          </p:cNvPr>
          <p:cNvSpPr>
            <a:spLocks noGrp="1"/>
          </p:cNvSpPr>
          <p:nvPr>
            <p:ph idx="1"/>
          </p:nvPr>
        </p:nvSpPr>
        <p:spPr>
          <a:xfrm>
            <a:off x="4131633" y="4464872"/>
            <a:ext cx="3712464" cy="1608383"/>
          </a:xfrm>
        </p:spPr>
        <p:txBody>
          <a:bodyPr anchor="ctr">
            <a:normAutofit/>
          </a:bodyPr>
          <a:lstStyle/>
          <a:p>
            <a:r>
              <a:rPr lang="en-US" sz="1800" dirty="0"/>
              <a:t>Fav. Drink &amp; Snacks.</a:t>
            </a:r>
            <a:endParaRPr lang="en-US" sz="1700" dirty="0"/>
          </a:p>
        </p:txBody>
      </p:sp>
      <p:pic>
        <p:nvPicPr>
          <p:cNvPr id="11" name="Picture 10" descr="Icon&#10;&#10;Description automatically generated">
            <a:extLst>
              <a:ext uri="{FF2B5EF4-FFF2-40B4-BE49-F238E27FC236}">
                <a16:creationId xmlns:a16="http://schemas.microsoft.com/office/drawing/2014/main" id="{70E1BC7A-49F0-4CA9-8F61-848BEBC547ED}"/>
              </a:ext>
            </a:extLst>
          </p:cNvPr>
          <p:cNvPicPr>
            <a:picLocks noChangeAspect="1"/>
          </p:cNvPicPr>
          <p:nvPr/>
        </p:nvPicPr>
        <p:blipFill rotWithShape="1">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4218" r="33606" b="-3"/>
          <a:stretch/>
        </p:blipFill>
        <p:spPr>
          <a:xfrm>
            <a:off x="8269224" y="-6"/>
            <a:ext cx="3922776" cy="6309360"/>
          </a:xfrm>
          <a:prstGeom prst="rect">
            <a:avLst/>
          </a:prstGeom>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CA2D1C23-75AB-4C3B-8DDF-AEBC693E9E88}"/>
              </a:ext>
            </a:extLst>
          </p:cNvPr>
          <p:cNvSpPr txBox="1"/>
          <p:nvPr/>
        </p:nvSpPr>
        <p:spPr>
          <a:xfrm>
            <a:off x="5595081" y="3737554"/>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whilehewasnapping.com/2016/01/how-to-make-a-snack-stadium-for-the-big-gam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B10F0019-0B59-4D4F-A163-9535918816F7}"/>
              </a:ext>
            </a:extLst>
          </p:cNvPr>
          <p:cNvSpPr txBox="1"/>
          <p:nvPr/>
        </p:nvSpPr>
        <p:spPr>
          <a:xfrm>
            <a:off x="1735958" y="373756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clamorworld.com/hyderabads-high-on-tea-with-international-tea-day-toda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2" name="TextBox 11">
            <a:extLst>
              <a:ext uri="{FF2B5EF4-FFF2-40B4-BE49-F238E27FC236}">
                <a16:creationId xmlns:a16="http://schemas.microsoft.com/office/drawing/2014/main" id="{6F1EAE16-CA78-4AB1-A8AD-4D38A99F4BB9}"/>
              </a:ext>
            </a:extLst>
          </p:cNvPr>
          <p:cNvSpPr txBox="1"/>
          <p:nvPr/>
        </p:nvSpPr>
        <p:spPr>
          <a:xfrm>
            <a:off x="9884958" y="6109299"/>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n.wikipedia.org/wiki/Yin_and_ya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46150078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177</TotalTime>
  <Words>1102</Words>
  <Application>Microsoft Office PowerPoint</Application>
  <PresentationFormat>Widescreen</PresentationFormat>
  <Paragraphs>84</Paragraphs>
  <Slides>18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Symbol</vt:lpstr>
      <vt:lpstr>Office Theme</vt:lpstr>
      <vt:lpstr>L4: Learning in the Digital Era</vt:lpstr>
      <vt:lpstr>PowerPoint Presentation</vt:lpstr>
      <vt:lpstr>This week - Assignment 1 task 2. </vt:lpstr>
      <vt:lpstr>Assignment 1: Task 2 (a).</vt:lpstr>
      <vt:lpstr>Assignment 1: Task 2 (a). Tips.</vt:lpstr>
      <vt:lpstr>The Key to Success</vt:lpstr>
      <vt:lpstr>PowerPoint Presentation</vt:lpstr>
      <vt:lpstr>Register.</vt:lpstr>
      <vt:lpstr> Questions.</vt:lpstr>
      <vt:lpstr>If time: Student Social.  (Chat &amp; Support each other)</vt:lpstr>
      <vt:lpstr>The End.</vt:lpstr>
      <vt:lpstr>Assignment 1: Task 2 (b).</vt:lpstr>
      <vt:lpstr>Creating a Video presentation: </vt:lpstr>
      <vt:lpstr>E-portfolio: </vt:lpstr>
      <vt:lpstr>Archive slides.</vt:lpstr>
      <vt:lpstr>PowerPoint Presentation</vt:lpstr>
      <vt:lpstr>Reminders: for the 1/2 People who missed last week.</vt:lpstr>
      <vt:lpstr>Don’t forget: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43</cp:revision>
  <dcterms:created xsi:type="dcterms:W3CDTF">2020-10-05T12:45:17Z</dcterms:created>
  <dcterms:modified xsi:type="dcterms:W3CDTF">2021-09-23T13:57:02Z</dcterms:modified>
</cp:coreProperties>
</file>