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9"/>
  </p:notesMasterIdLst>
  <p:sldIdLst>
    <p:sldId id="256" r:id="rId2"/>
    <p:sldId id="257" r:id="rId3"/>
    <p:sldId id="258" r:id="rId4"/>
    <p:sldId id="262" r:id="rId5"/>
    <p:sldId id="263" r:id="rId6"/>
    <p:sldId id="260"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355" autoAdjust="0"/>
  </p:normalViewPr>
  <p:slideViewPr>
    <p:cSldViewPr snapToGrid="0">
      <p:cViewPr varScale="1">
        <p:scale>
          <a:sx n="69" d="100"/>
          <a:sy n="69" d="100"/>
        </p:scale>
        <p:origin x="123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3444E5-B48C-4033-B7F9-CC99D5BAC0F8}" type="doc">
      <dgm:prSet loTypeId="urn:microsoft.com/office/officeart/2005/8/layout/bProcess2" loCatId="process" qsTypeId="urn:microsoft.com/office/officeart/2005/8/quickstyle/simple1" qsCatId="simple" csTypeId="urn:microsoft.com/office/officeart/2005/8/colors/accent1_2" csCatId="accent1" phldr="1"/>
      <dgm:spPr/>
      <dgm:t>
        <a:bodyPr/>
        <a:lstStyle/>
        <a:p>
          <a:endParaRPr lang="en-US"/>
        </a:p>
      </dgm:t>
    </dgm:pt>
    <dgm:pt modelId="{3AC6D3EE-FABD-4D74-BD3A-10A04FD55A30}">
      <dgm:prSet/>
      <dgm:spPr/>
      <dgm:t>
        <a:bodyPr/>
        <a:lstStyle/>
        <a:p>
          <a:r>
            <a:rPr lang="en-GB" dirty="0"/>
            <a:t>Strengths</a:t>
          </a:r>
          <a:endParaRPr lang="en-US" dirty="0"/>
        </a:p>
      </dgm:t>
    </dgm:pt>
    <dgm:pt modelId="{850EC0C4-E7A6-4684-AA2B-BBF4C153CF41}" type="parTrans" cxnId="{28E5CE53-BC2C-43F4-859D-BA76B20AC7B6}">
      <dgm:prSet/>
      <dgm:spPr/>
      <dgm:t>
        <a:bodyPr/>
        <a:lstStyle/>
        <a:p>
          <a:endParaRPr lang="en-US"/>
        </a:p>
      </dgm:t>
    </dgm:pt>
    <dgm:pt modelId="{5AC55705-0EDB-4571-8A81-E69B9A1CF6D6}" type="sibTrans" cxnId="{28E5CE53-BC2C-43F4-859D-BA76B20AC7B6}">
      <dgm:prSet/>
      <dgm:spPr/>
      <dgm:t>
        <a:bodyPr/>
        <a:lstStyle/>
        <a:p>
          <a:endParaRPr lang="en-US"/>
        </a:p>
      </dgm:t>
    </dgm:pt>
    <dgm:pt modelId="{917F6B7B-AA98-4C88-98C1-5722A8739798}">
      <dgm:prSet/>
      <dgm:spPr/>
      <dgm:t>
        <a:bodyPr/>
        <a:lstStyle/>
        <a:p>
          <a:r>
            <a:rPr lang="en-GB" dirty="0"/>
            <a:t>Strong Brand Identity</a:t>
          </a:r>
          <a:endParaRPr lang="en-US" dirty="0"/>
        </a:p>
      </dgm:t>
    </dgm:pt>
    <dgm:pt modelId="{D60C3354-4CC8-43FC-85BC-07E006DF3C5F}" type="parTrans" cxnId="{BA6283A3-75A3-4A42-9C32-B1C1E24E5AE1}">
      <dgm:prSet/>
      <dgm:spPr/>
      <dgm:t>
        <a:bodyPr/>
        <a:lstStyle/>
        <a:p>
          <a:endParaRPr lang="en-US"/>
        </a:p>
      </dgm:t>
    </dgm:pt>
    <dgm:pt modelId="{43B256FD-FEC1-4EC0-9B2E-70499B30DF48}" type="sibTrans" cxnId="{BA6283A3-75A3-4A42-9C32-B1C1E24E5AE1}">
      <dgm:prSet/>
      <dgm:spPr/>
      <dgm:t>
        <a:bodyPr/>
        <a:lstStyle/>
        <a:p>
          <a:endParaRPr lang="en-US"/>
        </a:p>
      </dgm:t>
    </dgm:pt>
    <dgm:pt modelId="{F9CFD7C0-BE1C-456C-B144-CF2D265CAD36}">
      <dgm:prSet/>
      <dgm:spPr/>
      <dgm:t>
        <a:bodyPr/>
        <a:lstStyle/>
        <a:p>
          <a:r>
            <a:rPr lang="en-GB"/>
            <a:t>Strong Brand Value</a:t>
          </a:r>
          <a:endParaRPr lang="en-US"/>
        </a:p>
      </dgm:t>
    </dgm:pt>
    <dgm:pt modelId="{E13C5F22-1EDE-4DAF-B8C4-203CF3328900}" type="parTrans" cxnId="{2216DADD-8F4B-473E-928F-FE891E3A2D88}">
      <dgm:prSet/>
      <dgm:spPr/>
      <dgm:t>
        <a:bodyPr/>
        <a:lstStyle/>
        <a:p>
          <a:endParaRPr lang="en-US"/>
        </a:p>
      </dgm:t>
    </dgm:pt>
    <dgm:pt modelId="{9E50AEF6-45AE-4A31-99AF-B54857663655}" type="sibTrans" cxnId="{2216DADD-8F4B-473E-928F-FE891E3A2D88}">
      <dgm:prSet/>
      <dgm:spPr/>
      <dgm:t>
        <a:bodyPr/>
        <a:lstStyle/>
        <a:p>
          <a:endParaRPr lang="en-US"/>
        </a:p>
      </dgm:t>
    </dgm:pt>
    <dgm:pt modelId="{E2DC180D-D2DD-4AF1-9C30-F73E9B0893AE}">
      <dgm:prSet/>
      <dgm:spPr/>
      <dgm:t>
        <a:bodyPr/>
        <a:lstStyle/>
        <a:p>
          <a:r>
            <a:rPr lang="en-GB"/>
            <a:t>Global reach</a:t>
          </a:r>
          <a:endParaRPr lang="en-US"/>
        </a:p>
      </dgm:t>
    </dgm:pt>
    <dgm:pt modelId="{3ECB050D-0ECC-4340-9907-3F6411942642}" type="parTrans" cxnId="{9E4EDDB0-0BB6-4790-92B3-B6DE3733CBE6}">
      <dgm:prSet/>
      <dgm:spPr/>
      <dgm:t>
        <a:bodyPr/>
        <a:lstStyle/>
        <a:p>
          <a:endParaRPr lang="en-US"/>
        </a:p>
      </dgm:t>
    </dgm:pt>
    <dgm:pt modelId="{D33A9E75-EB4E-4295-9680-4CADFE62FA6B}" type="sibTrans" cxnId="{9E4EDDB0-0BB6-4790-92B3-B6DE3733CBE6}">
      <dgm:prSet/>
      <dgm:spPr/>
      <dgm:t>
        <a:bodyPr/>
        <a:lstStyle/>
        <a:p>
          <a:endParaRPr lang="en-US"/>
        </a:p>
      </dgm:t>
    </dgm:pt>
    <dgm:pt modelId="{0924CDD0-D12E-447B-8553-9372242A5A80}">
      <dgm:prSet/>
      <dgm:spPr/>
      <dgm:t>
        <a:bodyPr/>
        <a:lstStyle/>
        <a:p>
          <a:r>
            <a:rPr lang="en-GB"/>
            <a:t>Market Share</a:t>
          </a:r>
          <a:endParaRPr lang="en-US"/>
        </a:p>
      </dgm:t>
    </dgm:pt>
    <dgm:pt modelId="{BC2DB7A3-5E79-4FCF-BF0B-16BA4BCAA9F4}" type="parTrans" cxnId="{90F69362-D6E4-4305-BA56-905130C606EE}">
      <dgm:prSet/>
      <dgm:spPr/>
      <dgm:t>
        <a:bodyPr/>
        <a:lstStyle/>
        <a:p>
          <a:endParaRPr lang="en-US"/>
        </a:p>
      </dgm:t>
    </dgm:pt>
    <dgm:pt modelId="{287E690E-2714-44CB-856D-A624131DF199}" type="sibTrans" cxnId="{90F69362-D6E4-4305-BA56-905130C606EE}">
      <dgm:prSet/>
      <dgm:spPr/>
      <dgm:t>
        <a:bodyPr/>
        <a:lstStyle/>
        <a:p>
          <a:endParaRPr lang="en-US"/>
        </a:p>
      </dgm:t>
    </dgm:pt>
    <dgm:pt modelId="{58A57F2A-C3D6-4A11-9EFB-94D090203368}">
      <dgm:prSet/>
      <dgm:spPr/>
      <dgm:t>
        <a:bodyPr/>
        <a:lstStyle/>
        <a:p>
          <a:r>
            <a:rPr lang="en-GB"/>
            <a:t>Repositioning Portfolio</a:t>
          </a:r>
          <a:endParaRPr lang="en-US"/>
        </a:p>
      </dgm:t>
    </dgm:pt>
    <dgm:pt modelId="{D3659B17-4810-4FDF-9B8E-4AD7BB01C3B6}" type="parTrans" cxnId="{E17BBE8D-3E09-4C45-8CD3-3DA459CACA57}">
      <dgm:prSet/>
      <dgm:spPr/>
      <dgm:t>
        <a:bodyPr/>
        <a:lstStyle/>
        <a:p>
          <a:endParaRPr lang="en-US"/>
        </a:p>
      </dgm:t>
    </dgm:pt>
    <dgm:pt modelId="{471E3B23-F070-4E4B-AD75-EC853D95AC24}" type="sibTrans" cxnId="{E17BBE8D-3E09-4C45-8CD3-3DA459CACA57}">
      <dgm:prSet/>
      <dgm:spPr/>
      <dgm:t>
        <a:bodyPr/>
        <a:lstStyle/>
        <a:p>
          <a:endParaRPr lang="en-US"/>
        </a:p>
      </dgm:t>
    </dgm:pt>
    <dgm:pt modelId="{DE4B7734-D12C-4864-81C6-26606965266E}">
      <dgm:prSet/>
      <dgm:spPr/>
      <dgm:t>
        <a:bodyPr/>
        <a:lstStyle/>
        <a:p>
          <a:r>
            <a:rPr lang="en-GB" dirty="0"/>
            <a:t>Brand Association</a:t>
          </a:r>
          <a:endParaRPr lang="en-US" dirty="0"/>
        </a:p>
      </dgm:t>
    </dgm:pt>
    <dgm:pt modelId="{87CE7283-E4E7-4EC3-A6CC-A2E5ABA1C282}" type="parTrans" cxnId="{D61DC355-5CC1-4E3E-8736-DD96E8EB7CD0}">
      <dgm:prSet/>
      <dgm:spPr/>
      <dgm:t>
        <a:bodyPr/>
        <a:lstStyle/>
        <a:p>
          <a:endParaRPr lang="en-US"/>
        </a:p>
      </dgm:t>
    </dgm:pt>
    <dgm:pt modelId="{C6515F1B-A093-4BAD-A617-ABD718493C75}" type="sibTrans" cxnId="{D61DC355-5CC1-4E3E-8736-DD96E8EB7CD0}">
      <dgm:prSet/>
      <dgm:spPr/>
      <dgm:t>
        <a:bodyPr/>
        <a:lstStyle/>
        <a:p>
          <a:endParaRPr lang="en-US"/>
        </a:p>
      </dgm:t>
    </dgm:pt>
    <dgm:pt modelId="{0E90EC90-8FD2-41BE-B755-39BD5C26C376}">
      <dgm:prSet/>
      <dgm:spPr/>
      <dgm:t>
        <a:bodyPr/>
        <a:lstStyle/>
        <a:p>
          <a:r>
            <a:rPr lang="en-US" dirty="0"/>
            <a:t>(Mustafa, 2018)</a:t>
          </a:r>
        </a:p>
      </dgm:t>
    </dgm:pt>
    <dgm:pt modelId="{E4114F33-0989-4A8A-9247-0F198805C16E}" type="parTrans" cxnId="{A5A471E4-4207-484F-8533-5174C7F13D23}">
      <dgm:prSet/>
      <dgm:spPr/>
      <dgm:t>
        <a:bodyPr/>
        <a:lstStyle/>
        <a:p>
          <a:endParaRPr lang="en-GB"/>
        </a:p>
      </dgm:t>
    </dgm:pt>
    <dgm:pt modelId="{3D2E96B5-94EA-4259-AE81-6A115A94DA32}" type="sibTrans" cxnId="{A5A471E4-4207-484F-8533-5174C7F13D23}">
      <dgm:prSet/>
      <dgm:spPr/>
      <dgm:t>
        <a:bodyPr/>
        <a:lstStyle/>
        <a:p>
          <a:endParaRPr lang="en-GB"/>
        </a:p>
      </dgm:t>
    </dgm:pt>
    <dgm:pt modelId="{5A28D548-023D-45D6-85A0-585998FB9958}" type="pres">
      <dgm:prSet presAssocID="{5B3444E5-B48C-4033-B7F9-CC99D5BAC0F8}" presName="diagram" presStyleCnt="0">
        <dgm:presLayoutVars>
          <dgm:dir/>
          <dgm:resizeHandles/>
        </dgm:presLayoutVars>
      </dgm:prSet>
      <dgm:spPr/>
    </dgm:pt>
    <dgm:pt modelId="{EFAC2A88-BA6E-4798-8CA0-EA546E670615}" type="pres">
      <dgm:prSet presAssocID="{3AC6D3EE-FABD-4D74-BD3A-10A04FD55A30}" presName="firstNode" presStyleLbl="node1" presStyleIdx="0" presStyleCnt="1">
        <dgm:presLayoutVars>
          <dgm:bulletEnabled val="1"/>
        </dgm:presLayoutVars>
      </dgm:prSet>
      <dgm:spPr/>
    </dgm:pt>
  </dgm:ptLst>
  <dgm:cxnLst>
    <dgm:cxn modelId="{FB612506-D214-4CB7-B2C6-9851B91E8B72}" type="presOf" srcId="{917F6B7B-AA98-4C88-98C1-5722A8739798}" destId="{EFAC2A88-BA6E-4798-8CA0-EA546E670615}" srcOrd="0" destOrd="1" presId="urn:microsoft.com/office/officeart/2005/8/layout/bProcess2"/>
    <dgm:cxn modelId="{5DAE062B-EF14-4A4B-92CF-018EAC9E5736}" type="presOf" srcId="{0924CDD0-D12E-447B-8553-9372242A5A80}" destId="{EFAC2A88-BA6E-4798-8CA0-EA546E670615}" srcOrd="0" destOrd="4" presId="urn:microsoft.com/office/officeart/2005/8/layout/bProcess2"/>
    <dgm:cxn modelId="{4F851A3A-BB36-40E4-97D1-CF3CE7B00055}" type="presOf" srcId="{E2DC180D-D2DD-4AF1-9C30-F73E9B0893AE}" destId="{EFAC2A88-BA6E-4798-8CA0-EA546E670615}" srcOrd="0" destOrd="3" presId="urn:microsoft.com/office/officeart/2005/8/layout/bProcess2"/>
    <dgm:cxn modelId="{78C3503D-A5B7-4D11-8E82-2C50000756AD}" type="presOf" srcId="{0E90EC90-8FD2-41BE-B755-39BD5C26C376}" destId="{EFAC2A88-BA6E-4798-8CA0-EA546E670615}" srcOrd="0" destOrd="7" presId="urn:microsoft.com/office/officeart/2005/8/layout/bProcess2"/>
    <dgm:cxn modelId="{90F69362-D6E4-4305-BA56-905130C606EE}" srcId="{3AC6D3EE-FABD-4D74-BD3A-10A04FD55A30}" destId="{0924CDD0-D12E-447B-8553-9372242A5A80}" srcOrd="3" destOrd="0" parTransId="{BC2DB7A3-5E79-4FCF-BF0B-16BA4BCAA9F4}" sibTransId="{287E690E-2714-44CB-856D-A624131DF199}"/>
    <dgm:cxn modelId="{9AACE572-ECA7-4BD0-8976-77994CACB7A4}" type="presOf" srcId="{58A57F2A-C3D6-4A11-9EFB-94D090203368}" destId="{EFAC2A88-BA6E-4798-8CA0-EA546E670615}" srcOrd="0" destOrd="5" presId="urn:microsoft.com/office/officeart/2005/8/layout/bProcess2"/>
    <dgm:cxn modelId="{28E5CE53-BC2C-43F4-859D-BA76B20AC7B6}" srcId="{5B3444E5-B48C-4033-B7F9-CC99D5BAC0F8}" destId="{3AC6D3EE-FABD-4D74-BD3A-10A04FD55A30}" srcOrd="0" destOrd="0" parTransId="{850EC0C4-E7A6-4684-AA2B-BBF4C153CF41}" sibTransId="{5AC55705-0EDB-4571-8A81-E69B9A1CF6D6}"/>
    <dgm:cxn modelId="{D61DC355-5CC1-4E3E-8736-DD96E8EB7CD0}" srcId="{3AC6D3EE-FABD-4D74-BD3A-10A04FD55A30}" destId="{DE4B7734-D12C-4864-81C6-26606965266E}" srcOrd="5" destOrd="0" parTransId="{87CE7283-E4E7-4EC3-A6CC-A2E5ABA1C282}" sibTransId="{C6515F1B-A093-4BAD-A617-ABD718493C75}"/>
    <dgm:cxn modelId="{A88FBE76-153A-419F-8A5B-447C9DFF5B65}" type="presOf" srcId="{DE4B7734-D12C-4864-81C6-26606965266E}" destId="{EFAC2A88-BA6E-4798-8CA0-EA546E670615}" srcOrd="0" destOrd="6" presId="urn:microsoft.com/office/officeart/2005/8/layout/bProcess2"/>
    <dgm:cxn modelId="{E17BBE8D-3E09-4C45-8CD3-3DA459CACA57}" srcId="{3AC6D3EE-FABD-4D74-BD3A-10A04FD55A30}" destId="{58A57F2A-C3D6-4A11-9EFB-94D090203368}" srcOrd="4" destOrd="0" parTransId="{D3659B17-4810-4FDF-9B8E-4AD7BB01C3B6}" sibTransId="{471E3B23-F070-4E4B-AD75-EC853D95AC24}"/>
    <dgm:cxn modelId="{BA6283A3-75A3-4A42-9C32-B1C1E24E5AE1}" srcId="{3AC6D3EE-FABD-4D74-BD3A-10A04FD55A30}" destId="{917F6B7B-AA98-4C88-98C1-5722A8739798}" srcOrd="0" destOrd="0" parTransId="{D60C3354-4CC8-43FC-85BC-07E006DF3C5F}" sibTransId="{43B256FD-FEC1-4EC0-9B2E-70499B30DF48}"/>
    <dgm:cxn modelId="{B114A6A6-C82A-40B8-8867-A7FC63A32C26}" type="presOf" srcId="{F9CFD7C0-BE1C-456C-B144-CF2D265CAD36}" destId="{EFAC2A88-BA6E-4798-8CA0-EA546E670615}" srcOrd="0" destOrd="2" presId="urn:microsoft.com/office/officeart/2005/8/layout/bProcess2"/>
    <dgm:cxn modelId="{9E4EDDB0-0BB6-4790-92B3-B6DE3733CBE6}" srcId="{3AC6D3EE-FABD-4D74-BD3A-10A04FD55A30}" destId="{E2DC180D-D2DD-4AF1-9C30-F73E9B0893AE}" srcOrd="2" destOrd="0" parTransId="{3ECB050D-0ECC-4340-9907-3F6411942642}" sibTransId="{D33A9E75-EB4E-4295-9680-4CADFE62FA6B}"/>
    <dgm:cxn modelId="{6E7CD6CD-BC8D-4D16-AACF-25F75C888BB0}" type="presOf" srcId="{3AC6D3EE-FABD-4D74-BD3A-10A04FD55A30}" destId="{EFAC2A88-BA6E-4798-8CA0-EA546E670615}" srcOrd="0" destOrd="0" presId="urn:microsoft.com/office/officeart/2005/8/layout/bProcess2"/>
    <dgm:cxn modelId="{2216DADD-8F4B-473E-928F-FE891E3A2D88}" srcId="{3AC6D3EE-FABD-4D74-BD3A-10A04FD55A30}" destId="{F9CFD7C0-BE1C-456C-B144-CF2D265CAD36}" srcOrd="1" destOrd="0" parTransId="{E13C5F22-1EDE-4DAF-B8C4-203CF3328900}" sibTransId="{9E50AEF6-45AE-4A31-99AF-B54857663655}"/>
    <dgm:cxn modelId="{A5A471E4-4207-484F-8533-5174C7F13D23}" srcId="{3AC6D3EE-FABD-4D74-BD3A-10A04FD55A30}" destId="{0E90EC90-8FD2-41BE-B755-39BD5C26C376}" srcOrd="6" destOrd="0" parTransId="{E4114F33-0989-4A8A-9247-0F198805C16E}" sibTransId="{3D2E96B5-94EA-4259-AE81-6A115A94DA32}"/>
    <dgm:cxn modelId="{0B1863E7-3C6C-4E11-A9A9-5927F8F59589}" type="presOf" srcId="{5B3444E5-B48C-4033-B7F9-CC99D5BAC0F8}" destId="{5A28D548-023D-45D6-85A0-585998FB9958}" srcOrd="0" destOrd="0" presId="urn:microsoft.com/office/officeart/2005/8/layout/bProcess2"/>
    <dgm:cxn modelId="{570AAD76-B826-4B38-A1F3-372D52A0FA51}" type="presParOf" srcId="{5A28D548-023D-45D6-85A0-585998FB9958}" destId="{EFAC2A88-BA6E-4798-8CA0-EA546E670615}" srcOrd="0"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266CAD-C145-488C-916E-143F28E32396}"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F5933689-2E78-4A62-AA8D-CFEA7B47F551}">
      <dgm:prSet custT="1"/>
      <dgm:spPr/>
      <dgm:t>
        <a:bodyPr/>
        <a:lstStyle/>
        <a:p>
          <a:r>
            <a:rPr lang="en-GB" sz="1800" dirty="0"/>
            <a:t>Weaknesses</a:t>
          </a:r>
          <a:endParaRPr lang="en-US" sz="1800" dirty="0"/>
        </a:p>
      </dgm:t>
    </dgm:pt>
    <dgm:pt modelId="{A36C945D-8370-40E2-9C4F-65217E18AD55}" type="parTrans" cxnId="{A0E0F0F7-F793-445A-9E95-468B6B68C668}">
      <dgm:prSet/>
      <dgm:spPr/>
      <dgm:t>
        <a:bodyPr/>
        <a:lstStyle/>
        <a:p>
          <a:endParaRPr lang="en-US"/>
        </a:p>
      </dgm:t>
    </dgm:pt>
    <dgm:pt modelId="{18EAAF79-FBD3-44AB-BD0F-921B42D4AF26}" type="sibTrans" cxnId="{A0E0F0F7-F793-445A-9E95-468B6B68C668}">
      <dgm:prSet/>
      <dgm:spPr/>
      <dgm:t>
        <a:bodyPr/>
        <a:lstStyle/>
        <a:p>
          <a:endParaRPr lang="en-US"/>
        </a:p>
      </dgm:t>
    </dgm:pt>
    <dgm:pt modelId="{703F8388-FB71-483C-B1CD-22CE5B532CB5}">
      <dgm:prSet custT="1"/>
      <dgm:spPr/>
      <dgm:t>
        <a:bodyPr/>
        <a:lstStyle/>
        <a:p>
          <a:r>
            <a:rPr lang="en-GB" sz="1800" dirty="0"/>
            <a:t>Competition with Pepsi</a:t>
          </a:r>
          <a:endParaRPr lang="en-US" sz="1800" dirty="0"/>
        </a:p>
      </dgm:t>
    </dgm:pt>
    <dgm:pt modelId="{F1DB3F34-CD1B-4972-87E5-FA2C1C7381D6}" type="parTrans" cxnId="{2F596C90-66C6-4110-80A3-BA76E88604B4}">
      <dgm:prSet/>
      <dgm:spPr/>
      <dgm:t>
        <a:bodyPr/>
        <a:lstStyle/>
        <a:p>
          <a:endParaRPr lang="en-US"/>
        </a:p>
      </dgm:t>
    </dgm:pt>
    <dgm:pt modelId="{950FD3DC-341F-4FFB-B8A2-106823C82C3C}" type="sibTrans" cxnId="{2F596C90-66C6-4110-80A3-BA76E88604B4}">
      <dgm:prSet/>
      <dgm:spPr/>
      <dgm:t>
        <a:bodyPr/>
        <a:lstStyle/>
        <a:p>
          <a:endParaRPr lang="en-US"/>
        </a:p>
      </dgm:t>
    </dgm:pt>
    <dgm:pt modelId="{C8D5DA0F-9BBC-4BB4-9CFB-8946A22ED3F6}">
      <dgm:prSet custT="1"/>
      <dgm:spPr/>
      <dgm:t>
        <a:bodyPr/>
        <a:lstStyle/>
        <a:p>
          <a:r>
            <a:rPr lang="en-GB" sz="1800" dirty="0"/>
            <a:t>Product diversification</a:t>
          </a:r>
          <a:endParaRPr lang="en-US" sz="1800" dirty="0"/>
        </a:p>
      </dgm:t>
    </dgm:pt>
    <dgm:pt modelId="{905F2950-4873-4465-9CDA-302AFC6809CC}" type="parTrans" cxnId="{BAB318A0-1301-469C-AD41-2E676452D473}">
      <dgm:prSet/>
      <dgm:spPr/>
      <dgm:t>
        <a:bodyPr/>
        <a:lstStyle/>
        <a:p>
          <a:endParaRPr lang="en-US"/>
        </a:p>
      </dgm:t>
    </dgm:pt>
    <dgm:pt modelId="{99B08502-CBB2-43BF-A119-D4EEA216D0C4}" type="sibTrans" cxnId="{BAB318A0-1301-469C-AD41-2E676452D473}">
      <dgm:prSet/>
      <dgm:spPr/>
      <dgm:t>
        <a:bodyPr/>
        <a:lstStyle/>
        <a:p>
          <a:endParaRPr lang="en-US"/>
        </a:p>
      </dgm:t>
    </dgm:pt>
    <dgm:pt modelId="{E8718450-6AB7-4924-A6C6-B35AA8AE6E88}">
      <dgm:prSet custT="1"/>
      <dgm:spPr/>
      <dgm:t>
        <a:bodyPr/>
        <a:lstStyle/>
        <a:p>
          <a:r>
            <a:rPr lang="en-GB" sz="1800"/>
            <a:t>Health Issues</a:t>
          </a:r>
          <a:endParaRPr lang="en-US" sz="1800"/>
        </a:p>
      </dgm:t>
    </dgm:pt>
    <dgm:pt modelId="{43A839E4-2E24-4BB3-A734-A8D7DD82D8EC}" type="parTrans" cxnId="{0302B731-E2C7-4329-A576-07B945CDE86E}">
      <dgm:prSet/>
      <dgm:spPr/>
      <dgm:t>
        <a:bodyPr/>
        <a:lstStyle/>
        <a:p>
          <a:endParaRPr lang="en-US"/>
        </a:p>
      </dgm:t>
    </dgm:pt>
    <dgm:pt modelId="{9FC51268-C01D-4EA4-8690-77E119147166}" type="sibTrans" cxnId="{0302B731-E2C7-4329-A576-07B945CDE86E}">
      <dgm:prSet/>
      <dgm:spPr/>
      <dgm:t>
        <a:bodyPr/>
        <a:lstStyle/>
        <a:p>
          <a:endParaRPr lang="en-US"/>
        </a:p>
      </dgm:t>
    </dgm:pt>
    <dgm:pt modelId="{71C9E001-7478-4E13-B938-D3FB9FD0F35C}">
      <dgm:prSet custT="1"/>
      <dgm:spPr/>
      <dgm:t>
        <a:bodyPr/>
        <a:lstStyle/>
        <a:p>
          <a:r>
            <a:rPr lang="en-GB" sz="1800" dirty="0"/>
            <a:t>Infringement Lawsuits</a:t>
          </a:r>
          <a:endParaRPr lang="en-US" sz="1800" dirty="0"/>
        </a:p>
      </dgm:t>
    </dgm:pt>
    <dgm:pt modelId="{AD8EB089-97A2-4533-8719-514502B3BAAA}" type="parTrans" cxnId="{E68AB1C5-059E-490D-BC01-5278FD921753}">
      <dgm:prSet/>
      <dgm:spPr/>
      <dgm:t>
        <a:bodyPr/>
        <a:lstStyle/>
        <a:p>
          <a:endParaRPr lang="en-US"/>
        </a:p>
      </dgm:t>
    </dgm:pt>
    <dgm:pt modelId="{3001D789-05CA-4B43-807F-9B91CEF58123}" type="sibTrans" cxnId="{E68AB1C5-059E-490D-BC01-5278FD921753}">
      <dgm:prSet/>
      <dgm:spPr/>
      <dgm:t>
        <a:bodyPr/>
        <a:lstStyle/>
        <a:p>
          <a:endParaRPr lang="en-US"/>
        </a:p>
      </dgm:t>
    </dgm:pt>
    <dgm:pt modelId="{5836B63B-4862-4E84-8714-F760F2DF38B3}">
      <dgm:prSet custT="1"/>
      <dgm:spPr/>
      <dgm:t>
        <a:bodyPr/>
        <a:lstStyle/>
        <a:p>
          <a:r>
            <a:rPr lang="en-GB" sz="1800" dirty="0"/>
            <a:t>Overdependence on Third-Party Technology Providers</a:t>
          </a:r>
          <a:endParaRPr lang="en-US" sz="1800" dirty="0"/>
        </a:p>
      </dgm:t>
    </dgm:pt>
    <dgm:pt modelId="{79DB6F60-8A94-4CE6-9EA7-2C89E2334BBC}" type="parTrans" cxnId="{C6CD13C4-6FB2-4510-A008-6BEDDC5CE975}">
      <dgm:prSet/>
      <dgm:spPr/>
      <dgm:t>
        <a:bodyPr/>
        <a:lstStyle/>
        <a:p>
          <a:endParaRPr lang="en-US"/>
        </a:p>
      </dgm:t>
    </dgm:pt>
    <dgm:pt modelId="{9FA79362-FB7E-4EC4-B88F-8E823D40AF15}" type="sibTrans" cxnId="{C6CD13C4-6FB2-4510-A008-6BEDDC5CE975}">
      <dgm:prSet/>
      <dgm:spPr/>
      <dgm:t>
        <a:bodyPr/>
        <a:lstStyle/>
        <a:p>
          <a:endParaRPr lang="en-US"/>
        </a:p>
      </dgm:t>
    </dgm:pt>
    <dgm:pt modelId="{324642BA-5F47-4DA6-9447-EB55AC432369}">
      <dgm:prSet custT="1"/>
      <dgm:spPr/>
      <dgm:t>
        <a:bodyPr/>
        <a:lstStyle/>
        <a:p>
          <a:r>
            <a:rPr lang="en-US" sz="1800" dirty="0"/>
            <a:t>(Mustafa, 2018)</a:t>
          </a:r>
        </a:p>
      </dgm:t>
    </dgm:pt>
    <dgm:pt modelId="{7ED30B48-302A-4850-9BBB-511C92AAC0C1}" type="parTrans" cxnId="{73402C62-3F14-4FBB-B37B-85ED3C89FCD2}">
      <dgm:prSet/>
      <dgm:spPr/>
      <dgm:t>
        <a:bodyPr/>
        <a:lstStyle/>
        <a:p>
          <a:endParaRPr lang="en-GB"/>
        </a:p>
      </dgm:t>
    </dgm:pt>
    <dgm:pt modelId="{D35CB01C-6F4C-4C56-B4D1-C316B8A172BB}" type="sibTrans" cxnId="{73402C62-3F14-4FBB-B37B-85ED3C89FCD2}">
      <dgm:prSet/>
      <dgm:spPr/>
      <dgm:t>
        <a:bodyPr/>
        <a:lstStyle/>
        <a:p>
          <a:endParaRPr lang="en-GB"/>
        </a:p>
      </dgm:t>
    </dgm:pt>
    <dgm:pt modelId="{2E2F59C1-42C7-4F32-AB7B-B12296458DC0}" type="pres">
      <dgm:prSet presAssocID="{BB266CAD-C145-488C-916E-143F28E32396}" presName="diagram" presStyleCnt="0">
        <dgm:presLayoutVars>
          <dgm:dir/>
          <dgm:resizeHandles val="exact"/>
        </dgm:presLayoutVars>
      </dgm:prSet>
      <dgm:spPr/>
    </dgm:pt>
    <dgm:pt modelId="{9424BEB7-CEA0-4654-924D-6702BC466CD9}" type="pres">
      <dgm:prSet presAssocID="{F5933689-2E78-4A62-AA8D-CFEA7B47F551}" presName="arrow" presStyleLbl="node1" presStyleIdx="0" presStyleCnt="1">
        <dgm:presLayoutVars>
          <dgm:bulletEnabled val="1"/>
        </dgm:presLayoutVars>
      </dgm:prSet>
      <dgm:spPr/>
    </dgm:pt>
  </dgm:ptLst>
  <dgm:cxnLst>
    <dgm:cxn modelId="{0302B731-E2C7-4329-A576-07B945CDE86E}" srcId="{F5933689-2E78-4A62-AA8D-CFEA7B47F551}" destId="{E8718450-6AB7-4924-A6C6-B35AA8AE6E88}" srcOrd="2" destOrd="0" parTransId="{43A839E4-2E24-4BB3-A734-A8D7DD82D8EC}" sibTransId="{9FC51268-C01D-4EA4-8690-77E119147166}"/>
    <dgm:cxn modelId="{9C25EC32-14D0-4ABB-9F09-A6AE8B37A107}" type="presOf" srcId="{BB266CAD-C145-488C-916E-143F28E32396}" destId="{2E2F59C1-42C7-4F32-AB7B-B12296458DC0}" srcOrd="0" destOrd="0" presId="urn:microsoft.com/office/officeart/2005/8/layout/arrow5"/>
    <dgm:cxn modelId="{9C25753D-AFBD-471E-A209-B3D6B48425EF}" type="presOf" srcId="{E8718450-6AB7-4924-A6C6-B35AA8AE6E88}" destId="{9424BEB7-CEA0-4654-924D-6702BC466CD9}" srcOrd="0" destOrd="3" presId="urn:microsoft.com/office/officeart/2005/8/layout/arrow5"/>
    <dgm:cxn modelId="{73402C62-3F14-4FBB-B37B-85ED3C89FCD2}" srcId="{F5933689-2E78-4A62-AA8D-CFEA7B47F551}" destId="{324642BA-5F47-4DA6-9447-EB55AC432369}" srcOrd="5" destOrd="0" parTransId="{7ED30B48-302A-4850-9BBB-511C92AAC0C1}" sibTransId="{D35CB01C-6F4C-4C56-B4D1-C316B8A172BB}"/>
    <dgm:cxn modelId="{E3364C47-9C5D-4223-8B62-445F4D28192C}" type="presOf" srcId="{5836B63B-4862-4E84-8714-F760F2DF38B3}" destId="{9424BEB7-CEA0-4654-924D-6702BC466CD9}" srcOrd="0" destOrd="5" presId="urn:microsoft.com/office/officeart/2005/8/layout/arrow5"/>
    <dgm:cxn modelId="{676A587F-7A85-4BFD-B3DD-57673B860713}" type="presOf" srcId="{703F8388-FB71-483C-B1CD-22CE5B532CB5}" destId="{9424BEB7-CEA0-4654-924D-6702BC466CD9}" srcOrd="0" destOrd="1" presId="urn:microsoft.com/office/officeart/2005/8/layout/arrow5"/>
    <dgm:cxn modelId="{9CEDF484-8A3E-4C9C-86A4-E3473BFE5034}" type="presOf" srcId="{F5933689-2E78-4A62-AA8D-CFEA7B47F551}" destId="{9424BEB7-CEA0-4654-924D-6702BC466CD9}" srcOrd="0" destOrd="0" presId="urn:microsoft.com/office/officeart/2005/8/layout/arrow5"/>
    <dgm:cxn modelId="{2F596C90-66C6-4110-80A3-BA76E88604B4}" srcId="{F5933689-2E78-4A62-AA8D-CFEA7B47F551}" destId="{703F8388-FB71-483C-B1CD-22CE5B532CB5}" srcOrd="0" destOrd="0" parTransId="{F1DB3F34-CD1B-4972-87E5-FA2C1C7381D6}" sibTransId="{950FD3DC-341F-4FFB-B8A2-106823C82C3C}"/>
    <dgm:cxn modelId="{43840298-4AEE-401A-8C89-581DA4855630}" type="presOf" srcId="{71C9E001-7478-4E13-B938-D3FB9FD0F35C}" destId="{9424BEB7-CEA0-4654-924D-6702BC466CD9}" srcOrd="0" destOrd="4" presId="urn:microsoft.com/office/officeart/2005/8/layout/arrow5"/>
    <dgm:cxn modelId="{BAB318A0-1301-469C-AD41-2E676452D473}" srcId="{F5933689-2E78-4A62-AA8D-CFEA7B47F551}" destId="{C8D5DA0F-9BBC-4BB4-9CFB-8946A22ED3F6}" srcOrd="1" destOrd="0" parTransId="{905F2950-4873-4465-9CDA-302AFC6809CC}" sibTransId="{99B08502-CBB2-43BF-A119-D4EEA216D0C4}"/>
    <dgm:cxn modelId="{5CEA83BD-9293-42F5-AA7B-08CAE91178B1}" type="presOf" srcId="{324642BA-5F47-4DA6-9447-EB55AC432369}" destId="{9424BEB7-CEA0-4654-924D-6702BC466CD9}" srcOrd="0" destOrd="6" presId="urn:microsoft.com/office/officeart/2005/8/layout/arrow5"/>
    <dgm:cxn modelId="{C6CD13C4-6FB2-4510-A008-6BEDDC5CE975}" srcId="{F5933689-2E78-4A62-AA8D-CFEA7B47F551}" destId="{5836B63B-4862-4E84-8714-F760F2DF38B3}" srcOrd="4" destOrd="0" parTransId="{79DB6F60-8A94-4CE6-9EA7-2C89E2334BBC}" sibTransId="{9FA79362-FB7E-4EC4-B88F-8E823D40AF15}"/>
    <dgm:cxn modelId="{E68AB1C5-059E-490D-BC01-5278FD921753}" srcId="{F5933689-2E78-4A62-AA8D-CFEA7B47F551}" destId="{71C9E001-7478-4E13-B938-D3FB9FD0F35C}" srcOrd="3" destOrd="0" parTransId="{AD8EB089-97A2-4533-8719-514502B3BAAA}" sibTransId="{3001D789-05CA-4B43-807F-9B91CEF58123}"/>
    <dgm:cxn modelId="{A0E0F0F7-F793-445A-9E95-468B6B68C668}" srcId="{BB266CAD-C145-488C-916E-143F28E32396}" destId="{F5933689-2E78-4A62-AA8D-CFEA7B47F551}" srcOrd="0" destOrd="0" parTransId="{A36C945D-8370-40E2-9C4F-65217E18AD55}" sibTransId="{18EAAF79-FBD3-44AB-BD0F-921B42D4AF26}"/>
    <dgm:cxn modelId="{762E4FF8-5985-45A0-836A-17FDBA7238EB}" type="presOf" srcId="{C8D5DA0F-9BBC-4BB4-9CFB-8946A22ED3F6}" destId="{9424BEB7-CEA0-4654-924D-6702BC466CD9}" srcOrd="0" destOrd="2" presId="urn:microsoft.com/office/officeart/2005/8/layout/arrow5"/>
    <dgm:cxn modelId="{4F56E65D-14D2-4F5E-B974-8C2799E0EFC2}" type="presParOf" srcId="{2E2F59C1-42C7-4F32-AB7B-B12296458DC0}" destId="{9424BEB7-CEA0-4654-924D-6702BC466CD9}" srcOrd="0" destOrd="0" presId="urn:microsoft.com/office/officeart/2005/8/layout/arrow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C2A88-BA6E-4798-8CA0-EA546E670615}">
      <dsp:nvSpPr>
        <dsp:cNvPr id="0" name=""/>
        <dsp:cNvSpPr/>
      </dsp:nvSpPr>
      <dsp:spPr>
        <a:xfrm>
          <a:off x="0" y="102471"/>
          <a:ext cx="4146395" cy="414639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3020" tIns="33020" rIns="33020" bIns="33020" numCol="1" spcCol="1270" anchor="ctr" anchorCtr="0">
          <a:noAutofit/>
        </a:bodyPr>
        <a:lstStyle/>
        <a:p>
          <a:pPr marL="0" lvl="0" indent="0" algn="l" defTabSz="1155700">
            <a:lnSpc>
              <a:spcPct val="90000"/>
            </a:lnSpc>
            <a:spcBef>
              <a:spcPct val="0"/>
            </a:spcBef>
            <a:spcAft>
              <a:spcPct val="35000"/>
            </a:spcAft>
            <a:buNone/>
          </a:pPr>
          <a:r>
            <a:rPr lang="en-GB" sz="2600" kern="1200" dirty="0"/>
            <a:t>Strengths</a:t>
          </a:r>
          <a:endParaRPr lang="en-US" sz="2600" kern="1200" dirty="0"/>
        </a:p>
        <a:p>
          <a:pPr marL="228600" lvl="1" indent="-228600" algn="l" defTabSz="889000">
            <a:lnSpc>
              <a:spcPct val="90000"/>
            </a:lnSpc>
            <a:spcBef>
              <a:spcPct val="0"/>
            </a:spcBef>
            <a:spcAft>
              <a:spcPct val="15000"/>
            </a:spcAft>
            <a:buChar char="•"/>
          </a:pPr>
          <a:r>
            <a:rPr lang="en-GB" sz="2000" kern="1200" dirty="0"/>
            <a:t>Strong Brand Identity</a:t>
          </a:r>
          <a:endParaRPr lang="en-US" sz="2000" kern="1200" dirty="0"/>
        </a:p>
        <a:p>
          <a:pPr marL="228600" lvl="1" indent="-228600" algn="l" defTabSz="889000">
            <a:lnSpc>
              <a:spcPct val="90000"/>
            </a:lnSpc>
            <a:spcBef>
              <a:spcPct val="0"/>
            </a:spcBef>
            <a:spcAft>
              <a:spcPct val="15000"/>
            </a:spcAft>
            <a:buChar char="•"/>
          </a:pPr>
          <a:r>
            <a:rPr lang="en-GB" sz="2000" kern="1200"/>
            <a:t>Strong Brand Value</a:t>
          </a:r>
          <a:endParaRPr lang="en-US" sz="2000" kern="1200"/>
        </a:p>
        <a:p>
          <a:pPr marL="228600" lvl="1" indent="-228600" algn="l" defTabSz="889000">
            <a:lnSpc>
              <a:spcPct val="90000"/>
            </a:lnSpc>
            <a:spcBef>
              <a:spcPct val="0"/>
            </a:spcBef>
            <a:spcAft>
              <a:spcPct val="15000"/>
            </a:spcAft>
            <a:buChar char="•"/>
          </a:pPr>
          <a:r>
            <a:rPr lang="en-GB" sz="2000" kern="1200"/>
            <a:t>Global reach</a:t>
          </a:r>
          <a:endParaRPr lang="en-US" sz="2000" kern="1200"/>
        </a:p>
        <a:p>
          <a:pPr marL="228600" lvl="1" indent="-228600" algn="l" defTabSz="889000">
            <a:lnSpc>
              <a:spcPct val="90000"/>
            </a:lnSpc>
            <a:spcBef>
              <a:spcPct val="0"/>
            </a:spcBef>
            <a:spcAft>
              <a:spcPct val="15000"/>
            </a:spcAft>
            <a:buChar char="•"/>
          </a:pPr>
          <a:r>
            <a:rPr lang="en-GB" sz="2000" kern="1200"/>
            <a:t>Market Share</a:t>
          </a:r>
          <a:endParaRPr lang="en-US" sz="2000" kern="1200"/>
        </a:p>
        <a:p>
          <a:pPr marL="228600" lvl="1" indent="-228600" algn="l" defTabSz="889000">
            <a:lnSpc>
              <a:spcPct val="90000"/>
            </a:lnSpc>
            <a:spcBef>
              <a:spcPct val="0"/>
            </a:spcBef>
            <a:spcAft>
              <a:spcPct val="15000"/>
            </a:spcAft>
            <a:buChar char="•"/>
          </a:pPr>
          <a:r>
            <a:rPr lang="en-GB" sz="2000" kern="1200"/>
            <a:t>Repositioning Portfolio</a:t>
          </a:r>
          <a:endParaRPr lang="en-US" sz="2000" kern="1200"/>
        </a:p>
        <a:p>
          <a:pPr marL="228600" lvl="1" indent="-228600" algn="l" defTabSz="889000">
            <a:lnSpc>
              <a:spcPct val="90000"/>
            </a:lnSpc>
            <a:spcBef>
              <a:spcPct val="0"/>
            </a:spcBef>
            <a:spcAft>
              <a:spcPct val="15000"/>
            </a:spcAft>
            <a:buChar char="•"/>
          </a:pPr>
          <a:r>
            <a:rPr lang="en-GB" sz="2000" kern="1200" dirty="0"/>
            <a:t>Brand Association</a:t>
          </a:r>
          <a:endParaRPr lang="en-US" sz="2000" kern="1200" dirty="0"/>
        </a:p>
        <a:p>
          <a:pPr marL="228600" lvl="1" indent="-228600" algn="l" defTabSz="889000">
            <a:lnSpc>
              <a:spcPct val="90000"/>
            </a:lnSpc>
            <a:spcBef>
              <a:spcPct val="0"/>
            </a:spcBef>
            <a:spcAft>
              <a:spcPct val="15000"/>
            </a:spcAft>
            <a:buChar char="•"/>
          </a:pPr>
          <a:r>
            <a:rPr lang="en-US" sz="2000" kern="1200" dirty="0"/>
            <a:t>(Mustafa, 2018)</a:t>
          </a:r>
        </a:p>
      </dsp:txBody>
      <dsp:txXfrm>
        <a:off x="607225" y="709696"/>
        <a:ext cx="2931945" cy="29319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4BEB7-CEA0-4654-924D-6702BC466CD9}">
      <dsp:nvSpPr>
        <dsp:cNvPr id="0" name=""/>
        <dsp:cNvSpPr/>
      </dsp:nvSpPr>
      <dsp:spPr>
        <a:xfrm>
          <a:off x="169295" y="2279"/>
          <a:ext cx="4346779" cy="4346779"/>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l" defTabSz="800100">
            <a:lnSpc>
              <a:spcPct val="90000"/>
            </a:lnSpc>
            <a:spcBef>
              <a:spcPct val="0"/>
            </a:spcBef>
            <a:spcAft>
              <a:spcPct val="35000"/>
            </a:spcAft>
            <a:buNone/>
          </a:pPr>
          <a:r>
            <a:rPr lang="en-GB" sz="1800" kern="1200" dirty="0"/>
            <a:t>Weaknesses</a:t>
          </a:r>
          <a:endParaRPr lang="en-US" sz="1800" kern="1200" dirty="0"/>
        </a:p>
        <a:p>
          <a:pPr marL="171450" lvl="1" indent="-171450" algn="l" defTabSz="800100">
            <a:lnSpc>
              <a:spcPct val="90000"/>
            </a:lnSpc>
            <a:spcBef>
              <a:spcPct val="0"/>
            </a:spcBef>
            <a:spcAft>
              <a:spcPct val="15000"/>
            </a:spcAft>
            <a:buChar char="•"/>
          </a:pPr>
          <a:r>
            <a:rPr lang="en-GB" sz="1800" kern="1200" dirty="0"/>
            <a:t>Competition with Pepsi</a:t>
          </a:r>
          <a:endParaRPr lang="en-US" sz="1800" kern="1200" dirty="0"/>
        </a:p>
        <a:p>
          <a:pPr marL="171450" lvl="1" indent="-171450" algn="l" defTabSz="800100">
            <a:lnSpc>
              <a:spcPct val="90000"/>
            </a:lnSpc>
            <a:spcBef>
              <a:spcPct val="0"/>
            </a:spcBef>
            <a:spcAft>
              <a:spcPct val="15000"/>
            </a:spcAft>
            <a:buChar char="•"/>
          </a:pPr>
          <a:r>
            <a:rPr lang="en-GB" sz="1800" kern="1200" dirty="0"/>
            <a:t>Product diversification</a:t>
          </a:r>
          <a:endParaRPr lang="en-US" sz="1800" kern="1200" dirty="0"/>
        </a:p>
        <a:p>
          <a:pPr marL="171450" lvl="1" indent="-171450" algn="l" defTabSz="800100">
            <a:lnSpc>
              <a:spcPct val="90000"/>
            </a:lnSpc>
            <a:spcBef>
              <a:spcPct val="0"/>
            </a:spcBef>
            <a:spcAft>
              <a:spcPct val="15000"/>
            </a:spcAft>
            <a:buChar char="•"/>
          </a:pPr>
          <a:r>
            <a:rPr lang="en-GB" sz="1800" kern="1200"/>
            <a:t>Health Issues</a:t>
          </a:r>
          <a:endParaRPr lang="en-US" sz="1800" kern="1200"/>
        </a:p>
        <a:p>
          <a:pPr marL="171450" lvl="1" indent="-171450" algn="l" defTabSz="800100">
            <a:lnSpc>
              <a:spcPct val="90000"/>
            </a:lnSpc>
            <a:spcBef>
              <a:spcPct val="0"/>
            </a:spcBef>
            <a:spcAft>
              <a:spcPct val="15000"/>
            </a:spcAft>
            <a:buChar char="•"/>
          </a:pPr>
          <a:r>
            <a:rPr lang="en-GB" sz="1800" kern="1200" dirty="0"/>
            <a:t>Infringement Lawsuits</a:t>
          </a:r>
          <a:endParaRPr lang="en-US" sz="1800" kern="1200" dirty="0"/>
        </a:p>
        <a:p>
          <a:pPr marL="171450" lvl="1" indent="-171450" algn="l" defTabSz="800100">
            <a:lnSpc>
              <a:spcPct val="90000"/>
            </a:lnSpc>
            <a:spcBef>
              <a:spcPct val="0"/>
            </a:spcBef>
            <a:spcAft>
              <a:spcPct val="15000"/>
            </a:spcAft>
            <a:buChar char="•"/>
          </a:pPr>
          <a:r>
            <a:rPr lang="en-GB" sz="1800" kern="1200" dirty="0"/>
            <a:t>Overdependence on Third-Party Technology Providers</a:t>
          </a:r>
          <a:endParaRPr lang="en-US" sz="1800" kern="1200" dirty="0"/>
        </a:p>
        <a:p>
          <a:pPr marL="171450" lvl="1" indent="-171450" algn="l" defTabSz="800100">
            <a:lnSpc>
              <a:spcPct val="90000"/>
            </a:lnSpc>
            <a:spcBef>
              <a:spcPct val="0"/>
            </a:spcBef>
            <a:spcAft>
              <a:spcPct val="15000"/>
            </a:spcAft>
            <a:buChar char="•"/>
          </a:pPr>
          <a:r>
            <a:rPr lang="en-US" sz="1800" kern="1200" dirty="0"/>
            <a:t>(Mustafa, 2018)</a:t>
          </a:r>
        </a:p>
      </dsp:txBody>
      <dsp:txXfrm>
        <a:off x="1255990" y="2279"/>
        <a:ext cx="2173389" cy="3586093"/>
      </dsp:txXfrm>
    </dsp:sp>
  </dsp:spTree>
</dsp:drawing>
</file>

<file path=ppt/diagrams/layout1.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1AD5EE-7C04-4BC4-B0ED-6F7B96B75CE3}" type="datetimeFigureOut">
              <a:rPr lang="en-GB" smtClean="0"/>
              <a:t>23/07/2024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32BBE7-9AA8-48E1-96EC-4992CC9FC393}" type="slidenum">
              <a:rPr lang="en-GB" smtClean="0"/>
              <a:t>‹#›</a:t>
            </a:fld>
            <a:endParaRPr lang="en-GB"/>
          </a:p>
        </p:txBody>
      </p:sp>
    </p:spTree>
    <p:extLst>
      <p:ext uri="{BB962C8B-B14F-4D97-AF65-F5344CB8AC3E}">
        <p14:creationId xmlns:p14="http://schemas.microsoft.com/office/powerpoint/2010/main" val="4190253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2BBE7-9AA8-48E1-96EC-4992CC9FC393}" type="slidenum">
              <a:rPr lang="en-GB" smtClean="0"/>
              <a:t>2</a:t>
            </a:fld>
            <a:endParaRPr lang="en-GB"/>
          </a:p>
        </p:txBody>
      </p:sp>
    </p:spTree>
    <p:extLst>
      <p:ext uri="{BB962C8B-B14F-4D97-AF65-F5344CB8AC3E}">
        <p14:creationId xmlns:p14="http://schemas.microsoft.com/office/powerpoint/2010/main" val="3233373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2BBE7-9AA8-48E1-96EC-4992CC9FC393}" type="slidenum">
              <a:rPr lang="en-GB" smtClean="0"/>
              <a:t>4</a:t>
            </a:fld>
            <a:endParaRPr lang="en-GB"/>
          </a:p>
        </p:txBody>
      </p:sp>
    </p:spTree>
    <p:extLst>
      <p:ext uri="{BB962C8B-B14F-4D97-AF65-F5344CB8AC3E}">
        <p14:creationId xmlns:p14="http://schemas.microsoft.com/office/powerpoint/2010/main" val="952461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8D03CE-6969-468A-B548-FCF382C51724}" type="datetimeFigureOut">
              <a:rPr lang="en-GB" smtClean="0"/>
              <a:t>23/07/2024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3255854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D03CE-6969-468A-B548-FCF382C51724}" type="datetimeFigureOut">
              <a:rPr lang="en-GB" smtClean="0"/>
              <a:t>23/07/2024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1879999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D03CE-6969-468A-B548-FCF382C51724}" type="datetimeFigureOut">
              <a:rPr lang="en-GB" smtClean="0"/>
              <a:t>23/07/2024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172734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8D03CE-6969-468A-B548-FCF382C51724}" type="datetimeFigureOut">
              <a:rPr lang="en-GB" smtClean="0"/>
              <a:t>23/07/2024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752370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8D03CE-6969-468A-B548-FCF382C51724}" type="datetimeFigureOut">
              <a:rPr lang="en-GB" smtClean="0"/>
              <a:t>23/07/2024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1855626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8D03CE-6969-468A-B548-FCF382C51724}" type="datetimeFigureOut">
              <a:rPr lang="en-GB" smtClean="0"/>
              <a:t>23/07/2024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299458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8D03CE-6969-468A-B548-FCF382C51724}" type="datetimeFigureOut">
              <a:rPr lang="en-GB" smtClean="0"/>
              <a:t>23/07/2024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4137889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8D03CE-6969-468A-B548-FCF382C51724}" type="datetimeFigureOut">
              <a:rPr lang="en-GB" smtClean="0"/>
              <a:t>23/07/2024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251308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8D03CE-6969-468A-B548-FCF382C51724}" type="datetimeFigureOut">
              <a:rPr lang="en-GB" smtClean="0"/>
              <a:t>23/07/2024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2060417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D03CE-6969-468A-B548-FCF382C51724}" type="datetimeFigureOut">
              <a:rPr lang="en-GB" smtClean="0"/>
              <a:t>23/07/2024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983097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D03CE-6969-468A-B548-FCF382C51724}" type="datetimeFigureOut">
              <a:rPr lang="en-GB" smtClean="0"/>
              <a:t>23/07/2024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1834417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D03CE-6969-468A-B548-FCF382C51724}" type="datetimeFigureOut">
              <a:rPr lang="en-GB" smtClean="0"/>
              <a:t>23/07/2024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1097240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D03CE-6969-468A-B548-FCF382C51724}" type="datetimeFigureOut">
              <a:rPr lang="en-GB" smtClean="0"/>
              <a:t>23/07/2024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218011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D03CE-6969-468A-B548-FCF382C51724}" type="datetimeFigureOut">
              <a:rPr lang="en-GB" smtClean="0"/>
              <a:t>23/07/2024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39962644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D03CE-6969-468A-B548-FCF382C51724}" type="datetimeFigureOut">
              <a:rPr lang="en-GB" smtClean="0"/>
              <a:t>23/07/2024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28203011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D03CE-6969-468A-B548-FCF382C51724}" type="datetimeFigureOut">
              <a:rPr lang="en-GB" smtClean="0"/>
              <a:t>23/07/2024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2862294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E8D03CE-6969-468A-B548-FCF382C51724}" type="datetimeFigureOut">
              <a:rPr lang="en-GB" smtClean="0"/>
              <a:t>23/07/2024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E3B8E0F-704B-4B5E-B0AB-007993EC5966}" type="slidenum">
              <a:rPr lang="en-GB" smtClean="0"/>
              <a:t>‹#›</a:t>
            </a:fld>
            <a:endParaRPr lang="en-GB"/>
          </a:p>
        </p:txBody>
      </p:sp>
    </p:spTree>
    <p:extLst>
      <p:ext uri="{BB962C8B-B14F-4D97-AF65-F5344CB8AC3E}">
        <p14:creationId xmlns:p14="http://schemas.microsoft.com/office/powerpoint/2010/main" val="367947533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ritishcouncil.in/study-uk/virtual-fair/university-wales-saint-david"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lunabranding.co.uk/iconic-brands-coca-cola/"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9.xml"/><Relationship Id="rId4" Type="http://schemas.openxmlformats.org/officeDocument/2006/relationships/hyperlink" Target="https://www.blogartesvisuales.net/identidad-corporativa/4-rasgos-del-diseno-de-marca-en-los-que-coca-cola-es-experta/"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acKcNyjOgLU" TargetMode="External"/><Relationship Id="rId2" Type="http://schemas.openxmlformats.org/officeDocument/2006/relationships/image" Target="../media/image4.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5.jp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hyperlink" Target="https://it.wikiquote.org/wiki/Coca-Cola"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bevnet.com/news/2017/national-amusements-coca-cola-announce-new-partnership" TargetMode="External"/><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pexels.com/photo/coca-cola-cans-and-glasses-with-lines-50593/" TargetMode="External"/><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shiksha.com/" TargetMode="Externa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businessmodelanalyst.com/" TargetMode="External"/><Relationship Id="rId4" Type="http://schemas.openxmlformats.org/officeDocument/2006/relationships/hyperlink" Target="https://www.swotandpestle.com/alibab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6AB52-9BA5-1362-7521-9CFB8838D24D}"/>
              </a:ext>
            </a:extLst>
          </p:cNvPr>
          <p:cNvSpPr>
            <a:spLocks noGrp="1"/>
          </p:cNvSpPr>
          <p:nvPr>
            <p:ph type="ctrTitle"/>
          </p:nvPr>
        </p:nvSpPr>
        <p:spPr>
          <a:xfrm>
            <a:off x="612648" y="1078992"/>
            <a:ext cx="6272784" cy="1536192"/>
          </a:xfrm>
        </p:spPr>
        <p:txBody>
          <a:bodyPr vert="horz" lIns="91440" tIns="45720" rIns="91440" bIns="45720" rtlCol="0" anchor="b">
            <a:normAutofit fontScale="90000"/>
          </a:bodyPr>
          <a:lstStyle/>
          <a:p>
            <a:pPr algn="l"/>
            <a:r>
              <a:rPr lang="en-US" sz="2900"/>
              <a:t>Module name: Introduction to Business</a:t>
            </a:r>
            <a:br>
              <a:rPr lang="en-US" sz="2900"/>
            </a:br>
            <a:r>
              <a:rPr lang="en-US" sz="2900"/>
              <a:t>Module code: LCBB4007</a:t>
            </a:r>
            <a:br>
              <a:rPr lang="en-US" sz="2900"/>
            </a:br>
            <a:r>
              <a:rPr lang="en-US" sz="2900"/>
              <a:t>Assessment 2: Group Presentation</a:t>
            </a:r>
          </a:p>
        </p:txBody>
      </p:sp>
      <p:sp>
        <p:nvSpPr>
          <p:cNvPr id="3" name="Subtitle 2">
            <a:extLst>
              <a:ext uri="{FF2B5EF4-FFF2-40B4-BE49-F238E27FC236}">
                <a16:creationId xmlns:a16="http://schemas.microsoft.com/office/drawing/2014/main" id="{E0B80CB1-3DD8-9E34-3AB3-28A76AAA234D}"/>
              </a:ext>
            </a:extLst>
          </p:cNvPr>
          <p:cNvSpPr>
            <a:spLocks noGrp="1"/>
          </p:cNvSpPr>
          <p:nvPr>
            <p:ph type="subTitle" idx="1"/>
          </p:nvPr>
        </p:nvSpPr>
        <p:spPr>
          <a:xfrm>
            <a:off x="612648" y="3355848"/>
            <a:ext cx="6272784" cy="2825496"/>
          </a:xfrm>
        </p:spPr>
        <p:txBody>
          <a:bodyPr vert="horz" lIns="91440" tIns="45720" rIns="91440" bIns="45720" rtlCol="0">
            <a:normAutofit fontScale="92500" lnSpcReduction="10000"/>
          </a:bodyPr>
          <a:lstStyle/>
          <a:p>
            <a:pPr indent="-228600" algn="l">
              <a:buFont typeface="Arial" panose="020B0604020202020204" pitchFamily="34" charset="0"/>
              <a:buChar char="•"/>
            </a:pPr>
            <a:r>
              <a:rPr lang="en-US" sz="2000" dirty="0"/>
              <a:t> Student name: Adrian </a:t>
            </a:r>
            <a:r>
              <a:rPr lang="en-US" sz="2000" dirty="0" err="1"/>
              <a:t>Mocanu</a:t>
            </a:r>
            <a:r>
              <a:rPr lang="en-US" sz="2000" dirty="0"/>
              <a:t> (2243469)</a:t>
            </a:r>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r>
              <a:rPr lang="en-US" sz="2000" dirty="0"/>
              <a:t>Lecture s name: Dr. Laila </a:t>
            </a:r>
            <a:r>
              <a:rPr lang="en-US" sz="2000" dirty="0" err="1"/>
              <a:t>Maazouz</a:t>
            </a:r>
            <a:endParaRPr lang="en-US" sz="2000" dirty="0"/>
          </a:p>
        </p:txBody>
      </p:sp>
      <p:pic>
        <p:nvPicPr>
          <p:cNvPr id="5" name="Picture 4" descr="A close-up of a logo&#10;&#10;Description automatically generated">
            <a:extLst>
              <a:ext uri="{FF2B5EF4-FFF2-40B4-BE49-F238E27FC236}">
                <a16:creationId xmlns:a16="http://schemas.microsoft.com/office/drawing/2014/main" id="{C17D2527-3EDA-04F4-3A28-CAE23F06D4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84008" y="559007"/>
            <a:ext cx="4229773" cy="2379247"/>
          </a:xfrm>
          <a:prstGeom prst="rect">
            <a:avLst/>
          </a:prstGeom>
        </p:spPr>
      </p:pic>
      <p:pic>
        <p:nvPicPr>
          <p:cNvPr id="6" name="Picture 5" descr="A group of soda cans&#10;&#10;Description automatically generated">
            <a:extLst>
              <a:ext uri="{FF2B5EF4-FFF2-40B4-BE49-F238E27FC236}">
                <a16:creationId xmlns:a16="http://schemas.microsoft.com/office/drawing/2014/main" id="{05CA789E-2C97-E875-55BD-323AAD761BB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84008" y="3571526"/>
            <a:ext cx="4229773" cy="2379247"/>
          </a:xfrm>
          <a:prstGeom prst="rect">
            <a:avLst/>
          </a:prstGeom>
        </p:spPr>
      </p:pic>
    </p:spTree>
    <p:extLst>
      <p:ext uri="{BB962C8B-B14F-4D97-AF65-F5344CB8AC3E}">
        <p14:creationId xmlns:p14="http://schemas.microsoft.com/office/powerpoint/2010/main" val="2993443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60C9C-64FD-0DFD-57D8-EC5818AE0120}"/>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dirty="0"/>
              <a:t> MY SELF </a:t>
            </a:r>
          </a:p>
        </p:txBody>
      </p:sp>
      <p:pic>
        <p:nvPicPr>
          <p:cNvPr id="6" name="Picture Placeholder 5" descr="A group of women holding up bottles of soda&#10;&#10;Description automatically generated">
            <a:extLst>
              <a:ext uri="{FF2B5EF4-FFF2-40B4-BE49-F238E27FC236}">
                <a16:creationId xmlns:a16="http://schemas.microsoft.com/office/drawing/2014/main" id="{93C6C02F-FAA1-52E4-A238-800E44908457}"/>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166" r="13162" b="-1"/>
          <a:stretch/>
        </p:blipFill>
        <p:spPr>
          <a:xfrm>
            <a:off x="4381366" y="272373"/>
            <a:ext cx="7688094" cy="6157609"/>
          </a:xfrm>
          <a:prstGeom prst="rect">
            <a:avLst/>
          </a:prstGeom>
        </p:spPr>
      </p:pic>
      <p:sp>
        <p:nvSpPr>
          <p:cNvPr id="30" name="Text Placeholder 3">
            <a:extLst>
              <a:ext uri="{FF2B5EF4-FFF2-40B4-BE49-F238E27FC236}">
                <a16:creationId xmlns:a16="http://schemas.microsoft.com/office/drawing/2014/main" id="{A1FE3D68-6F05-7609-A6A9-E728EB7CD1D1}"/>
              </a:ext>
            </a:extLst>
          </p:cNvPr>
          <p:cNvSpPr>
            <a:spLocks noGrp="1"/>
          </p:cNvSpPr>
          <p:nvPr>
            <p:ph type="body" sz="half" idx="2"/>
          </p:nvPr>
        </p:nvSpPr>
        <p:spPr>
          <a:xfrm>
            <a:off x="274122" y="1915888"/>
            <a:ext cx="4244753" cy="4423799"/>
          </a:xfrm>
        </p:spPr>
        <p:txBody>
          <a:bodyPr vert="horz" lIns="91440" tIns="45720" rIns="91440" bIns="45720" rtlCol="0">
            <a:noAutofit/>
          </a:bodyPr>
          <a:lstStyle/>
          <a:p>
            <a:pPr marL="228600" lvl="1"/>
            <a:r>
              <a:rPr lang="en-US" sz="2000" dirty="0">
                <a:latin typeface="Arial" panose="020B0604020202020204" pitchFamily="34" charset="0"/>
                <a:cs typeface="Arial" panose="020B0604020202020204" pitchFamily="34" charset="0"/>
              </a:rPr>
              <a:t>Adrian </a:t>
            </a:r>
            <a:r>
              <a:rPr lang="en-US" sz="2000" dirty="0" err="1">
                <a:latin typeface="Arial" panose="020B0604020202020204" pitchFamily="34" charset="0"/>
                <a:cs typeface="Arial" panose="020B0604020202020204" pitchFamily="34" charset="0"/>
              </a:rPr>
              <a:t>Mocanu</a:t>
            </a:r>
            <a:endParaRPr lang="en-US" sz="2000" dirty="0">
              <a:latin typeface="Arial" panose="020B0604020202020204" pitchFamily="34" charset="0"/>
              <a:cs typeface="Arial" panose="020B0604020202020204" pitchFamily="34" charset="0"/>
            </a:endParaRPr>
          </a:p>
          <a:p>
            <a:r>
              <a:rPr lang="en-US" sz="2000" dirty="0"/>
              <a:t>   I.D. Number: 2243469</a:t>
            </a:r>
          </a:p>
          <a:p>
            <a:r>
              <a:rPr lang="en-US" sz="2000" dirty="0"/>
              <a:t>               NOW</a:t>
            </a:r>
          </a:p>
          <a:p>
            <a:r>
              <a:rPr lang="en-US" sz="2000" dirty="0">
                <a:latin typeface="Arial" panose="020B0604020202020204" pitchFamily="34" charset="0"/>
                <a:cs typeface="Arial" panose="020B0604020202020204" pitchFamily="34" charset="0"/>
              </a:rPr>
              <a:t>     I am Presenting here</a:t>
            </a:r>
          </a:p>
          <a:p>
            <a:r>
              <a:rPr lang="en-US" sz="2000" dirty="0">
                <a:latin typeface="Arial" panose="020B0604020202020204" pitchFamily="34" charset="0"/>
                <a:cs typeface="Arial" panose="020B0604020202020204" pitchFamily="34" charset="0"/>
              </a:rPr>
              <a:t>The internal and external  environment  influencing the      organization. </a:t>
            </a:r>
          </a:p>
          <a:p>
            <a:r>
              <a:rPr lang="en-US" sz="2000" dirty="0">
                <a:latin typeface="Arial" panose="020B0604020202020204" pitchFamily="34" charset="0"/>
                <a:cs typeface="Arial" panose="020B0604020202020204" pitchFamily="34" charset="0"/>
              </a:rPr>
              <a:t>                 and </a:t>
            </a:r>
          </a:p>
          <a:p>
            <a:r>
              <a:rPr lang="en-US" sz="2000" dirty="0">
                <a:latin typeface="Arial" panose="020B0604020202020204" pitchFamily="34" charset="0"/>
                <a:cs typeface="Arial" panose="020B0604020202020204" pitchFamily="34" charset="0"/>
              </a:rPr>
              <a:t>        SWOT Analysis </a:t>
            </a:r>
          </a:p>
          <a:p>
            <a:r>
              <a:rPr lang="en-US" sz="2000" dirty="0"/>
              <a:t>                 of </a:t>
            </a:r>
          </a:p>
          <a:p>
            <a:r>
              <a:rPr lang="en-US" sz="2000" dirty="0"/>
              <a:t>          COCA-COLA    </a:t>
            </a:r>
          </a:p>
        </p:txBody>
      </p:sp>
    </p:spTree>
    <p:extLst>
      <p:ext uri="{BB962C8B-B14F-4D97-AF65-F5344CB8AC3E}">
        <p14:creationId xmlns:p14="http://schemas.microsoft.com/office/powerpoint/2010/main" val="2344160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F260-02AD-A731-253D-969245502299}"/>
              </a:ext>
            </a:extLst>
          </p:cNvPr>
          <p:cNvSpPr>
            <a:spLocks noGrp="1"/>
          </p:cNvSpPr>
          <p:nvPr>
            <p:ph type="title"/>
          </p:nvPr>
        </p:nvSpPr>
        <p:spPr>
          <a:xfrm>
            <a:off x="839788" y="457200"/>
            <a:ext cx="3932237" cy="1257300"/>
          </a:xfrm>
        </p:spPr>
        <p:txBody>
          <a:bodyPr>
            <a:normAutofit/>
          </a:bodyPr>
          <a:lstStyle/>
          <a:p>
            <a:r>
              <a:rPr lang="en-GB" sz="2400">
                <a:latin typeface="Arial" panose="020B0604020202020204" pitchFamily="34" charset="0"/>
                <a:cs typeface="Arial" panose="020B0604020202020204" pitchFamily="34" charset="0"/>
              </a:rPr>
              <a:t>The internal and external environment in business</a:t>
            </a:r>
            <a:endParaRPr lang="en-GB" sz="24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ED0FE35C-20AE-AFC6-6F05-3F2CAB13A4E0}"/>
              </a:ext>
            </a:extLst>
          </p:cNvPr>
          <p:cNvSpPr>
            <a:spLocks noGrp="1"/>
          </p:cNvSpPr>
          <p:nvPr>
            <p:ph type="body" sz="half" idx="2"/>
          </p:nvPr>
        </p:nvSpPr>
        <p:spPr>
          <a:xfrm>
            <a:off x="836612" y="1963881"/>
            <a:ext cx="4346576" cy="4436919"/>
          </a:xfrm>
        </p:spPr>
        <p:txBody>
          <a:bodyPr>
            <a:norm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What is internal and external environment in business?</a:t>
            </a:r>
          </a:p>
          <a:p>
            <a:r>
              <a:rPr lang="en-GB" sz="1400" dirty="0">
                <a:latin typeface="Arial" panose="020B0604020202020204" pitchFamily="34" charset="0"/>
                <a:cs typeface="Arial" panose="020B0604020202020204" pitchFamily="34" charset="0"/>
              </a:rPr>
              <a:t>    The internal business environment includes factors like:  </a:t>
            </a:r>
          </a:p>
          <a:p>
            <a:r>
              <a:rPr lang="en-GB" sz="1400" dirty="0">
                <a:latin typeface="Arial" panose="020B0604020202020204" pitchFamily="34" charset="0"/>
                <a:cs typeface="Arial" panose="020B0604020202020204" pitchFamily="34" charset="0"/>
              </a:rPr>
              <a:t>                               - employees                                                              </a:t>
            </a:r>
          </a:p>
          <a:p>
            <a:r>
              <a:rPr lang="en-GB" sz="1400" dirty="0">
                <a:latin typeface="Arial" panose="020B0604020202020204" pitchFamily="34" charset="0"/>
                <a:cs typeface="Arial" panose="020B0604020202020204" pitchFamily="34" charset="0"/>
              </a:rPr>
              <a:t>                               -  resources</a:t>
            </a:r>
          </a:p>
          <a:p>
            <a:r>
              <a:rPr lang="en-GB" sz="1400" dirty="0">
                <a:latin typeface="Arial" panose="020B0604020202020204" pitchFamily="34" charset="0"/>
                <a:cs typeface="Arial" panose="020B0604020202020204" pitchFamily="34" charset="0"/>
              </a:rPr>
              <a:t>                               - capability</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The external business environment consist of external forces such as:</a:t>
            </a:r>
          </a:p>
          <a:p>
            <a:r>
              <a:rPr lang="en-GB" sz="1400" dirty="0">
                <a:latin typeface="Arial" panose="020B0604020202020204" pitchFamily="34" charset="0"/>
                <a:cs typeface="Arial" panose="020B0604020202020204" pitchFamily="34" charset="0"/>
              </a:rPr>
              <a:t>                                - market trends</a:t>
            </a:r>
          </a:p>
          <a:p>
            <a:r>
              <a:rPr lang="en-GB" sz="1400" dirty="0">
                <a:latin typeface="Arial" panose="020B0604020202020204" pitchFamily="34" charset="0"/>
                <a:cs typeface="Arial" panose="020B0604020202020204" pitchFamily="34" charset="0"/>
              </a:rPr>
              <a:t>                                - industry trends</a:t>
            </a:r>
          </a:p>
          <a:p>
            <a:r>
              <a:rPr lang="en-GB" sz="1400" dirty="0">
                <a:latin typeface="Arial" panose="020B0604020202020204" pitchFamily="34" charset="0"/>
                <a:cs typeface="Arial" panose="020B0604020202020204" pitchFamily="34" charset="0"/>
              </a:rPr>
              <a:t>                                - operating environment</a:t>
            </a:r>
          </a:p>
          <a:p>
            <a:r>
              <a:rPr lang="en-GB" sz="1400" dirty="0">
                <a:latin typeface="Arial" panose="020B0604020202020204" pitchFamily="34" charset="0"/>
                <a:cs typeface="Arial" panose="020B0604020202020204" pitchFamily="34" charset="0"/>
              </a:rPr>
              <a:t>(Shiksha com, 2022)</a:t>
            </a:r>
          </a:p>
          <a:p>
            <a:endParaRPr lang="en-GB" dirty="0">
              <a:latin typeface="Arial" panose="020B0604020202020204" pitchFamily="34" charset="0"/>
              <a:cs typeface="Arial" panose="020B0604020202020204" pitchFamily="34" charset="0"/>
            </a:endParaRPr>
          </a:p>
        </p:txBody>
      </p:sp>
      <p:pic>
        <p:nvPicPr>
          <p:cNvPr id="8" name="Picture 7" descr="A colorful background with black text&#10;&#10;Description automatically generated">
            <a:extLst>
              <a:ext uri="{FF2B5EF4-FFF2-40B4-BE49-F238E27FC236}">
                <a16:creationId xmlns:a16="http://schemas.microsoft.com/office/drawing/2014/main" id="{57BA4801-127F-FEFF-1890-3999DD918F0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31774" y="992186"/>
            <a:ext cx="6172200" cy="4873626"/>
          </a:xfrm>
          <a:prstGeom prst="rect">
            <a:avLst/>
          </a:prstGeom>
        </p:spPr>
      </p:pic>
    </p:spTree>
    <p:extLst>
      <p:ext uri="{BB962C8B-B14F-4D97-AF65-F5344CB8AC3E}">
        <p14:creationId xmlns:p14="http://schemas.microsoft.com/office/powerpoint/2010/main" val="2432958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9B9FD-5099-7480-0491-B6B448F9F5E9}"/>
              </a:ext>
            </a:extLst>
          </p:cNvPr>
          <p:cNvSpPr>
            <a:spLocks noGrp="1"/>
          </p:cNvSpPr>
          <p:nvPr>
            <p:ph type="title"/>
          </p:nvPr>
        </p:nvSpPr>
        <p:spPr/>
        <p:txBody>
          <a:bodyPr/>
          <a:lstStyle/>
          <a:p>
            <a:r>
              <a:rPr lang="en-GB"/>
              <a:t>                Coca-Cola SWOT Analysis</a:t>
            </a:r>
            <a:endParaRPr lang="en-GB" dirty="0"/>
          </a:p>
        </p:txBody>
      </p:sp>
      <p:graphicFrame>
        <p:nvGraphicFramePr>
          <p:cNvPr id="12" name="Content Placeholder 2">
            <a:extLst>
              <a:ext uri="{FF2B5EF4-FFF2-40B4-BE49-F238E27FC236}">
                <a16:creationId xmlns:a16="http://schemas.microsoft.com/office/drawing/2014/main" id="{970CBE6F-F0D7-C8E5-9725-BD7614BC77E9}"/>
              </a:ext>
            </a:extLst>
          </p:cNvPr>
          <p:cNvGraphicFramePr>
            <a:graphicFrameLocks noGrp="1"/>
          </p:cNvGraphicFramePr>
          <p:nvPr>
            <p:ph sz="half" idx="1"/>
            <p:extLst>
              <p:ext uri="{D42A27DB-BD31-4B8C-83A1-F6EECF244321}">
                <p14:modId xmlns:p14="http://schemas.microsoft.com/office/powerpoint/2010/main" val="2681020157"/>
              </p:ext>
            </p:extLst>
          </p:nvPr>
        </p:nvGraphicFramePr>
        <p:xfrm>
          <a:off x="838200" y="1825625"/>
          <a:ext cx="414639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Content Placeholder 3">
            <a:extLst>
              <a:ext uri="{FF2B5EF4-FFF2-40B4-BE49-F238E27FC236}">
                <a16:creationId xmlns:a16="http://schemas.microsoft.com/office/drawing/2014/main" id="{46CCB7CF-876F-76F8-164A-D9214E5F8561}"/>
              </a:ext>
            </a:extLst>
          </p:cNvPr>
          <p:cNvGraphicFramePr>
            <a:graphicFrameLocks noGrp="1"/>
          </p:cNvGraphicFramePr>
          <p:nvPr>
            <p:ph sz="half" idx="2"/>
            <p:extLst>
              <p:ext uri="{D42A27DB-BD31-4B8C-83A1-F6EECF244321}">
                <p14:modId xmlns:p14="http://schemas.microsoft.com/office/powerpoint/2010/main" val="3516169161"/>
              </p:ext>
            </p:extLst>
          </p:nvPr>
        </p:nvGraphicFramePr>
        <p:xfrm>
          <a:off x="6668428" y="1825625"/>
          <a:ext cx="4685371"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0" name="Picture 9" descr="A bottle of soda with a red label">
            <a:extLst>
              <a:ext uri="{FF2B5EF4-FFF2-40B4-BE49-F238E27FC236}">
                <a16:creationId xmlns:a16="http://schemas.microsoft.com/office/drawing/2014/main" id="{1B404D98-499A-B3A2-32EB-670FBC7A597B}"/>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5151862" y="2762714"/>
            <a:ext cx="1516566" cy="2779441"/>
          </a:xfrm>
          <a:prstGeom prst="rect">
            <a:avLst/>
          </a:prstGeom>
        </p:spPr>
      </p:pic>
    </p:spTree>
    <p:extLst>
      <p:ext uri="{BB962C8B-B14F-4D97-AF65-F5344CB8AC3E}">
        <p14:creationId xmlns:p14="http://schemas.microsoft.com/office/powerpoint/2010/main" val="17108602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4A365-7ABE-4D14-4A92-E635CC969341}"/>
              </a:ext>
            </a:extLst>
          </p:cNvPr>
          <p:cNvSpPr>
            <a:spLocks noGrp="1"/>
          </p:cNvSpPr>
          <p:nvPr>
            <p:ph type="title"/>
          </p:nvPr>
        </p:nvSpPr>
        <p:spPr/>
        <p:txBody>
          <a:bodyPr/>
          <a:lstStyle/>
          <a:p>
            <a:r>
              <a:rPr lang="en-GB" dirty="0"/>
              <a:t>               Coca-Cola SWOT Analysis</a:t>
            </a:r>
          </a:p>
        </p:txBody>
      </p:sp>
      <p:sp>
        <p:nvSpPr>
          <p:cNvPr id="3" name="Content Placeholder 2">
            <a:extLst>
              <a:ext uri="{FF2B5EF4-FFF2-40B4-BE49-F238E27FC236}">
                <a16:creationId xmlns:a16="http://schemas.microsoft.com/office/drawing/2014/main" id="{009874B2-08EC-F8B1-1F22-54E220A8E4BE}"/>
              </a:ext>
            </a:extLst>
          </p:cNvPr>
          <p:cNvSpPr>
            <a:spLocks noGrp="1"/>
          </p:cNvSpPr>
          <p:nvPr>
            <p:ph sz="half" idx="1"/>
          </p:nvPr>
        </p:nvSpPr>
        <p:spPr>
          <a:xfrm>
            <a:off x="231848" y="2117704"/>
            <a:ext cx="4362454" cy="3448595"/>
          </a:xfrm>
        </p:spPr>
        <p:txBody>
          <a:bodyPr>
            <a:normAutofit/>
          </a:bodyPr>
          <a:lstStyle/>
          <a:p>
            <a:pPr marL="0" indent="0">
              <a:buNone/>
            </a:pPr>
            <a:r>
              <a:rPr lang="en-GB" sz="2800" dirty="0"/>
              <a:t>             Opportunities</a:t>
            </a:r>
          </a:p>
          <a:p>
            <a:pPr>
              <a:buFontTx/>
              <a:buChar char="-"/>
            </a:pPr>
            <a:r>
              <a:rPr lang="en-GB" sz="1800" dirty="0"/>
              <a:t>Extension of The Ready-to-drink</a:t>
            </a:r>
          </a:p>
          <a:p>
            <a:pPr>
              <a:buFontTx/>
              <a:buChar char="-"/>
            </a:pPr>
            <a:r>
              <a:rPr lang="en-GB" sz="1800" dirty="0"/>
              <a:t>Add New Goods to the Market and Lessen Added Sugar</a:t>
            </a:r>
          </a:p>
          <a:p>
            <a:pPr>
              <a:buFontTx/>
              <a:buChar char="-"/>
            </a:pPr>
            <a:r>
              <a:rPr lang="en-GB" sz="1800" dirty="0"/>
              <a:t>Profits from the Declining Value of the U.S. Currency</a:t>
            </a:r>
          </a:p>
          <a:p>
            <a:pPr>
              <a:buFontTx/>
              <a:buChar char="-"/>
            </a:pPr>
            <a:r>
              <a:rPr lang="en-GB" sz="1800" dirty="0"/>
              <a:t>Leveraging TikTok</a:t>
            </a:r>
          </a:p>
          <a:p>
            <a:pPr>
              <a:buFontTx/>
              <a:buChar char="-"/>
            </a:pPr>
            <a:r>
              <a:rPr lang="en-GB" dirty="0"/>
              <a:t>(Mustafa, 2018)</a:t>
            </a:r>
            <a:endParaRPr lang="en-GB" sz="1800" dirty="0"/>
          </a:p>
        </p:txBody>
      </p:sp>
      <p:sp>
        <p:nvSpPr>
          <p:cNvPr id="4" name="Content Placeholder 3">
            <a:extLst>
              <a:ext uri="{FF2B5EF4-FFF2-40B4-BE49-F238E27FC236}">
                <a16:creationId xmlns:a16="http://schemas.microsoft.com/office/drawing/2014/main" id="{DFEAC7A8-17EA-6B02-A2A9-743BB3EEE425}"/>
              </a:ext>
            </a:extLst>
          </p:cNvPr>
          <p:cNvSpPr>
            <a:spLocks noGrp="1"/>
          </p:cNvSpPr>
          <p:nvPr>
            <p:ph sz="half" idx="2"/>
          </p:nvPr>
        </p:nvSpPr>
        <p:spPr>
          <a:xfrm>
            <a:off x="8155701" y="2017343"/>
            <a:ext cx="3452719" cy="3441520"/>
          </a:xfrm>
        </p:spPr>
        <p:txBody>
          <a:bodyPr>
            <a:normAutofit/>
          </a:bodyPr>
          <a:lstStyle/>
          <a:p>
            <a:pPr marL="0" indent="0">
              <a:buNone/>
            </a:pPr>
            <a:r>
              <a:rPr lang="en-GB" sz="2800" dirty="0"/>
              <a:t>                Threats</a:t>
            </a:r>
          </a:p>
          <a:p>
            <a:pPr>
              <a:buFontTx/>
              <a:buChar char="-"/>
            </a:pPr>
            <a:r>
              <a:rPr lang="en-GB" sz="1900" dirty="0"/>
              <a:t>Water usage controversy</a:t>
            </a:r>
          </a:p>
          <a:p>
            <a:pPr>
              <a:buFontTx/>
              <a:buChar char="-"/>
            </a:pPr>
            <a:r>
              <a:rPr lang="en-GB" sz="1900" dirty="0"/>
              <a:t>Pollution Lawsuit</a:t>
            </a:r>
          </a:p>
          <a:p>
            <a:pPr>
              <a:buFontTx/>
              <a:buChar char="-"/>
            </a:pPr>
            <a:r>
              <a:rPr lang="en-GB" sz="1900" dirty="0"/>
              <a:t>Fierce competition</a:t>
            </a:r>
          </a:p>
          <a:p>
            <a:pPr>
              <a:buFontTx/>
              <a:buChar char="-"/>
            </a:pPr>
            <a:r>
              <a:rPr lang="en-GB" sz="1900" dirty="0"/>
              <a:t>Economic uncertainty</a:t>
            </a:r>
          </a:p>
          <a:p>
            <a:pPr>
              <a:buFontTx/>
              <a:buChar char="-"/>
            </a:pPr>
            <a:r>
              <a:rPr lang="en-GB" sz="1900" dirty="0"/>
              <a:t>Increasing Health Awareness</a:t>
            </a:r>
          </a:p>
          <a:p>
            <a:pPr>
              <a:buFontTx/>
              <a:buChar char="-"/>
            </a:pPr>
            <a:r>
              <a:rPr lang="en-GB" sz="1900" dirty="0"/>
              <a:t>(Mustafa, 2018)</a:t>
            </a:r>
          </a:p>
        </p:txBody>
      </p:sp>
      <p:pic>
        <p:nvPicPr>
          <p:cNvPr id="6" name="Picture 5" descr="A red circle with a bottle of soda&#10;&#10;Description automatically generated">
            <a:extLst>
              <a:ext uri="{FF2B5EF4-FFF2-40B4-BE49-F238E27FC236}">
                <a16:creationId xmlns:a16="http://schemas.microsoft.com/office/drawing/2014/main" id="{82263286-5A79-3639-C98D-BA962453F2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94663" y="1864194"/>
            <a:ext cx="3345365" cy="4188917"/>
          </a:xfrm>
          <a:prstGeom prst="rect">
            <a:avLst/>
          </a:prstGeom>
        </p:spPr>
      </p:pic>
    </p:spTree>
    <p:extLst>
      <p:ext uri="{BB962C8B-B14F-4D97-AF65-F5344CB8AC3E}">
        <p14:creationId xmlns:p14="http://schemas.microsoft.com/office/powerpoint/2010/main" val="2849574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CF800-CAA9-7ADC-3332-9416114A5033}"/>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dirty="0"/>
              <a:t>                                 CONCLUSION</a:t>
            </a:r>
          </a:p>
        </p:txBody>
      </p:sp>
      <p:sp>
        <p:nvSpPr>
          <p:cNvPr id="3" name="Content Placeholder 2">
            <a:extLst>
              <a:ext uri="{FF2B5EF4-FFF2-40B4-BE49-F238E27FC236}">
                <a16:creationId xmlns:a16="http://schemas.microsoft.com/office/drawing/2014/main" id="{BA17B603-B66E-DE0D-7C25-50E9D036B091}"/>
              </a:ext>
            </a:extLst>
          </p:cNvPr>
          <p:cNvSpPr>
            <a:spLocks noGrp="1"/>
          </p:cNvSpPr>
          <p:nvPr>
            <p:ph sz="half" idx="1"/>
          </p:nvPr>
        </p:nvSpPr>
        <p:spPr>
          <a:xfrm>
            <a:off x="640080" y="2872899"/>
            <a:ext cx="4243589" cy="3320668"/>
          </a:xfrm>
        </p:spPr>
        <p:txBody>
          <a:bodyPr vert="horz" lIns="91440" tIns="45720" rIns="91440" bIns="45720" rtlCol="0">
            <a:normAutofit fontScale="92500"/>
          </a:bodyPr>
          <a:lstStyle/>
          <a:p>
            <a:r>
              <a:rPr lang="en-US" sz="2200" dirty="0"/>
              <a:t>Since John S. Pemberton established Coca-Cola in 1886, the business has constantly expanded to become the words largest beverage producer. While its revenue has not grown significantly in the past 10 years, it is still the world s top seller of soft drinks.</a:t>
            </a:r>
          </a:p>
          <a:p>
            <a:pPr marL="0" indent="0">
              <a:buNone/>
            </a:pPr>
            <a:r>
              <a:rPr lang="en-US" sz="2200" dirty="0"/>
              <a:t>          (Anon, n.d.)</a:t>
            </a:r>
          </a:p>
        </p:txBody>
      </p:sp>
      <p:pic>
        <p:nvPicPr>
          <p:cNvPr id="6" name="Content Placeholder 5" descr="A group of soda cans and a glass of ice and a flower">
            <a:extLst>
              <a:ext uri="{FF2B5EF4-FFF2-40B4-BE49-F238E27FC236}">
                <a16:creationId xmlns:a16="http://schemas.microsoft.com/office/drawing/2014/main" id="{4CD9BEC3-D831-FC77-ED91-3739882DFCC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412" r="17606"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730144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Glasses on top of a book">
            <a:extLst>
              <a:ext uri="{FF2B5EF4-FFF2-40B4-BE49-F238E27FC236}">
                <a16:creationId xmlns:a16="http://schemas.microsoft.com/office/drawing/2014/main" id="{B6F639E4-BD61-7813-44B3-D9FD532C211C}"/>
              </a:ext>
            </a:extLst>
          </p:cNvPr>
          <p:cNvPicPr>
            <a:picLocks noChangeAspect="1"/>
          </p:cNvPicPr>
          <p:nvPr/>
        </p:nvPicPr>
        <p:blipFill rotWithShape="1">
          <a:blip r:embed="rId2"/>
          <a:srcRect l="7923" r="33255" b="-1"/>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AE4B271F-3BEE-6BC5-280A-B42A1480E23B}"/>
              </a:ext>
            </a:extLst>
          </p:cNvPr>
          <p:cNvSpPr>
            <a:spLocks noGrp="1"/>
          </p:cNvSpPr>
          <p:nvPr>
            <p:ph type="title"/>
          </p:nvPr>
        </p:nvSpPr>
        <p:spPr>
          <a:xfrm>
            <a:off x="761801" y="328512"/>
            <a:ext cx="4778387" cy="1511439"/>
          </a:xfrm>
        </p:spPr>
        <p:txBody>
          <a:bodyPr anchor="ctr">
            <a:normAutofit/>
          </a:bodyPr>
          <a:lstStyle/>
          <a:p>
            <a:r>
              <a:rPr lang="en-GB" sz="4000" dirty="0"/>
              <a:t>References</a:t>
            </a:r>
          </a:p>
        </p:txBody>
      </p:sp>
      <p:sp>
        <p:nvSpPr>
          <p:cNvPr id="3" name="Content Placeholder 2">
            <a:extLst>
              <a:ext uri="{FF2B5EF4-FFF2-40B4-BE49-F238E27FC236}">
                <a16:creationId xmlns:a16="http://schemas.microsoft.com/office/drawing/2014/main" id="{C22331EC-C1EC-572D-6C85-FE776E7D9F18}"/>
              </a:ext>
            </a:extLst>
          </p:cNvPr>
          <p:cNvSpPr>
            <a:spLocks noGrp="1"/>
          </p:cNvSpPr>
          <p:nvPr>
            <p:ph idx="1"/>
          </p:nvPr>
        </p:nvSpPr>
        <p:spPr>
          <a:xfrm>
            <a:off x="607232" y="2430966"/>
            <a:ext cx="4903019" cy="5073805"/>
          </a:xfrm>
        </p:spPr>
        <p:txBody>
          <a:bodyPr anchor="ctr">
            <a:normAutofit fontScale="85000" lnSpcReduction="20000"/>
          </a:bodyPr>
          <a:lstStyle/>
          <a:p>
            <a:r>
              <a:rPr lang="en-GB" sz="1400" dirty="0">
                <a:latin typeface="Arial" panose="020B0604020202020204" pitchFamily="34" charset="0"/>
                <a:cs typeface="Arial" panose="020B0604020202020204" pitchFamily="34" charset="0"/>
              </a:rPr>
              <a:t>Shiksha.com. (2022</a:t>
            </a:r>
            <a:r>
              <a:rPr lang="en-GB" sz="1400" i="1" dirty="0">
                <a:latin typeface="Arial" panose="020B0604020202020204" pitchFamily="34" charset="0"/>
                <a:cs typeface="Arial" panose="020B0604020202020204" pitchFamily="34" charset="0"/>
              </a:rPr>
              <a:t>). Discover Colleges, Courses &amp; Exams for </a:t>
            </a:r>
            <a:r>
              <a:rPr lang="en-GB" sz="1900" i="1" dirty="0">
                <a:latin typeface="Arial" panose="020B0604020202020204" pitchFamily="34" charset="0"/>
                <a:cs typeface="Arial" panose="020B0604020202020204" pitchFamily="34" charset="0"/>
              </a:rPr>
              <a:t>Higher Education in India</a:t>
            </a:r>
          </a:p>
          <a:p>
            <a:pPr marL="0" indent="0">
              <a:buNone/>
            </a:pPr>
            <a:r>
              <a:rPr lang="en-GB" sz="1900" i="1"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Available at:. </a:t>
            </a:r>
            <a:r>
              <a:rPr lang="en-GB" sz="1900" dirty="0">
                <a:latin typeface="Arial" panose="020B0604020202020204" pitchFamily="34" charset="0"/>
                <a:cs typeface="Arial" panose="020B0604020202020204" pitchFamily="34" charset="0"/>
                <a:hlinkClick r:id="rId3"/>
              </a:rPr>
              <a:t>https://www.shiksha.com</a:t>
            </a:r>
            <a:r>
              <a:rPr lang="en-GB" sz="1900" dirty="0">
                <a:latin typeface="Arial" panose="020B0604020202020204" pitchFamily="34" charset="0"/>
                <a:cs typeface="Arial" panose="020B0604020202020204" pitchFamily="34" charset="0"/>
              </a:rPr>
              <a:t>.</a:t>
            </a:r>
          </a:p>
          <a:p>
            <a:r>
              <a:rPr lang="en-GB" sz="1900" dirty="0">
                <a:latin typeface="Arial" panose="020B0604020202020204" pitchFamily="34" charset="0"/>
                <a:cs typeface="Arial" panose="020B0604020202020204" pitchFamily="34" charset="0"/>
              </a:rPr>
              <a:t>Mustafa, F. (2018</a:t>
            </a:r>
            <a:r>
              <a:rPr lang="en-GB" sz="1900" i="1" dirty="0">
                <a:latin typeface="Arial" panose="020B0604020202020204" pitchFamily="34" charset="0"/>
                <a:cs typeface="Arial" panose="020B0604020202020204" pitchFamily="34" charset="0"/>
              </a:rPr>
              <a:t>). Alibaba SWOT &amp; PESTLE Analysis / SWOT&amp;PESTLE</a:t>
            </a:r>
            <a:r>
              <a:rPr lang="en-GB" sz="1900" dirty="0">
                <a:latin typeface="Arial" panose="020B0604020202020204" pitchFamily="34" charset="0"/>
                <a:cs typeface="Arial" panose="020B0604020202020204" pitchFamily="34" charset="0"/>
              </a:rPr>
              <a:t>. [online] SWOT&amp;PESTLE.com. Available at: </a:t>
            </a:r>
            <a:r>
              <a:rPr lang="en-GB" sz="1900" dirty="0">
                <a:latin typeface="Arial" panose="020B0604020202020204" pitchFamily="34" charset="0"/>
                <a:cs typeface="Arial" panose="020B0604020202020204" pitchFamily="34" charset="0"/>
                <a:hlinkClick r:id="rId4"/>
              </a:rPr>
              <a:t>https://www.swotandpestle.com/alibaba</a:t>
            </a:r>
            <a:r>
              <a:rPr lang="en-GB" sz="1900" dirty="0">
                <a:latin typeface="Arial" panose="020B0604020202020204" pitchFamily="34" charset="0"/>
                <a:cs typeface="Arial" panose="020B0604020202020204" pitchFamily="34" charset="0"/>
              </a:rPr>
              <a:t> [Accessed 12 Jul. 2024].</a:t>
            </a:r>
          </a:p>
          <a:p>
            <a:r>
              <a:rPr lang="en-GB" sz="1900" dirty="0">
                <a:latin typeface="Arial" panose="020B0604020202020204" pitchFamily="34" charset="0"/>
                <a:cs typeface="Arial" panose="020B0604020202020204" pitchFamily="34" charset="0"/>
              </a:rPr>
              <a:t>Anon, (n.d</a:t>
            </a:r>
            <a:r>
              <a:rPr lang="en-GB" sz="1900" i="1" dirty="0">
                <a:latin typeface="Arial" panose="020B0604020202020204" pitchFamily="34" charset="0"/>
                <a:cs typeface="Arial" panose="020B0604020202020204" pitchFamily="34" charset="0"/>
              </a:rPr>
              <a:t>.). Business Model Analyst – Business Model Canvas Examples and Analysis.</a:t>
            </a:r>
          </a:p>
          <a:p>
            <a:pPr marL="0" indent="0">
              <a:buNone/>
            </a:pPr>
            <a:r>
              <a:rPr lang="en-GB" sz="1900" i="1" dirty="0">
                <a:latin typeface="Arial" panose="020B060402020202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[online] Available at: </a:t>
            </a:r>
            <a:r>
              <a:rPr lang="en-GB" sz="1900" dirty="0">
                <a:latin typeface="Arial" panose="020B0604020202020204" pitchFamily="34" charset="0"/>
                <a:cs typeface="Arial" panose="020B0604020202020204" pitchFamily="34" charset="0"/>
                <a:hlinkClick r:id="rId5"/>
              </a:rPr>
              <a:t>https://businessmodelanalyst.c</a:t>
            </a:r>
            <a:r>
              <a:rPr lang="en-GB" sz="1400" dirty="0">
                <a:latin typeface="Arial" panose="020B0604020202020204" pitchFamily="34" charset="0"/>
                <a:cs typeface="Arial" panose="020B0604020202020204" pitchFamily="34" charset="0"/>
                <a:hlinkClick r:id="rId5"/>
              </a:rPr>
              <a:t>om</a:t>
            </a:r>
            <a:endParaRPr lang="en-GB" sz="14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Creative Commons (2019). </a:t>
            </a:r>
            <a:r>
              <a:rPr lang="en-GB" sz="1700" i="1" dirty="0">
                <a:latin typeface="Arial" panose="020B0604020202020204" pitchFamily="34" charset="0"/>
                <a:cs typeface="Arial" panose="020B0604020202020204" pitchFamily="34" charset="0"/>
              </a:rPr>
              <a:t>Creative Commons-Attribution-</a:t>
            </a:r>
            <a:r>
              <a:rPr lang="en-GB" sz="1700" i="1" dirty="0" err="1">
                <a:latin typeface="Arial" panose="020B0604020202020204" pitchFamily="34" charset="0"/>
                <a:cs typeface="Arial" panose="020B0604020202020204" pitchFamily="34" charset="0"/>
              </a:rPr>
              <a:t>ShareAlike</a:t>
            </a:r>
            <a:r>
              <a:rPr lang="en-GB" sz="1700" i="1" dirty="0">
                <a:latin typeface="Arial" panose="020B0604020202020204" pitchFamily="34" charset="0"/>
                <a:cs typeface="Arial" panose="020B0604020202020204" pitchFamily="34" charset="0"/>
              </a:rPr>
              <a:t> 3.0 </a:t>
            </a:r>
            <a:r>
              <a:rPr lang="en-GB" sz="1700" i="1" dirty="0" err="1">
                <a:latin typeface="Arial" panose="020B0604020202020204" pitchFamily="34" charset="0"/>
                <a:cs typeface="Arial" panose="020B0604020202020204" pitchFamily="34" charset="0"/>
              </a:rPr>
              <a:t>Unported</a:t>
            </a:r>
            <a:r>
              <a:rPr lang="en-GB" sz="1700" i="1" dirty="0">
                <a:latin typeface="Arial" panose="020B0604020202020204" pitchFamily="34" charset="0"/>
                <a:cs typeface="Arial" panose="020B0604020202020204" pitchFamily="34" charset="0"/>
              </a:rPr>
              <a:t> – CC BY-SA 3.0</a:t>
            </a:r>
            <a:r>
              <a:rPr lang="en-GB" sz="1700" dirty="0">
                <a:latin typeface="Arial" panose="020B0604020202020204" pitchFamily="34" charset="0"/>
                <a:cs typeface="Arial" panose="020B0604020202020204" pitchFamily="34" charset="0"/>
              </a:rPr>
              <a:t>. [online] Creativecommons.org.</a:t>
            </a:r>
          </a:p>
          <a:p>
            <a:pPr marL="0" indent="0">
              <a:buNone/>
            </a:pPr>
            <a:r>
              <a:rPr lang="en-GB" sz="1700" dirty="0">
                <a:latin typeface="Arial" panose="020B0604020202020204" pitchFamily="34" charset="0"/>
                <a:cs typeface="Arial" panose="020B0604020202020204" pitchFamily="34" charset="0"/>
              </a:rPr>
              <a:t>Available at: </a:t>
            </a:r>
            <a:r>
              <a:rPr lang="en-GB" sz="1700" dirty="0">
                <a:latin typeface="Arial" panose="020B0604020202020204" pitchFamily="34" charset="0"/>
                <a:cs typeface="Arial" panose="020B0604020202020204" pitchFamily="34" charset="0"/>
                <a:hlinkClick r:id="rId6"/>
              </a:rPr>
              <a:t>https://creativecommons.org/licenses/by-sa/3.0/</a:t>
            </a:r>
            <a:r>
              <a:rPr lang="en-GB" sz="1700" dirty="0">
                <a:latin typeface="Arial" panose="020B0604020202020204" pitchFamily="34" charset="0"/>
                <a:cs typeface="Arial" panose="020B0604020202020204" pitchFamily="34" charset="0"/>
              </a:rPr>
              <a:t>.</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405202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361</TotalTime>
  <Words>441</Words>
  <Application>Microsoft Office PowerPoint</Application>
  <PresentationFormat>Widescreen</PresentationFormat>
  <Paragraphs>76</Paragraphs>
  <Slides>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Trebuchet MS</vt:lpstr>
      <vt:lpstr>Wingdings 3</vt:lpstr>
      <vt:lpstr>Facet</vt:lpstr>
      <vt:lpstr>Module name: Introduction to Business Module code: LCBB4007 Assessment 2: Group Presentation</vt:lpstr>
      <vt:lpstr> MY SELF </vt:lpstr>
      <vt:lpstr>The internal and external environment in business</vt:lpstr>
      <vt:lpstr>                Coca-Cola SWOT Analysis</vt:lpstr>
      <vt:lpstr>               Coca-Cola SWOT Analysis</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ADRIAN MOCANU</dc:creator>
  <cp:lastModifiedBy>ADRIAN MOCANU</cp:lastModifiedBy>
  <cp:revision>9</cp:revision>
  <dcterms:created xsi:type="dcterms:W3CDTF">2024-07-06T16:09:50Z</dcterms:created>
  <dcterms:modified xsi:type="dcterms:W3CDTF">2024-07-23T06:40:23Z</dcterms:modified>
</cp:coreProperties>
</file>