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8" d="100"/>
          <a:sy n="18" d="100"/>
        </p:scale>
        <p:origin x="1254" y="6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3/24/2026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3/24/2026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Marta Proca</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2234962</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14074600"/>
          </a:xfrm>
        </p:spPr>
        <p:txBody>
          <a:bodyPr/>
          <a:lstStyle/>
          <a:p>
            <a:pPr algn="just"/>
            <a:r>
              <a:rPr lang="en-GB" sz="3700" dirty="0">
                <a:latin typeface="Arial" panose="020B0604020202020204" pitchFamily="34" charset="0"/>
                <a:cs typeface="Arial" panose="020B0604020202020204" pitchFamily="34" charset="0"/>
              </a:rPr>
              <a:t>Schizophrenia falls under the category of World Health Organization – ICD-11 Chapter 06: Mental, behavioural and neurodevelopmental disorders, specifically within the subgroup of primary psychotic disorders.</a:t>
            </a:r>
            <a:endParaRPr lang="en-GB" sz="37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a:p>
            <a:pPr marL="571500" indent="-571500">
              <a:buFont typeface="Arial" panose="020B0604020202020204" pitchFamily="34" charset="0"/>
              <a:buChar char="•"/>
            </a:pPr>
            <a:r>
              <a:rPr lang="en-GB" sz="3700" dirty="0">
                <a:latin typeface="Arial" panose="020B0604020202020204" pitchFamily="34" charset="0"/>
                <a:cs typeface="Arial" panose="020B0604020202020204" pitchFamily="34" charset="0"/>
              </a:rPr>
              <a:t>A persistent psychotic disorder characterised by significant disturbances in perception, thought, cognition, behaviour and volition, leading to impaired functioning. Symptoms may include hallucinations, delusions, disorganised thinking and behaviour, negative symptoms (e.g., reduced emotional expression), and cognitive impairments.</a:t>
            </a:r>
            <a:endParaRPr lang="en-GB" sz="3700"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p>
            <a:r>
              <a:rPr lang="en-GB" sz="3700" b="1" dirty="0">
                <a:latin typeface="Arial" panose="020B0604020202020204" pitchFamily="34" charset="0"/>
                <a:cs typeface="Arial" panose="020B0604020202020204" pitchFamily="34" charset="0"/>
              </a:rPr>
              <a:t>Global prevalence</a:t>
            </a:r>
          </a:p>
          <a:p>
            <a:r>
              <a:rPr lang="en-GB" sz="3700" dirty="0">
                <a:latin typeface="Arial" panose="020B0604020202020204" pitchFamily="34" charset="0"/>
                <a:cs typeface="Arial" panose="020B0604020202020204" pitchFamily="34" charset="0"/>
              </a:rPr>
              <a:t>Schizophrenia affects </a:t>
            </a:r>
            <a:r>
              <a:rPr lang="en-GB" sz="3700" b="1" dirty="0">
                <a:latin typeface="Arial" panose="020B0604020202020204" pitchFamily="34" charset="0"/>
                <a:cs typeface="Arial" panose="020B0604020202020204" pitchFamily="34" charset="0"/>
              </a:rPr>
              <a:t>approximately 1 in 300 people globally</a:t>
            </a:r>
            <a:r>
              <a:rPr lang="en-GB" sz="3700" dirty="0">
                <a:latin typeface="Arial" panose="020B0604020202020204" pitchFamily="34" charset="0"/>
                <a:cs typeface="Arial" panose="020B0604020202020204" pitchFamily="34" charset="0"/>
              </a:rPr>
              <a:t> (~0.32% of the world population). </a:t>
            </a:r>
          </a:p>
          <a:p>
            <a:r>
              <a:rPr lang="en-GB" sz="3700" dirty="0">
                <a:latin typeface="Arial" panose="020B0604020202020204" pitchFamily="34" charset="0"/>
                <a:cs typeface="Arial" panose="020B0604020202020204" pitchFamily="34" charset="0"/>
              </a:rPr>
              <a:t>Lifetime prevalence is around </a:t>
            </a:r>
            <a:r>
              <a:rPr lang="en-GB" sz="3700" b="1" dirty="0">
                <a:latin typeface="Arial" panose="020B0604020202020204" pitchFamily="34" charset="0"/>
                <a:cs typeface="Arial" panose="020B0604020202020204" pitchFamily="34" charset="0"/>
              </a:rPr>
              <a:t>1 in 200 people</a:t>
            </a:r>
            <a:r>
              <a:rPr lang="en-GB" sz="3700" dirty="0">
                <a:latin typeface="Arial" panose="020B0604020202020204" pitchFamily="34" charset="0"/>
                <a:cs typeface="Arial" panose="020B0604020202020204" pitchFamily="34" charset="0"/>
              </a:rPr>
              <a:t> (~0.45%).</a:t>
            </a: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7764580"/>
            <a:ext cx="10038660" cy="967697"/>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8"/>
            <a:ext cx="10048874" cy="26299485"/>
          </a:xfrm>
        </p:spPr>
        <p:txBody>
          <a:bodyPr/>
          <a:lstStyle/>
          <a:p>
            <a:r>
              <a:rPr lang="en-GB" sz="3700" b="1" u="sng" dirty="0">
                <a:latin typeface="Arial" panose="020B0604020202020204" pitchFamily="34" charset="0"/>
                <a:cs typeface="Arial" panose="020B0604020202020204" pitchFamily="34" charset="0"/>
              </a:rPr>
              <a:t>How People with the Disorder Were Viewed in the Past</a:t>
            </a:r>
          </a:p>
          <a:p>
            <a:pPr marL="571500" indent="-571500">
              <a:buFont typeface="Arial" panose="020B0604020202020204" pitchFamily="34" charset="0"/>
              <a:buChar char="•"/>
            </a:pPr>
            <a:r>
              <a:rPr lang="en-GB" sz="3700" dirty="0">
                <a:latin typeface="Arial" panose="020B0604020202020204" pitchFamily="34" charset="0"/>
                <a:cs typeface="Arial" panose="020B0604020202020204" pitchFamily="34" charset="0"/>
              </a:rPr>
              <a:t>In earlier centuries, people showing symptoms of psychosis were often seen as </a:t>
            </a:r>
            <a:r>
              <a:rPr lang="en-GB" sz="3700" b="1" dirty="0">
                <a:latin typeface="Arial" panose="020B0604020202020204" pitchFamily="34" charset="0"/>
                <a:cs typeface="Arial" panose="020B0604020202020204" pitchFamily="34" charset="0"/>
              </a:rPr>
              <a:t>possessed</a:t>
            </a:r>
            <a:r>
              <a:rPr lang="en-GB" sz="3700" dirty="0">
                <a:latin typeface="Arial" panose="020B0604020202020204" pitchFamily="34" charset="0"/>
                <a:cs typeface="Arial" panose="020B0604020202020204" pitchFamily="34" charset="0"/>
              </a:rPr>
              <a:t>, </a:t>
            </a:r>
            <a:r>
              <a:rPr lang="en-GB" sz="3700" b="1" dirty="0">
                <a:latin typeface="Arial" panose="020B0604020202020204" pitchFamily="34" charset="0"/>
                <a:cs typeface="Arial" panose="020B0604020202020204" pitchFamily="34" charset="0"/>
              </a:rPr>
              <a:t>dangerous</a:t>
            </a:r>
            <a:r>
              <a:rPr lang="en-GB" sz="3700" dirty="0">
                <a:latin typeface="Arial" panose="020B0604020202020204" pitchFamily="34" charset="0"/>
                <a:cs typeface="Arial" panose="020B0604020202020204" pitchFamily="34" charset="0"/>
              </a:rPr>
              <a:t>, or </a:t>
            </a:r>
            <a:r>
              <a:rPr lang="en-GB" sz="3700" b="1" dirty="0">
                <a:latin typeface="Arial" panose="020B0604020202020204" pitchFamily="34" charset="0"/>
                <a:cs typeface="Arial" panose="020B0604020202020204" pitchFamily="34" charset="0"/>
              </a:rPr>
              <a:t>morally deficient</a:t>
            </a:r>
            <a:r>
              <a:rPr lang="en-GB" sz="3700" dirty="0">
                <a:latin typeface="Arial" panose="020B0604020202020204" pitchFamily="34" charset="0"/>
                <a:cs typeface="Arial" panose="020B0604020202020204" pitchFamily="34" charset="0"/>
              </a:rPr>
              <a:t>. </a:t>
            </a:r>
          </a:p>
          <a:p>
            <a:pPr marL="571500" indent="-571500">
              <a:buFont typeface="Arial" panose="020B0604020202020204" pitchFamily="34" charset="0"/>
              <a:buChar char="•"/>
            </a:pPr>
            <a:r>
              <a:rPr lang="en-GB" sz="3700" dirty="0">
                <a:latin typeface="Arial" panose="020B0604020202020204" pitchFamily="34" charset="0"/>
                <a:cs typeface="Arial" panose="020B0604020202020204" pitchFamily="34" charset="0"/>
              </a:rPr>
              <a:t>Symptoms such as hearing voices or unusual behaviour were misunderstood and linked to </a:t>
            </a:r>
            <a:r>
              <a:rPr lang="en-GB" sz="3700" b="1" dirty="0">
                <a:latin typeface="Arial" panose="020B0604020202020204" pitchFamily="34" charset="0"/>
                <a:cs typeface="Arial" panose="020B0604020202020204" pitchFamily="34" charset="0"/>
              </a:rPr>
              <a:t>supernatural or religious explanations</a:t>
            </a:r>
            <a:r>
              <a:rPr lang="en-GB" sz="3700" dirty="0">
                <a:latin typeface="Arial" panose="020B0604020202020204" pitchFamily="34" charset="0"/>
                <a:cs typeface="Arial" panose="020B0604020202020204" pitchFamily="34" charset="0"/>
              </a:rPr>
              <a:t>.</a:t>
            </a:r>
          </a:p>
          <a:p>
            <a:pPr marL="571500" indent="-571500">
              <a:buFont typeface="Arial" panose="020B0604020202020204" pitchFamily="34" charset="0"/>
              <a:buChar char="•"/>
            </a:pPr>
            <a:endParaRPr lang="en-GB" sz="3700" dirty="0">
              <a:latin typeface="Arial" panose="020B0604020202020204" pitchFamily="34" charset="0"/>
              <a:cs typeface="Arial" panose="020B0604020202020204" pitchFamily="34" charset="0"/>
            </a:endParaRPr>
          </a:p>
          <a:p>
            <a:r>
              <a:rPr lang="en-GB" sz="3700" b="1" u="sng" dirty="0">
                <a:latin typeface="Arial" panose="020B0604020202020204" pitchFamily="34" charset="0"/>
                <a:cs typeface="Arial" panose="020B0604020202020204" pitchFamily="34" charset="0"/>
              </a:rPr>
              <a:t>How This Has Changed Over Time:</a:t>
            </a:r>
          </a:p>
          <a:p>
            <a:pPr marL="571500" indent="-571500">
              <a:buFont typeface="Arial" panose="020B0604020202020204" pitchFamily="34" charset="0"/>
              <a:buChar char="•"/>
            </a:pPr>
            <a:r>
              <a:rPr lang="en-GB" sz="3700" dirty="0">
                <a:latin typeface="Arial" panose="020B0604020202020204" pitchFamily="34" charset="0"/>
                <a:cs typeface="Arial" panose="020B0604020202020204" pitchFamily="34" charset="0"/>
              </a:rPr>
              <a:t>With scientific progress in the 19th and 20th centuries, attitudes shifted from supernatural beliefs to </a:t>
            </a:r>
            <a:r>
              <a:rPr lang="en-GB" sz="3700" b="1" dirty="0">
                <a:latin typeface="Arial" panose="020B0604020202020204" pitchFamily="34" charset="0"/>
                <a:cs typeface="Arial" panose="020B0604020202020204" pitchFamily="34" charset="0"/>
              </a:rPr>
              <a:t>medical explanations</a:t>
            </a:r>
            <a:r>
              <a:rPr lang="en-GB" sz="3700" dirty="0">
                <a:latin typeface="Arial" panose="020B0604020202020204" pitchFamily="34" charset="0"/>
                <a:cs typeface="Arial" panose="020B0604020202020204" pitchFamily="34" charset="0"/>
              </a:rPr>
              <a:t>.</a:t>
            </a:r>
          </a:p>
          <a:p>
            <a:pPr marL="571500" indent="-571500">
              <a:buFont typeface="Arial" panose="020B0604020202020204" pitchFamily="34" charset="0"/>
              <a:buChar char="•"/>
            </a:pPr>
            <a:r>
              <a:rPr lang="en-GB" sz="3700" dirty="0">
                <a:latin typeface="Arial" panose="020B0604020202020204" pitchFamily="34" charset="0"/>
                <a:cs typeface="Arial" panose="020B0604020202020204" pitchFamily="34" charset="0"/>
              </a:rPr>
              <a:t>The work of psychiatrists like</a:t>
            </a:r>
            <a:br>
              <a:rPr lang="en-GB" sz="3700" dirty="0">
                <a:latin typeface="Arial" panose="020B0604020202020204" pitchFamily="34" charset="0"/>
                <a:cs typeface="Arial" panose="020B0604020202020204" pitchFamily="34" charset="0"/>
              </a:rPr>
            </a:br>
            <a:r>
              <a:rPr lang="en-GB" sz="3700" b="1" dirty="0">
                <a:latin typeface="Arial" panose="020B0604020202020204" pitchFamily="34" charset="0"/>
                <a:cs typeface="Arial" panose="020B0604020202020204" pitchFamily="34" charset="0"/>
              </a:rPr>
              <a:t>Emil Kraepelin </a:t>
            </a:r>
            <a:r>
              <a:rPr lang="en-GB" sz="3700" dirty="0">
                <a:latin typeface="Arial" panose="020B0604020202020204" pitchFamily="34" charset="0"/>
                <a:cs typeface="Arial" panose="020B0604020202020204" pitchFamily="34" charset="0"/>
              </a:rPr>
              <a:t>helped redefine the disorder as a </a:t>
            </a:r>
            <a:r>
              <a:rPr lang="en-GB" sz="3700" b="1" dirty="0">
                <a:latin typeface="Arial" panose="020B0604020202020204" pitchFamily="34" charset="0"/>
                <a:cs typeface="Arial" panose="020B0604020202020204" pitchFamily="34" charset="0"/>
              </a:rPr>
              <a:t>brain-based illness</a:t>
            </a:r>
            <a:r>
              <a:rPr lang="en-GB" sz="3700" dirty="0">
                <a:latin typeface="Arial" panose="020B0604020202020204" pitchFamily="34" charset="0"/>
                <a:cs typeface="Arial" panose="020B0604020202020204" pitchFamily="34" charset="0"/>
              </a:rPr>
              <a:t> rather than a moral failing.</a:t>
            </a:r>
          </a:p>
          <a:p>
            <a:pPr marL="571500" indent="-571500">
              <a:buFont typeface="Arial" panose="020B0604020202020204" pitchFamily="34" charset="0"/>
              <a:buChar char="•"/>
            </a:pPr>
            <a:r>
              <a:rPr lang="en-GB" sz="3700" dirty="0">
                <a:latin typeface="Arial" panose="020B0604020202020204" pitchFamily="34" charset="0"/>
                <a:cs typeface="Arial" panose="020B0604020202020204" pitchFamily="34" charset="0"/>
              </a:rPr>
              <a:t>Later, </a:t>
            </a:r>
            <a:r>
              <a:rPr lang="en-GB" sz="3700" b="1" dirty="0">
                <a:latin typeface="Arial" panose="020B0604020202020204" pitchFamily="34" charset="0"/>
                <a:cs typeface="Arial" panose="020B0604020202020204" pitchFamily="34" charset="0"/>
              </a:rPr>
              <a:t>Eugen Bleuler </a:t>
            </a:r>
            <a:r>
              <a:rPr lang="en-GB" sz="3700" dirty="0">
                <a:latin typeface="Arial" panose="020B0604020202020204" pitchFamily="34" charset="0"/>
                <a:cs typeface="Arial" panose="020B0604020202020204" pitchFamily="34" charset="0"/>
              </a:rPr>
              <a:t>introduced the term </a:t>
            </a:r>
            <a:r>
              <a:rPr lang="en-GB" sz="3700" i="1" dirty="0">
                <a:latin typeface="Arial" panose="020B0604020202020204" pitchFamily="34" charset="0"/>
                <a:cs typeface="Arial" panose="020B0604020202020204" pitchFamily="34" charset="0"/>
              </a:rPr>
              <a:t>schizophrenia</a:t>
            </a:r>
            <a:r>
              <a:rPr lang="en-GB" sz="3700" dirty="0">
                <a:latin typeface="Arial" panose="020B0604020202020204" pitchFamily="34" charset="0"/>
                <a:cs typeface="Arial" panose="020B0604020202020204" pitchFamily="34" charset="0"/>
              </a:rPr>
              <a:t>, contributing to more psychological interpretations.</a:t>
            </a:r>
          </a:p>
          <a:p>
            <a:pPr marL="571500" indent="-571500">
              <a:buFont typeface="Arial" panose="020B0604020202020204" pitchFamily="34" charset="0"/>
              <a:buChar char="•"/>
            </a:pPr>
            <a:r>
              <a:rPr lang="en-GB" sz="3700" dirty="0">
                <a:latin typeface="Arial" panose="020B0604020202020204" pitchFamily="34" charset="0"/>
                <a:cs typeface="Arial" panose="020B0604020202020204" pitchFamily="34" charset="0"/>
              </a:rPr>
              <a:t>Today, schizophrenia is increasingly understood through a </a:t>
            </a:r>
            <a:r>
              <a:rPr lang="en-GB" sz="3700" b="1" dirty="0">
                <a:latin typeface="Arial" panose="020B0604020202020204" pitchFamily="34" charset="0"/>
                <a:cs typeface="Arial" panose="020B0604020202020204" pitchFamily="34" charset="0"/>
              </a:rPr>
              <a:t>biopsychosocial model</a:t>
            </a:r>
            <a:r>
              <a:rPr lang="en-GB" sz="3700" dirty="0">
                <a:latin typeface="Arial" panose="020B0604020202020204" pitchFamily="34" charset="0"/>
                <a:cs typeface="Arial" panose="020B0604020202020204" pitchFamily="34" charset="0"/>
              </a:rPr>
              <a:t>, recognising the roles of biology, environment and social factors.</a:t>
            </a:r>
          </a:p>
          <a:p>
            <a:r>
              <a:rPr lang="en-GB" sz="3700" b="1" u="sng" dirty="0">
                <a:latin typeface="Arial" panose="020B0604020202020204" pitchFamily="34" charset="0"/>
                <a:cs typeface="Arial" panose="020B0604020202020204" pitchFamily="34" charset="0"/>
              </a:rPr>
              <a:t>How Medical Professionals Viewed the Disorder:</a:t>
            </a:r>
          </a:p>
          <a:p>
            <a:pPr marL="571500" indent="-571500">
              <a:buFont typeface="Arial" panose="020B0604020202020204" pitchFamily="34" charset="0"/>
              <a:buChar char="•"/>
            </a:pPr>
            <a:r>
              <a:rPr lang="en-GB" sz="3700" dirty="0">
                <a:latin typeface="Arial" panose="020B0604020202020204" pitchFamily="34" charset="0"/>
                <a:cs typeface="Arial" panose="020B0604020202020204" pitchFamily="34" charset="0"/>
              </a:rPr>
              <a:t>Early medical professionals often saw individuals with schizophrenia as </a:t>
            </a:r>
            <a:r>
              <a:rPr lang="en-GB" sz="3700" b="1" dirty="0">
                <a:latin typeface="Arial" panose="020B0604020202020204" pitchFamily="34" charset="0"/>
                <a:cs typeface="Arial" panose="020B0604020202020204" pitchFamily="34" charset="0"/>
              </a:rPr>
              <a:t>incurable</a:t>
            </a:r>
            <a:r>
              <a:rPr lang="en-GB" sz="3700" dirty="0">
                <a:latin typeface="Arial" panose="020B0604020202020204" pitchFamily="34" charset="0"/>
                <a:cs typeface="Arial" panose="020B0604020202020204" pitchFamily="34" charset="0"/>
              </a:rPr>
              <a:t>, leading to long-term institutionalisation.</a:t>
            </a:r>
          </a:p>
          <a:p>
            <a:pPr marL="571500" indent="-571500">
              <a:buFont typeface="Arial" panose="020B0604020202020204" pitchFamily="34" charset="0"/>
              <a:buChar char="•"/>
            </a:pPr>
            <a:r>
              <a:rPr lang="en-GB" sz="3700" dirty="0">
                <a:latin typeface="Arial" panose="020B0604020202020204" pitchFamily="34" charset="0"/>
                <a:cs typeface="Arial" panose="020B0604020202020204" pitchFamily="34" charset="0"/>
              </a:rPr>
              <a:t>In the late 19th and early 20th centuries, Kraepelin classified the disorder as </a:t>
            </a:r>
            <a:r>
              <a:rPr lang="en-GB" sz="3700" i="1" dirty="0">
                <a:latin typeface="Arial" panose="020B0604020202020204" pitchFamily="34" charset="0"/>
                <a:cs typeface="Arial" panose="020B0604020202020204" pitchFamily="34" charset="0"/>
              </a:rPr>
              <a:t>dementia praecox</a:t>
            </a:r>
            <a:r>
              <a:rPr lang="en-GB" sz="3700" dirty="0">
                <a:latin typeface="Arial" panose="020B0604020202020204" pitchFamily="34" charset="0"/>
                <a:cs typeface="Arial" panose="020B0604020202020204" pitchFamily="34" charset="0"/>
              </a:rPr>
              <a:t>, believing it led to inevitable mental decline.</a:t>
            </a:r>
          </a:p>
          <a:p>
            <a:pPr marL="571500" indent="-571500">
              <a:buFont typeface="Arial" panose="020B0604020202020204" pitchFamily="34" charset="0"/>
              <a:buChar char="•"/>
            </a:pPr>
            <a:r>
              <a:rPr lang="en-GB" sz="3700" dirty="0">
                <a:latin typeface="Arial" panose="020B0604020202020204" pitchFamily="34" charset="0"/>
                <a:cs typeface="Arial" panose="020B0604020202020204" pitchFamily="34" charset="0"/>
              </a:rPr>
              <a:t>Mid-20th century psychiatry shifted toward a </a:t>
            </a:r>
            <a:r>
              <a:rPr lang="en-GB" sz="3700" b="1" dirty="0">
                <a:latin typeface="Arial" panose="020B0604020202020204" pitchFamily="34" charset="0"/>
                <a:cs typeface="Arial" panose="020B0604020202020204" pitchFamily="34" charset="0"/>
              </a:rPr>
              <a:t>biological model</a:t>
            </a:r>
            <a:r>
              <a:rPr lang="en-GB" sz="3700" dirty="0">
                <a:latin typeface="Arial" panose="020B0604020202020204" pitchFamily="34" charset="0"/>
                <a:cs typeface="Arial" panose="020B0604020202020204" pitchFamily="34" charset="0"/>
              </a:rPr>
              <a:t>, emphasising brain chemistry and leading to the development of antipsychotic medications.</a:t>
            </a:r>
          </a:p>
          <a:p>
            <a:endParaRPr lang="en-GB" sz="3600" b="1" u="sng" dirty="0"/>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0"/>
            <a:ext cx="10058400" cy="27065863"/>
          </a:xfrm>
        </p:spPr>
        <p:txBody>
          <a:bodyPr/>
          <a:lstStyle/>
          <a:p>
            <a:r>
              <a:rPr lang="en-GB" sz="4800" dirty="0">
                <a:latin typeface="Aptos" panose="020B0004020202020204" pitchFamily="34" charset="0"/>
              </a:rPr>
              <a:t>Current services and treatments</a:t>
            </a:r>
          </a:p>
          <a:p>
            <a:pPr algn="just"/>
            <a:r>
              <a:rPr lang="en-GB" sz="4700" dirty="0">
                <a:latin typeface="Arial" panose="020B0604020202020204" pitchFamily="34" charset="0"/>
                <a:cs typeface="Arial" panose="020B0604020202020204" pitchFamily="34" charset="0"/>
              </a:rPr>
              <a:t>Pharmacological Treatment:</a:t>
            </a:r>
          </a:p>
          <a:p>
            <a:pPr marL="685800" indent="-685800" algn="just">
              <a:buFont typeface="Arial" panose="020B0604020202020204" pitchFamily="34" charset="0"/>
              <a:buChar char="•"/>
            </a:pPr>
            <a:r>
              <a:rPr lang="en-GB" sz="4700" b="0" u="none" dirty="0">
                <a:latin typeface="Arial" panose="020B0604020202020204" pitchFamily="34" charset="0"/>
                <a:cs typeface="Arial" panose="020B0604020202020204" pitchFamily="34" charset="0"/>
              </a:rPr>
              <a:t>Antipsychotic medication is the main treatment</a:t>
            </a:r>
          </a:p>
          <a:p>
            <a:pPr marL="685800" indent="-685800" algn="just">
              <a:buFont typeface="Arial" panose="020B0604020202020204" pitchFamily="34" charset="0"/>
              <a:buChar char="•"/>
            </a:pPr>
            <a:r>
              <a:rPr lang="en-GB" sz="4700" b="0" u="none" dirty="0">
                <a:latin typeface="Arial" panose="020B0604020202020204" pitchFamily="34" charset="0"/>
                <a:cs typeface="Arial" panose="020B0604020202020204" pitchFamily="34" charset="0"/>
              </a:rPr>
              <a:t>Long-acting injections may be used to improve adherence.</a:t>
            </a:r>
          </a:p>
          <a:p>
            <a:pPr algn="just"/>
            <a:r>
              <a:rPr lang="en-GB" sz="4700" dirty="0">
                <a:latin typeface="Arial" panose="020B0604020202020204" pitchFamily="34" charset="0"/>
                <a:cs typeface="Arial" panose="020B0604020202020204" pitchFamily="34" charset="0"/>
              </a:rPr>
              <a:t>Psychological Therapies:</a:t>
            </a:r>
          </a:p>
          <a:p>
            <a:pPr marL="685800" indent="-685800" algn="just">
              <a:buFont typeface="Arial" panose="020B0604020202020204" pitchFamily="34" charset="0"/>
              <a:buChar char="•"/>
            </a:pPr>
            <a:r>
              <a:rPr lang="en-GB" sz="4700" b="0" u="none" dirty="0">
                <a:latin typeface="Arial" panose="020B0604020202020204" pitchFamily="34" charset="0"/>
                <a:cs typeface="Arial" panose="020B0604020202020204" pitchFamily="34" charset="0"/>
              </a:rPr>
              <a:t>Cognitive Behavioural Therapy for Psychosis (</a:t>
            </a:r>
            <a:r>
              <a:rPr lang="en-GB" sz="4700" b="0" u="none" dirty="0" err="1">
                <a:latin typeface="Arial" panose="020B0604020202020204" pitchFamily="34" charset="0"/>
                <a:cs typeface="Arial" panose="020B0604020202020204" pitchFamily="34" charset="0"/>
              </a:rPr>
              <a:t>CBTp</a:t>
            </a:r>
            <a:r>
              <a:rPr lang="en-GB" sz="4700" b="0" u="none" dirty="0">
                <a:latin typeface="Arial" panose="020B0604020202020204" pitchFamily="34" charset="0"/>
                <a:cs typeface="Arial" panose="020B0604020202020204" pitchFamily="34" charset="0"/>
              </a:rPr>
              <a:t>) helps manage symptoms and distress.</a:t>
            </a:r>
          </a:p>
          <a:p>
            <a:pPr marL="685800" indent="-685800" algn="just">
              <a:buFont typeface="Arial" panose="020B0604020202020204" pitchFamily="34" charset="0"/>
              <a:buChar char="•"/>
            </a:pPr>
            <a:r>
              <a:rPr lang="en-GB" sz="4700" b="0" u="none" dirty="0">
                <a:latin typeface="Arial" panose="020B0604020202020204" pitchFamily="34" charset="0"/>
                <a:cs typeface="Arial" panose="020B0604020202020204" pitchFamily="34" charset="0"/>
              </a:rPr>
              <a:t>Family therapy supports communication and reduces relapse.</a:t>
            </a:r>
          </a:p>
          <a:p>
            <a:pPr algn="just"/>
            <a:r>
              <a:rPr lang="en-GB" sz="4700" dirty="0" err="1">
                <a:latin typeface="Arial" panose="020B0604020202020204" pitchFamily="34" charset="0"/>
                <a:cs typeface="Arial" panose="020B0604020202020204" pitchFamily="34" charset="0"/>
              </a:rPr>
              <a:t>CommunityMentalHealth</a:t>
            </a:r>
            <a:r>
              <a:rPr lang="en-GB" sz="4700" dirty="0">
                <a:latin typeface="Arial" panose="020B0604020202020204" pitchFamily="34" charset="0"/>
                <a:cs typeface="Arial" panose="020B0604020202020204" pitchFamily="34" charset="0"/>
              </a:rPr>
              <a:t> Services:</a:t>
            </a:r>
          </a:p>
          <a:p>
            <a:pPr marL="685800" indent="-685800" algn="just">
              <a:buFont typeface="Arial" panose="020B0604020202020204" pitchFamily="34" charset="0"/>
              <a:buChar char="•"/>
            </a:pPr>
            <a:r>
              <a:rPr lang="en-GB" sz="4700" b="0" u="none" dirty="0">
                <a:latin typeface="Arial" panose="020B0604020202020204" pitchFamily="34" charset="0"/>
                <a:cs typeface="Arial" panose="020B0604020202020204" pitchFamily="34" charset="0"/>
              </a:rPr>
              <a:t>Delivered through multidisciplinary teams (psychiatrists, nurses, social workers).</a:t>
            </a:r>
          </a:p>
          <a:p>
            <a:pPr marL="685800" indent="-685800" algn="just">
              <a:buFont typeface="Arial" panose="020B0604020202020204" pitchFamily="34" charset="0"/>
              <a:buChar char="•"/>
            </a:pPr>
            <a:r>
              <a:rPr lang="en-GB" sz="4700" b="0" u="none" dirty="0">
                <a:latin typeface="Arial" panose="020B0604020202020204" pitchFamily="34" charset="0"/>
                <a:cs typeface="Arial" panose="020B0604020202020204" pitchFamily="34" charset="0"/>
              </a:rPr>
              <a:t>Provide ongoing support, medication monitoring and crisis intervention.</a:t>
            </a:r>
          </a:p>
          <a:p>
            <a:pPr algn="just"/>
            <a:r>
              <a:rPr lang="en-GB" sz="4700" dirty="0">
                <a:latin typeface="Arial" panose="020B0604020202020204" pitchFamily="34" charset="0"/>
                <a:cs typeface="Arial" panose="020B0604020202020204" pitchFamily="34" charset="0"/>
              </a:rPr>
              <a:t>Early Intervention Services:</a:t>
            </a:r>
          </a:p>
          <a:p>
            <a:pPr marL="685800" indent="-685800" algn="just">
              <a:buFont typeface="Arial" panose="020B0604020202020204" pitchFamily="34" charset="0"/>
              <a:buChar char="•"/>
            </a:pPr>
            <a:r>
              <a:rPr lang="en-GB" sz="4700" b="0" u="none" dirty="0">
                <a:latin typeface="Arial" panose="020B0604020202020204" pitchFamily="34" charset="0"/>
                <a:cs typeface="Arial" panose="020B0604020202020204" pitchFamily="34" charset="0"/>
              </a:rPr>
              <a:t>Target people experiencing first-episode psychosis.</a:t>
            </a:r>
          </a:p>
          <a:p>
            <a:pPr algn="just"/>
            <a:r>
              <a:rPr lang="en-GB" sz="4700" dirty="0">
                <a:latin typeface="Arial" panose="020B0604020202020204" pitchFamily="34" charset="0"/>
                <a:cs typeface="Arial" panose="020B0604020202020204" pitchFamily="34" charset="0"/>
              </a:rPr>
              <a:t>Social and Recovery Support:</a:t>
            </a:r>
          </a:p>
          <a:p>
            <a:pPr marL="685800" indent="-685800" algn="just">
              <a:buFont typeface="Arial" panose="020B0604020202020204" pitchFamily="34" charset="0"/>
              <a:buChar char="•"/>
            </a:pPr>
            <a:r>
              <a:rPr lang="en-GB" sz="4700" b="0" u="none" dirty="0">
                <a:latin typeface="Arial" panose="020B0604020202020204" pitchFamily="34" charset="0"/>
                <a:cs typeface="Arial" panose="020B0604020202020204" pitchFamily="34" charset="0"/>
              </a:rPr>
              <a:t>Supported housing to promote independent living.</a:t>
            </a:r>
          </a:p>
          <a:p>
            <a:pPr marL="685800" indent="-685800" algn="just">
              <a:buFont typeface="Arial" panose="020B0604020202020204" pitchFamily="34" charset="0"/>
              <a:buChar char="•"/>
            </a:pPr>
            <a:r>
              <a:rPr lang="en-GB" sz="4700" b="0" u="none" dirty="0">
                <a:latin typeface="Arial" panose="020B0604020202020204" pitchFamily="34" charset="0"/>
                <a:cs typeface="Arial" panose="020B0604020202020204" pitchFamily="34" charset="0"/>
              </a:rPr>
              <a:t>Employment and education programmes to improve functioning.</a:t>
            </a:r>
          </a:p>
          <a:p>
            <a:pPr algn="just"/>
            <a:r>
              <a:rPr lang="en-GB" sz="4700" dirty="0">
                <a:latin typeface="Arial" panose="020B0604020202020204" pitchFamily="34" charset="0"/>
                <a:cs typeface="Arial" panose="020B0604020202020204" pitchFamily="34" charset="0"/>
              </a:rPr>
              <a:t>Crisis and Inpatient Services:</a:t>
            </a:r>
          </a:p>
          <a:p>
            <a:pPr marL="685800" indent="-685800" algn="just">
              <a:buFont typeface="Arial" panose="020B0604020202020204" pitchFamily="34" charset="0"/>
              <a:buChar char="•"/>
            </a:pPr>
            <a:r>
              <a:rPr lang="en-GB" sz="4700" b="0" u="none" dirty="0">
                <a:latin typeface="Arial" panose="020B0604020202020204" pitchFamily="34" charset="0"/>
                <a:cs typeface="Arial" panose="020B0604020202020204" pitchFamily="34" charset="0"/>
              </a:rPr>
              <a:t>Short-term hospital admission during severe episodes or risk.</a:t>
            </a: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0"/>
            <a:ext cx="10047018" cy="9541051"/>
          </a:xfrm>
        </p:spPr>
        <p:txBody>
          <a:bodyPr/>
          <a:lstStyle/>
          <a:p>
            <a:pPr marL="342900" indent="-342900">
              <a:buFont typeface="Arial" panose="020B0604020202020204" pitchFamily="34" charset="0"/>
              <a:buChar char="•"/>
            </a:pPr>
            <a:r>
              <a:rPr lang="en-GB" sz="3900" b="1" dirty="0">
                <a:latin typeface="Arial" panose="020B0604020202020204" pitchFamily="34" charset="0"/>
                <a:cs typeface="Arial" panose="020B0604020202020204" pitchFamily="34" charset="0"/>
              </a:rPr>
              <a:t>Expansion of early intervention services</a:t>
            </a:r>
            <a:r>
              <a:rPr lang="en-GB" sz="3900" dirty="0">
                <a:latin typeface="Arial" panose="020B0604020202020204" pitchFamily="34" charset="0"/>
                <a:cs typeface="Arial" panose="020B0604020202020204" pitchFamily="34" charset="0"/>
              </a:rPr>
              <a:t> to reduce long-term disability.</a:t>
            </a:r>
          </a:p>
          <a:p>
            <a:pPr marL="342900" indent="-342900">
              <a:buFont typeface="Arial" panose="020B0604020202020204" pitchFamily="34" charset="0"/>
              <a:buChar char="•"/>
            </a:pPr>
            <a:r>
              <a:rPr lang="en-GB" sz="3900" b="1" dirty="0">
                <a:latin typeface="Arial" panose="020B0604020202020204" pitchFamily="34" charset="0"/>
                <a:cs typeface="Arial" panose="020B0604020202020204" pitchFamily="34" charset="0"/>
              </a:rPr>
              <a:t>Strengthen culturally competent practices</a:t>
            </a:r>
            <a:r>
              <a:rPr lang="en-GB" sz="3900" dirty="0">
                <a:latin typeface="Arial" panose="020B0604020202020204" pitchFamily="34" charset="0"/>
                <a:cs typeface="Arial" panose="020B0604020202020204" pitchFamily="34" charset="0"/>
              </a:rPr>
              <a:t>, especially in diverse communities.</a:t>
            </a:r>
          </a:p>
          <a:p>
            <a:pPr marL="342900" indent="-342900">
              <a:buFont typeface="Arial" panose="020B0604020202020204" pitchFamily="34" charset="0"/>
              <a:buChar char="•"/>
            </a:pPr>
            <a:r>
              <a:rPr lang="en-GB" sz="3900" b="1" dirty="0">
                <a:latin typeface="Arial" panose="020B0604020202020204" pitchFamily="34" charset="0"/>
                <a:cs typeface="Arial" panose="020B0604020202020204" pitchFamily="34" charset="0"/>
              </a:rPr>
              <a:t>Increase investment in community mental health infrastructure</a:t>
            </a:r>
            <a:r>
              <a:rPr lang="en-GB" sz="3900"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sz="3900" b="1" dirty="0">
                <a:latin typeface="Arial" panose="020B0604020202020204" pitchFamily="34" charset="0"/>
                <a:cs typeface="Arial" panose="020B0604020202020204" pitchFamily="34" charset="0"/>
              </a:rPr>
              <a:t>Prioritise supported housing and employment programmes</a:t>
            </a:r>
            <a:r>
              <a:rPr lang="en-GB" sz="3900"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sz="3900" b="1" dirty="0">
                <a:latin typeface="Arial" panose="020B0604020202020204" pitchFamily="34" charset="0"/>
                <a:cs typeface="Arial" panose="020B0604020202020204" pitchFamily="34" charset="0"/>
              </a:rPr>
              <a:t>Promote co-production</a:t>
            </a:r>
            <a:r>
              <a:rPr lang="en-GB" sz="3900" dirty="0">
                <a:latin typeface="Arial" panose="020B0604020202020204" pitchFamily="34" charset="0"/>
                <a:cs typeface="Arial" panose="020B0604020202020204" pitchFamily="34" charset="0"/>
              </a:rPr>
              <a:t> with service users to guide policy and practice.</a:t>
            </a:r>
          </a:p>
          <a:p>
            <a:pPr marL="342900" indent="-342900">
              <a:buFont typeface="Arial" panose="020B0604020202020204" pitchFamily="34" charset="0"/>
              <a:buChar char="•"/>
            </a:pPr>
            <a:r>
              <a:rPr lang="en-GB" sz="3900" b="1" dirty="0">
                <a:latin typeface="Arial" panose="020B0604020202020204" pitchFamily="34" charset="0"/>
                <a:cs typeface="Arial" panose="020B0604020202020204" pitchFamily="34" charset="0"/>
              </a:rPr>
              <a:t>Enhance anti-stigma campaigns</a:t>
            </a:r>
            <a:r>
              <a:rPr lang="en-GB" sz="3900" dirty="0">
                <a:latin typeface="Arial" panose="020B0604020202020204" pitchFamily="34" charset="0"/>
                <a:cs typeface="Arial" panose="020B0604020202020204" pitchFamily="34" charset="0"/>
              </a:rPr>
              <a:t> informed by lived experience.</a:t>
            </a:r>
          </a:p>
          <a:p>
            <a:endParaRPr lang="en-GB" dirty="0"/>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66355" y="14076947"/>
            <a:ext cx="10047018" cy="408494"/>
          </a:xfrm>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14846968"/>
            <a:ext cx="10052050" cy="6816348"/>
          </a:xfrm>
        </p:spPr>
        <p:txBody>
          <a:bodyPr/>
          <a:lstStyle/>
          <a:p>
            <a:pPr algn="just">
              <a:spcAft>
                <a:spcPts val="1100"/>
              </a:spcAft>
            </a:pPr>
            <a:r>
              <a:rPr lang="en-GB" sz="4300" dirty="0">
                <a:latin typeface="Arial" panose="020B0604020202020204" pitchFamily="34" charset="0"/>
                <a:cs typeface="Arial" panose="020B0604020202020204" pitchFamily="34" charset="0"/>
              </a:rPr>
              <a:t>Schizophrenia therapy has changed dramatically as a result of sociopolitical influences and scientific advancements. Even with these developments, stigma and inequity continue to be major obstacles. Improving results requires providing accessible, culturally aware, and recovery-focused treatment.</a:t>
            </a:r>
          </a:p>
          <a:p>
            <a:pPr algn="just">
              <a:spcAft>
                <a:spcPts val="1100"/>
              </a:spcAft>
            </a:pPr>
            <a:endParaRPr lang="en-GB" sz="4800" dirty="0">
              <a:effectLst/>
              <a:latin typeface="Aptos" panose="020B0004020202020204" pitchFamily="34" charset="0"/>
              <a:ea typeface="Century Schoolbook" panose="02040604050505020304" pitchFamily="18" charset="0"/>
            </a:endParaRP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22043" y="20991152"/>
            <a:ext cx="10047018" cy="873491"/>
          </a:xfrm>
        </p:spPr>
        <p:txBody>
          <a:bodyPr/>
          <a:lstStyle/>
          <a:p>
            <a:r>
              <a:rPr lang="en-GB" sz="48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422043" y="21864644"/>
            <a:ext cx="9981114" cy="10076582"/>
          </a:xfrm>
        </p:spPr>
        <p:txBody>
          <a:bodyPr/>
          <a:lstStyle/>
          <a:p>
            <a:pPr marL="342900" indent="-342900">
              <a:buFont typeface="Arial" panose="020B0604020202020204" pitchFamily="34" charset="0"/>
              <a:buChar char="•"/>
            </a:pPr>
            <a:r>
              <a:rPr lang="en-GB" sz="2400" dirty="0"/>
              <a:t>Andreasen, N.C. (2010) ‘The lifetime trajectory of schizophrenia and the concept of neurodevelopment’, </a:t>
            </a:r>
            <a:r>
              <a:rPr lang="en-GB" sz="2400" i="1" dirty="0"/>
              <a:t>Dialogues in Clinical Neuroscience</a:t>
            </a:r>
            <a:r>
              <a:rPr lang="en-GB" sz="2400" dirty="0"/>
              <a:t>, 12(3), pp. 409–415.</a:t>
            </a:r>
          </a:p>
          <a:p>
            <a:pPr marL="342900" indent="-342900">
              <a:buFont typeface="Arial" panose="020B0604020202020204" pitchFamily="34" charset="0"/>
              <a:buChar char="•"/>
            </a:pPr>
            <a:r>
              <a:rPr lang="en-GB" sz="2400" dirty="0"/>
              <a:t>Bleuler, E. (1950) </a:t>
            </a:r>
            <a:r>
              <a:rPr lang="en-GB" sz="2400" i="1" dirty="0"/>
              <a:t>Dementia Praecox or the Group of Schizophrenias</a:t>
            </a:r>
            <a:r>
              <a:rPr lang="en-GB" sz="2400" dirty="0"/>
              <a:t>. New York: International Universities Press.</a:t>
            </a:r>
          </a:p>
          <a:p>
            <a:pPr marL="342900" indent="-342900">
              <a:buFont typeface="Arial" panose="020B0604020202020204" pitchFamily="34" charset="0"/>
              <a:buChar char="•"/>
            </a:pPr>
            <a:r>
              <a:rPr lang="en-GB" sz="2400" dirty="0" err="1"/>
              <a:t>Jablensky</a:t>
            </a:r>
            <a:r>
              <a:rPr lang="en-GB" sz="2400" dirty="0"/>
              <a:t>, A. (2000) ‘Epidemiology of schizophrenia’, </a:t>
            </a:r>
            <a:r>
              <a:rPr lang="en-GB" sz="2400" i="1" dirty="0"/>
              <a:t>The Canadian Journal of Psychiatry</a:t>
            </a:r>
            <a:r>
              <a:rPr lang="en-GB" sz="2400" dirty="0"/>
              <a:t>, 45(10), pp. 833–842.</a:t>
            </a:r>
          </a:p>
          <a:p>
            <a:pPr marL="342900" indent="-342900">
              <a:buFont typeface="Arial" panose="020B0604020202020204" pitchFamily="34" charset="0"/>
              <a:buChar char="•"/>
            </a:pPr>
            <a:r>
              <a:rPr lang="en-GB" sz="2400" dirty="0"/>
              <a:t>Kirkbride, J.B. et al. (2012) ‘Social and environmental factors in the aetiology of psychosis’, </a:t>
            </a:r>
            <a:r>
              <a:rPr lang="en-GB" sz="2400" i="1" dirty="0"/>
              <a:t>British Journal of Psychiatry</a:t>
            </a:r>
            <a:r>
              <a:rPr lang="en-GB" sz="2400" dirty="0"/>
              <a:t>, 201(4), pp. 177–178.</a:t>
            </a:r>
          </a:p>
          <a:p>
            <a:pPr marL="342900" indent="-342900">
              <a:buFont typeface="Arial" panose="020B0604020202020204" pitchFamily="34" charset="0"/>
              <a:buChar char="•"/>
            </a:pPr>
            <a:r>
              <a:rPr lang="en-GB" sz="2400" dirty="0"/>
              <a:t>Moncrieff, J. (2009) </a:t>
            </a:r>
            <a:r>
              <a:rPr lang="en-GB" sz="2400" i="1" dirty="0"/>
              <a:t>The Myth of the Chemical Cure</a:t>
            </a:r>
            <a:r>
              <a:rPr lang="en-GB" sz="2400" dirty="0"/>
              <a:t>. Basingstoke: Palgrave Macmillan.</a:t>
            </a:r>
          </a:p>
          <a:p>
            <a:pPr marL="342900" indent="-342900">
              <a:buFont typeface="Arial" panose="020B0604020202020204" pitchFamily="34" charset="0"/>
              <a:buChar char="•"/>
            </a:pPr>
            <a:r>
              <a:rPr lang="en-GB" sz="2400" dirty="0" err="1"/>
              <a:t>Mueser</a:t>
            </a:r>
            <a:r>
              <a:rPr lang="en-GB" sz="2400" dirty="0"/>
              <a:t>, K.T. and McGurk, S.R. (2004) ‘Psychosocial treatment for schizophrenia’, </a:t>
            </a:r>
            <a:r>
              <a:rPr lang="en-GB" sz="2400" i="1" dirty="0"/>
              <a:t>Annual Review of Clinical Psychology</a:t>
            </a:r>
            <a:r>
              <a:rPr lang="en-GB" sz="2400" dirty="0"/>
              <a:t>, 1, pp. 465–499.</a:t>
            </a:r>
          </a:p>
          <a:p>
            <a:pPr marL="342900" indent="-342900">
              <a:buFont typeface="Arial" panose="020B0604020202020204" pitchFamily="34" charset="0"/>
              <a:buChar char="•"/>
            </a:pPr>
            <a:r>
              <a:rPr lang="en-GB" sz="2400" dirty="0"/>
              <a:t>National Institute for Health and Care Excellence (2020) </a:t>
            </a:r>
            <a:r>
              <a:rPr lang="en-GB" sz="2400" i="1" dirty="0"/>
              <a:t>Psychosis and Schizophrenia in Adults: Treatment and Management</a:t>
            </a:r>
            <a:r>
              <a:rPr lang="en-GB" sz="2400" dirty="0"/>
              <a:t>.</a:t>
            </a:r>
          </a:p>
          <a:p>
            <a:pPr marL="342900" indent="-342900">
              <a:buFont typeface="Arial" panose="020B0604020202020204" pitchFamily="34" charset="0"/>
              <a:buChar char="•"/>
            </a:pPr>
            <a:r>
              <a:rPr lang="en-GB" sz="2400" dirty="0"/>
              <a:t>Thornicroft, G. (2006) </a:t>
            </a:r>
            <a:r>
              <a:rPr lang="en-GB" sz="2400" i="1" dirty="0"/>
              <a:t>Shunned: Discrimination Against People with Mental Illness</a:t>
            </a:r>
            <a:r>
              <a:rPr lang="en-GB" sz="2400" dirty="0"/>
              <a:t>. Oxford: Oxford University Press.</a:t>
            </a:r>
          </a:p>
          <a:p>
            <a:pPr marL="342900" indent="-342900">
              <a:buFont typeface="Arial" panose="020B0604020202020204" pitchFamily="34" charset="0"/>
              <a:buChar char="•"/>
            </a:pPr>
            <a:r>
              <a:rPr lang="en-GB" sz="2400" dirty="0"/>
              <a:t>World Health Organization (2022) </a:t>
            </a:r>
            <a:r>
              <a:rPr lang="en-GB" sz="2400" i="1" dirty="0"/>
              <a:t>ICD-11: International Classification of Diseases 11th Revision</a:t>
            </a:r>
            <a:r>
              <a:rPr lang="en-GB" sz="2400" dirty="0"/>
              <a:t>. Geneva: WHO.</a:t>
            </a:r>
          </a:p>
          <a:p>
            <a:pPr marL="342900" indent="-342900">
              <a:buFont typeface="Arial" panose="020B0604020202020204" pitchFamily="34" charset="0"/>
              <a:buChar char="•"/>
            </a:pPr>
            <a:r>
              <a:rPr lang="en-GB" sz="2400" dirty="0"/>
              <a:t>Young, S.L. et al. (2015) ‘The recovery model in schizophrenia’, </a:t>
            </a:r>
            <a:r>
              <a:rPr lang="en-GB" sz="2400" i="1" dirty="0"/>
              <a:t>Psychiatric Services</a:t>
            </a:r>
            <a:r>
              <a:rPr lang="en-GB" sz="2400" dirty="0"/>
              <a:t>, 66(2), pp. 163–165.</a:t>
            </a:r>
          </a:p>
          <a:p>
            <a:endParaRPr lang="en-GB" sz="4800" dirty="0">
              <a:solidFill>
                <a:srgbClr val="FF0000"/>
              </a:solidFill>
              <a:latin typeface="Aptos" panose="020B0004020202020204" pitchFamily="34"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3" y="19518689"/>
            <a:ext cx="10038659" cy="12715514"/>
          </a:xfrm>
        </p:spPr>
        <p:txBody>
          <a:bodyPr/>
          <a:lstStyle/>
          <a:p>
            <a:r>
              <a:rPr lang="en-GB" sz="4200" b="1" u="sng" dirty="0">
                <a:latin typeface="Arial" panose="020B0604020202020204" pitchFamily="34" charset="0"/>
                <a:cs typeface="Arial" panose="020B0604020202020204" pitchFamily="34" charset="0"/>
              </a:rPr>
              <a:t>Causes of Schizophrenia:</a:t>
            </a:r>
          </a:p>
          <a:p>
            <a:pPr marL="685800" indent="-685800">
              <a:buFont typeface="Arial" panose="020B0604020202020204" pitchFamily="34" charset="0"/>
              <a:buChar char="•"/>
            </a:pPr>
            <a:r>
              <a:rPr lang="en-GB" sz="4200" dirty="0">
                <a:latin typeface="Arial" panose="020B0604020202020204" pitchFamily="34" charset="0"/>
                <a:cs typeface="Arial" panose="020B0604020202020204" pitchFamily="34" charset="0"/>
              </a:rPr>
              <a:t>Genetic Factors</a:t>
            </a:r>
          </a:p>
          <a:p>
            <a:pPr marL="685800" indent="-685800">
              <a:buFont typeface="Arial" panose="020B0604020202020204" pitchFamily="34" charset="0"/>
              <a:buChar char="•"/>
            </a:pPr>
            <a:r>
              <a:rPr lang="en-GB" sz="4200" dirty="0">
                <a:latin typeface="Arial" panose="020B0604020202020204" pitchFamily="34" charset="0"/>
                <a:cs typeface="Arial" panose="020B0604020202020204" pitchFamily="34" charset="0"/>
              </a:rPr>
              <a:t>Brain and Neurochemical Factors</a:t>
            </a:r>
          </a:p>
          <a:p>
            <a:pPr marL="685800" indent="-685800">
              <a:buFont typeface="Arial" panose="020B0604020202020204" pitchFamily="34" charset="0"/>
              <a:buChar char="•"/>
            </a:pPr>
            <a:r>
              <a:rPr lang="en-GB" sz="4200" dirty="0">
                <a:latin typeface="Arial" panose="020B0604020202020204" pitchFamily="34" charset="0"/>
                <a:cs typeface="Arial" panose="020B0604020202020204" pitchFamily="34" charset="0"/>
              </a:rPr>
              <a:t>Stress–Vulnerability Interaction ,etc</a:t>
            </a:r>
            <a:endParaRPr lang="en-GB" sz="4200" b="1" u="sng" kern="100" dirty="0">
              <a:latin typeface="Arial" panose="020B0604020202020204" pitchFamily="34" charset="0"/>
              <a:ea typeface="Aptos" panose="020B0004020202020204" pitchFamily="34" charset="0"/>
              <a:cs typeface="Arial" panose="020B0604020202020204" pitchFamily="34" charset="0"/>
            </a:endParaRPr>
          </a:p>
          <a:p>
            <a:r>
              <a:rPr lang="en-GB" sz="4200" b="1" u="sng" dirty="0">
                <a:latin typeface="Arial" panose="020B0604020202020204" pitchFamily="34" charset="0"/>
                <a:cs typeface="Arial" panose="020B0604020202020204" pitchFamily="34" charset="0"/>
              </a:rPr>
              <a:t>Symptoms of Schizophrenia:</a:t>
            </a:r>
          </a:p>
          <a:p>
            <a:pPr marL="685800" indent="-685800">
              <a:buFont typeface="Arial" panose="020B0604020202020204" pitchFamily="34" charset="0"/>
              <a:buChar char="•"/>
            </a:pPr>
            <a:r>
              <a:rPr lang="en-GB" sz="4200" dirty="0">
                <a:latin typeface="Arial" panose="020B0604020202020204" pitchFamily="34" charset="0"/>
                <a:cs typeface="Arial" panose="020B0604020202020204" pitchFamily="34" charset="0"/>
              </a:rPr>
              <a:t>Hallucinations</a:t>
            </a:r>
          </a:p>
          <a:p>
            <a:pPr marL="685800" indent="-685800">
              <a:buFont typeface="Arial" panose="020B0604020202020204" pitchFamily="34" charset="0"/>
              <a:buChar char="•"/>
            </a:pPr>
            <a:r>
              <a:rPr lang="en-GB" sz="4200" dirty="0">
                <a:latin typeface="Arial" panose="020B0604020202020204" pitchFamily="34" charset="0"/>
                <a:cs typeface="Arial" panose="020B0604020202020204" pitchFamily="34" charset="0"/>
              </a:rPr>
              <a:t>Disorganised speech</a:t>
            </a:r>
          </a:p>
          <a:p>
            <a:pPr marL="685800" indent="-685800">
              <a:buFont typeface="Arial" panose="020B0604020202020204" pitchFamily="34" charset="0"/>
              <a:buChar char="•"/>
            </a:pPr>
            <a:r>
              <a:rPr lang="en-GB" sz="4200" b="1" dirty="0">
                <a:latin typeface="Arial" panose="020B0604020202020204" pitchFamily="34" charset="0"/>
                <a:cs typeface="Arial" panose="020B0604020202020204" pitchFamily="34" charset="0"/>
              </a:rPr>
              <a:t>Irritability</a:t>
            </a:r>
            <a:r>
              <a:rPr lang="en-GB" sz="4200" dirty="0">
                <a:latin typeface="Arial" panose="020B0604020202020204" pitchFamily="34" charset="0"/>
                <a:cs typeface="Arial" panose="020B0604020202020204" pitchFamily="34" charset="0"/>
              </a:rPr>
              <a:t> or emotional instability</a:t>
            </a:r>
          </a:p>
          <a:p>
            <a:r>
              <a:rPr lang="en-GB" sz="4200" b="1" u="sng" dirty="0">
                <a:latin typeface="Arial" panose="020B0604020202020204" pitchFamily="34" charset="0"/>
                <a:cs typeface="Arial" panose="020B0604020202020204" pitchFamily="34" charset="0"/>
              </a:rPr>
              <a:t>Diagnosis of Schizophrenia:</a:t>
            </a:r>
          </a:p>
          <a:p>
            <a:pPr marL="571500" indent="-571500">
              <a:buFont typeface="Arial" panose="020B0604020202020204" pitchFamily="34" charset="0"/>
              <a:buChar char="•"/>
            </a:pPr>
            <a:r>
              <a:rPr lang="en-GB" sz="4200" dirty="0">
                <a:latin typeface="Arial" panose="020B0604020202020204" pitchFamily="34" charset="0"/>
                <a:cs typeface="Arial" panose="020B0604020202020204" pitchFamily="34" charset="0"/>
              </a:rPr>
              <a:t>Clinical Assessment (Primary Method)</a:t>
            </a:r>
          </a:p>
          <a:p>
            <a:pPr marL="571500" indent="-571500">
              <a:buFont typeface="Arial" panose="020B0604020202020204" pitchFamily="34" charset="0"/>
              <a:buChar char="•"/>
            </a:pPr>
            <a:r>
              <a:rPr lang="en-GB" sz="4200" dirty="0">
                <a:latin typeface="Arial" panose="020B0604020202020204" pitchFamily="34" charset="0"/>
                <a:cs typeface="Arial" panose="020B0604020202020204" pitchFamily="34" charset="0"/>
              </a:rPr>
              <a:t>Rule Out Other Conditions</a:t>
            </a:r>
          </a:p>
          <a:p>
            <a:pPr marL="571500" indent="-571500">
              <a:buFont typeface="Arial" panose="020B0604020202020204" pitchFamily="34" charset="0"/>
              <a:buChar char="•"/>
            </a:pPr>
            <a:r>
              <a:rPr lang="en-GB" sz="4200" dirty="0">
                <a:latin typeface="Arial" panose="020B0604020202020204" pitchFamily="34" charset="0"/>
                <a:cs typeface="Arial" panose="020B0604020202020204" pitchFamily="34" charset="0"/>
              </a:rPr>
              <a:t>Observation and Collateral Information</a:t>
            </a:r>
          </a:p>
          <a:p>
            <a:pPr marL="571500" indent="-571500">
              <a:buFont typeface="Arial" panose="020B0604020202020204" pitchFamily="34" charset="0"/>
              <a:buChar char="•"/>
            </a:pPr>
            <a:r>
              <a:rPr lang="en-GB" sz="4200" dirty="0">
                <a:latin typeface="Arial" panose="020B0604020202020204" pitchFamily="34" charset="0"/>
                <a:cs typeface="Arial" panose="020B0604020202020204" pitchFamily="34" charset="0"/>
              </a:rPr>
              <a:t>Functional Impact Assessment</a:t>
            </a:r>
          </a:p>
          <a:p>
            <a:pPr marL="571500" indent="-571500">
              <a:buFont typeface="Arial" panose="020B0604020202020204" pitchFamily="34" charset="0"/>
              <a:buChar char="•"/>
            </a:pPr>
            <a:endParaRPr lang="en-GB" sz="4400" b="1" u="sng" dirty="0"/>
          </a:p>
          <a:p>
            <a:endParaRPr lang="en-GB" sz="4400" b="1" u="sng"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1581972"/>
          </a:xfrm>
        </p:spPr>
        <p:txBody>
          <a:bodyPr/>
          <a:lstStyle/>
          <a:p>
            <a:r>
              <a:rPr lang="en-GB" b="1" dirty="0"/>
              <a:t>primary psychotic disorders</a:t>
            </a:r>
            <a:r>
              <a:rPr lang="en-GB" dirty="0"/>
              <a:t>.</a:t>
            </a:r>
          </a:p>
          <a:p>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200329"/>
          </a:xfrm>
        </p:spPr>
        <p:txBody>
          <a:bodyPr/>
          <a:lstStyle/>
          <a:p>
            <a:r>
              <a:rPr lang="en-GB" sz="7200" dirty="0"/>
              <a:t>Mental, behavioural and neurodevelopmental disorders, </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Schizophrenia (ICD-11: 6A20)</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0" name="Rectangle 2">
            <a:extLst>
              <a:ext uri="{FF2B5EF4-FFF2-40B4-BE49-F238E27FC236}">
                <a16:creationId xmlns:a16="http://schemas.microsoft.com/office/drawing/2014/main" id="{68DB346E-45C5-BB74-887E-095BF054AC4F}"/>
              </a:ext>
            </a:extLst>
          </p:cNvPr>
          <p:cNvSpPr>
            <a:spLocks noChangeArrowheads="1"/>
          </p:cNvSpPr>
          <p:nvPr/>
        </p:nvSpPr>
        <p:spPr bwMode="auto">
          <a:xfrm>
            <a:off x="0" y="0"/>
            <a:ext cx="438912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Schizophrenia therapy has changed dramatically as a result of sociopolitical influences and scientific advancements. Even with these developments, stigma and inequity continue to be major obstacles. Improving results requires providing accessible, culturally aware, and recovery-focused treatment.</a:t>
            </a: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0</TotalTime>
  <Words>986</Words>
  <Application>Microsoft Office PowerPoint</Application>
  <PresentationFormat>Custom</PresentationFormat>
  <Paragraphs>82</Paragraphs>
  <Slides>2</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Marta Proca Student number: 2234962 </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marta proca</cp:lastModifiedBy>
  <cp:revision>88</cp:revision>
  <cp:lastPrinted>2015-06-29T17:31:11Z</cp:lastPrinted>
  <dcterms:created xsi:type="dcterms:W3CDTF">2012-02-03T19:11:35Z</dcterms:created>
  <dcterms:modified xsi:type="dcterms:W3CDTF">2026-03-24T15:54:03Z</dcterms:modified>
</cp:coreProperties>
</file>