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3" r:id="rId8"/>
    <p:sldId id="262"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A118FC2-A631-4A7A-B352-8E3A12C20591}" type="datetimeFigureOut">
              <a:rPr lang="en-GB" smtClean="0"/>
              <a:t>17/05/2018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F79EA-0A92-4FBB-B969-BE202624E046}" type="slidenum">
              <a:rPr lang="en-GB" smtClean="0"/>
              <a:t>‹#›</a:t>
            </a:fld>
            <a:endParaRPr lang="en-GB"/>
          </a:p>
        </p:txBody>
      </p:sp>
    </p:spTree>
    <p:extLst>
      <p:ext uri="{BB962C8B-B14F-4D97-AF65-F5344CB8AC3E}">
        <p14:creationId xmlns:p14="http://schemas.microsoft.com/office/powerpoint/2010/main" val="25796006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1A118FC2-A631-4A7A-B352-8E3A12C20591}" type="datetimeFigureOut">
              <a:rPr lang="en-GB" smtClean="0"/>
              <a:t>17/05/2018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F79EA-0A92-4FBB-B969-BE202624E046}" type="slidenum">
              <a:rPr lang="en-GB" smtClean="0"/>
              <a:t>‹#›</a:t>
            </a:fld>
            <a:endParaRPr lang="en-GB"/>
          </a:p>
        </p:txBody>
      </p:sp>
    </p:spTree>
    <p:extLst>
      <p:ext uri="{BB962C8B-B14F-4D97-AF65-F5344CB8AC3E}">
        <p14:creationId xmlns:p14="http://schemas.microsoft.com/office/powerpoint/2010/main" val="257213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A118FC2-A631-4A7A-B352-8E3A12C20591}" type="datetimeFigureOut">
              <a:rPr lang="en-GB" smtClean="0"/>
              <a:t>17/05/2018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F79EA-0A92-4FBB-B969-BE202624E046}" type="slidenum">
              <a:rPr lang="en-GB" smtClean="0"/>
              <a:t>‹#›</a:t>
            </a:fld>
            <a:endParaRPr lang="en-GB"/>
          </a:p>
        </p:txBody>
      </p:sp>
    </p:spTree>
    <p:extLst>
      <p:ext uri="{BB962C8B-B14F-4D97-AF65-F5344CB8AC3E}">
        <p14:creationId xmlns:p14="http://schemas.microsoft.com/office/powerpoint/2010/main" val="170164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A118FC2-A631-4A7A-B352-8E3A12C20591}" type="datetimeFigureOut">
              <a:rPr lang="en-GB" smtClean="0"/>
              <a:t>17/05/2018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CF79EA-0A92-4FBB-B969-BE202624E046}" type="slidenum">
              <a:rPr lang="en-GB" smtClean="0"/>
              <a:t>‹#›</a:t>
            </a:fld>
            <a:endParaRPr lang="en-GB"/>
          </a:p>
        </p:txBody>
      </p:sp>
    </p:spTree>
    <p:extLst>
      <p:ext uri="{BB962C8B-B14F-4D97-AF65-F5344CB8AC3E}">
        <p14:creationId xmlns:p14="http://schemas.microsoft.com/office/powerpoint/2010/main" val="95903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A118FC2-A631-4A7A-B352-8E3A12C20591}" type="datetimeFigureOut">
              <a:rPr lang="en-GB" smtClean="0"/>
              <a:t>17/05/2018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CF79EA-0A92-4FBB-B969-BE202624E046}" type="slidenum">
              <a:rPr lang="en-GB" smtClean="0"/>
              <a:t>‹#›</a:t>
            </a:fld>
            <a:endParaRPr lang="en-GB"/>
          </a:p>
        </p:txBody>
      </p:sp>
    </p:spTree>
    <p:extLst>
      <p:ext uri="{BB962C8B-B14F-4D97-AF65-F5344CB8AC3E}">
        <p14:creationId xmlns:p14="http://schemas.microsoft.com/office/powerpoint/2010/main" val="2531250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1A118FC2-A631-4A7A-B352-8E3A12C20591}" type="datetimeFigureOut">
              <a:rPr lang="en-GB" smtClean="0"/>
              <a:t>17/05/2018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C8CF79EA-0A92-4FBB-B969-BE202624E046}" type="slidenum">
              <a:rPr lang="en-GB" smtClean="0"/>
              <a:t>‹#›</a:t>
            </a:fld>
            <a:endParaRPr lang="en-GB"/>
          </a:p>
        </p:txBody>
      </p:sp>
    </p:spTree>
    <p:extLst>
      <p:ext uri="{BB962C8B-B14F-4D97-AF65-F5344CB8AC3E}">
        <p14:creationId xmlns:p14="http://schemas.microsoft.com/office/powerpoint/2010/main" val="2022818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A118FC2-A631-4A7A-B352-8E3A12C20591}" type="datetimeFigureOut">
              <a:rPr lang="en-GB" smtClean="0"/>
              <a:t>17/05/2018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C8CF79EA-0A92-4FBB-B969-BE202624E046}" type="slidenum">
              <a:rPr lang="en-GB" smtClean="0"/>
              <a:t>‹#›</a:t>
            </a:fld>
            <a:endParaRPr lang="en-GB"/>
          </a:p>
        </p:txBody>
      </p:sp>
    </p:spTree>
    <p:extLst>
      <p:ext uri="{BB962C8B-B14F-4D97-AF65-F5344CB8AC3E}">
        <p14:creationId xmlns:p14="http://schemas.microsoft.com/office/powerpoint/2010/main" val="1514545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1A118FC2-A631-4A7A-B352-8E3A12C20591}" type="datetimeFigureOut">
              <a:rPr lang="en-GB" smtClean="0"/>
              <a:t>17/05/2018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C8CF79EA-0A92-4FBB-B969-BE202624E046}" type="slidenum">
              <a:rPr lang="en-GB" smtClean="0"/>
              <a:t>‹#›</a:t>
            </a:fld>
            <a:endParaRPr lang="en-GB"/>
          </a:p>
        </p:txBody>
      </p:sp>
    </p:spTree>
    <p:extLst>
      <p:ext uri="{BB962C8B-B14F-4D97-AF65-F5344CB8AC3E}">
        <p14:creationId xmlns:p14="http://schemas.microsoft.com/office/powerpoint/2010/main" val="26874235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A118FC2-A631-4A7A-B352-8E3A12C20591}" type="datetimeFigureOut">
              <a:rPr lang="en-GB" smtClean="0"/>
              <a:t>17/05/2018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CF79EA-0A92-4FBB-B969-BE202624E046}" type="slidenum">
              <a:rPr lang="en-GB" smtClean="0"/>
              <a:t>‹#›</a:t>
            </a:fld>
            <a:endParaRPr lang="en-GB"/>
          </a:p>
        </p:txBody>
      </p:sp>
    </p:spTree>
    <p:extLst>
      <p:ext uri="{BB962C8B-B14F-4D97-AF65-F5344CB8AC3E}">
        <p14:creationId xmlns:p14="http://schemas.microsoft.com/office/powerpoint/2010/main" val="23452956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A118FC2-A631-4A7A-B352-8E3A12C20591}" type="datetimeFigureOut">
              <a:rPr lang="en-GB" smtClean="0"/>
              <a:t>17/05/2018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CF79EA-0A92-4FBB-B969-BE202624E046}" type="slidenum">
              <a:rPr lang="en-GB" smtClean="0"/>
              <a:t>‹#›</a:t>
            </a:fld>
            <a:endParaRPr lang="en-GB"/>
          </a:p>
        </p:txBody>
      </p:sp>
    </p:spTree>
    <p:extLst>
      <p:ext uri="{BB962C8B-B14F-4D97-AF65-F5344CB8AC3E}">
        <p14:creationId xmlns:p14="http://schemas.microsoft.com/office/powerpoint/2010/main" val="3156090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A118FC2-A631-4A7A-B352-8E3A12C20591}" type="datetimeFigureOut">
              <a:rPr lang="en-GB" smtClean="0"/>
              <a:t>17/05/2018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F79EA-0A92-4FBB-B969-BE202624E046}" type="slidenum">
              <a:rPr lang="en-GB" smtClean="0"/>
              <a:t>‹#›</a:t>
            </a:fld>
            <a:endParaRPr lang="en-GB"/>
          </a:p>
        </p:txBody>
      </p:sp>
    </p:spTree>
    <p:extLst>
      <p:ext uri="{BB962C8B-B14F-4D97-AF65-F5344CB8AC3E}">
        <p14:creationId xmlns:p14="http://schemas.microsoft.com/office/powerpoint/2010/main" val="4426509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A118FC2-A631-4A7A-B352-8E3A12C20591}" type="datetimeFigureOut">
              <a:rPr lang="en-GB" smtClean="0"/>
              <a:t>17/05/2018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F79EA-0A92-4FBB-B969-BE202624E046}"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6669423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A118FC2-A631-4A7A-B352-8E3A12C20591}" type="datetimeFigureOut">
              <a:rPr lang="en-GB" smtClean="0"/>
              <a:t>17/05/2018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F79EA-0A92-4FBB-B969-BE202624E046}" type="slidenum">
              <a:rPr lang="en-GB" smtClean="0"/>
              <a:t>‹#›</a:t>
            </a:fld>
            <a:endParaRPr lang="en-GB"/>
          </a:p>
        </p:txBody>
      </p:sp>
    </p:spTree>
    <p:extLst>
      <p:ext uri="{BB962C8B-B14F-4D97-AF65-F5344CB8AC3E}">
        <p14:creationId xmlns:p14="http://schemas.microsoft.com/office/powerpoint/2010/main" val="7044591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A118FC2-A631-4A7A-B352-8E3A12C20591}" type="datetimeFigureOut">
              <a:rPr lang="en-GB" smtClean="0"/>
              <a:t>17/05/2018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F79EA-0A92-4FBB-B969-BE202624E046}" type="slidenum">
              <a:rPr lang="en-GB" smtClean="0"/>
              <a:t>‹#›</a:t>
            </a:fld>
            <a:endParaRPr lang="en-GB"/>
          </a:p>
        </p:txBody>
      </p:sp>
    </p:spTree>
    <p:extLst>
      <p:ext uri="{BB962C8B-B14F-4D97-AF65-F5344CB8AC3E}">
        <p14:creationId xmlns:p14="http://schemas.microsoft.com/office/powerpoint/2010/main" val="11836472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A118FC2-A631-4A7A-B352-8E3A12C20591}" type="datetimeFigureOut">
              <a:rPr lang="en-GB" smtClean="0"/>
              <a:t>17/05/2018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F79EA-0A92-4FBB-B969-BE202624E046}" type="slidenum">
              <a:rPr lang="en-GB" smtClean="0"/>
              <a:t>‹#›</a:t>
            </a:fld>
            <a:endParaRPr lang="en-GB"/>
          </a:p>
        </p:txBody>
      </p:sp>
    </p:spTree>
    <p:extLst>
      <p:ext uri="{BB962C8B-B14F-4D97-AF65-F5344CB8AC3E}">
        <p14:creationId xmlns:p14="http://schemas.microsoft.com/office/powerpoint/2010/main" val="32832587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A118FC2-A631-4A7A-B352-8E3A12C20591}" type="datetimeFigureOut">
              <a:rPr lang="en-GB" smtClean="0"/>
              <a:t>17/05/2018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F79EA-0A92-4FBB-B969-BE202624E046}" type="slidenum">
              <a:rPr lang="en-GB" smtClean="0"/>
              <a:t>‹#›</a:t>
            </a:fld>
            <a:endParaRPr lang="en-GB"/>
          </a:p>
        </p:txBody>
      </p:sp>
    </p:spTree>
    <p:extLst>
      <p:ext uri="{BB962C8B-B14F-4D97-AF65-F5344CB8AC3E}">
        <p14:creationId xmlns:p14="http://schemas.microsoft.com/office/powerpoint/2010/main" val="14293534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A118FC2-A631-4A7A-B352-8E3A12C20591}" type="datetimeFigureOut">
              <a:rPr lang="en-GB" smtClean="0"/>
              <a:t>17/05/2018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F79EA-0A92-4FBB-B969-BE202624E046}" type="slidenum">
              <a:rPr lang="en-GB" smtClean="0"/>
              <a:t>‹#›</a:t>
            </a:fld>
            <a:endParaRPr lang="en-GB"/>
          </a:p>
        </p:txBody>
      </p:sp>
    </p:spTree>
    <p:extLst>
      <p:ext uri="{BB962C8B-B14F-4D97-AF65-F5344CB8AC3E}">
        <p14:creationId xmlns:p14="http://schemas.microsoft.com/office/powerpoint/2010/main" val="3206647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A118FC2-A631-4A7A-B352-8E3A12C20591}" type="datetimeFigureOut">
              <a:rPr lang="en-GB" smtClean="0"/>
              <a:t>17/05/2018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8CF79EA-0A92-4FBB-B969-BE202624E046}" type="slidenum">
              <a:rPr lang="en-GB" smtClean="0"/>
              <a:t>‹#›</a:t>
            </a:fld>
            <a:endParaRPr lang="en-GB"/>
          </a:p>
        </p:txBody>
      </p:sp>
    </p:spTree>
    <p:extLst>
      <p:ext uri="{BB962C8B-B14F-4D97-AF65-F5344CB8AC3E}">
        <p14:creationId xmlns:p14="http://schemas.microsoft.com/office/powerpoint/2010/main" val="387812661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smtClean="0"/>
              <a:t>Roderic</a:t>
            </a:r>
            <a:r>
              <a:rPr lang="en-GB" dirty="0" smtClean="0"/>
              <a:t> Bowen Archives - Birds</a:t>
            </a:r>
            <a:endParaRPr lang="en-GB" dirty="0"/>
          </a:p>
        </p:txBody>
      </p:sp>
      <p:sp>
        <p:nvSpPr>
          <p:cNvPr id="3" name="Subtitle 2"/>
          <p:cNvSpPr>
            <a:spLocks noGrp="1"/>
          </p:cNvSpPr>
          <p:nvPr>
            <p:ph type="subTitle" idx="1"/>
          </p:nvPr>
        </p:nvSpPr>
        <p:spPr/>
        <p:txBody>
          <a:bodyPr/>
          <a:lstStyle/>
          <a:p>
            <a:r>
              <a:rPr lang="en-GB" dirty="0" smtClean="0"/>
              <a:t>By: David Morris</a:t>
            </a:r>
          </a:p>
          <a:p>
            <a:r>
              <a:rPr lang="en-GB" dirty="0" smtClean="0"/>
              <a:t>1401389</a:t>
            </a:r>
            <a:endParaRPr lang="en-GB" dirty="0"/>
          </a:p>
        </p:txBody>
      </p:sp>
    </p:spTree>
    <p:extLst>
      <p:ext uri="{BB962C8B-B14F-4D97-AF65-F5344CB8AC3E}">
        <p14:creationId xmlns:p14="http://schemas.microsoft.com/office/powerpoint/2010/main" val="4204653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Birds in the context of this presentation</a:t>
            </a:r>
            <a:endParaRPr lang="en-GB" dirty="0"/>
          </a:p>
        </p:txBody>
      </p:sp>
      <p:sp>
        <p:nvSpPr>
          <p:cNvPr id="3" name="Content Placeholder 2"/>
          <p:cNvSpPr>
            <a:spLocks noGrp="1"/>
          </p:cNvSpPr>
          <p:nvPr>
            <p:ph idx="1"/>
          </p:nvPr>
        </p:nvSpPr>
        <p:spPr/>
        <p:txBody>
          <a:bodyPr/>
          <a:lstStyle/>
          <a:p>
            <a:r>
              <a:rPr lang="en-GB" dirty="0" smtClean="0"/>
              <a:t>Realistic vs fantastical</a:t>
            </a:r>
          </a:p>
          <a:p>
            <a:pPr lvl="1"/>
            <a:r>
              <a:rPr lang="en-GB" dirty="0" smtClean="0"/>
              <a:t>Realistic birds depictions may include: vivid and lifelike colour, likely printed and within proportion.</a:t>
            </a:r>
          </a:p>
          <a:p>
            <a:pPr lvl="1"/>
            <a:r>
              <a:rPr lang="en-GB" dirty="0" smtClean="0"/>
              <a:t>Fantastical depictions may include: colour (but not realistic colours), possibly hand drawn, fantastical creatures (e.g. Griffon) and out of proportion/oddly sized.</a:t>
            </a:r>
          </a:p>
          <a:p>
            <a:pPr lvl="1"/>
            <a:endParaRPr lang="en-GB" dirty="0" smtClean="0"/>
          </a:p>
          <a:p>
            <a:r>
              <a:rPr lang="en-GB" dirty="0" smtClean="0"/>
              <a:t>Age of print</a:t>
            </a:r>
          </a:p>
          <a:p>
            <a:r>
              <a:rPr lang="en-GB" dirty="0" smtClean="0"/>
              <a:t>Medieval/hand written manuscript</a:t>
            </a:r>
          </a:p>
        </p:txBody>
      </p:sp>
    </p:spTree>
    <p:extLst>
      <p:ext uri="{BB962C8B-B14F-4D97-AF65-F5344CB8AC3E}">
        <p14:creationId xmlns:p14="http://schemas.microsoft.com/office/powerpoint/2010/main" val="32189158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Historiae</a:t>
            </a:r>
            <a:r>
              <a:rPr lang="en-GB" dirty="0" smtClean="0"/>
              <a:t> </a:t>
            </a:r>
            <a:r>
              <a:rPr lang="en-GB" dirty="0" err="1" smtClean="0"/>
              <a:t>animalium</a:t>
            </a:r>
            <a:r>
              <a:rPr lang="en-GB" dirty="0" smtClean="0"/>
              <a:t> Liber III qui </a:t>
            </a:r>
            <a:r>
              <a:rPr lang="en-GB" dirty="0" err="1" smtClean="0"/>
              <a:t>est</a:t>
            </a:r>
            <a:r>
              <a:rPr lang="en-GB" dirty="0" smtClean="0"/>
              <a:t> de </a:t>
            </a:r>
            <a:r>
              <a:rPr lang="en-GB" dirty="0" err="1" smtClean="0"/>
              <a:t>avium</a:t>
            </a:r>
            <a:r>
              <a:rPr lang="en-GB" dirty="0" smtClean="0"/>
              <a:t> </a:t>
            </a:r>
            <a:r>
              <a:rPr lang="en-GB" dirty="0" err="1" smtClean="0"/>
              <a:t>natura</a:t>
            </a:r>
            <a:endParaRPr lang="en-GB" dirty="0"/>
          </a:p>
        </p:txBody>
      </p:sp>
      <p:sp>
        <p:nvSpPr>
          <p:cNvPr id="4" name="Content Placeholder 3"/>
          <p:cNvSpPr>
            <a:spLocks noGrp="1"/>
          </p:cNvSpPr>
          <p:nvPr>
            <p:ph sz="half" idx="1"/>
          </p:nvPr>
        </p:nvSpPr>
        <p:spPr/>
        <p:txBody>
          <a:bodyPr>
            <a:normAutofit fontScale="92500" lnSpcReduction="20000"/>
          </a:bodyPr>
          <a:lstStyle/>
          <a:p>
            <a:r>
              <a:rPr lang="en-GB" dirty="0" smtClean="0"/>
              <a:t>The image seen here is some form of duck or bird of prey (BOP) maybe.</a:t>
            </a:r>
          </a:p>
          <a:p>
            <a:r>
              <a:rPr lang="en-GB" dirty="0" smtClean="0"/>
              <a:t>The tail and body structure would indicate BOP, however the feet appearing to be webbed would indicate a amphibian bird. </a:t>
            </a:r>
          </a:p>
          <a:p>
            <a:r>
              <a:rPr lang="en-GB" dirty="0" smtClean="0"/>
              <a:t>The beak of the bird is also of a more amphibian bird rather than a BOP.</a:t>
            </a:r>
          </a:p>
          <a:p>
            <a:r>
              <a:rPr lang="en-GB" dirty="0" smtClean="0"/>
              <a:t>This is an example of the fantastical depictions I was referring to, being that the bird appears to have been drawn originally from a description rather than from the original animal. </a:t>
            </a:r>
          </a:p>
          <a:p>
            <a:r>
              <a:rPr lang="en-GB" dirty="0" smtClean="0"/>
              <a:t>I was unable to determine what bird this was to state how accurate it is to the actual animal.  </a:t>
            </a:r>
          </a:p>
        </p:txBody>
      </p:sp>
      <p:pic>
        <p:nvPicPr>
          <p:cNvPr id="6" name="Picture 5"/>
          <p:cNvPicPr>
            <a:picLocks noChangeAspect="1"/>
          </p:cNvPicPr>
          <p:nvPr/>
        </p:nvPicPr>
        <p:blipFill rotWithShape="1">
          <a:blip r:embed="rId2" cstate="screen">
            <a:extLst>
              <a:ext uri="{28A0092B-C50C-407E-A947-70E740481C1C}">
                <a14:useLocalDpi xmlns:a14="http://schemas.microsoft.com/office/drawing/2010/main" val="0"/>
              </a:ext>
            </a:extLst>
          </a:blip>
          <a:srcRect l="15919" t="13529" r="10950" b="12221"/>
          <a:stretch/>
        </p:blipFill>
        <p:spPr>
          <a:xfrm>
            <a:off x="7044744" y="1236372"/>
            <a:ext cx="3786389" cy="5125792"/>
          </a:xfrm>
          <a:prstGeom prst="rect">
            <a:avLst/>
          </a:prstGeom>
        </p:spPr>
      </p:pic>
    </p:spTree>
    <p:extLst>
      <p:ext uri="{BB962C8B-B14F-4D97-AF65-F5344CB8AC3E}">
        <p14:creationId xmlns:p14="http://schemas.microsoft.com/office/powerpoint/2010/main" val="395523040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Historiae</a:t>
            </a:r>
            <a:r>
              <a:rPr lang="en-GB" dirty="0" smtClean="0"/>
              <a:t> </a:t>
            </a:r>
            <a:r>
              <a:rPr lang="en-GB" dirty="0" err="1" smtClean="0"/>
              <a:t>animalium</a:t>
            </a:r>
            <a:r>
              <a:rPr lang="en-GB" dirty="0" smtClean="0"/>
              <a:t> Liber III qui </a:t>
            </a:r>
            <a:r>
              <a:rPr lang="en-GB" dirty="0" err="1" smtClean="0"/>
              <a:t>est</a:t>
            </a:r>
            <a:r>
              <a:rPr lang="en-GB" dirty="0" smtClean="0"/>
              <a:t> de </a:t>
            </a:r>
            <a:r>
              <a:rPr lang="en-GB" dirty="0" err="1" smtClean="0"/>
              <a:t>avium</a:t>
            </a:r>
            <a:r>
              <a:rPr lang="en-GB" dirty="0" smtClean="0"/>
              <a:t> </a:t>
            </a:r>
            <a:r>
              <a:rPr lang="en-GB" dirty="0" err="1" smtClean="0"/>
              <a:t>natura</a:t>
            </a:r>
            <a:r>
              <a:rPr lang="en-GB" dirty="0" smtClean="0"/>
              <a:t> - </a:t>
            </a:r>
            <a:r>
              <a:rPr lang="en-GB" dirty="0" err="1" smtClean="0"/>
              <a:t>cont</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Another depiction of a bird from the same book. </a:t>
            </a:r>
          </a:p>
          <a:p>
            <a:r>
              <a:rPr lang="en-GB" dirty="0" smtClean="0"/>
              <a:t>However this time the bird is much more like the actual animal. </a:t>
            </a:r>
          </a:p>
          <a:p>
            <a:r>
              <a:rPr lang="en-GB" dirty="0" smtClean="0"/>
              <a:t>In the book this bird is called a Bubo, from this we can work out that it is a Bubo </a:t>
            </a:r>
            <a:r>
              <a:rPr lang="en-GB" dirty="0" err="1" smtClean="0"/>
              <a:t>Bubo</a:t>
            </a:r>
            <a:r>
              <a:rPr lang="en-GB" dirty="0" smtClean="0"/>
              <a:t> or eagle owl.</a:t>
            </a:r>
          </a:p>
          <a:p>
            <a:r>
              <a:rPr lang="en-GB" dirty="0" smtClean="0"/>
              <a:t>Whilst much more like the actual owl itself, there are still some proportional errors. The feet and legs are oversize, with a small head. </a:t>
            </a:r>
          </a:p>
          <a:p>
            <a:r>
              <a:rPr lang="en-GB" dirty="0" smtClean="0"/>
              <a:t>The pictures in this book have print on the reverse side of the page to the images so could indicate wood carved printing. C 1555</a:t>
            </a:r>
          </a:p>
          <a:p>
            <a:r>
              <a:rPr lang="en-GB" dirty="0" smtClean="0"/>
              <a:t>On the nub of the branch there is a signature of FO, possibly the engraver?</a:t>
            </a:r>
            <a:endParaRPr lang="en-GB" dirty="0"/>
          </a:p>
        </p:txBody>
      </p:sp>
      <p:pic>
        <p:nvPicPr>
          <p:cNvPr id="5" name="Picture 4"/>
          <p:cNvPicPr>
            <a:picLocks noChangeAspect="1"/>
          </p:cNvPicPr>
          <p:nvPr/>
        </p:nvPicPr>
        <p:blipFill rotWithShape="1">
          <a:blip r:embed="rId2" cstate="screen">
            <a:extLst>
              <a:ext uri="{28A0092B-C50C-407E-A947-70E740481C1C}">
                <a14:useLocalDpi xmlns:a14="http://schemas.microsoft.com/office/drawing/2010/main" val="0"/>
              </a:ext>
            </a:extLst>
          </a:blip>
          <a:srcRect l="5096" t="3193" r="6516" b="3662"/>
          <a:stretch/>
        </p:blipFill>
        <p:spPr>
          <a:xfrm>
            <a:off x="7021867" y="1262129"/>
            <a:ext cx="3822144" cy="5370491"/>
          </a:xfrm>
          <a:prstGeom prst="rect">
            <a:avLst/>
          </a:prstGeom>
        </p:spPr>
      </p:pic>
    </p:spTree>
    <p:extLst>
      <p:ext uri="{BB962C8B-B14F-4D97-AF65-F5344CB8AC3E}">
        <p14:creationId xmlns:p14="http://schemas.microsoft.com/office/powerpoint/2010/main" val="51908127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Histoire </a:t>
            </a:r>
            <a:r>
              <a:rPr lang="en-GB" dirty="0" err="1"/>
              <a:t>naturelle</a:t>
            </a:r>
            <a:r>
              <a:rPr lang="en-GB" dirty="0"/>
              <a:t> des </a:t>
            </a:r>
            <a:r>
              <a:rPr lang="en-GB" dirty="0" err="1"/>
              <a:t>oiseaux</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Here we have a much more realistic image of the Eagle owl as we had before. </a:t>
            </a:r>
          </a:p>
          <a:p>
            <a:r>
              <a:rPr lang="en-GB" dirty="0" smtClean="0"/>
              <a:t>Here we have the bird perched on a branch again, however everything does seem to be in proportion to each other. </a:t>
            </a:r>
          </a:p>
          <a:p>
            <a:r>
              <a:rPr lang="en-GB" dirty="0" smtClean="0"/>
              <a:t>One of the most noticeable differences is that this has got the added benefit of colour. </a:t>
            </a:r>
          </a:p>
          <a:p>
            <a:r>
              <a:rPr lang="en-GB" dirty="0" smtClean="0"/>
              <a:t>From looking closely at the book you can see the original outlines were printed with copper plates, and then the colour appears to have been hand painted in. At the bottom of the image you can see the print is title Le Grand </a:t>
            </a:r>
            <a:r>
              <a:rPr lang="en-GB" dirty="0" err="1" smtClean="0"/>
              <a:t>Duc</a:t>
            </a:r>
            <a:r>
              <a:rPr lang="en-GB" dirty="0" smtClean="0"/>
              <a:t>, or the Grand Duke. This is an alternative name for the Eagle owl. </a:t>
            </a:r>
            <a:endParaRPr lang="en-GB" dirty="0"/>
          </a:p>
        </p:txBody>
      </p:sp>
      <p:pic>
        <p:nvPicPr>
          <p:cNvPr id="5" name="Picture 4"/>
          <p:cNvPicPr>
            <a:picLocks noChangeAspect="1"/>
          </p:cNvPicPr>
          <p:nvPr/>
        </p:nvPicPr>
        <p:blipFill rotWithShape="1">
          <a:blip r:embed="rId2" cstate="screen">
            <a:extLst>
              <a:ext uri="{28A0092B-C50C-407E-A947-70E740481C1C}">
                <a14:useLocalDpi xmlns:a14="http://schemas.microsoft.com/office/drawing/2010/main" val="0"/>
              </a:ext>
            </a:extLst>
          </a:blip>
          <a:srcRect l="18367" t="10892" b="1033"/>
          <a:stretch/>
        </p:blipFill>
        <p:spPr>
          <a:xfrm>
            <a:off x="7187206" y="1339403"/>
            <a:ext cx="3760103" cy="5409128"/>
          </a:xfrm>
          <a:prstGeom prst="rect">
            <a:avLst/>
          </a:prstGeom>
        </p:spPr>
      </p:pic>
    </p:spTree>
    <p:extLst>
      <p:ext uri="{BB962C8B-B14F-4D97-AF65-F5344CB8AC3E}">
        <p14:creationId xmlns:p14="http://schemas.microsoft.com/office/powerpoint/2010/main" val="251033451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British zoology</a:t>
            </a:r>
          </a:p>
        </p:txBody>
      </p:sp>
      <p:sp>
        <p:nvSpPr>
          <p:cNvPr id="3" name="Content Placeholder 2"/>
          <p:cNvSpPr>
            <a:spLocks noGrp="1"/>
          </p:cNvSpPr>
          <p:nvPr>
            <p:ph sz="half" idx="1"/>
          </p:nvPr>
        </p:nvSpPr>
        <p:spPr/>
        <p:txBody>
          <a:bodyPr>
            <a:normAutofit lnSpcReduction="10000"/>
          </a:bodyPr>
          <a:lstStyle/>
          <a:p>
            <a:r>
              <a:rPr lang="en-GB" dirty="0" smtClean="0"/>
              <a:t>Here we have another owl, though this time it is a long-eared owl. </a:t>
            </a:r>
          </a:p>
          <a:p>
            <a:r>
              <a:rPr lang="en-GB" dirty="0" smtClean="0"/>
              <a:t>Much like the first image of the owl it is not completely true to the original animal, the body here is a bit slender to the actual owl. However I wouldn’t necessarily call this fantastical due to that. </a:t>
            </a:r>
          </a:p>
          <a:p>
            <a:r>
              <a:rPr lang="en-GB" dirty="0" smtClean="0"/>
              <a:t>Like the previous image this has colour and also appears to have been printed then painted in. </a:t>
            </a:r>
          </a:p>
          <a:p>
            <a:r>
              <a:rPr lang="en-GB" dirty="0" smtClean="0"/>
              <a:t>There is a mark of 13.4 on the bottom right which may be the plate number.</a:t>
            </a:r>
            <a:endParaRPr lang="en-GB" dirty="0"/>
          </a:p>
        </p:txBody>
      </p:sp>
      <p:pic>
        <p:nvPicPr>
          <p:cNvPr id="5" name="Picture 4"/>
          <p:cNvPicPr>
            <a:picLocks noChangeAspect="1"/>
          </p:cNvPicPr>
          <p:nvPr/>
        </p:nvPicPr>
        <p:blipFill rotWithShape="1">
          <a:blip r:embed="rId2" cstate="screen">
            <a:extLst>
              <a:ext uri="{28A0092B-C50C-407E-A947-70E740481C1C}">
                <a14:useLocalDpi xmlns:a14="http://schemas.microsoft.com/office/drawing/2010/main" val="0"/>
              </a:ext>
            </a:extLst>
          </a:blip>
          <a:srcRect l="4345" t="4884" r="10021" b="2910"/>
          <a:stretch/>
        </p:blipFill>
        <p:spPr>
          <a:xfrm>
            <a:off x="6997216" y="656823"/>
            <a:ext cx="3911190" cy="5615188"/>
          </a:xfrm>
          <a:prstGeom prst="rect">
            <a:avLst/>
          </a:prstGeom>
        </p:spPr>
      </p:pic>
    </p:spTree>
    <p:extLst>
      <p:ext uri="{BB962C8B-B14F-4D97-AF65-F5344CB8AC3E}">
        <p14:creationId xmlns:p14="http://schemas.microsoft.com/office/powerpoint/2010/main" val="178148082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Laws of </a:t>
            </a:r>
            <a:r>
              <a:rPr lang="en-GB" dirty="0" err="1" smtClean="0"/>
              <a:t>Hywel</a:t>
            </a:r>
            <a:r>
              <a:rPr lang="en-GB" dirty="0" smtClean="0"/>
              <a:t> </a:t>
            </a:r>
            <a:r>
              <a:rPr lang="en-GB" dirty="0" err="1" smtClean="0"/>
              <a:t>Dda</a:t>
            </a:r>
            <a:r>
              <a:rPr lang="en-GB" dirty="0" smtClean="0"/>
              <a:t>, </a:t>
            </a:r>
            <a:r>
              <a:rPr lang="en-GB" dirty="0" err="1" smtClean="0"/>
              <a:t>Peniarth</a:t>
            </a:r>
            <a:r>
              <a:rPr lang="en-GB" dirty="0" smtClean="0"/>
              <a:t> MS 28</a:t>
            </a:r>
            <a:endParaRPr lang="en-GB" dirty="0"/>
          </a:p>
        </p:txBody>
      </p:sp>
      <p:sp>
        <p:nvSpPr>
          <p:cNvPr id="3" name="Content Placeholder 2"/>
          <p:cNvSpPr>
            <a:spLocks noGrp="1"/>
          </p:cNvSpPr>
          <p:nvPr>
            <p:ph sz="half" idx="1"/>
          </p:nvPr>
        </p:nvSpPr>
        <p:spPr/>
        <p:txBody>
          <a:bodyPr/>
          <a:lstStyle/>
          <a:p>
            <a:r>
              <a:rPr lang="en-GB" dirty="0" smtClean="0"/>
              <a:t>Whilst not from the </a:t>
            </a:r>
            <a:r>
              <a:rPr lang="en-GB" dirty="0" err="1" smtClean="0"/>
              <a:t>Roderic</a:t>
            </a:r>
            <a:r>
              <a:rPr lang="en-GB" dirty="0" smtClean="0"/>
              <a:t> Bowen Archives, this image is from the Laws of </a:t>
            </a:r>
            <a:r>
              <a:rPr lang="en-GB" dirty="0" err="1" smtClean="0"/>
              <a:t>Hywel</a:t>
            </a:r>
            <a:r>
              <a:rPr lang="en-GB" dirty="0" smtClean="0"/>
              <a:t> </a:t>
            </a:r>
            <a:r>
              <a:rPr lang="en-GB" dirty="0" err="1" smtClean="0"/>
              <a:t>Dda</a:t>
            </a:r>
            <a:r>
              <a:rPr lang="en-GB" dirty="0" smtClean="0"/>
              <a:t> stored at the National Library of Wales. </a:t>
            </a:r>
          </a:p>
          <a:p>
            <a:r>
              <a:rPr lang="en-GB" dirty="0" smtClean="0"/>
              <a:t>This image </a:t>
            </a:r>
            <a:r>
              <a:rPr lang="en-GB" dirty="0" err="1" smtClean="0"/>
              <a:t>clealy</a:t>
            </a:r>
            <a:r>
              <a:rPr lang="en-GB" dirty="0" smtClean="0"/>
              <a:t> shows the fantastical type of depiction.</a:t>
            </a:r>
          </a:p>
          <a:p>
            <a:r>
              <a:rPr lang="en-GB" dirty="0" smtClean="0"/>
              <a:t>A hand drawn manuscript image.</a:t>
            </a: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18081" y="1825624"/>
            <a:ext cx="5162586" cy="4021383"/>
          </a:xfrm>
          <a:prstGeom prst="rect">
            <a:avLst/>
          </a:prstGeom>
        </p:spPr>
      </p:pic>
    </p:spTree>
    <p:extLst>
      <p:ext uri="{BB962C8B-B14F-4D97-AF65-F5344CB8AC3E}">
        <p14:creationId xmlns:p14="http://schemas.microsoft.com/office/powerpoint/2010/main" val="41479098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t>
            </a:r>
            <a:r>
              <a:rPr lang="en-GB" dirty="0" smtClean="0"/>
              <a:t>onclusion</a:t>
            </a:r>
            <a:endParaRPr lang="en-GB" dirty="0"/>
          </a:p>
        </p:txBody>
      </p:sp>
      <p:sp>
        <p:nvSpPr>
          <p:cNvPr id="5" name="Content Placeholder 4"/>
          <p:cNvSpPr>
            <a:spLocks noGrp="1"/>
          </p:cNvSpPr>
          <p:nvPr>
            <p:ph idx="1"/>
          </p:nvPr>
        </p:nvSpPr>
        <p:spPr/>
        <p:txBody>
          <a:bodyPr/>
          <a:lstStyle/>
          <a:p>
            <a:r>
              <a:rPr lang="en-GB" dirty="0" smtClean="0"/>
              <a:t>In summary, while not overly clear from the images from the Archives here you can see a difference in the realistic and fantastical imagery of birds. </a:t>
            </a:r>
          </a:p>
          <a:p>
            <a:r>
              <a:rPr lang="en-GB" dirty="0" smtClean="0"/>
              <a:t>This would stem from a few factors:</a:t>
            </a:r>
          </a:p>
          <a:p>
            <a:pPr lvl="1"/>
            <a:r>
              <a:rPr lang="en-GB" dirty="0" smtClean="0"/>
              <a:t>Firstly the styles of the time, e.g. the image from the Laws of </a:t>
            </a:r>
            <a:r>
              <a:rPr lang="en-GB" dirty="0" err="1" smtClean="0"/>
              <a:t>Hywel</a:t>
            </a:r>
            <a:r>
              <a:rPr lang="en-GB" dirty="0" smtClean="0"/>
              <a:t> </a:t>
            </a:r>
            <a:r>
              <a:rPr lang="en-GB" dirty="0" err="1" smtClean="0"/>
              <a:t>Dda</a:t>
            </a:r>
            <a:r>
              <a:rPr lang="en-GB" dirty="0" smtClean="0"/>
              <a:t> are a medieval style and hand drawn, whereas the rest of the images are 16</a:t>
            </a:r>
            <a:r>
              <a:rPr lang="en-GB" baseline="30000" dirty="0" smtClean="0"/>
              <a:t>th</a:t>
            </a:r>
            <a:r>
              <a:rPr lang="en-GB" dirty="0" smtClean="0"/>
              <a:t> or 18</a:t>
            </a:r>
            <a:r>
              <a:rPr lang="en-GB" baseline="30000" dirty="0" smtClean="0"/>
              <a:t>th</a:t>
            </a:r>
            <a:r>
              <a:rPr lang="en-GB" dirty="0" smtClean="0"/>
              <a:t> century. And thus a different style. </a:t>
            </a:r>
          </a:p>
          <a:p>
            <a:pPr lvl="1"/>
            <a:r>
              <a:rPr lang="en-GB" dirty="0"/>
              <a:t>S</a:t>
            </a:r>
            <a:r>
              <a:rPr lang="en-GB" dirty="0" smtClean="0"/>
              <a:t>econdly from the type of production, this does link with the style, as you can get more repeatable detail with a printed plate than by hand. </a:t>
            </a:r>
          </a:p>
          <a:p>
            <a:pPr lvl="1"/>
            <a:r>
              <a:rPr lang="en-GB" dirty="0" smtClean="0"/>
              <a:t>Thirdly the artist themselves and how they see the animal, whether they have seen the animal themselves or are doing the art from a description. </a:t>
            </a:r>
          </a:p>
        </p:txBody>
      </p:sp>
    </p:spTree>
    <p:extLst>
      <p:ext uri="{BB962C8B-B14F-4D97-AF65-F5344CB8AC3E}">
        <p14:creationId xmlns:p14="http://schemas.microsoft.com/office/powerpoint/2010/main" val="16452521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t>
            </a:r>
            <a:r>
              <a:rPr lang="en-GB" dirty="0" smtClean="0"/>
              <a:t>eferences</a:t>
            </a:r>
            <a:endParaRPr lang="en-GB" dirty="0"/>
          </a:p>
        </p:txBody>
      </p:sp>
      <p:sp>
        <p:nvSpPr>
          <p:cNvPr id="3" name="Content Placeholder 2"/>
          <p:cNvSpPr>
            <a:spLocks noGrp="1"/>
          </p:cNvSpPr>
          <p:nvPr>
            <p:ph sz="half" idx="1"/>
          </p:nvPr>
        </p:nvSpPr>
        <p:spPr/>
        <p:txBody>
          <a:bodyPr>
            <a:normAutofit fontScale="70000" lnSpcReduction="20000"/>
          </a:bodyPr>
          <a:lstStyle/>
          <a:p>
            <a:r>
              <a:rPr lang="en-GB" dirty="0"/>
              <a:t>Archive Reference Number(s): PHI 00244</a:t>
            </a:r>
          </a:p>
          <a:p>
            <a:r>
              <a:rPr lang="en-GB" dirty="0"/>
              <a:t>Location: University of Wales </a:t>
            </a:r>
            <a:r>
              <a:rPr lang="en-GB" dirty="0" err="1"/>
              <a:t>Tinity</a:t>
            </a:r>
            <a:r>
              <a:rPr lang="en-GB" dirty="0"/>
              <a:t> St David, </a:t>
            </a:r>
            <a:r>
              <a:rPr lang="en-GB" dirty="0" err="1"/>
              <a:t>Lampeter</a:t>
            </a:r>
            <a:endParaRPr lang="en-GB" dirty="0"/>
          </a:p>
          <a:p>
            <a:r>
              <a:rPr lang="en-GB" dirty="0"/>
              <a:t>Dates of Creation: 1555</a:t>
            </a:r>
          </a:p>
          <a:p>
            <a:r>
              <a:rPr lang="en-GB" dirty="0"/>
              <a:t>Name of Creator: </a:t>
            </a:r>
            <a:r>
              <a:rPr lang="en-GB" dirty="0" err="1"/>
              <a:t>Conradi</a:t>
            </a:r>
            <a:r>
              <a:rPr lang="en-GB" dirty="0"/>
              <a:t> </a:t>
            </a:r>
            <a:r>
              <a:rPr lang="en-GB" dirty="0" err="1"/>
              <a:t>Gesneri</a:t>
            </a:r>
            <a:endParaRPr lang="en-GB" dirty="0"/>
          </a:p>
          <a:p>
            <a:r>
              <a:rPr lang="en-GB" dirty="0"/>
              <a:t>Language of Material: Latin</a:t>
            </a:r>
          </a:p>
          <a:p>
            <a:r>
              <a:rPr lang="en-GB" dirty="0"/>
              <a:t>Content: Book of Natural History</a:t>
            </a:r>
          </a:p>
          <a:p>
            <a:endParaRPr lang="en-GB" dirty="0"/>
          </a:p>
          <a:p>
            <a:r>
              <a:rPr lang="en-GB" dirty="0"/>
              <a:t>Archive Reference Number(s): PHI </a:t>
            </a:r>
            <a:r>
              <a:rPr lang="en-GB" dirty="0" smtClean="0"/>
              <a:t>00944 (1)</a:t>
            </a:r>
            <a:endParaRPr lang="en-GB" dirty="0"/>
          </a:p>
          <a:p>
            <a:r>
              <a:rPr lang="en-GB" dirty="0"/>
              <a:t>Location: University of Wales </a:t>
            </a:r>
            <a:r>
              <a:rPr lang="en-GB" dirty="0" err="1"/>
              <a:t>Tinity</a:t>
            </a:r>
            <a:r>
              <a:rPr lang="en-GB" dirty="0"/>
              <a:t> St David, </a:t>
            </a:r>
            <a:r>
              <a:rPr lang="en-GB" dirty="0" err="1"/>
              <a:t>Lampeter</a:t>
            </a:r>
            <a:endParaRPr lang="en-GB" dirty="0"/>
          </a:p>
          <a:p>
            <a:r>
              <a:rPr lang="en-GB" dirty="0"/>
              <a:t>Dates of Creation: 1770</a:t>
            </a:r>
          </a:p>
          <a:p>
            <a:r>
              <a:rPr lang="en-GB" dirty="0"/>
              <a:t>Name of Creator: Georges Louis Leclerc Buffon</a:t>
            </a:r>
          </a:p>
          <a:p>
            <a:r>
              <a:rPr lang="en-GB" dirty="0"/>
              <a:t>Language of Material: French</a:t>
            </a:r>
          </a:p>
          <a:p>
            <a:r>
              <a:rPr lang="en-GB" dirty="0"/>
              <a:t>Content: Book of Natural History</a:t>
            </a:r>
          </a:p>
          <a:p>
            <a:endParaRPr lang="en-GB" dirty="0"/>
          </a:p>
        </p:txBody>
      </p:sp>
      <p:sp>
        <p:nvSpPr>
          <p:cNvPr id="4" name="Content Placeholder 3"/>
          <p:cNvSpPr>
            <a:spLocks noGrp="1"/>
          </p:cNvSpPr>
          <p:nvPr>
            <p:ph sz="half" idx="2"/>
          </p:nvPr>
        </p:nvSpPr>
        <p:spPr/>
        <p:txBody>
          <a:bodyPr>
            <a:normAutofit fontScale="70000" lnSpcReduction="20000"/>
          </a:bodyPr>
          <a:lstStyle/>
          <a:p>
            <a:r>
              <a:rPr lang="en-GB" dirty="0"/>
              <a:t>Archive Reference Number(s): PHI 00116</a:t>
            </a:r>
          </a:p>
          <a:p>
            <a:r>
              <a:rPr lang="en-GB" dirty="0"/>
              <a:t>Location: University of Wales </a:t>
            </a:r>
            <a:r>
              <a:rPr lang="en-GB" dirty="0" err="1"/>
              <a:t>Tinity</a:t>
            </a:r>
            <a:r>
              <a:rPr lang="en-GB" dirty="0"/>
              <a:t> St David, </a:t>
            </a:r>
            <a:r>
              <a:rPr lang="en-GB" dirty="0" err="1"/>
              <a:t>Lampeter</a:t>
            </a:r>
            <a:endParaRPr lang="en-GB" dirty="0"/>
          </a:p>
          <a:p>
            <a:r>
              <a:rPr lang="en-GB" dirty="0"/>
              <a:t>Dates of Creation: 1766</a:t>
            </a:r>
          </a:p>
          <a:p>
            <a:r>
              <a:rPr lang="en-GB" dirty="0"/>
              <a:t>Name of Creator: Thomas Pennant</a:t>
            </a:r>
          </a:p>
          <a:p>
            <a:r>
              <a:rPr lang="en-GB" dirty="0"/>
              <a:t>Language of Material: English</a:t>
            </a:r>
          </a:p>
          <a:p>
            <a:r>
              <a:rPr lang="en-GB" dirty="0"/>
              <a:t>Content: Book of Natural History</a:t>
            </a:r>
          </a:p>
          <a:p>
            <a:endParaRPr lang="en-GB" dirty="0"/>
          </a:p>
          <a:p>
            <a:r>
              <a:rPr lang="en-GB" dirty="0"/>
              <a:t>Archive Reference Number(s): </a:t>
            </a:r>
            <a:r>
              <a:rPr lang="en-GB" dirty="0" err="1"/>
              <a:t>Peniarth</a:t>
            </a:r>
            <a:r>
              <a:rPr lang="en-GB" dirty="0"/>
              <a:t> </a:t>
            </a:r>
            <a:r>
              <a:rPr lang="en-GB" dirty="0" smtClean="0"/>
              <a:t>MS </a:t>
            </a:r>
            <a:r>
              <a:rPr lang="en-GB" dirty="0"/>
              <a:t>28</a:t>
            </a:r>
          </a:p>
          <a:p>
            <a:r>
              <a:rPr lang="en-GB" dirty="0"/>
              <a:t>Location: National Library of Wales, Aberystwyth </a:t>
            </a:r>
          </a:p>
          <a:p>
            <a:r>
              <a:rPr lang="en-GB" dirty="0"/>
              <a:t>Dates of Creation: 13</a:t>
            </a:r>
            <a:r>
              <a:rPr lang="en-GB" baseline="30000" dirty="0"/>
              <a:t>th</a:t>
            </a:r>
            <a:r>
              <a:rPr lang="en-GB" dirty="0"/>
              <a:t> century</a:t>
            </a:r>
          </a:p>
          <a:p>
            <a:r>
              <a:rPr lang="en-GB" dirty="0"/>
              <a:t>Name of Creator: Unknown</a:t>
            </a:r>
          </a:p>
          <a:p>
            <a:r>
              <a:rPr lang="en-GB" dirty="0"/>
              <a:t>Language of Material: Latin</a:t>
            </a:r>
          </a:p>
          <a:p>
            <a:r>
              <a:rPr lang="en-GB" dirty="0"/>
              <a:t>Content: Medieval Welsh law</a:t>
            </a:r>
          </a:p>
          <a:p>
            <a:endParaRPr lang="en-GB" dirty="0"/>
          </a:p>
          <a:p>
            <a:endParaRPr lang="en-GB" dirty="0"/>
          </a:p>
        </p:txBody>
      </p:sp>
    </p:spTree>
    <p:extLst>
      <p:ext uri="{BB962C8B-B14F-4D97-AF65-F5344CB8AC3E}">
        <p14:creationId xmlns:p14="http://schemas.microsoft.com/office/powerpoint/2010/main" val="40198685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229</TotalTime>
  <Words>880</Words>
  <Application>Microsoft Office PowerPoint</Application>
  <PresentationFormat>Widescreen</PresentationFormat>
  <Paragraphs>70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Century Gothic</vt:lpstr>
      <vt:lpstr>Wingdings 3</vt:lpstr>
      <vt:lpstr>Ion</vt:lpstr>
      <vt:lpstr>Roderic Bowen Archives - Birds</vt:lpstr>
      <vt:lpstr>Birds in the context of this presentation</vt:lpstr>
      <vt:lpstr>Historiae animalium Liber III qui est de avium natura</vt:lpstr>
      <vt:lpstr>Historiae animalium Liber III qui est de avium natura - cont</vt:lpstr>
      <vt:lpstr>Histoire naturelle des oiseaux</vt:lpstr>
      <vt:lpstr>The British zoology</vt:lpstr>
      <vt:lpstr>Laws of Hywel Dda, Peniarth MS 28</vt:lpstr>
      <vt:lpstr>Conclusion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Roderic Bowen Archives - Birds</dc:title>
  <dc:creator>David</dc:creator>
  <cp:lastModifiedBy>David</cp:lastModifiedBy>
  <cp:revision>17</cp:revision>
  <dcterms:created xsi:type="dcterms:W3CDTF">2018-05-17T15:34:15Z</dcterms:created>
  <dcterms:modified xsi:type="dcterms:W3CDTF">2018-05-17T19:24:35Z</dcterms:modified>
</cp:coreProperties>
</file>