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media/image40.jpg" ContentType="image/jpeg"/>
  <Override PartName="/ppt/media/image41.jpg" ContentType="image/jpeg"/>
  <Override PartName="/ppt/media/image42.jpg" ContentType="image/jpeg"/>
  <Override PartName="/ppt/media/image43.jpg" ContentType="image/jpe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28" r:id="rId3"/>
    <p:sldId id="257" r:id="rId4"/>
    <p:sldId id="317" r:id="rId5"/>
    <p:sldId id="318" r:id="rId6"/>
    <p:sldId id="316" r:id="rId7"/>
    <p:sldId id="330" r:id="rId8"/>
    <p:sldId id="331" r:id="rId9"/>
    <p:sldId id="332" r:id="rId10"/>
    <p:sldId id="333" r:id="rId11"/>
    <p:sldId id="334" r:id="rId12"/>
    <p:sldId id="335" r:id="rId13"/>
    <p:sldId id="336" r:id="rId14"/>
    <p:sldId id="260" r:id="rId15"/>
    <p:sldId id="261" r:id="rId16"/>
    <p:sldId id="262" r:id="rId17"/>
    <p:sldId id="263" r:id="rId18"/>
    <p:sldId id="265" r:id="rId19"/>
    <p:sldId id="266" r:id="rId20"/>
    <p:sldId id="267" r:id="rId21"/>
    <p:sldId id="269" r:id="rId22"/>
    <p:sldId id="270" r:id="rId23"/>
    <p:sldId id="271" r:id="rId24"/>
    <p:sldId id="282" r:id="rId25"/>
    <p:sldId id="283" r:id="rId26"/>
    <p:sldId id="284" r:id="rId27"/>
    <p:sldId id="272" r:id="rId28"/>
    <p:sldId id="337" r:id="rId29"/>
    <p:sldId id="326" r:id="rId30"/>
    <p:sldId id="276" r:id="rId31"/>
    <p:sldId id="273" r:id="rId32"/>
    <p:sldId id="274" r:id="rId33"/>
    <p:sldId id="275" r:id="rId34"/>
    <p:sldId id="327" r:id="rId35"/>
    <p:sldId id="338" r:id="rId36"/>
    <p:sldId id="329" r:id="rId37"/>
    <p:sldId id="320" r:id="rId38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754" y="6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830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Recycling</a:t>
            </a:r>
            <a:r>
              <a:rPr lang="en-GB" baseline="0" dirty="0"/>
              <a:t> of household wastes, 2010-12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2010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UK</c:v>
                </c:pt>
                <c:pt idx="1">
                  <c:v>England</c:v>
                </c:pt>
                <c:pt idx="2">
                  <c:v>NI</c:v>
                </c:pt>
                <c:pt idx="3">
                  <c:v>Scotland</c:v>
                </c:pt>
                <c:pt idx="4">
                  <c:v>Wales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10879</c:v>
                </c:pt>
                <c:pt idx="1">
                  <c:v>9112</c:v>
                </c:pt>
                <c:pt idx="2">
                  <c:v>315</c:v>
                </c:pt>
                <c:pt idx="3">
                  <c:v>861</c:v>
                </c:pt>
                <c:pt idx="4">
                  <c:v>591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A7-4984-BAC7-67D507623838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UK</c:v>
                </c:pt>
                <c:pt idx="1">
                  <c:v>England</c:v>
                </c:pt>
                <c:pt idx="2">
                  <c:v>NI</c:v>
                </c:pt>
                <c:pt idx="3">
                  <c:v>Scotland</c:v>
                </c:pt>
                <c:pt idx="4">
                  <c:v>Wales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11496</c:v>
                </c:pt>
                <c:pt idx="1">
                  <c:v>9596</c:v>
                </c:pt>
                <c:pt idx="2">
                  <c:v>327</c:v>
                </c:pt>
                <c:pt idx="3">
                  <c:v>922</c:v>
                </c:pt>
                <c:pt idx="4">
                  <c:v>651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DA7-4984-BAC7-67D507623838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2012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UK</c:v>
                </c:pt>
                <c:pt idx="1">
                  <c:v>England</c:v>
                </c:pt>
                <c:pt idx="2">
                  <c:v>NI</c:v>
                </c:pt>
                <c:pt idx="3">
                  <c:v>Scotland</c:v>
                </c:pt>
                <c:pt idx="4">
                  <c:v>Wales</c:v>
                </c:pt>
              </c:strCache>
            </c:strRef>
          </c:cat>
          <c:val>
            <c:numRef>
              <c:f>Sheet1!$D$2:$D$6</c:f>
              <c:numCache>
                <c:formatCode>General</c:formatCode>
                <c:ptCount val="5"/>
                <c:pt idx="0">
                  <c:v>11607</c:v>
                </c:pt>
                <c:pt idx="1">
                  <c:v>9684</c:v>
                </c:pt>
                <c:pt idx="2">
                  <c:v>326</c:v>
                </c:pt>
                <c:pt idx="3">
                  <c:v>912</c:v>
                </c:pt>
                <c:pt idx="4">
                  <c:v>685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DA7-4984-BAC7-67D5076238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30195704"/>
        <c:axId val="130196096"/>
      </c:barChart>
      <c:catAx>
        <c:axId val="1301957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0196096"/>
        <c:crosses val="autoZero"/>
        <c:auto val="1"/>
        <c:lblAlgn val="ctr"/>
        <c:lblOffset val="100"/>
        <c:noMultiLvlLbl val="0"/>
      </c:catAx>
      <c:valAx>
        <c:axId val="1301960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01957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5940" y="1554098"/>
            <a:ext cx="3786504" cy="4389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27828" y="1623187"/>
            <a:ext cx="3865245" cy="40430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11144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4130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10/9/2017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jpg"/><Relationship Id="rId4" Type="http://schemas.openxmlformats.org/officeDocument/2006/relationships/image" Target="../media/image42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ERzI9KxihU" TargetMode="External"/><Relationship Id="rId4" Type="http://schemas.openxmlformats.org/officeDocument/2006/relationships/hyperlink" Target="https://youtu.be/IERzI9KxihU" TargetMode="Externa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64560" y="5274767"/>
            <a:ext cx="2661920" cy="14773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2885" marR="5080" indent="-210820" algn="ctr">
              <a:lnSpc>
                <a:spcPct val="100000"/>
              </a:lnSpc>
            </a:pPr>
            <a:r>
              <a:rPr sz="3200" spc="-40" dirty="0">
                <a:latin typeface="Calibri"/>
                <a:cs typeface="Calibri"/>
              </a:rPr>
              <a:t>Waste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lang="en-GB" sz="3200" spc="-75" dirty="0">
                <a:latin typeface="Calibri"/>
                <a:cs typeface="Calibri"/>
              </a:rPr>
              <a:t>and </a:t>
            </a:r>
            <a:r>
              <a:rPr sz="3200" spc="-15" dirty="0">
                <a:latin typeface="Calibri"/>
                <a:cs typeface="Calibri"/>
              </a:rPr>
              <a:t>Resource  </a:t>
            </a:r>
            <a:r>
              <a:rPr sz="3200" spc="-5" dirty="0">
                <a:latin typeface="Calibri"/>
                <a:cs typeface="Calibri"/>
              </a:rPr>
              <a:t>Management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67537" y="1268730"/>
            <a:ext cx="1715643" cy="15209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64312" y="221234"/>
            <a:ext cx="8225790" cy="98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200" spc="-5" dirty="0">
                <a:solidFill>
                  <a:srgbClr val="660CAA"/>
                </a:solidFill>
                <a:latin typeface="Times New Roman"/>
                <a:cs typeface="Times New Roman"/>
              </a:rPr>
              <a:t>MSc </a:t>
            </a:r>
            <a:r>
              <a:rPr sz="3200" dirty="0">
                <a:solidFill>
                  <a:srgbClr val="660CAA"/>
                </a:solidFill>
                <a:latin typeface="Times New Roman"/>
                <a:cs typeface="Times New Roman"/>
              </a:rPr>
              <a:t>Environmental Conservation &amp;</a:t>
            </a:r>
            <a:r>
              <a:rPr sz="3200" spc="-75" dirty="0">
                <a:solidFill>
                  <a:srgbClr val="660CAA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660CAA"/>
                </a:solidFill>
                <a:latin typeface="Times New Roman"/>
                <a:cs typeface="Times New Roman"/>
              </a:rPr>
              <a:t>Management</a:t>
            </a:r>
            <a:endParaRPr lang="en-GB" sz="3200" dirty="0">
              <a:solidFill>
                <a:srgbClr val="660CAA"/>
              </a:solidFill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lang="en-GB" sz="3200" dirty="0">
                <a:solidFill>
                  <a:srgbClr val="660CAA"/>
                </a:solidFill>
                <a:latin typeface="Times New Roman"/>
                <a:cs typeface="Times New Roman"/>
              </a:rPr>
              <a:t>MSc Property and Facilities Management</a:t>
            </a:r>
            <a:endParaRPr sz="3200" dirty="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732269" y="4365104"/>
            <a:ext cx="2286000" cy="2286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51523" y="3717035"/>
            <a:ext cx="2286000" cy="29718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663030" y="1385613"/>
            <a:ext cx="3943731" cy="282176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Recycling part 1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3447098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More facts about waste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Why recycling?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Trajectories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Benefits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Market instruments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Glass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5676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762406" y="1582420"/>
            <a:ext cx="7308215" cy="14403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600" spc="-5" dirty="0">
                <a:latin typeface="Calibri"/>
                <a:cs typeface="Calibri"/>
              </a:rPr>
              <a:t>UK &amp; other EU Member states target to recycle 50% of household waste by 2020. </a:t>
            </a:r>
            <a:endParaRPr sz="2600" dirty="0">
              <a:latin typeface="Calibri"/>
              <a:cs typeface="Calibri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>
              <a:latin typeface="Calibri"/>
              <a:cs typeface="Calibri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>
              <a:latin typeface="Calibri"/>
              <a:cs typeface="Calibri"/>
            </a:endParaRPr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2259871505"/>
              </p:ext>
            </p:extLst>
          </p:nvPr>
        </p:nvGraphicFramePr>
        <p:xfrm>
          <a:off x="1524000" y="2514600"/>
          <a:ext cx="5715000" cy="3784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More about wastes - households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Industrial and Commercial wastes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5386090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pc="-10" dirty="0"/>
              <a:t>Government </a:t>
            </a:r>
            <a:r>
              <a:rPr lang="en-GB" spc="-20" dirty="0"/>
              <a:t>target </a:t>
            </a:r>
            <a:r>
              <a:rPr lang="en-GB" spc="-10" dirty="0"/>
              <a:t>to </a:t>
            </a:r>
            <a:r>
              <a:rPr lang="en-GB" spc="-5" dirty="0"/>
              <a:t>reduce industrial </a:t>
            </a:r>
            <a:r>
              <a:rPr lang="en-GB" dirty="0"/>
              <a:t>and </a:t>
            </a:r>
            <a:r>
              <a:rPr lang="en-GB" spc="-10" dirty="0"/>
              <a:t>commercial </a:t>
            </a:r>
            <a:r>
              <a:rPr lang="en-GB" spc="-15" dirty="0"/>
              <a:t>waste to </a:t>
            </a:r>
            <a:r>
              <a:rPr lang="en-GB" dirty="0"/>
              <a:t>landfill - 85% </a:t>
            </a:r>
            <a:r>
              <a:rPr lang="en-GB" spc="-5" dirty="0"/>
              <a:t>of  </a:t>
            </a:r>
            <a:r>
              <a:rPr lang="en-GB" dirty="0"/>
              <a:t>1998 </a:t>
            </a:r>
            <a:r>
              <a:rPr lang="en-GB" spc="-5" dirty="0"/>
              <a:t>levels by </a:t>
            </a:r>
            <a:r>
              <a:rPr lang="en-GB" dirty="0"/>
              <a:t>2005. </a:t>
            </a:r>
            <a:r>
              <a:rPr lang="en-GB" spc="-5" dirty="0"/>
              <a:t>(Reduced </a:t>
            </a:r>
            <a:r>
              <a:rPr lang="en-GB" spc="-10" dirty="0"/>
              <a:t>to </a:t>
            </a:r>
            <a:r>
              <a:rPr lang="en-GB" spc="-5" dirty="0"/>
              <a:t>some </a:t>
            </a:r>
            <a:r>
              <a:rPr lang="en-GB" dirty="0"/>
              <a:t>75% in 2004/05)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Wales targets: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2015/16 – recycling target of 57% for commercial waste and 63% industrial waste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2019/20 – recycling target of 67% for both C&amp;I wastes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2024/25 – recycling target of 70% for both C&amp;I wastes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Achievement (2012):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Industrial – 50%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Commercial – 68%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Combined – 58%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26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Biodegradable Municipal Waste (BMW)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8"/>
            <a:ext cx="8196427" cy="5121402"/>
          </a:xfrm>
        </p:spPr>
        <p:txBody>
          <a:bodyPr/>
          <a:lstStyle/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/>
              <a:t>According to the Landfill Directive:</a:t>
            </a: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/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/>
              <a:t>Reduction of Biodegradable Municipal waste:</a:t>
            </a:r>
          </a:p>
          <a:p>
            <a:pPr marL="812800" marR="5080" lvl="1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>
                <a:cs typeface="Calibri"/>
              </a:rPr>
              <a:t>75% of 1995 tonnage by 2010</a:t>
            </a:r>
          </a:p>
          <a:p>
            <a:pPr marL="812800" marR="5080" lvl="1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>
                <a:cs typeface="Calibri"/>
              </a:rPr>
              <a:t>50% of 1995 tonnage by 2013</a:t>
            </a:r>
          </a:p>
          <a:p>
            <a:pPr marL="812800" marR="5080" lvl="1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>
                <a:cs typeface="Calibri"/>
              </a:rPr>
              <a:t>35% of 1995 tonnage by 2020</a:t>
            </a:r>
          </a:p>
          <a:p>
            <a:pPr marL="812800" marR="5080" lvl="1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>
              <a:cs typeface="Calibri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/>
              <a:t>Achievement to date:</a:t>
            </a: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/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/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/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/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/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/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/>
              <a:t>In 2015, 7.7 million tonnes sent to landfill – 22% of 1995 baseline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3024080"/>
              </p:ext>
            </p:extLst>
          </p:nvPr>
        </p:nvGraphicFramePr>
        <p:xfrm>
          <a:off x="838200" y="4158337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England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Scotland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39%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33%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33%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28%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33%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33%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0663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Construction and Demolition waste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5016758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pc="-10" dirty="0"/>
              <a:t>Target from EC Waste Framework Directive: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pc="-10" dirty="0"/>
              <a:t>UK to recover at least 70% of non-hazardous C&amp;D waste by 2020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Current progress: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 2014, 89.9% waste was recovered</a:t>
            </a:r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953138"/>
              </p:ext>
            </p:extLst>
          </p:nvPr>
        </p:nvGraphicFramePr>
        <p:xfrm>
          <a:off x="990600" y="3352717"/>
          <a:ext cx="609600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Generation</a:t>
                      </a:r>
                      <a:r>
                        <a:rPr lang="en-GB" baseline="0" dirty="0"/>
                        <a:t> (000 tonnes)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Recovery (000 tonnes)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Recovery rate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45,419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39,129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86.2%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47,067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40,622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86.3%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44,786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38,759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86.5%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9652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16A13-2B92-4427-AF08-2698443C6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Total UK waste, 2014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994D20-DB77-441E-9074-8FFEBC074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785" y="1419065"/>
            <a:ext cx="8196427" cy="2585323"/>
          </a:xfrm>
        </p:spPr>
        <p:txBody>
          <a:bodyPr/>
          <a:lstStyle/>
          <a:p>
            <a:r>
              <a:rPr lang="en-GB" dirty="0"/>
              <a:t>Total tonnage generated – 202.8 million tonnes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F18743-5C89-4949-96F4-C54A8792A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6829" y="1905000"/>
            <a:ext cx="5956601" cy="4267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20DFB3B-6727-4E27-B76C-7FB88D7B3C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69" y="2299061"/>
            <a:ext cx="4334400" cy="36477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D20AC7-DC12-4207-B95D-BA0F6F2D8BCA}"/>
              </a:ext>
            </a:extLst>
          </p:cNvPr>
          <p:cNvSpPr txBox="1"/>
          <p:nvPr/>
        </p:nvSpPr>
        <p:spPr>
          <a:xfrm>
            <a:off x="0" y="6488668"/>
            <a:ext cx="2994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DEFRA statistics, 2016</a:t>
            </a:r>
          </a:p>
        </p:txBody>
      </p:sp>
    </p:spTree>
    <p:extLst>
      <p:ext uri="{BB962C8B-B14F-4D97-AF65-F5344CB8AC3E}">
        <p14:creationId xmlns:p14="http://schemas.microsoft.com/office/powerpoint/2010/main" val="240630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6AB2E8-D4D2-4C79-935D-2AD1141B1E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521" y="1675227"/>
            <a:ext cx="7336956" cy="43941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9058B7-DDCE-463A-AE7D-B113A8AE7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rtl="0">
              <a:lnSpc>
                <a:spcPct val="90000"/>
              </a:lnSpc>
              <a:spcBef>
                <a:spcPct val="0"/>
              </a:spcBef>
            </a:pPr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Trajectories for waste, UK, 2020 – 2030 and beyond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4D8EEB-9465-4106-90EF-06C8BFB5AE6B}"/>
              </a:ext>
            </a:extLst>
          </p:cNvPr>
          <p:cNvSpPr txBox="1"/>
          <p:nvPr/>
        </p:nvSpPr>
        <p:spPr>
          <a:xfrm>
            <a:off x="0" y="6488668"/>
            <a:ext cx="5280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Scenario building for future waste policy, 2011</a:t>
            </a:r>
          </a:p>
        </p:txBody>
      </p:sp>
    </p:spTree>
    <p:extLst>
      <p:ext uri="{BB962C8B-B14F-4D97-AF65-F5344CB8AC3E}">
        <p14:creationId xmlns:p14="http://schemas.microsoft.com/office/powerpoint/2010/main" val="2329808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82BAD2-BA74-4A16-AE2D-8869BE10D7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766198"/>
            <a:ext cx="8178799" cy="42122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BF36FB-BD50-4B36-AB41-35A95FD6A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rtl="0">
              <a:lnSpc>
                <a:spcPct val="90000"/>
              </a:lnSpc>
              <a:spcBef>
                <a:spcPct val="0"/>
              </a:spcBef>
            </a:pPr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Energy production from biodegradable waste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B46234-AFC2-4B9A-B973-9ADC126DED26}"/>
              </a:ext>
            </a:extLst>
          </p:cNvPr>
          <p:cNvSpPr txBox="1"/>
          <p:nvPr/>
        </p:nvSpPr>
        <p:spPr>
          <a:xfrm>
            <a:off x="0" y="6488668"/>
            <a:ext cx="5280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Scenario building for future waste policy, 2011</a:t>
            </a:r>
          </a:p>
        </p:txBody>
      </p:sp>
    </p:spTree>
    <p:extLst>
      <p:ext uri="{BB962C8B-B14F-4D97-AF65-F5344CB8AC3E}">
        <p14:creationId xmlns:p14="http://schemas.microsoft.com/office/powerpoint/2010/main" val="2138190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9FD398-F92F-4F99-85D5-E704C0093C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713089"/>
            <a:ext cx="8178799" cy="43184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69932-1641-48BE-8957-DFAFBC809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rtl="0">
              <a:lnSpc>
                <a:spcPct val="90000"/>
              </a:lnSpc>
              <a:spcBef>
                <a:spcPct val="0"/>
              </a:spcBef>
            </a:pPr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Trajectory 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F5F4BF-D61E-48DD-A280-375BF56C869A}"/>
              </a:ext>
            </a:extLst>
          </p:cNvPr>
          <p:cNvSpPr txBox="1"/>
          <p:nvPr/>
        </p:nvSpPr>
        <p:spPr>
          <a:xfrm>
            <a:off x="0" y="6488668"/>
            <a:ext cx="5280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Scenario building for future waste policy, 2011</a:t>
            </a:r>
          </a:p>
        </p:txBody>
      </p:sp>
    </p:spTree>
    <p:extLst>
      <p:ext uri="{BB962C8B-B14F-4D97-AF65-F5344CB8AC3E}">
        <p14:creationId xmlns:p14="http://schemas.microsoft.com/office/powerpoint/2010/main" val="20585159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AEFB21-454C-44D3-927B-5C19C78C19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771311"/>
            <a:ext cx="8178799" cy="420203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6316B4-433E-436B-9408-B713D60E9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rtl="0">
              <a:lnSpc>
                <a:spcPct val="90000"/>
              </a:lnSpc>
              <a:spcBef>
                <a:spcPct val="0"/>
              </a:spcBef>
            </a:pPr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Trajectory 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4F1CCF-64C3-49C0-8135-549289BE9422}"/>
              </a:ext>
            </a:extLst>
          </p:cNvPr>
          <p:cNvSpPr txBox="1"/>
          <p:nvPr/>
        </p:nvSpPr>
        <p:spPr>
          <a:xfrm>
            <a:off x="0" y="6488668"/>
            <a:ext cx="5280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Scenario building for future waste policy, 2011</a:t>
            </a:r>
          </a:p>
        </p:txBody>
      </p:sp>
    </p:spTree>
    <p:extLst>
      <p:ext uri="{BB962C8B-B14F-4D97-AF65-F5344CB8AC3E}">
        <p14:creationId xmlns:p14="http://schemas.microsoft.com/office/powerpoint/2010/main" val="118409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6D9549-2A21-4649-9BE8-B46A289D13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768557"/>
            <a:ext cx="8178799" cy="42075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026E91-626F-4F73-9CFB-144C3B2A3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rtl="0">
              <a:lnSpc>
                <a:spcPct val="90000"/>
              </a:lnSpc>
              <a:spcBef>
                <a:spcPct val="0"/>
              </a:spcBef>
            </a:pPr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Trajectory 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F6BA42-1AE3-45F2-984E-35C3697C6E41}"/>
              </a:ext>
            </a:extLst>
          </p:cNvPr>
          <p:cNvSpPr txBox="1"/>
          <p:nvPr/>
        </p:nvSpPr>
        <p:spPr>
          <a:xfrm>
            <a:off x="0" y="6488668"/>
            <a:ext cx="5280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Scenario building for future waste policy, 2011</a:t>
            </a:r>
          </a:p>
        </p:txBody>
      </p:sp>
    </p:spTree>
    <p:extLst>
      <p:ext uri="{BB962C8B-B14F-4D97-AF65-F5344CB8AC3E}">
        <p14:creationId xmlns:p14="http://schemas.microsoft.com/office/powerpoint/2010/main" val="678995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D3699D-D70C-4B9B-AB39-1BD1F03645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774517"/>
            <a:ext cx="8178799" cy="41956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F2AC44-0E6D-4CF4-855B-92C151D4C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rtl="0">
              <a:lnSpc>
                <a:spcPct val="90000"/>
              </a:lnSpc>
              <a:spcBef>
                <a:spcPct val="0"/>
              </a:spcBef>
            </a:pPr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Trajectory 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43C585-E0FA-4677-823A-234C027BDB20}"/>
              </a:ext>
            </a:extLst>
          </p:cNvPr>
          <p:cNvSpPr txBox="1"/>
          <p:nvPr/>
        </p:nvSpPr>
        <p:spPr>
          <a:xfrm>
            <a:off x="0" y="6488668"/>
            <a:ext cx="5280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Scenario building for future waste policy, 2011</a:t>
            </a:r>
          </a:p>
        </p:txBody>
      </p:sp>
    </p:spTree>
    <p:extLst>
      <p:ext uri="{BB962C8B-B14F-4D97-AF65-F5344CB8AC3E}">
        <p14:creationId xmlns:p14="http://schemas.microsoft.com/office/powerpoint/2010/main" val="1181871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0583" y="461009"/>
            <a:ext cx="8142833" cy="547842"/>
          </a:xfrm>
          <a:prstGeom prst="rect">
            <a:avLst/>
          </a:prstGeom>
        </p:spPr>
        <p:txBody>
          <a:bodyPr vert="horz" wrap="square" lIns="0" tIns="54864" rIns="0" bIns="0" rtlCol="0">
            <a:spAutoFit/>
          </a:bodyPr>
          <a:lstStyle/>
          <a:p>
            <a:pPr algn="l">
              <a:lnSpc>
                <a:spcPct val="100000"/>
              </a:lnSpc>
            </a:pPr>
            <a:r>
              <a:rPr lang="en-GB" sz="3200" spc="-15" dirty="0"/>
              <a:t>Landfill capacity in Wales (2013)</a:t>
            </a:r>
            <a:endParaRPr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143000"/>
            <a:ext cx="6360823" cy="53056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4B6E62-9B68-4F75-8195-C0AAC9DB7952}"/>
              </a:ext>
            </a:extLst>
          </p:cNvPr>
          <p:cNvSpPr txBox="1"/>
          <p:nvPr/>
        </p:nvSpPr>
        <p:spPr>
          <a:xfrm>
            <a:off x="0" y="6488668"/>
            <a:ext cx="3834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Natural Resources Wales, 2013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4145">
              <a:lnSpc>
                <a:spcPct val="100000"/>
              </a:lnSpc>
            </a:pPr>
            <a:r>
              <a:rPr spc="-5" dirty="0">
                <a:latin typeface="Tahoma"/>
                <a:cs typeface="Tahoma"/>
              </a:rPr>
              <a:t>Minimum </a:t>
            </a:r>
            <a:r>
              <a:rPr spc="-15" dirty="0">
                <a:latin typeface="Tahoma"/>
                <a:cs typeface="Tahoma"/>
              </a:rPr>
              <a:t>Recycling </a:t>
            </a:r>
            <a:r>
              <a:rPr spc="-5" dirty="0">
                <a:latin typeface="Tahoma"/>
                <a:cs typeface="Tahoma"/>
              </a:rPr>
              <a:t>&amp; Composting </a:t>
            </a:r>
            <a:r>
              <a:rPr spc="-50" dirty="0">
                <a:latin typeface="Tahoma"/>
                <a:cs typeface="Tahoma"/>
              </a:rPr>
              <a:t>Targets</a:t>
            </a:r>
            <a:r>
              <a:rPr spc="65" dirty="0">
                <a:latin typeface="Tahoma"/>
                <a:cs typeface="Tahoma"/>
              </a:rPr>
              <a:t> </a:t>
            </a:r>
            <a:r>
              <a:rPr spc="-20" dirty="0">
                <a:latin typeface="Tahoma"/>
                <a:cs typeface="Tahoma"/>
              </a:rPr>
              <a:t>(Wales)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62600" y="6629400"/>
            <a:ext cx="358140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400" spc="-20" dirty="0">
                <a:latin typeface="Arial" panose="020B0604020202020204" pitchFamily="34" charset="0"/>
                <a:cs typeface="Arial" panose="020B0604020202020204" pitchFamily="34" charset="0"/>
              </a:rPr>
              <a:t>Towards Zero Waste; </a:t>
            </a: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ictures</a:t>
            </a: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sz="14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BBC</a:t>
            </a:r>
          </a:p>
        </p:txBody>
      </p:sp>
      <p:sp>
        <p:nvSpPr>
          <p:cNvPr id="4" name="object 4"/>
          <p:cNvSpPr/>
          <p:nvPr/>
        </p:nvSpPr>
        <p:spPr>
          <a:xfrm>
            <a:off x="179514" y="1556766"/>
            <a:ext cx="3456432" cy="194424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58267" y="1157477"/>
            <a:ext cx="8366125" cy="54999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25495">
              <a:lnSpc>
                <a:spcPts val="2185"/>
              </a:lnSpc>
              <a:tabLst>
                <a:tab pos="3669029" algn="l"/>
                <a:tab pos="5344795" algn="l"/>
              </a:tabLst>
            </a:pPr>
            <a:r>
              <a:rPr lang="en-GB" sz="2600" spc="-15" dirty="0">
                <a:latin typeface="Calibri"/>
                <a:cs typeface="Calibri"/>
              </a:rPr>
              <a:t>	</a:t>
            </a:r>
            <a:r>
              <a:rPr sz="2600" spc="-15" dirty="0">
                <a:latin typeface="Calibri"/>
                <a:cs typeface="Calibri"/>
              </a:rPr>
              <a:t>By </a:t>
            </a:r>
            <a:r>
              <a:rPr sz="2600" dirty="0">
                <a:latin typeface="Calibri"/>
                <a:cs typeface="Calibri"/>
              </a:rPr>
              <a:t>2003/04	</a:t>
            </a:r>
            <a:r>
              <a:rPr sz="2600" spc="-5" dirty="0">
                <a:latin typeface="Calibri"/>
                <a:cs typeface="Calibri"/>
              </a:rPr>
              <a:t>achieve </a:t>
            </a:r>
            <a:r>
              <a:rPr sz="2600" spc="-15" dirty="0">
                <a:latin typeface="Calibri"/>
                <a:cs typeface="Calibri"/>
              </a:rPr>
              <a:t>at </a:t>
            </a:r>
            <a:r>
              <a:rPr sz="2600" spc="-5" dirty="0">
                <a:latin typeface="Calibri"/>
                <a:cs typeface="Calibri"/>
              </a:rPr>
              <a:t>least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15%</a:t>
            </a:r>
          </a:p>
          <a:p>
            <a:pPr marL="3668395">
              <a:lnSpc>
                <a:spcPts val="2500"/>
              </a:lnSpc>
            </a:pPr>
            <a:r>
              <a:rPr sz="2600" spc="-5" dirty="0">
                <a:latin typeface="Calibri"/>
                <a:cs typeface="Calibri"/>
              </a:rPr>
              <a:t>recycling/composting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municipal</a:t>
            </a:r>
            <a:endParaRPr sz="2600" dirty="0">
              <a:latin typeface="Calibri"/>
              <a:cs typeface="Calibri"/>
            </a:endParaRPr>
          </a:p>
          <a:p>
            <a:pPr marL="3668395">
              <a:lnSpc>
                <a:spcPts val="2810"/>
              </a:lnSpc>
            </a:pPr>
            <a:r>
              <a:rPr sz="2600" spc="-15" dirty="0">
                <a:latin typeface="Calibri"/>
                <a:cs typeface="Calibri"/>
              </a:rPr>
              <a:t>waste (exceeded </a:t>
            </a:r>
            <a:r>
              <a:rPr sz="2600" spc="-10" dirty="0">
                <a:latin typeface="Calibri"/>
                <a:cs typeface="Calibri"/>
              </a:rPr>
              <a:t>by</a:t>
            </a:r>
            <a:r>
              <a:rPr sz="2600" spc="-10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1.25%)</a:t>
            </a:r>
          </a:p>
          <a:p>
            <a:pPr>
              <a:lnSpc>
                <a:spcPct val="100000"/>
              </a:lnSpc>
              <a:spcBef>
                <a:spcPts val="6"/>
              </a:spcBef>
            </a:pPr>
            <a:endParaRPr sz="3250" dirty="0">
              <a:latin typeface="Times New Roman"/>
              <a:cs typeface="Times New Roman"/>
            </a:endParaRPr>
          </a:p>
          <a:p>
            <a:pPr marL="3325495" marR="5080">
              <a:lnSpc>
                <a:spcPct val="80000"/>
              </a:lnSpc>
              <a:tabLst>
                <a:tab pos="3669029" algn="l"/>
                <a:tab pos="7043420" algn="l"/>
              </a:tabLst>
            </a:pPr>
            <a:r>
              <a:rPr lang="en-GB" sz="2600" spc="-15" dirty="0">
                <a:latin typeface="Calibri"/>
                <a:cs typeface="Calibri"/>
              </a:rPr>
              <a:t>	</a:t>
            </a:r>
            <a:r>
              <a:rPr sz="2600" spc="-15" dirty="0">
                <a:latin typeface="Calibri"/>
                <a:cs typeface="Calibri"/>
              </a:rPr>
              <a:t>By </a:t>
            </a:r>
            <a:r>
              <a:rPr sz="2600" dirty="0">
                <a:latin typeface="Calibri"/>
                <a:cs typeface="Calibri"/>
              </a:rPr>
              <a:t>2006/07 </a:t>
            </a:r>
            <a:r>
              <a:rPr sz="2600" spc="-5" dirty="0">
                <a:latin typeface="Calibri"/>
                <a:cs typeface="Calibri"/>
              </a:rPr>
              <a:t>achieve </a:t>
            </a:r>
            <a:r>
              <a:rPr sz="2600" spc="-15" dirty="0">
                <a:latin typeface="Calibri"/>
                <a:cs typeface="Calibri"/>
              </a:rPr>
              <a:t>at </a:t>
            </a:r>
            <a:r>
              <a:rPr sz="2600" spc="-5" dirty="0">
                <a:latin typeface="Calibri"/>
                <a:cs typeface="Calibri"/>
              </a:rPr>
              <a:t>least </a:t>
            </a:r>
            <a:r>
              <a:rPr sz="2600" dirty="0">
                <a:latin typeface="Calibri"/>
                <a:cs typeface="Calibri"/>
              </a:rPr>
              <a:t>25%  </a:t>
            </a:r>
            <a:r>
              <a:rPr lang="en-GB" sz="2600" dirty="0">
                <a:latin typeface="Calibri"/>
                <a:cs typeface="Calibri"/>
              </a:rPr>
              <a:t>	</a:t>
            </a:r>
            <a:r>
              <a:rPr sz="2600" spc="-35" dirty="0">
                <a:latin typeface="Calibri"/>
                <a:cs typeface="Calibri"/>
              </a:rPr>
              <a:t>r</a:t>
            </a:r>
            <a:r>
              <a:rPr sz="2600" dirty="0">
                <a:latin typeface="Calibri"/>
                <a:cs typeface="Calibri"/>
              </a:rPr>
              <a:t>ec</a:t>
            </a:r>
            <a:r>
              <a:rPr sz="2600" spc="-45" dirty="0">
                <a:latin typeface="Calibri"/>
                <a:cs typeface="Calibri"/>
              </a:rPr>
              <a:t>y</a:t>
            </a:r>
            <a:r>
              <a:rPr sz="2600" dirty="0">
                <a:latin typeface="Calibri"/>
                <a:cs typeface="Calibri"/>
              </a:rPr>
              <a:t>clin</a:t>
            </a:r>
            <a:r>
              <a:rPr sz="2600" spc="90" dirty="0">
                <a:latin typeface="Calibri"/>
                <a:cs typeface="Calibri"/>
              </a:rPr>
              <a:t>g</a:t>
            </a:r>
            <a:r>
              <a:rPr sz="2600" spc="-50" dirty="0">
                <a:latin typeface="Calibri"/>
                <a:cs typeface="Calibri"/>
              </a:rPr>
              <a:t>/</a:t>
            </a:r>
            <a:r>
              <a:rPr sz="2600" spc="-25" dirty="0">
                <a:latin typeface="Calibri"/>
                <a:cs typeface="Calibri"/>
              </a:rPr>
              <a:t>c</a:t>
            </a:r>
            <a:r>
              <a:rPr sz="2600" spc="-5" dirty="0">
                <a:latin typeface="Calibri"/>
                <a:cs typeface="Calibri"/>
              </a:rPr>
              <a:t>o</a:t>
            </a:r>
            <a:r>
              <a:rPr sz="2600" spc="-10" dirty="0">
                <a:latin typeface="Calibri"/>
                <a:cs typeface="Calibri"/>
              </a:rPr>
              <a:t>m</a:t>
            </a:r>
            <a:r>
              <a:rPr sz="2600" spc="-5" dirty="0">
                <a:latin typeface="Calibri"/>
                <a:cs typeface="Calibri"/>
              </a:rPr>
              <a:t>po</a:t>
            </a:r>
            <a:r>
              <a:rPr sz="2600" spc="-30" dirty="0">
                <a:latin typeface="Calibri"/>
                <a:cs typeface="Calibri"/>
              </a:rPr>
              <a:t>s</a:t>
            </a:r>
            <a:r>
              <a:rPr sz="2600" dirty="0">
                <a:latin typeface="Calibri"/>
                <a:cs typeface="Calibri"/>
              </a:rPr>
              <a:t>ting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o</a:t>
            </a:r>
            <a:r>
              <a:rPr sz="2600" dirty="0">
                <a:latin typeface="Calibri"/>
                <a:cs typeface="Calibri"/>
              </a:rPr>
              <a:t>f	</a:t>
            </a:r>
            <a:r>
              <a:rPr sz="2600" spc="-5" dirty="0">
                <a:latin typeface="Calibri"/>
                <a:cs typeface="Calibri"/>
              </a:rPr>
              <a:t>municipal  </a:t>
            </a:r>
            <a:r>
              <a:rPr lang="en-GB" sz="2600" spc="-5" dirty="0">
                <a:latin typeface="Calibri"/>
                <a:cs typeface="Calibri"/>
              </a:rPr>
              <a:t>	</a:t>
            </a:r>
            <a:r>
              <a:rPr sz="2600" spc="-15" dirty="0">
                <a:latin typeface="Calibri"/>
                <a:cs typeface="Calibri"/>
              </a:rPr>
              <a:t>waste </a:t>
            </a:r>
            <a:r>
              <a:rPr sz="2600" spc="-5" dirty="0">
                <a:latin typeface="Calibri"/>
                <a:cs typeface="Calibri"/>
              </a:rPr>
              <a:t>(min </a:t>
            </a:r>
            <a:r>
              <a:rPr sz="2600" dirty="0">
                <a:latin typeface="Calibri"/>
                <a:cs typeface="Calibri"/>
              </a:rPr>
              <a:t>10% each </a:t>
            </a:r>
            <a:r>
              <a:rPr sz="2600" spc="-5" dirty="0">
                <a:latin typeface="Calibri"/>
                <a:cs typeface="Calibri"/>
              </a:rPr>
              <a:t>of</a:t>
            </a:r>
            <a:r>
              <a:rPr sz="2600" spc="-10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R&amp;C)</a:t>
            </a:r>
            <a:endParaRPr sz="3850" dirty="0">
              <a:latin typeface="Times New Roman"/>
              <a:cs typeface="Times New Roman"/>
            </a:endParaRPr>
          </a:p>
          <a:p>
            <a:pPr marL="12700" marR="4081145">
              <a:lnSpc>
                <a:spcPct val="100000"/>
              </a:lnSpc>
              <a:tabLst>
                <a:tab pos="1327150" algn="l"/>
              </a:tabLst>
            </a:pPr>
            <a:r>
              <a:rPr sz="2500" spc="-15" dirty="0">
                <a:latin typeface="Calibri"/>
                <a:cs typeface="Calibri"/>
              </a:rPr>
              <a:t>By </a:t>
            </a:r>
            <a:r>
              <a:rPr sz="2500" spc="-5" dirty="0">
                <a:latin typeface="Calibri"/>
                <a:cs typeface="Calibri"/>
              </a:rPr>
              <a:t>2009/10 </a:t>
            </a:r>
            <a:r>
              <a:rPr sz="2500" dirty="0">
                <a:latin typeface="Calibri"/>
                <a:cs typeface="Calibri"/>
              </a:rPr>
              <a:t>and </a:t>
            </a:r>
            <a:r>
              <a:rPr sz="2500" spc="-10" dirty="0">
                <a:latin typeface="Calibri"/>
                <a:cs typeface="Calibri"/>
              </a:rPr>
              <a:t>beyond </a:t>
            </a:r>
            <a:r>
              <a:rPr sz="2500" spc="-5" dirty="0">
                <a:latin typeface="Calibri"/>
                <a:cs typeface="Calibri"/>
              </a:rPr>
              <a:t>achieve</a:t>
            </a:r>
            <a:r>
              <a:rPr sz="2500" spc="-8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at  </a:t>
            </a:r>
            <a:r>
              <a:rPr sz="2500" spc="-10" dirty="0">
                <a:latin typeface="Calibri"/>
                <a:cs typeface="Calibri"/>
              </a:rPr>
              <a:t>least  </a:t>
            </a:r>
            <a:r>
              <a:rPr sz="2500" spc="1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40</a:t>
            </a:r>
            <a:r>
              <a:rPr lang="en-GB" sz="2500" spc="-5" dirty="0">
                <a:latin typeface="Calibri"/>
                <a:cs typeface="Calibri"/>
              </a:rPr>
              <a:t>%  </a:t>
            </a:r>
            <a:r>
              <a:rPr sz="2500" spc="-10" dirty="0">
                <a:latin typeface="Calibri"/>
                <a:cs typeface="Calibri"/>
              </a:rPr>
              <a:t>recycling</a:t>
            </a:r>
            <a:r>
              <a:rPr lang="en-GB" sz="2500" spc="-1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/</a:t>
            </a:r>
            <a:r>
              <a:rPr lang="en-GB" sz="2500" spc="-1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composting </a:t>
            </a:r>
            <a:r>
              <a:rPr sz="2500" dirty="0">
                <a:latin typeface="Calibri"/>
                <a:cs typeface="Calibri"/>
              </a:rPr>
              <a:t>(min </a:t>
            </a:r>
            <a:r>
              <a:rPr sz="2500" spc="-5" dirty="0">
                <a:latin typeface="Calibri"/>
                <a:cs typeface="Calibri"/>
              </a:rPr>
              <a:t>10% </a:t>
            </a:r>
            <a:r>
              <a:rPr sz="2500" dirty="0">
                <a:latin typeface="Calibri"/>
                <a:cs typeface="Calibri"/>
              </a:rPr>
              <a:t>each </a:t>
            </a:r>
            <a:r>
              <a:rPr sz="2500" spc="-5" dirty="0">
                <a:latin typeface="Calibri"/>
                <a:cs typeface="Calibri"/>
              </a:rPr>
              <a:t>of</a:t>
            </a:r>
            <a:r>
              <a:rPr sz="2500" spc="-12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R&amp;C)</a:t>
            </a:r>
          </a:p>
          <a:p>
            <a:pPr>
              <a:lnSpc>
                <a:spcPct val="100000"/>
              </a:lnSpc>
              <a:spcBef>
                <a:spcPts val="7"/>
              </a:spcBef>
            </a:pPr>
            <a:endParaRPr sz="2500" dirty="0">
              <a:latin typeface="Times New Roman"/>
              <a:cs typeface="Times New Roman"/>
            </a:endParaRPr>
          </a:p>
          <a:p>
            <a:pPr marL="12700" marR="4382135">
              <a:lnSpc>
                <a:spcPct val="100000"/>
              </a:lnSpc>
            </a:pPr>
            <a:r>
              <a:rPr sz="2500" spc="-15" dirty="0">
                <a:latin typeface="Calibri"/>
                <a:cs typeface="Calibri"/>
              </a:rPr>
              <a:t>By </a:t>
            </a:r>
            <a:r>
              <a:rPr sz="2500" spc="-5" dirty="0">
                <a:latin typeface="Calibri"/>
                <a:cs typeface="Calibri"/>
              </a:rPr>
              <a:t>2025 achieve </a:t>
            </a:r>
            <a:r>
              <a:rPr sz="2500" dirty="0">
                <a:latin typeface="Calibri"/>
                <a:cs typeface="Calibri"/>
              </a:rPr>
              <a:t>a </a:t>
            </a:r>
            <a:r>
              <a:rPr sz="2500" spc="-5" dirty="0">
                <a:latin typeface="Calibri"/>
                <a:cs typeface="Calibri"/>
              </a:rPr>
              <a:t>70%</a:t>
            </a:r>
            <a:r>
              <a:rPr sz="2500" spc="-6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recycling </a:t>
            </a:r>
            <a:r>
              <a:rPr sz="2500" spc="-25" dirty="0">
                <a:latin typeface="Calibri"/>
                <a:cs typeface="Calibri"/>
              </a:rPr>
              <a:t>rate </a:t>
            </a:r>
            <a:r>
              <a:rPr sz="2500" spc="-20" dirty="0">
                <a:latin typeface="Calibri"/>
                <a:cs typeface="Calibri"/>
              </a:rPr>
              <a:t>for </a:t>
            </a:r>
            <a:r>
              <a:rPr sz="2500" dirty="0">
                <a:latin typeface="Calibri"/>
                <a:cs typeface="Calibri"/>
              </a:rPr>
              <a:t>municipal</a:t>
            </a:r>
            <a:r>
              <a:rPr sz="2500" spc="-7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waste</a:t>
            </a:r>
            <a:endParaRPr sz="2500" dirty="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860035" y="4077043"/>
            <a:ext cx="3456432" cy="194424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08711" rIns="0" bIns="0" rtlCol="0">
            <a:spAutoFit/>
          </a:bodyPr>
          <a:lstStyle/>
          <a:p>
            <a:pPr marL="76200">
              <a:lnSpc>
                <a:spcPts val="4785"/>
              </a:lnSpc>
            </a:pPr>
            <a:r>
              <a:rPr sz="4000" spc="-20" dirty="0">
                <a:latin typeface="Tahoma"/>
                <a:cs typeface="Tahoma"/>
              </a:rPr>
              <a:t>Recycling: </a:t>
            </a:r>
            <a:r>
              <a:rPr sz="4000" spc="-5" dirty="0">
                <a:latin typeface="Tahoma"/>
                <a:cs typeface="Tahoma"/>
              </a:rPr>
              <a:t>Materials</a:t>
            </a:r>
            <a:r>
              <a:rPr sz="4000" spc="30" dirty="0">
                <a:latin typeface="Tahoma"/>
                <a:cs typeface="Tahoma"/>
              </a:rPr>
              <a:t> </a:t>
            </a:r>
            <a:r>
              <a:rPr sz="4000" spc="-25" dirty="0">
                <a:latin typeface="Tahoma"/>
                <a:cs typeface="Tahoma"/>
              </a:rPr>
              <a:t>Recovery</a:t>
            </a:r>
            <a:endParaRPr sz="40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2406" y="1803653"/>
            <a:ext cx="7381875" cy="41678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spc="-15" dirty="0">
                <a:latin typeface="Tahoma"/>
                <a:cs typeface="Tahoma"/>
              </a:rPr>
              <a:t>Why </a:t>
            </a:r>
            <a:r>
              <a:rPr sz="2800" spc="-10" dirty="0">
                <a:latin typeface="Tahoma"/>
                <a:cs typeface="Tahoma"/>
              </a:rPr>
              <a:t>are </a:t>
            </a:r>
            <a:r>
              <a:rPr sz="2800" spc="-5" dirty="0">
                <a:latin typeface="Tahoma"/>
                <a:cs typeface="Tahoma"/>
              </a:rPr>
              <a:t>we </a:t>
            </a:r>
            <a:r>
              <a:rPr sz="2800" dirty="0">
                <a:latin typeface="Tahoma"/>
                <a:cs typeface="Tahoma"/>
              </a:rPr>
              <a:t>not </a:t>
            </a:r>
            <a:r>
              <a:rPr sz="2800" spc="-10" dirty="0">
                <a:latin typeface="Tahoma"/>
                <a:cs typeface="Tahoma"/>
              </a:rPr>
              <a:t>recycling </a:t>
            </a:r>
            <a:r>
              <a:rPr sz="2800" spc="-5" dirty="0">
                <a:latin typeface="Tahoma"/>
                <a:cs typeface="Tahoma"/>
              </a:rPr>
              <a:t>more </a:t>
            </a:r>
            <a:r>
              <a:rPr sz="2800" dirty="0">
                <a:latin typeface="Tahoma"/>
                <a:cs typeface="Tahoma"/>
              </a:rPr>
              <a:t>of </a:t>
            </a:r>
            <a:r>
              <a:rPr sz="2800" spc="-5" dirty="0">
                <a:latin typeface="Tahoma"/>
                <a:cs typeface="Tahoma"/>
              </a:rPr>
              <a:t>our</a:t>
            </a:r>
            <a:r>
              <a:rPr sz="2800" spc="15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waste?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2"/>
              </a:spcBef>
            </a:pPr>
            <a:endParaRPr sz="3450" dirty="0">
              <a:latin typeface="Times New Roman"/>
              <a:cs typeface="Times New Roman"/>
            </a:endParaRPr>
          </a:p>
          <a:p>
            <a:pPr marL="355600" marR="5080" indent="-9525">
              <a:lnSpc>
                <a:spcPts val="2690"/>
              </a:lnSpc>
            </a:pPr>
            <a:r>
              <a:rPr sz="2800" spc="-20" dirty="0">
                <a:latin typeface="Tahoma"/>
                <a:cs typeface="Tahoma"/>
              </a:rPr>
              <a:t>Average </a:t>
            </a:r>
            <a:r>
              <a:rPr sz="2800" spc="-5" dirty="0">
                <a:latin typeface="Tahoma"/>
                <a:cs typeface="Tahoma"/>
              </a:rPr>
              <a:t>household in </a:t>
            </a:r>
            <a:r>
              <a:rPr sz="2800" spc="-10" dirty="0">
                <a:latin typeface="Tahoma"/>
                <a:cs typeface="Tahoma"/>
              </a:rPr>
              <a:t>the </a:t>
            </a:r>
            <a:r>
              <a:rPr sz="2800" dirty="0">
                <a:latin typeface="Tahoma"/>
                <a:cs typeface="Tahoma"/>
              </a:rPr>
              <a:t>UK </a:t>
            </a:r>
            <a:r>
              <a:rPr sz="2800" spc="-5" dirty="0">
                <a:latin typeface="Tahoma"/>
                <a:cs typeface="Tahoma"/>
              </a:rPr>
              <a:t>produces some  </a:t>
            </a:r>
            <a:r>
              <a:rPr sz="2800" spc="-10" dirty="0">
                <a:latin typeface="Tahoma"/>
                <a:cs typeface="Tahoma"/>
              </a:rPr>
              <a:t>900 kgs </a:t>
            </a:r>
            <a:r>
              <a:rPr sz="2800" spc="-5" dirty="0">
                <a:latin typeface="Tahoma"/>
                <a:cs typeface="Tahoma"/>
              </a:rPr>
              <a:t>of MSW each</a:t>
            </a:r>
            <a:r>
              <a:rPr sz="2800" spc="15" dirty="0">
                <a:latin typeface="Tahoma"/>
                <a:cs typeface="Tahoma"/>
              </a:rPr>
              <a:t> </a:t>
            </a:r>
            <a:r>
              <a:rPr sz="2800" spc="-85" dirty="0">
                <a:latin typeface="Tahoma"/>
                <a:cs typeface="Tahoma"/>
              </a:rPr>
              <a:t>year.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7"/>
              </a:spcBef>
            </a:pPr>
            <a:endParaRPr sz="3500" dirty="0">
              <a:latin typeface="Times New Roman"/>
              <a:cs typeface="Times New Roman"/>
            </a:endParaRPr>
          </a:p>
          <a:p>
            <a:pPr marL="355600" marR="97790" indent="-9525">
              <a:lnSpc>
                <a:spcPts val="2690"/>
              </a:lnSpc>
            </a:pPr>
            <a:r>
              <a:rPr sz="2800" spc="-5" dirty="0">
                <a:latin typeface="Tahoma"/>
                <a:cs typeface="Tahoma"/>
              </a:rPr>
              <a:t>This is made up of 8% plastic of which 60%  is </a:t>
            </a:r>
            <a:r>
              <a:rPr sz="2800" spc="-15" dirty="0">
                <a:latin typeface="Tahoma"/>
                <a:cs typeface="Tahoma"/>
              </a:rPr>
              <a:t>recoverable </a:t>
            </a:r>
            <a:r>
              <a:rPr sz="2800" spc="-5" dirty="0">
                <a:latin typeface="Tahoma"/>
                <a:cs typeface="Tahoma"/>
              </a:rPr>
              <a:t>and other</a:t>
            </a:r>
            <a:r>
              <a:rPr sz="2800" spc="65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materials.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250" dirty="0">
              <a:latin typeface="Times New Roman"/>
              <a:cs typeface="Times New Roman"/>
            </a:endParaRPr>
          </a:p>
          <a:p>
            <a:pPr marL="355600" marR="709930" indent="-9525">
              <a:lnSpc>
                <a:spcPts val="2990"/>
              </a:lnSpc>
            </a:pPr>
            <a:r>
              <a:rPr sz="2800" spc="-5" dirty="0">
                <a:latin typeface="Tahoma"/>
                <a:cs typeface="Tahoma"/>
              </a:rPr>
              <a:t>Assume </a:t>
            </a:r>
            <a:r>
              <a:rPr sz="2800" spc="-10" dirty="0">
                <a:latin typeface="Tahoma"/>
                <a:cs typeface="Tahoma"/>
              </a:rPr>
              <a:t>the </a:t>
            </a:r>
            <a:r>
              <a:rPr sz="2800" spc="-5" dirty="0">
                <a:latin typeface="Tahoma"/>
                <a:cs typeface="Tahoma"/>
              </a:rPr>
              <a:t>plastic commands a price of  around £</a:t>
            </a:r>
            <a:r>
              <a:rPr lang="en-GB" sz="2800" spc="-5" dirty="0">
                <a:latin typeface="Tahoma"/>
                <a:cs typeface="Tahoma"/>
              </a:rPr>
              <a:t>100</a:t>
            </a:r>
            <a:r>
              <a:rPr sz="2800" spc="-5" dirty="0">
                <a:latin typeface="Tahoma"/>
                <a:cs typeface="Tahoma"/>
              </a:rPr>
              <a:t> / </a:t>
            </a:r>
            <a:r>
              <a:rPr sz="2800" spc="-10" dirty="0">
                <a:latin typeface="Tahoma"/>
                <a:cs typeface="Tahoma"/>
              </a:rPr>
              <a:t>tonne </a:t>
            </a:r>
            <a:r>
              <a:rPr sz="2800" spc="-5" dirty="0">
                <a:latin typeface="Tahoma"/>
                <a:cs typeface="Tahoma"/>
              </a:rPr>
              <a:t>on a </a:t>
            </a:r>
            <a:r>
              <a:rPr sz="2800" dirty="0">
                <a:latin typeface="Tahoma"/>
                <a:cs typeface="Tahoma"/>
              </a:rPr>
              <a:t>good</a:t>
            </a:r>
            <a:r>
              <a:rPr sz="2800" spc="50" dirty="0">
                <a:latin typeface="Tahoma"/>
                <a:cs typeface="Tahoma"/>
              </a:rPr>
              <a:t> </a:t>
            </a:r>
            <a:r>
              <a:rPr sz="2800" spc="-15" dirty="0">
                <a:latin typeface="Tahoma"/>
                <a:cs typeface="Tahoma"/>
              </a:rPr>
              <a:t>day!</a:t>
            </a:r>
            <a:endParaRPr sz="28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0435" y="496823"/>
            <a:ext cx="7310755" cy="109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3600" dirty="0">
                <a:latin typeface="Tahoma"/>
                <a:cs typeface="Tahoma"/>
              </a:rPr>
              <a:t>What is </a:t>
            </a:r>
            <a:r>
              <a:rPr sz="3600" spc="-10" dirty="0">
                <a:latin typeface="Tahoma"/>
                <a:cs typeface="Tahoma"/>
              </a:rPr>
              <a:t>the </a:t>
            </a:r>
            <a:r>
              <a:rPr sz="3600" spc="-5" dirty="0">
                <a:latin typeface="Tahoma"/>
                <a:cs typeface="Tahoma"/>
              </a:rPr>
              <a:t>cash </a:t>
            </a:r>
            <a:r>
              <a:rPr sz="3600" spc="-15" dirty="0">
                <a:latin typeface="Tahoma"/>
                <a:cs typeface="Tahoma"/>
              </a:rPr>
              <a:t>value </a:t>
            </a:r>
            <a:r>
              <a:rPr sz="3600" dirty="0">
                <a:latin typeface="Tahoma"/>
                <a:cs typeface="Tahoma"/>
              </a:rPr>
              <a:t>of one</a:t>
            </a:r>
            <a:r>
              <a:rPr sz="3600" spc="5" dirty="0">
                <a:latin typeface="Tahoma"/>
                <a:cs typeface="Tahoma"/>
              </a:rPr>
              <a:t> </a:t>
            </a:r>
            <a:r>
              <a:rPr sz="3600" spc="-25" dirty="0">
                <a:latin typeface="Tahoma"/>
                <a:cs typeface="Tahoma"/>
              </a:rPr>
              <a:t>year’s</a:t>
            </a:r>
            <a:endParaRPr sz="3600">
              <a:latin typeface="Tahoma"/>
              <a:cs typeface="Tahoma"/>
            </a:endParaRPr>
          </a:p>
          <a:p>
            <a:pPr marL="1270" algn="ctr">
              <a:lnSpc>
                <a:spcPts val="4315"/>
              </a:lnSpc>
            </a:pPr>
            <a:r>
              <a:rPr sz="3600" dirty="0">
                <a:latin typeface="Tahoma"/>
                <a:cs typeface="Tahoma"/>
              </a:rPr>
              <a:t>plastic</a:t>
            </a:r>
            <a:r>
              <a:rPr sz="3600" spc="-95" dirty="0">
                <a:latin typeface="Tahoma"/>
                <a:cs typeface="Tahoma"/>
              </a:rPr>
              <a:t> </a:t>
            </a:r>
            <a:r>
              <a:rPr sz="3600" spc="-10" dirty="0">
                <a:latin typeface="Tahoma"/>
                <a:cs typeface="Tahoma"/>
              </a:rPr>
              <a:t>recycling?</a:t>
            </a:r>
            <a:endParaRPr sz="36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4954" y="2580259"/>
            <a:ext cx="2985770" cy="340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200" spc="-25" dirty="0">
                <a:latin typeface="Tahoma"/>
                <a:cs typeface="Tahoma"/>
              </a:rPr>
              <a:t>Waste </a:t>
            </a:r>
            <a:r>
              <a:rPr sz="2200" spc="-10" dirty="0">
                <a:latin typeface="Tahoma"/>
                <a:cs typeface="Tahoma"/>
              </a:rPr>
              <a:t>production </a:t>
            </a:r>
            <a:r>
              <a:rPr sz="2200" spc="-5" dirty="0">
                <a:latin typeface="Tahoma"/>
                <a:cs typeface="Tahoma"/>
              </a:rPr>
              <a:t>/</a:t>
            </a:r>
            <a:r>
              <a:rPr sz="2200" spc="50" dirty="0">
                <a:latin typeface="Tahoma"/>
                <a:cs typeface="Tahoma"/>
              </a:rPr>
              <a:t> </a:t>
            </a:r>
            <a:r>
              <a:rPr sz="2200" spc="-15" dirty="0">
                <a:latin typeface="Tahoma"/>
                <a:cs typeface="Tahoma"/>
              </a:rPr>
              <a:t>year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11931" y="2580259"/>
            <a:ext cx="2222500" cy="340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435609" algn="l"/>
              </a:tabLst>
            </a:pPr>
            <a:r>
              <a:rPr sz="2200" spc="-5" dirty="0">
                <a:latin typeface="Tahoma"/>
                <a:cs typeface="Tahoma"/>
              </a:rPr>
              <a:t>X	%</a:t>
            </a:r>
            <a:r>
              <a:rPr sz="2200" spc="-60" dirty="0">
                <a:latin typeface="Tahoma"/>
                <a:cs typeface="Tahoma"/>
              </a:rPr>
              <a:t> </a:t>
            </a:r>
            <a:r>
              <a:rPr sz="2200" spc="-15" dirty="0">
                <a:latin typeface="Tahoma"/>
                <a:cs typeface="Tahoma"/>
              </a:rPr>
              <a:t>recoverable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089650" y="2580259"/>
            <a:ext cx="2283460" cy="340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349250" algn="l"/>
              </a:tabLst>
            </a:pPr>
            <a:r>
              <a:rPr sz="2200" spc="-5" dirty="0">
                <a:latin typeface="Tahoma"/>
                <a:cs typeface="Tahoma"/>
              </a:rPr>
              <a:t>X	price </a:t>
            </a:r>
            <a:r>
              <a:rPr sz="2200" spc="-10" dirty="0">
                <a:latin typeface="Tahoma"/>
                <a:cs typeface="Tahoma"/>
              </a:rPr>
              <a:t>of waste</a:t>
            </a:r>
            <a:r>
              <a:rPr sz="2200" spc="-25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/</a:t>
            </a:r>
            <a:endParaRPr sz="2200">
              <a:latin typeface="Tahoma"/>
              <a:cs typeface="Tahoma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87565" y="2891027"/>
            <a:ext cx="5334000" cy="0"/>
          </a:xfrm>
          <a:custGeom>
            <a:avLst/>
            <a:gdLst/>
            <a:ahLst/>
            <a:cxnLst/>
            <a:rect l="l" t="t" r="r" b="b"/>
            <a:pathLst>
              <a:path w="5334000">
                <a:moveTo>
                  <a:pt x="0" y="0"/>
                </a:moveTo>
                <a:lnTo>
                  <a:pt x="5333936" y="0"/>
                </a:lnTo>
              </a:path>
            </a:pathLst>
          </a:custGeom>
          <a:ln w="1828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539745" y="2915792"/>
            <a:ext cx="2470150" cy="3385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54505">
              <a:lnSpc>
                <a:spcPct val="100000"/>
              </a:lnSpc>
            </a:pPr>
            <a:r>
              <a:rPr sz="2200" spc="-10" dirty="0" err="1">
                <a:latin typeface="Tahoma"/>
                <a:cs typeface="Tahoma"/>
              </a:rPr>
              <a:t>t</a:t>
            </a:r>
            <a:r>
              <a:rPr sz="2200" spc="-15" dirty="0" err="1">
                <a:latin typeface="Tahoma"/>
                <a:cs typeface="Tahoma"/>
              </a:rPr>
              <a:t>o</a:t>
            </a:r>
            <a:r>
              <a:rPr sz="2200" spc="-5" dirty="0" err="1">
                <a:latin typeface="Tahoma"/>
                <a:cs typeface="Tahoma"/>
              </a:rPr>
              <a:t>nne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39743" y="4525517"/>
            <a:ext cx="944607" cy="3385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200" spc="-5" dirty="0">
                <a:latin typeface="Tahoma"/>
                <a:cs typeface="Tahoma"/>
              </a:rPr>
              <a:t>x</a:t>
            </a:r>
            <a:r>
              <a:rPr sz="2200" spc="-95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£</a:t>
            </a:r>
            <a:r>
              <a:rPr lang="en-GB" sz="2200" spc="-5" dirty="0">
                <a:latin typeface="Tahoma"/>
                <a:cs typeface="Tahoma"/>
              </a:rPr>
              <a:t>100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484351" y="4525517"/>
            <a:ext cx="3448685" cy="340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389890" algn="l"/>
              </a:tabLst>
            </a:pPr>
            <a:r>
              <a:rPr sz="2200" spc="-5" dirty="0">
                <a:latin typeface="Tahoma"/>
                <a:cs typeface="Tahoma"/>
              </a:rPr>
              <a:t>=	£</a:t>
            </a:r>
            <a:r>
              <a:rPr lang="en-GB" sz="2200" spc="-5" dirty="0">
                <a:latin typeface="Tahoma"/>
                <a:cs typeface="Tahoma"/>
              </a:rPr>
              <a:t>4.32</a:t>
            </a:r>
            <a:r>
              <a:rPr sz="2200" spc="-5" dirty="0">
                <a:latin typeface="Tahoma"/>
                <a:cs typeface="Tahoma"/>
              </a:rPr>
              <a:t> / </a:t>
            </a:r>
            <a:r>
              <a:rPr sz="2200" spc="-10" dirty="0">
                <a:latin typeface="Tahoma"/>
                <a:cs typeface="Tahoma"/>
              </a:rPr>
              <a:t>year </a:t>
            </a:r>
            <a:r>
              <a:rPr sz="2200" spc="-5" dirty="0">
                <a:latin typeface="Tahoma"/>
                <a:cs typeface="Tahoma"/>
              </a:rPr>
              <a:t>/</a:t>
            </a:r>
            <a:r>
              <a:rPr sz="2200" spc="-5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household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015489" y="4525517"/>
            <a:ext cx="1287780" cy="742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  <a:tabLst>
                <a:tab pos="563245" algn="l"/>
                <a:tab pos="875665" algn="l"/>
              </a:tabLst>
            </a:pPr>
            <a:r>
              <a:rPr sz="2200" u="heavy" spc="-5" dirty="0">
                <a:latin typeface="Tahoma"/>
                <a:cs typeface="Tahoma"/>
              </a:rPr>
              <a:t>0.9	x	</a:t>
            </a:r>
            <a:r>
              <a:rPr sz="2200" u="heavy" spc="-30" dirty="0">
                <a:latin typeface="Tahoma"/>
                <a:cs typeface="Tahoma"/>
              </a:rPr>
              <a:t>4</a:t>
            </a:r>
            <a:r>
              <a:rPr sz="2200" u="heavy" spc="-5" dirty="0">
                <a:latin typeface="Tahoma"/>
                <a:cs typeface="Tahoma"/>
              </a:rPr>
              <a:t>.8</a:t>
            </a:r>
            <a:endParaRPr sz="2200">
              <a:latin typeface="Tahoma"/>
              <a:cs typeface="Tahoma"/>
            </a:endParaRPr>
          </a:p>
          <a:p>
            <a:pPr marL="66040" algn="ctr">
              <a:lnSpc>
                <a:spcPct val="100000"/>
              </a:lnSpc>
              <a:spcBef>
                <a:spcPts val="525"/>
              </a:spcBef>
            </a:pPr>
            <a:r>
              <a:rPr sz="2200" spc="-5" dirty="0">
                <a:latin typeface="Tahoma"/>
                <a:cs typeface="Tahoma"/>
              </a:rPr>
              <a:t>100</a:t>
            </a:r>
            <a:endParaRPr sz="2200">
              <a:latin typeface="Tahoma"/>
              <a:cs typeface="Tahoma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996935" y="2983557"/>
            <a:ext cx="61266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100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04800" y="381000"/>
            <a:ext cx="4876800" cy="30272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500373" y="3357498"/>
            <a:ext cx="5286375" cy="32104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2849" y="142875"/>
            <a:ext cx="4965192" cy="307174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625596" y="4069079"/>
            <a:ext cx="4864608" cy="253136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525261" y="3812413"/>
            <a:ext cx="554990" cy="287020"/>
          </a:xfrm>
          <a:custGeom>
            <a:avLst/>
            <a:gdLst/>
            <a:ahLst/>
            <a:cxnLst/>
            <a:rect l="l" t="t" r="r" b="b"/>
            <a:pathLst>
              <a:path w="554989" h="287020">
                <a:moveTo>
                  <a:pt x="554736" y="286512"/>
                </a:moveTo>
                <a:lnTo>
                  <a:pt x="0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384797" y="3748404"/>
            <a:ext cx="13970" cy="363220"/>
          </a:xfrm>
          <a:custGeom>
            <a:avLst/>
            <a:gdLst/>
            <a:ahLst/>
            <a:cxnLst/>
            <a:rect l="l" t="t" r="r" b="b"/>
            <a:pathLst>
              <a:path w="13970" h="363220">
                <a:moveTo>
                  <a:pt x="0" y="362712"/>
                </a:moveTo>
                <a:lnTo>
                  <a:pt x="13715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782561" y="3969384"/>
            <a:ext cx="1108075" cy="192405"/>
          </a:xfrm>
          <a:custGeom>
            <a:avLst/>
            <a:gdLst/>
            <a:ahLst/>
            <a:cxnLst/>
            <a:rect l="l" t="t" r="r" b="b"/>
            <a:pathLst>
              <a:path w="1108075" h="192404">
                <a:moveTo>
                  <a:pt x="0" y="192023"/>
                </a:moveTo>
                <a:lnTo>
                  <a:pt x="1107948" y="0"/>
                </a:lnTo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943850" y="5920168"/>
            <a:ext cx="407034" cy="10795"/>
          </a:xfrm>
          <a:custGeom>
            <a:avLst/>
            <a:gdLst/>
            <a:ahLst/>
            <a:cxnLst/>
            <a:rect l="l" t="t" r="r" b="b"/>
            <a:pathLst>
              <a:path w="407034" h="10795">
                <a:moveTo>
                  <a:pt x="0" y="0"/>
                </a:moveTo>
                <a:lnTo>
                  <a:pt x="406907" y="10668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444746" y="6156388"/>
            <a:ext cx="0" cy="66040"/>
          </a:xfrm>
          <a:custGeom>
            <a:avLst/>
            <a:gdLst/>
            <a:ahLst/>
            <a:cxnLst/>
            <a:rect l="l" t="t" r="r" b="b"/>
            <a:pathLst>
              <a:path h="66039">
                <a:moveTo>
                  <a:pt x="0" y="0"/>
                </a:moveTo>
                <a:lnTo>
                  <a:pt x="0" y="65532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444746" y="6221920"/>
            <a:ext cx="0" cy="57785"/>
          </a:xfrm>
          <a:custGeom>
            <a:avLst/>
            <a:gdLst/>
            <a:ahLst/>
            <a:cxnLst/>
            <a:rect l="l" t="t" r="r" b="b"/>
            <a:pathLst>
              <a:path h="57785">
                <a:moveTo>
                  <a:pt x="0" y="0"/>
                </a:moveTo>
                <a:lnTo>
                  <a:pt x="0" y="57403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918965" y="4556125"/>
            <a:ext cx="365760" cy="170815"/>
          </a:xfrm>
          <a:custGeom>
            <a:avLst/>
            <a:gdLst/>
            <a:ahLst/>
            <a:cxnLst/>
            <a:rect l="l" t="t" r="r" b="b"/>
            <a:pathLst>
              <a:path w="365760" h="170814">
                <a:moveTo>
                  <a:pt x="365760" y="0"/>
                </a:moveTo>
                <a:lnTo>
                  <a:pt x="0" y="170687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463034" y="4147692"/>
            <a:ext cx="937260" cy="21590"/>
          </a:xfrm>
          <a:custGeom>
            <a:avLst/>
            <a:gdLst/>
            <a:ahLst/>
            <a:cxnLst/>
            <a:rect l="l" t="t" r="r" b="b"/>
            <a:pathLst>
              <a:path w="937260" h="21589">
                <a:moveTo>
                  <a:pt x="937260" y="0"/>
                </a:moveTo>
                <a:lnTo>
                  <a:pt x="0" y="2133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4505071" y="3683000"/>
            <a:ext cx="105918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00685" marR="5080" indent="-388620">
              <a:lnSpc>
                <a:spcPct val="102000"/>
              </a:lnSpc>
              <a:tabLst>
                <a:tab pos="1034415" algn="l"/>
              </a:tabLst>
            </a:pPr>
            <a:r>
              <a:rPr sz="1000" spc="-5" dirty="0">
                <a:latin typeface="Calibri"/>
                <a:cs typeface="Calibri"/>
              </a:rPr>
              <a:t>Other</a:t>
            </a:r>
            <a:r>
              <a:rPr sz="1000" spc="-6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composting </a:t>
            </a:r>
            <a:r>
              <a:rPr sz="1000" spc="-80" dirty="0">
                <a:latin typeface="Calibri"/>
                <a:cs typeface="Calibri"/>
              </a:rPr>
              <a:t> </a:t>
            </a:r>
            <a:r>
              <a:rPr sz="1000" u="sng" spc="-5" dirty="0">
                <a:latin typeface="Calibri"/>
                <a:cs typeface="Calibri"/>
              </a:rPr>
              <a:t> </a:t>
            </a:r>
            <a:r>
              <a:rPr sz="1000" u="sng" dirty="0">
                <a:latin typeface="Calibri"/>
                <a:cs typeface="Calibri"/>
              </a:rPr>
              <a:t>	</a:t>
            </a:r>
            <a:r>
              <a:rPr sz="1000" u="sng" spc="-14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 </a:t>
            </a:r>
            <a:r>
              <a:rPr sz="1000" spc="-10" dirty="0">
                <a:latin typeface="Calibri"/>
                <a:cs typeface="Calibri"/>
              </a:rPr>
              <a:t>1%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385814" y="3618738"/>
            <a:ext cx="8382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0" marR="5080" indent="-368935">
              <a:lnSpc>
                <a:spcPct val="102000"/>
              </a:lnSpc>
            </a:pPr>
            <a:r>
              <a:rPr sz="1000" u="sng" spc="-5" dirty="0">
                <a:latin typeface="Calibri"/>
                <a:cs typeface="Calibri"/>
              </a:rPr>
              <a:t>  </a:t>
            </a:r>
            <a:r>
              <a:rPr sz="1000" u="sng" spc="-3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Mi</a:t>
            </a:r>
            <a:r>
              <a:rPr sz="1000" spc="-15" dirty="0">
                <a:latin typeface="Calibri"/>
                <a:cs typeface="Calibri"/>
              </a:rPr>
              <a:t>s</a:t>
            </a:r>
            <a:r>
              <a:rPr sz="1000" spc="-5" dirty="0">
                <a:latin typeface="Calibri"/>
                <a:cs typeface="Calibri"/>
              </a:rPr>
              <a:t>c</a:t>
            </a:r>
            <a:r>
              <a:rPr sz="1000" spc="-10" dirty="0">
                <a:latin typeface="Calibri"/>
                <a:cs typeface="Calibri"/>
              </a:rPr>
              <a:t>e</a:t>
            </a:r>
            <a:r>
              <a:rPr sz="1000" spc="-5" dirty="0">
                <a:latin typeface="Calibri"/>
                <a:cs typeface="Calibri"/>
              </a:rPr>
              <a:t>llan</a:t>
            </a:r>
            <a:r>
              <a:rPr sz="1000" spc="-10" dirty="0">
                <a:latin typeface="Calibri"/>
                <a:cs typeface="Calibri"/>
              </a:rPr>
              <a:t>e</a:t>
            </a:r>
            <a:r>
              <a:rPr sz="1000" spc="-5" dirty="0">
                <a:latin typeface="Calibri"/>
                <a:cs typeface="Calibri"/>
              </a:rPr>
              <a:t>ous  </a:t>
            </a:r>
            <a:r>
              <a:rPr sz="1000" spc="-10" dirty="0">
                <a:latin typeface="Calibri"/>
                <a:cs typeface="Calibri"/>
              </a:rPr>
              <a:t>5%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877809" y="3777233"/>
            <a:ext cx="856615" cy="39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0"/>
              </a:lnSpc>
              <a:tabLst>
                <a:tab pos="95885" algn="l"/>
              </a:tabLst>
            </a:pPr>
            <a:r>
              <a:rPr sz="1000" u="sng" spc="-5" dirty="0">
                <a:latin typeface="Calibri"/>
                <a:cs typeface="Calibri"/>
              </a:rPr>
              <a:t> 	</a:t>
            </a:r>
            <a:endParaRPr sz="1000">
              <a:latin typeface="Calibri"/>
              <a:cs typeface="Calibri"/>
            </a:endParaRPr>
          </a:p>
          <a:p>
            <a:pPr marL="78105" algn="ctr">
              <a:lnSpc>
                <a:spcPts val="860"/>
              </a:lnSpc>
            </a:pPr>
            <a:r>
              <a:rPr sz="1000" spc="-5" dirty="0">
                <a:latin typeface="Calibri"/>
                <a:cs typeface="Calibri"/>
              </a:rPr>
              <a:t>Bring</a:t>
            </a:r>
            <a:r>
              <a:rPr sz="1000" spc="-6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recycling</a:t>
            </a:r>
            <a:endParaRPr sz="1000">
              <a:latin typeface="Calibri"/>
              <a:cs typeface="Calibri"/>
            </a:endParaRPr>
          </a:p>
          <a:p>
            <a:pPr marL="80645" algn="ctr">
              <a:lnSpc>
                <a:spcPct val="100000"/>
              </a:lnSpc>
              <a:spcBef>
                <a:spcPts val="25"/>
              </a:spcBef>
            </a:pPr>
            <a:r>
              <a:rPr sz="1000" spc="-10" dirty="0">
                <a:latin typeface="Calibri"/>
                <a:cs typeface="Calibri"/>
              </a:rPr>
              <a:t>2%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988934" y="4607178"/>
            <a:ext cx="958215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70840" marR="5080" indent="-358140">
              <a:lnSpc>
                <a:spcPct val="102000"/>
              </a:lnSpc>
            </a:pPr>
            <a:r>
              <a:rPr sz="1000" spc="-5" dirty="0">
                <a:latin typeface="Calibri"/>
                <a:cs typeface="Calibri"/>
              </a:rPr>
              <a:t>Kerbside</a:t>
            </a:r>
            <a:r>
              <a:rPr sz="1000" spc="-5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recycling  </a:t>
            </a:r>
            <a:r>
              <a:rPr sz="1000" spc="-10" dirty="0">
                <a:latin typeface="Calibri"/>
                <a:cs typeface="Calibri"/>
              </a:rPr>
              <a:t>26%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338057" y="5801359"/>
            <a:ext cx="470534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50" marR="5080" indent="-184785">
              <a:lnSpc>
                <a:spcPct val="102000"/>
              </a:lnSpc>
            </a:pPr>
            <a:r>
              <a:rPr sz="1000" u="sng" spc="-5" dirty="0">
                <a:latin typeface="Calibri"/>
                <a:cs typeface="Calibri"/>
              </a:rPr>
              <a:t>  </a:t>
            </a:r>
            <a:r>
              <a:rPr sz="1000" u="sng" spc="-30" dirty="0">
                <a:latin typeface="Calibri"/>
                <a:cs typeface="Calibri"/>
              </a:rPr>
              <a:t> </a:t>
            </a:r>
            <a:r>
              <a:rPr sz="1000" spc="-15" dirty="0">
                <a:latin typeface="Calibri"/>
                <a:cs typeface="Calibri"/>
              </a:rPr>
              <a:t>J</a:t>
            </a:r>
            <a:r>
              <a:rPr sz="1000" dirty="0">
                <a:latin typeface="Calibri"/>
                <a:cs typeface="Calibri"/>
              </a:rPr>
              <a:t>u</a:t>
            </a:r>
            <a:r>
              <a:rPr sz="1000" spc="-5" dirty="0">
                <a:latin typeface="Calibri"/>
                <a:cs typeface="Calibri"/>
              </a:rPr>
              <a:t>mble 1%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290561" y="6280810"/>
            <a:ext cx="710565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7015" marR="5080" indent="-234950">
              <a:lnSpc>
                <a:spcPct val="102000"/>
              </a:lnSpc>
            </a:pPr>
            <a:r>
              <a:rPr sz="1000" spc="-10" dirty="0">
                <a:latin typeface="Calibri"/>
                <a:cs typeface="Calibri"/>
              </a:rPr>
              <a:t>Civic</a:t>
            </a:r>
            <a:r>
              <a:rPr sz="1000" spc="-4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amenity  </a:t>
            </a:r>
            <a:r>
              <a:rPr sz="1000" spc="-10" dirty="0">
                <a:latin typeface="Calibri"/>
                <a:cs typeface="Calibri"/>
              </a:rPr>
              <a:t>15%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025646" y="6271361"/>
            <a:ext cx="474345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8270" marR="5080" indent="-116205">
              <a:lnSpc>
                <a:spcPct val="102000"/>
              </a:lnSpc>
            </a:pPr>
            <a:r>
              <a:rPr sz="1000" spc="-10" dirty="0">
                <a:latin typeface="Calibri"/>
                <a:cs typeface="Calibri"/>
              </a:rPr>
              <a:t>D</a:t>
            </a:r>
            <a:r>
              <a:rPr sz="1000" spc="-5" dirty="0">
                <a:latin typeface="Calibri"/>
                <a:cs typeface="Calibri"/>
              </a:rPr>
              <a:t>u</a:t>
            </a:r>
            <a:r>
              <a:rPr sz="1000" spc="-10" dirty="0">
                <a:latin typeface="Calibri"/>
                <a:cs typeface="Calibri"/>
              </a:rPr>
              <a:t>s</a:t>
            </a:r>
            <a:r>
              <a:rPr sz="1000" spc="-5" dirty="0">
                <a:latin typeface="Calibri"/>
                <a:cs typeface="Calibri"/>
              </a:rPr>
              <a:t>t</a:t>
            </a:r>
            <a:r>
              <a:rPr sz="1000" dirty="0">
                <a:latin typeface="Calibri"/>
                <a:cs typeface="Calibri"/>
              </a:rPr>
              <a:t>b</a:t>
            </a:r>
            <a:r>
              <a:rPr sz="1000" spc="-5" dirty="0">
                <a:latin typeface="Calibri"/>
                <a:cs typeface="Calibri"/>
              </a:rPr>
              <a:t>ins  </a:t>
            </a:r>
            <a:r>
              <a:rPr sz="1000" spc="-10" dirty="0">
                <a:latin typeface="Calibri"/>
                <a:cs typeface="Calibri"/>
              </a:rPr>
              <a:t>25%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449573" y="4598289"/>
            <a:ext cx="508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4615" marR="5080" indent="-82550">
              <a:lnSpc>
                <a:spcPct val="102000"/>
              </a:lnSpc>
              <a:tabLst>
                <a:tab pos="483870" algn="l"/>
              </a:tabLst>
            </a:pPr>
            <a:r>
              <a:rPr sz="1000" spc="-5" dirty="0">
                <a:latin typeface="Calibri"/>
                <a:cs typeface="Calibri"/>
              </a:rPr>
              <a:t>Garden </a:t>
            </a:r>
            <a:r>
              <a:rPr sz="1000" u="sng" spc="-5" dirty="0">
                <a:latin typeface="Calibri"/>
                <a:cs typeface="Calibri"/>
              </a:rPr>
              <a:t>	</a:t>
            </a:r>
            <a:r>
              <a:rPr sz="1000" dirty="0">
                <a:latin typeface="Calibri"/>
                <a:cs typeface="Calibri"/>
              </a:rPr>
              <a:t> </a:t>
            </a:r>
            <a:r>
              <a:rPr sz="1000" spc="-10" dirty="0">
                <a:latin typeface="Calibri"/>
                <a:cs typeface="Calibri"/>
              </a:rPr>
              <a:t>13%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293490" y="4042029"/>
            <a:ext cx="1208405" cy="3276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  <a:tabLst>
                <a:tab pos="1182370" algn="l"/>
              </a:tabLst>
            </a:pPr>
            <a:r>
              <a:rPr sz="1000" spc="-5" dirty="0">
                <a:latin typeface="Calibri"/>
                <a:cs typeface="Calibri"/>
              </a:rPr>
              <a:t>Kerbside</a:t>
            </a:r>
            <a:r>
              <a:rPr sz="1000" spc="-5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composting</a:t>
            </a:r>
            <a:r>
              <a:rPr sz="1000" spc="-65" dirty="0">
                <a:latin typeface="Calibri"/>
                <a:cs typeface="Calibri"/>
              </a:rPr>
              <a:t> </a:t>
            </a:r>
            <a:r>
              <a:rPr sz="1000" u="sng" spc="-5" dirty="0">
                <a:latin typeface="Calibri"/>
                <a:cs typeface="Calibri"/>
              </a:rPr>
              <a:t> </a:t>
            </a:r>
            <a:r>
              <a:rPr sz="1000" u="sng" dirty="0">
                <a:latin typeface="Calibri"/>
                <a:cs typeface="Calibri"/>
              </a:rPr>
              <a:t>	</a:t>
            </a:r>
            <a:endParaRPr sz="1000">
              <a:latin typeface="Calibri"/>
              <a:cs typeface="Calibri"/>
            </a:endParaRPr>
          </a:p>
          <a:p>
            <a:pPr marR="93345" algn="ctr">
              <a:lnSpc>
                <a:spcPct val="100000"/>
              </a:lnSpc>
              <a:spcBef>
                <a:spcPts val="25"/>
              </a:spcBef>
            </a:pPr>
            <a:r>
              <a:rPr sz="1000" spc="-10" dirty="0">
                <a:latin typeface="Calibri"/>
                <a:cs typeface="Calibri"/>
              </a:rPr>
              <a:t>12%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95471" y="3158520"/>
            <a:ext cx="426021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43735" marR="5080" indent="-1931670">
              <a:lnSpc>
                <a:spcPct val="101800"/>
              </a:lnSpc>
            </a:pPr>
            <a:r>
              <a:rPr sz="1100" b="1" spc="-5" dirty="0">
                <a:latin typeface="Calibri"/>
                <a:cs typeface="Calibri"/>
              </a:rPr>
              <a:t>Proportion of Waste </a:t>
            </a:r>
            <a:r>
              <a:rPr sz="1100" b="1" dirty="0">
                <a:latin typeface="Calibri"/>
                <a:cs typeface="Calibri"/>
              </a:rPr>
              <a:t>Arisings </a:t>
            </a:r>
            <a:r>
              <a:rPr sz="1100" b="1" spc="-5" dirty="0">
                <a:latin typeface="Calibri"/>
                <a:cs typeface="Calibri"/>
              </a:rPr>
              <a:t>Disposed of </a:t>
            </a:r>
            <a:r>
              <a:rPr sz="1100" b="1" dirty="0">
                <a:latin typeface="Calibri"/>
                <a:cs typeface="Calibri"/>
              </a:rPr>
              <a:t>via the </a:t>
            </a:r>
            <a:r>
              <a:rPr sz="1100" b="1" spc="-5" dirty="0">
                <a:latin typeface="Calibri"/>
                <a:cs typeface="Calibri"/>
              </a:rPr>
              <a:t>Various Disposal </a:t>
            </a:r>
            <a:r>
              <a:rPr sz="1100" b="1" dirty="0">
                <a:latin typeface="Calibri"/>
                <a:cs typeface="Calibri"/>
              </a:rPr>
              <a:t>Routes  (2008)</a:t>
            </a:r>
            <a:endParaRPr sz="1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0583" y="104775"/>
            <a:ext cx="8142833" cy="1114425"/>
          </a:xfrm>
          <a:prstGeom prst="rect">
            <a:avLst/>
          </a:prstGeom>
        </p:spPr>
        <p:txBody>
          <a:bodyPr vert="horz" wrap="square" lIns="0" tIns="272796" rIns="0" bIns="0" rtlCol="0">
            <a:spAutoFit/>
          </a:bodyPr>
          <a:lstStyle/>
          <a:p>
            <a:pPr marL="2212975">
              <a:lnSpc>
                <a:spcPct val="100000"/>
              </a:lnSpc>
            </a:pPr>
            <a:r>
              <a:rPr sz="4400" dirty="0"/>
              <a:t>UK </a:t>
            </a:r>
            <a:r>
              <a:rPr sz="4400" spc="-5" dirty="0"/>
              <a:t>League</a:t>
            </a:r>
            <a:r>
              <a:rPr sz="4400" spc="-50" dirty="0"/>
              <a:t> </a:t>
            </a:r>
            <a:r>
              <a:rPr sz="4400" spc="-70" dirty="0"/>
              <a:t>Table</a:t>
            </a:r>
            <a:endParaRPr sz="4400" dirty="0"/>
          </a:p>
        </p:txBody>
      </p:sp>
      <p:sp>
        <p:nvSpPr>
          <p:cNvPr id="4" name="object 4"/>
          <p:cNvSpPr txBox="1"/>
          <p:nvPr/>
        </p:nvSpPr>
        <p:spPr>
          <a:xfrm>
            <a:off x="5562600" y="6553200"/>
            <a:ext cx="358140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5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400" spc="-1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sz="1400" spc="-10" dirty="0" err="1">
                <a:latin typeface="Arial" panose="020B0604020202020204" pitchFamily="34" charset="0"/>
                <a:cs typeface="Arial" panose="020B0604020202020204" pitchFamily="34" charset="0"/>
              </a:rPr>
              <a:t>esource</a:t>
            </a:r>
            <a:r>
              <a:rPr lang="en-GB" sz="1400" spc="-10" dirty="0">
                <a:latin typeface="Arial" panose="020B0604020202020204" pitchFamily="34" charset="0"/>
                <a:cs typeface="Arial" panose="020B0604020202020204" pitchFamily="34" charset="0"/>
              </a:rPr>
              <a:t> Magazine, 2014-15 figures</a:t>
            </a:r>
            <a:endParaRPr sz="1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2272798"/>
              </p:ext>
            </p:extLst>
          </p:nvPr>
        </p:nvGraphicFramePr>
        <p:xfrm>
          <a:off x="685801" y="1219200"/>
          <a:ext cx="7957615" cy="4886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67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26269">
                  <a:extLst>
                    <a:ext uri="{9D8B030D-6E8A-4147-A177-3AD203B41FA5}">
                      <a16:colId xmlns:a16="http://schemas.microsoft.com/office/drawing/2014/main" val="3638951619"/>
                    </a:ext>
                  </a:extLst>
                </a:gridCol>
                <a:gridCol w="13262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262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2626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Residual waste (kg)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Waste</a:t>
                      </a:r>
                      <a:r>
                        <a:rPr lang="en-GB" baseline="0" dirty="0"/>
                        <a:t> per capita (kg)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Recycling rate (%)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Improvement (%)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Carmarthenshire CBC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144.9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377.4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61.6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+1.6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Conwy CBC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147.9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408.6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63.8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+8.0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Calderdale MBC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+0.3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Rhondda Cynon Taff CBC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154.6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362.6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57.4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+16.6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Merthyr Tydfil CBC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154.7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463.8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66.6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+20.7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Torfaen CBC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158.1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289.4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45.4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-5.1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Powys CC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158.7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386.9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+2.9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Caerphilly CBC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164.9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434.5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+6.8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Oxfordshire CC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169.1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428.5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+1.3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Bradford City MDC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181.1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373.9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51.6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+0.8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0130" y="1050797"/>
            <a:ext cx="7239000" cy="609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15" dirty="0">
                <a:latin typeface="Tahoma"/>
                <a:cs typeface="Tahoma"/>
              </a:rPr>
              <a:t>Why </a:t>
            </a:r>
            <a:r>
              <a:rPr sz="4000" dirty="0">
                <a:latin typeface="Tahoma"/>
                <a:cs typeface="Tahoma"/>
              </a:rPr>
              <a:t>all </a:t>
            </a:r>
            <a:r>
              <a:rPr sz="4000" spc="-5" dirty="0">
                <a:latin typeface="Tahoma"/>
                <a:cs typeface="Tahoma"/>
              </a:rPr>
              <a:t>this </a:t>
            </a:r>
            <a:r>
              <a:rPr sz="4000" spc="-10" dirty="0">
                <a:latin typeface="Tahoma"/>
                <a:cs typeface="Tahoma"/>
              </a:rPr>
              <a:t>fuss </a:t>
            </a:r>
            <a:r>
              <a:rPr sz="4000" spc="-5" dirty="0">
                <a:latin typeface="Tahoma"/>
                <a:cs typeface="Tahoma"/>
              </a:rPr>
              <a:t>about</a:t>
            </a:r>
            <a:r>
              <a:rPr sz="4000" spc="15" dirty="0">
                <a:latin typeface="Tahoma"/>
                <a:cs typeface="Tahoma"/>
              </a:rPr>
              <a:t> </a:t>
            </a:r>
            <a:r>
              <a:rPr sz="4000" spc="-15" dirty="0">
                <a:latin typeface="Tahoma"/>
                <a:cs typeface="Tahoma"/>
              </a:rPr>
              <a:t>recycling</a:t>
            </a:r>
            <a:endParaRPr sz="40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889372" y="2004186"/>
            <a:ext cx="3356610" cy="34143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3675" marR="5080" indent="-181610">
              <a:lnSpc>
                <a:spcPct val="100000"/>
              </a:lnSpc>
            </a:pPr>
            <a:r>
              <a:rPr sz="2800" spc="25" dirty="0">
                <a:latin typeface="Calibri"/>
                <a:cs typeface="Calibri"/>
              </a:rPr>
              <a:t>“The </a:t>
            </a:r>
            <a:r>
              <a:rPr sz="2800" spc="-5" dirty="0">
                <a:latin typeface="Calibri"/>
                <a:cs typeface="Calibri"/>
              </a:rPr>
              <a:t>only place </a:t>
            </a:r>
            <a:r>
              <a:rPr sz="2800" spc="-10" dirty="0">
                <a:latin typeface="Calibri"/>
                <a:cs typeface="Calibri"/>
              </a:rPr>
              <a:t>that  </a:t>
            </a:r>
            <a:r>
              <a:rPr sz="2800" spc="-25" dirty="0">
                <a:latin typeface="Calibri"/>
                <a:cs typeface="Calibri"/>
              </a:rPr>
              <a:t>waste </a:t>
            </a:r>
            <a:r>
              <a:rPr sz="2800" spc="-20" dirty="0">
                <a:latin typeface="Calibri"/>
                <a:cs typeface="Calibri"/>
              </a:rPr>
              <a:t>exists </a:t>
            </a:r>
            <a:r>
              <a:rPr sz="2800" spc="-5" dirty="0">
                <a:latin typeface="Calibri"/>
                <a:cs typeface="Calibri"/>
              </a:rPr>
              <a:t>is  </a:t>
            </a:r>
            <a:r>
              <a:rPr sz="2800" spc="-10" dirty="0">
                <a:latin typeface="Calibri"/>
                <a:cs typeface="Calibri"/>
              </a:rPr>
              <a:t>between our </a:t>
            </a:r>
            <a:r>
              <a:rPr sz="2800" spc="-15" dirty="0">
                <a:latin typeface="Calibri"/>
                <a:cs typeface="Calibri"/>
              </a:rPr>
              <a:t>ears. </a:t>
            </a:r>
            <a:r>
              <a:rPr sz="2800" spc="-5" dirty="0">
                <a:latin typeface="Calibri"/>
                <a:cs typeface="Calibri"/>
              </a:rPr>
              <a:t>It  </a:t>
            </a:r>
            <a:r>
              <a:rPr sz="2800" spc="-10" dirty="0">
                <a:latin typeface="Calibri"/>
                <a:cs typeface="Calibri"/>
              </a:rPr>
              <a:t>has </a:t>
            </a:r>
            <a:r>
              <a:rPr sz="2800" spc="-15" dirty="0">
                <a:latin typeface="Calibri"/>
                <a:cs typeface="Calibri"/>
              </a:rPr>
              <a:t>never </a:t>
            </a:r>
            <a:r>
              <a:rPr sz="2800" spc="-25" dirty="0">
                <a:latin typeface="Calibri"/>
                <a:cs typeface="Calibri"/>
              </a:rPr>
              <a:t>existed </a:t>
            </a:r>
            <a:r>
              <a:rPr sz="2800" spc="-5" dirty="0">
                <a:latin typeface="Calibri"/>
                <a:cs typeface="Calibri"/>
              </a:rPr>
              <a:t>in  </a:t>
            </a:r>
            <a:r>
              <a:rPr sz="2800" spc="-15" dirty="0">
                <a:latin typeface="Calibri"/>
                <a:cs typeface="Calibri"/>
              </a:rPr>
              <a:t>nature </a:t>
            </a:r>
            <a:r>
              <a:rPr sz="2800" spc="-5" dirty="0">
                <a:latin typeface="Calibri"/>
                <a:cs typeface="Calibri"/>
              </a:rPr>
              <a:t>and </a:t>
            </a:r>
            <a:r>
              <a:rPr sz="2800" spc="-15" dirty="0">
                <a:latin typeface="Calibri"/>
                <a:cs typeface="Calibri"/>
              </a:rPr>
              <a:t>never </a:t>
            </a:r>
            <a:r>
              <a:rPr sz="2800" spc="-5" dirty="0">
                <a:latin typeface="Calibri"/>
                <a:cs typeface="Calibri"/>
              </a:rPr>
              <a:t>will.  </a:t>
            </a:r>
            <a:r>
              <a:rPr sz="2800" spc="-35" dirty="0">
                <a:latin typeface="Calibri"/>
                <a:cs typeface="Calibri"/>
              </a:rPr>
              <a:t>Waste </a:t>
            </a:r>
            <a:r>
              <a:rPr sz="2800" spc="-5" dirty="0">
                <a:latin typeface="Calibri"/>
                <a:cs typeface="Calibri"/>
              </a:rPr>
              <a:t>is </a:t>
            </a:r>
            <a:r>
              <a:rPr sz="2800" spc="-10" dirty="0">
                <a:latin typeface="Calibri"/>
                <a:cs typeface="Calibri"/>
              </a:rPr>
              <a:t>there </a:t>
            </a:r>
            <a:r>
              <a:rPr sz="2800" spc="-5" dirty="0">
                <a:latin typeface="Calibri"/>
                <a:cs typeface="Calibri"/>
              </a:rPr>
              <a:t>as a  </a:t>
            </a:r>
            <a:r>
              <a:rPr sz="2800" spc="-10" dirty="0">
                <a:latin typeface="Calibri"/>
                <a:cs typeface="Calibri"/>
              </a:rPr>
              <a:t>concept because </a:t>
            </a:r>
            <a:r>
              <a:rPr sz="2800" spc="-15" dirty="0">
                <a:latin typeface="Calibri"/>
                <a:cs typeface="Calibri"/>
              </a:rPr>
              <a:t>we  </a:t>
            </a:r>
            <a:r>
              <a:rPr sz="2800" spc="-10" dirty="0">
                <a:latin typeface="Calibri"/>
                <a:cs typeface="Calibri"/>
              </a:rPr>
              <a:t>allow it </a:t>
            </a:r>
            <a:r>
              <a:rPr sz="2800" spc="-20" dirty="0">
                <a:latin typeface="Calibri"/>
                <a:cs typeface="Calibri"/>
              </a:rPr>
              <a:t>to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55" dirty="0">
                <a:latin typeface="Calibri"/>
                <a:cs typeface="Calibri"/>
              </a:rPr>
              <a:t>be.”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446393" y="6354671"/>
            <a:ext cx="2697607" cy="492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1600" spc="-5" dirty="0">
                <a:latin typeface="Arial" panose="020B0604020202020204" pitchFamily="34" charset="0"/>
                <a:cs typeface="Arial" panose="020B0604020202020204" pitchFamily="34" charset="0"/>
              </a:rPr>
              <a:t>Gerry Gillespie, </a:t>
            </a:r>
            <a:r>
              <a:rPr lang="en-GB" sz="1600" spc="-5" dirty="0">
                <a:latin typeface="Arial" panose="020B0604020202020204" pitchFamily="34" charset="0"/>
                <a:cs typeface="Arial" panose="020B0604020202020204" pitchFamily="34" charset="0"/>
              </a:rPr>
              <a:t>Resource</a:t>
            </a:r>
            <a:r>
              <a:rPr sz="1600" spc="-5" dirty="0">
                <a:latin typeface="Arial" panose="020B0604020202020204" pitchFamily="34" charset="0"/>
                <a:cs typeface="Arial" panose="020B0604020202020204" pitchFamily="34" charset="0"/>
              </a:rPr>
              <a:t>,  </a:t>
            </a:r>
            <a:r>
              <a:rPr sz="1600" spc="-25" dirty="0">
                <a:latin typeface="Arial" panose="020B0604020202020204" pitchFamily="34" charset="0"/>
                <a:cs typeface="Arial" panose="020B0604020202020204" pitchFamily="34" charset="0"/>
              </a:rPr>
              <a:t>Vol.1,</a:t>
            </a:r>
            <a:r>
              <a:rPr lang="en-GB" sz="16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600" spc="-25" dirty="0">
                <a:latin typeface="Arial" panose="020B0604020202020204" pitchFamily="34" charset="0"/>
                <a:cs typeface="Arial" panose="020B0604020202020204" pitchFamily="34" charset="0"/>
              </a:rPr>
              <a:t>No.2,</a:t>
            </a:r>
            <a:r>
              <a:rPr sz="16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600" spc="-5" dirty="0">
                <a:latin typeface="Arial" panose="020B0604020202020204" pitchFamily="34" charset="0"/>
                <a:cs typeface="Arial" panose="020B0604020202020204" pitchFamily="34" charset="0"/>
              </a:rPr>
              <a:t>2002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23532" y="2276855"/>
            <a:ext cx="4446016" cy="33345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69110" y="50419"/>
            <a:ext cx="4658995" cy="609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5" dirty="0">
                <a:latin typeface="Tahoma"/>
                <a:cs typeface="Tahoma"/>
              </a:rPr>
              <a:t>Benefits of</a:t>
            </a:r>
            <a:r>
              <a:rPr sz="4000" spc="-30" dirty="0">
                <a:latin typeface="Tahoma"/>
                <a:cs typeface="Tahoma"/>
              </a:rPr>
              <a:t> </a:t>
            </a:r>
            <a:r>
              <a:rPr sz="4000" spc="-20" dirty="0">
                <a:latin typeface="Tahoma"/>
                <a:cs typeface="Tahoma"/>
              </a:rPr>
              <a:t>Recycling</a:t>
            </a:r>
            <a:endParaRPr sz="4000">
              <a:latin typeface="Tahoma"/>
              <a:cs typeface="Tahom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57187" y="1289050"/>
            <a:ext cx="3810000" cy="2520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881562" y="1219200"/>
            <a:ext cx="3997388" cy="18281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080" indent="-342900">
              <a:lnSpc>
                <a:spcPct val="90000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dirty="0">
                <a:latin typeface="Tahoma"/>
                <a:cs typeface="Tahoma"/>
              </a:rPr>
              <a:t>Extends </a:t>
            </a:r>
            <a:r>
              <a:rPr sz="2400" spc="-5" dirty="0">
                <a:latin typeface="Tahoma"/>
                <a:cs typeface="Tahoma"/>
              </a:rPr>
              <a:t>the life </a:t>
            </a:r>
            <a:r>
              <a:rPr lang="en-GB" sz="2400" dirty="0">
                <a:latin typeface="Tahoma"/>
                <a:cs typeface="Tahoma"/>
              </a:rPr>
              <a:t>&amp; maximises value from raw materials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Font typeface="Wingdings"/>
              <a:buChar char=""/>
            </a:pPr>
            <a:endParaRPr sz="3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spc="-5" dirty="0">
                <a:latin typeface="Tahoma"/>
                <a:cs typeface="Tahoma"/>
              </a:rPr>
              <a:t>Energy</a:t>
            </a:r>
            <a:r>
              <a:rPr sz="2400" spc="-70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savings</a:t>
            </a:r>
            <a:endParaRPr sz="2400" dirty="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35965" y="4509516"/>
            <a:ext cx="4135120" cy="20467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78460" indent="-365760">
              <a:lnSpc>
                <a:spcPct val="100000"/>
              </a:lnSpc>
              <a:buFont typeface="Wingdings"/>
              <a:buChar char=""/>
              <a:tabLst>
                <a:tab pos="378460" algn="l"/>
              </a:tabLst>
            </a:pPr>
            <a:r>
              <a:rPr sz="2400" spc="-15" dirty="0">
                <a:latin typeface="Tahoma"/>
                <a:cs typeface="Tahoma"/>
              </a:rPr>
              <a:t>Reduces </a:t>
            </a:r>
            <a:r>
              <a:rPr sz="2400" dirty="0">
                <a:latin typeface="Tahoma"/>
                <a:cs typeface="Tahoma"/>
              </a:rPr>
              <a:t>disposal</a:t>
            </a:r>
            <a:r>
              <a:rPr sz="2400" spc="-4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impact</a:t>
            </a:r>
          </a:p>
          <a:p>
            <a:pPr>
              <a:lnSpc>
                <a:spcPct val="100000"/>
              </a:lnSpc>
              <a:spcBef>
                <a:spcPts val="4"/>
              </a:spcBef>
              <a:buFont typeface="Wingdings"/>
              <a:buChar char=""/>
            </a:pPr>
            <a:endParaRPr sz="2000" dirty="0">
              <a:latin typeface="Times New Roman"/>
              <a:cs typeface="Times New Roman"/>
            </a:endParaRPr>
          </a:p>
          <a:p>
            <a:pPr marL="378460" indent="-365760">
              <a:lnSpc>
                <a:spcPct val="100000"/>
              </a:lnSpc>
              <a:buFont typeface="Wingdings"/>
              <a:buChar char=""/>
              <a:tabLst>
                <a:tab pos="378460" algn="l"/>
              </a:tabLst>
            </a:pPr>
            <a:r>
              <a:rPr sz="2400" dirty="0">
                <a:latin typeface="Tahoma"/>
                <a:cs typeface="Tahoma"/>
              </a:rPr>
              <a:t>Consumer</a:t>
            </a:r>
            <a:r>
              <a:rPr sz="2400" spc="-114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participation</a:t>
            </a:r>
          </a:p>
          <a:p>
            <a:pPr>
              <a:lnSpc>
                <a:spcPct val="100000"/>
              </a:lnSpc>
              <a:spcBef>
                <a:spcPts val="6"/>
              </a:spcBef>
              <a:buFont typeface="Wingdings"/>
              <a:buChar char=""/>
            </a:pPr>
            <a:endParaRPr sz="2000" dirty="0">
              <a:latin typeface="Times New Roman"/>
              <a:cs typeface="Times New Roman"/>
            </a:endParaRPr>
          </a:p>
          <a:p>
            <a:pPr marL="378460" indent="-365760">
              <a:lnSpc>
                <a:spcPts val="2735"/>
              </a:lnSpc>
              <a:buFont typeface="Wingdings"/>
              <a:buChar char=""/>
              <a:tabLst>
                <a:tab pos="378460" algn="l"/>
              </a:tabLst>
            </a:pPr>
            <a:r>
              <a:rPr sz="2400" spc="-5" dirty="0">
                <a:latin typeface="Tahoma"/>
                <a:cs typeface="Tahoma"/>
              </a:rPr>
              <a:t>Stimulates employment</a:t>
            </a:r>
            <a:r>
              <a:rPr sz="2400" spc="-6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and</a:t>
            </a:r>
          </a:p>
          <a:p>
            <a:pPr marL="12700">
              <a:lnSpc>
                <a:spcPts val="2735"/>
              </a:lnSpc>
            </a:pPr>
            <a:r>
              <a:rPr lang="en-GB" sz="2400" spc="-5" dirty="0">
                <a:latin typeface="Tahoma"/>
                <a:cs typeface="Tahoma"/>
              </a:rPr>
              <a:t>    </a:t>
            </a:r>
            <a:r>
              <a:rPr sz="2400" spc="-5" dirty="0">
                <a:latin typeface="Tahoma"/>
                <a:cs typeface="Tahoma"/>
              </a:rPr>
              <a:t>the </a:t>
            </a:r>
            <a:r>
              <a:rPr sz="2400" dirty="0">
                <a:latin typeface="Tahoma"/>
                <a:cs typeface="Tahoma"/>
              </a:rPr>
              <a:t>local</a:t>
            </a:r>
            <a:r>
              <a:rPr sz="2400" spc="-70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economy</a:t>
            </a:r>
            <a:endParaRPr sz="2400" dirty="0">
              <a:latin typeface="Tahoma"/>
              <a:cs typeface="Tahoma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860035" y="3645052"/>
            <a:ext cx="4018915" cy="259283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8232" rIns="0" bIns="0" rtlCol="0">
            <a:spAutoFit/>
          </a:bodyPr>
          <a:lstStyle/>
          <a:p>
            <a:pPr marL="914400">
              <a:lnSpc>
                <a:spcPct val="100000"/>
              </a:lnSpc>
            </a:pPr>
            <a:r>
              <a:rPr sz="4000" spc="-20" dirty="0"/>
              <a:t>Recycling: </a:t>
            </a:r>
            <a:r>
              <a:rPr sz="4000" spc="-5" dirty="0"/>
              <a:t>some</a:t>
            </a:r>
            <a:r>
              <a:rPr sz="4000" spc="20" dirty="0"/>
              <a:t> </a:t>
            </a:r>
            <a:r>
              <a:rPr sz="4000" spc="-20" dirty="0"/>
              <a:t>disadvantages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4956428" y="1629282"/>
            <a:ext cx="3686988" cy="47105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360045" indent="-342900">
              <a:lnSpc>
                <a:spcPts val="269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Collection,  transporting </a:t>
            </a:r>
            <a:r>
              <a:rPr sz="2800" spc="-5" dirty="0">
                <a:latin typeface="Calibri"/>
                <a:cs typeface="Calibri"/>
              </a:rPr>
              <a:t>and  </a:t>
            </a:r>
            <a:r>
              <a:rPr sz="2800" spc="-15" dirty="0">
                <a:latin typeface="Calibri"/>
                <a:cs typeface="Calibri"/>
              </a:rPr>
              <a:t>reprocessing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costs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1"/>
              </a:spcBef>
              <a:buFont typeface="Arial"/>
              <a:buChar char="•"/>
            </a:pPr>
            <a:endParaRPr sz="3500" dirty="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5" dirty="0">
                <a:latin typeface="Calibri"/>
                <a:cs typeface="Calibri"/>
              </a:rPr>
              <a:t>Possible </a:t>
            </a:r>
            <a:r>
              <a:rPr sz="2800" spc="-5" dirty="0">
                <a:latin typeface="Calibri"/>
                <a:cs typeface="Calibri"/>
              </a:rPr>
              <a:t>higher </a:t>
            </a:r>
            <a:r>
              <a:rPr sz="2800" spc="-15" dirty="0">
                <a:latin typeface="Calibri"/>
                <a:cs typeface="Calibri"/>
              </a:rPr>
              <a:t>costs 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15" dirty="0">
                <a:latin typeface="Calibri"/>
                <a:cs typeface="Calibri"/>
              </a:rPr>
              <a:t>recycled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materials</a:t>
            </a:r>
            <a:endParaRPr lang="en-GB" sz="2800" spc="-10" dirty="0">
              <a:latin typeface="Calibri"/>
              <a:cs typeface="Calibri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endParaRPr lang="en-GB" sz="2800" spc="-10" dirty="0">
              <a:latin typeface="Calibri"/>
              <a:cs typeface="Calibri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800" spc="-10" dirty="0">
                <a:latin typeface="Calibri"/>
                <a:cs typeface="Calibri"/>
              </a:rPr>
              <a:t>Impurities in materials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8"/>
              </a:spcBef>
              <a:buFont typeface="Arial"/>
              <a:buChar char="•"/>
            </a:pPr>
            <a:endParaRPr sz="29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20" dirty="0">
                <a:latin typeface="Calibri"/>
                <a:cs typeface="Calibri"/>
              </a:rPr>
              <a:t>Market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instability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9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Disamenity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95541" y="2348864"/>
            <a:ext cx="4446015" cy="33345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38200" y="1981200"/>
            <a:ext cx="3117850" cy="41148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400" spc="-25" dirty="0"/>
              <a:t>Market</a:t>
            </a:r>
            <a:r>
              <a:rPr sz="4400" spc="-70" dirty="0"/>
              <a:t> </a:t>
            </a:r>
            <a:r>
              <a:rPr sz="4400" spc="-10" dirty="0"/>
              <a:t>Instruments</a:t>
            </a:r>
            <a:endParaRPr sz="4400" dirty="0"/>
          </a:p>
          <a:p>
            <a:pPr marR="105410" algn="r">
              <a:lnSpc>
                <a:spcPct val="100000"/>
              </a:lnSpc>
              <a:spcBef>
                <a:spcPts val="300"/>
              </a:spcBef>
            </a:pPr>
            <a:endParaRPr sz="26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76800" y="1169670"/>
            <a:ext cx="3766616" cy="4001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699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sz="2600" spc="-5" dirty="0">
                <a:latin typeface="Tahoma"/>
                <a:cs typeface="Tahoma"/>
              </a:rPr>
              <a:t>Economic</a:t>
            </a:r>
            <a:r>
              <a:rPr sz="2600" spc="-60" dirty="0">
                <a:latin typeface="Tahoma"/>
                <a:cs typeface="Tahoma"/>
              </a:rPr>
              <a:t> </a:t>
            </a:r>
            <a:r>
              <a:rPr sz="2600" dirty="0">
                <a:latin typeface="Tahoma"/>
                <a:cs typeface="Tahoma"/>
              </a:rPr>
              <a:t>instruments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52720" y="2107819"/>
            <a:ext cx="2821305" cy="4230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buFont typeface="Courier New"/>
              <a:buChar char="o"/>
              <a:tabLst>
                <a:tab pos="299720" algn="l"/>
              </a:tabLst>
            </a:pPr>
            <a:r>
              <a:rPr sz="2200" spc="-10" dirty="0">
                <a:latin typeface="Tahoma"/>
                <a:cs typeface="Tahoma"/>
              </a:rPr>
              <a:t>Greater</a:t>
            </a:r>
            <a:r>
              <a:rPr sz="2200" spc="-40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flexibility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8"/>
              </a:spcBef>
              <a:buFont typeface="Courier New"/>
              <a:buChar char="o"/>
            </a:pPr>
            <a:endParaRPr sz="3200">
              <a:latin typeface="Times New Roman"/>
              <a:cs typeface="Times New Roman"/>
            </a:endParaRPr>
          </a:p>
          <a:p>
            <a:pPr marL="299085" indent="-286385">
              <a:lnSpc>
                <a:spcPct val="100000"/>
              </a:lnSpc>
              <a:buFont typeface="Courier New"/>
              <a:buChar char="o"/>
              <a:tabLst>
                <a:tab pos="299720" algn="l"/>
              </a:tabLst>
            </a:pPr>
            <a:r>
              <a:rPr sz="2200" spc="-15" dirty="0">
                <a:latin typeface="Tahoma"/>
                <a:cs typeface="Tahoma"/>
              </a:rPr>
              <a:t>Reduces </a:t>
            </a:r>
            <a:r>
              <a:rPr sz="2200" spc="-10" dirty="0">
                <a:latin typeface="Tahoma"/>
                <a:cs typeface="Tahoma"/>
              </a:rPr>
              <a:t>burden for</a:t>
            </a:r>
            <a:endParaRPr sz="2200">
              <a:latin typeface="Tahoma"/>
              <a:cs typeface="Tahoma"/>
            </a:endParaRPr>
          </a:p>
          <a:p>
            <a:pPr marL="299085">
              <a:lnSpc>
                <a:spcPct val="100000"/>
              </a:lnSpc>
            </a:pPr>
            <a:r>
              <a:rPr sz="2200" spc="-5" dirty="0">
                <a:latin typeface="Tahoma"/>
                <a:cs typeface="Tahoma"/>
              </a:rPr>
              <a:t>regulators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9"/>
              </a:spcBef>
            </a:pPr>
            <a:endParaRPr sz="3200">
              <a:latin typeface="Times New Roman"/>
              <a:cs typeface="Times New Roman"/>
            </a:endParaRPr>
          </a:p>
          <a:p>
            <a:pPr marL="299085" indent="-286385">
              <a:lnSpc>
                <a:spcPct val="100000"/>
              </a:lnSpc>
              <a:buFont typeface="Courier New"/>
              <a:buChar char="o"/>
              <a:tabLst>
                <a:tab pos="299720" algn="l"/>
              </a:tabLst>
            </a:pPr>
            <a:r>
              <a:rPr sz="2200" dirty="0">
                <a:latin typeface="Tahoma"/>
                <a:cs typeface="Tahoma"/>
              </a:rPr>
              <a:t>Allows </a:t>
            </a:r>
            <a:r>
              <a:rPr sz="2200" spc="-15" dirty="0">
                <a:latin typeface="Tahoma"/>
                <a:cs typeface="Tahoma"/>
              </a:rPr>
              <a:t>for</a:t>
            </a:r>
            <a:r>
              <a:rPr sz="2200" spc="-50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incentives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6"/>
              </a:spcBef>
              <a:buFont typeface="Courier New"/>
              <a:buChar char="o"/>
            </a:pPr>
            <a:endParaRPr sz="3200">
              <a:latin typeface="Times New Roman"/>
              <a:cs typeface="Times New Roman"/>
            </a:endParaRPr>
          </a:p>
          <a:p>
            <a:pPr marL="299085" indent="-286385">
              <a:lnSpc>
                <a:spcPct val="100000"/>
              </a:lnSpc>
              <a:buFont typeface="Courier New"/>
              <a:buChar char="o"/>
              <a:tabLst>
                <a:tab pos="299720" algn="l"/>
              </a:tabLst>
            </a:pPr>
            <a:r>
              <a:rPr sz="2200" spc="-5" dirty="0">
                <a:latin typeface="Tahoma"/>
                <a:cs typeface="Tahoma"/>
              </a:rPr>
              <a:t>Additional</a:t>
            </a:r>
            <a:r>
              <a:rPr sz="2200" spc="-30" dirty="0">
                <a:latin typeface="Tahoma"/>
                <a:cs typeface="Tahoma"/>
              </a:rPr>
              <a:t> </a:t>
            </a:r>
            <a:r>
              <a:rPr sz="2200" spc="-15" dirty="0">
                <a:latin typeface="Tahoma"/>
                <a:cs typeface="Tahoma"/>
              </a:rPr>
              <a:t>revenue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8"/>
              </a:spcBef>
              <a:buFont typeface="Courier New"/>
              <a:buChar char="o"/>
            </a:pPr>
            <a:endParaRPr sz="3200">
              <a:latin typeface="Times New Roman"/>
              <a:cs typeface="Times New Roman"/>
            </a:endParaRPr>
          </a:p>
          <a:p>
            <a:pPr marL="299085" marR="380365" indent="-286385">
              <a:lnSpc>
                <a:spcPct val="100000"/>
              </a:lnSpc>
              <a:buFont typeface="Courier New"/>
              <a:buChar char="o"/>
              <a:tabLst>
                <a:tab pos="299720" algn="l"/>
              </a:tabLst>
            </a:pPr>
            <a:r>
              <a:rPr sz="2200" spc="-10" dirty="0">
                <a:latin typeface="Tahoma"/>
                <a:cs typeface="Tahoma"/>
              </a:rPr>
              <a:t>Opportunity </a:t>
            </a:r>
            <a:r>
              <a:rPr sz="2200" spc="-15" dirty="0">
                <a:latin typeface="Tahoma"/>
                <a:cs typeface="Tahoma"/>
              </a:rPr>
              <a:t>for  </a:t>
            </a:r>
            <a:r>
              <a:rPr sz="2200" spc="-10" dirty="0">
                <a:latin typeface="Tahoma"/>
                <a:cs typeface="Tahoma"/>
              </a:rPr>
              <a:t>innovative</a:t>
            </a:r>
            <a:r>
              <a:rPr sz="2200" spc="-7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design</a:t>
            </a:r>
            <a:endParaRPr sz="22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173728" y="461009"/>
            <a:ext cx="4537075" cy="711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400" spc="-25" dirty="0"/>
              <a:t>Market</a:t>
            </a:r>
            <a:r>
              <a:rPr sz="4400" spc="-70" dirty="0"/>
              <a:t> </a:t>
            </a:r>
            <a:r>
              <a:rPr sz="4400" spc="-10" dirty="0"/>
              <a:t>Instruments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78739" y="1169670"/>
            <a:ext cx="4484370" cy="50952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Tahoma"/>
                <a:cs typeface="Tahoma"/>
              </a:rPr>
              <a:t>Command and</a:t>
            </a:r>
            <a:r>
              <a:rPr sz="2600" spc="-100" dirty="0">
                <a:latin typeface="Tahoma"/>
                <a:cs typeface="Tahoma"/>
              </a:rPr>
              <a:t> </a:t>
            </a:r>
            <a:r>
              <a:rPr sz="2600" spc="-5" dirty="0">
                <a:latin typeface="Tahoma"/>
                <a:cs typeface="Tahoma"/>
              </a:rPr>
              <a:t>control</a:t>
            </a:r>
            <a:endParaRPr sz="2600">
              <a:latin typeface="Tahoma"/>
              <a:cs typeface="Tahoma"/>
            </a:endParaRPr>
          </a:p>
          <a:p>
            <a:pPr marL="355600">
              <a:lnSpc>
                <a:spcPct val="100000"/>
              </a:lnSpc>
            </a:pPr>
            <a:r>
              <a:rPr sz="2600" spc="-5" dirty="0">
                <a:latin typeface="Tahoma"/>
                <a:cs typeface="Tahoma"/>
              </a:rPr>
              <a:t>measures</a:t>
            </a:r>
            <a:endParaRPr sz="26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9"/>
              </a:spcBef>
            </a:pPr>
            <a:endParaRPr sz="37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5" dirty="0">
                <a:latin typeface="Tahoma"/>
                <a:cs typeface="Tahoma"/>
              </a:rPr>
              <a:t>Mandatory </a:t>
            </a:r>
            <a:r>
              <a:rPr sz="2200" spc="-10" dirty="0">
                <a:latin typeface="Tahoma"/>
                <a:cs typeface="Tahoma"/>
              </a:rPr>
              <a:t>training </a:t>
            </a:r>
            <a:r>
              <a:rPr sz="2200" spc="-5" dirty="0">
                <a:latin typeface="Tahoma"/>
                <a:cs typeface="Tahoma"/>
              </a:rPr>
              <a:t>/</a:t>
            </a:r>
            <a:r>
              <a:rPr sz="2200" spc="-30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product</a:t>
            </a:r>
            <a:endParaRPr sz="2200">
              <a:latin typeface="Tahoma"/>
              <a:cs typeface="Tahoma"/>
            </a:endParaRPr>
          </a:p>
          <a:p>
            <a:pPr marL="756285">
              <a:lnSpc>
                <a:spcPct val="100000"/>
              </a:lnSpc>
            </a:pPr>
            <a:r>
              <a:rPr sz="2200" spc="-5" dirty="0">
                <a:latin typeface="Tahoma"/>
                <a:cs typeface="Tahoma"/>
              </a:rPr>
              <a:t>labelling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6"/>
              </a:spcBef>
            </a:pPr>
            <a:endParaRPr sz="32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Tahoma"/>
                <a:cs typeface="Tahoma"/>
              </a:rPr>
              <a:t>Sets targets </a:t>
            </a:r>
            <a:r>
              <a:rPr sz="2200" spc="-5" dirty="0">
                <a:latin typeface="Tahoma"/>
                <a:cs typeface="Tahoma"/>
              </a:rPr>
              <a:t>on </a:t>
            </a:r>
            <a:r>
              <a:rPr sz="2200" spc="-10" dirty="0">
                <a:latin typeface="Tahoma"/>
                <a:cs typeface="Tahoma"/>
              </a:rPr>
              <a:t>wastes</a:t>
            </a:r>
            <a:r>
              <a:rPr sz="2200" spc="7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/</a:t>
            </a:r>
            <a:endParaRPr sz="2200">
              <a:latin typeface="Tahoma"/>
              <a:cs typeface="Tahoma"/>
            </a:endParaRPr>
          </a:p>
          <a:p>
            <a:pPr marL="756285">
              <a:lnSpc>
                <a:spcPct val="100000"/>
              </a:lnSpc>
            </a:pPr>
            <a:r>
              <a:rPr sz="2200" spc="-5" dirty="0">
                <a:latin typeface="Tahoma"/>
                <a:cs typeface="Tahoma"/>
              </a:rPr>
              <a:t>pollution</a:t>
            </a:r>
            <a:r>
              <a:rPr sz="2200" spc="-65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emissions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6"/>
              </a:spcBef>
            </a:pPr>
            <a:endParaRPr sz="32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Tahoma"/>
                <a:cs typeface="Tahoma"/>
              </a:rPr>
              <a:t>Sets products</a:t>
            </a:r>
            <a:r>
              <a:rPr sz="2200" spc="35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standards</a:t>
            </a:r>
            <a:endParaRPr sz="2200">
              <a:latin typeface="Tahoma"/>
              <a:cs typeface="Tahoma"/>
            </a:endParaRPr>
          </a:p>
          <a:p>
            <a:pPr lvl="1">
              <a:lnSpc>
                <a:spcPct val="100000"/>
              </a:lnSpc>
              <a:spcBef>
                <a:spcPts val="18"/>
              </a:spcBef>
              <a:buFont typeface="Arial"/>
              <a:buChar char="–"/>
            </a:pPr>
            <a:endParaRPr sz="3200">
              <a:latin typeface="Times New Roman"/>
              <a:cs typeface="Times New Roman"/>
            </a:endParaRPr>
          </a:p>
          <a:p>
            <a:pPr marL="756285" marR="5080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5" dirty="0">
                <a:latin typeface="Tahoma"/>
                <a:cs typeface="Tahoma"/>
              </a:rPr>
              <a:t>Ensures </a:t>
            </a:r>
            <a:r>
              <a:rPr sz="2200" spc="-10" dirty="0">
                <a:latin typeface="Tahoma"/>
                <a:cs typeface="Tahoma"/>
              </a:rPr>
              <a:t>specific </a:t>
            </a:r>
            <a:r>
              <a:rPr sz="2200" spc="-5" dirty="0">
                <a:latin typeface="Tahoma"/>
                <a:cs typeface="Tahoma"/>
              </a:rPr>
              <a:t>technology </a:t>
            </a:r>
            <a:r>
              <a:rPr sz="2200" spc="-10" dirty="0">
                <a:latin typeface="Tahoma"/>
                <a:cs typeface="Tahoma"/>
              </a:rPr>
              <a:t>to  control </a:t>
            </a:r>
            <a:r>
              <a:rPr sz="2200" spc="-5" dirty="0">
                <a:latin typeface="Tahoma"/>
                <a:cs typeface="Tahoma"/>
              </a:rPr>
              <a:t>and minimise</a:t>
            </a:r>
            <a:r>
              <a:rPr sz="2200" spc="5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damage</a:t>
            </a:r>
            <a:endParaRPr sz="2200">
              <a:latin typeface="Tahoma"/>
              <a:cs typeface="Tahom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774946" y="2133600"/>
            <a:ext cx="3988054" cy="31527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558546"/>
            <a:ext cx="8001000" cy="4770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3100" spc="-5" dirty="0"/>
              <a:t>Some </a:t>
            </a:r>
            <a:r>
              <a:rPr lang="en-GB" sz="3100" spc="-5" dirty="0"/>
              <a:t>challenges </a:t>
            </a:r>
            <a:r>
              <a:rPr sz="3100" spc="-30" dirty="0"/>
              <a:t>for </a:t>
            </a:r>
            <a:r>
              <a:rPr lang="en-GB" sz="3100" spc="-10" dirty="0"/>
              <a:t>industry </a:t>
            </a:r>
            <a:r>
              <a:rPr sz="3100" spc="-20" dirty="0"/>
              <a:t>regarding</a:t>
            </a:r>
            <a:r>
              <a:rPr lang="en-GB" sz="3100" dirty="0"/>
              <a:t> </a:t>
            </a:r>
            <a:r>
              <a:rPr lang="en-GB" sz="3100" spc="-15" dirty="0"/>
              <a:t>recycling</a:t>
            </a:r>
            <a:endParaRPr sz="3100" dirty="0"/>
          </a:p>
        </p:txBody>
      </p:sp>
      <p:sp>
        <p:nvSpPr>
          <p:cNvPr id="3" name="object 3"/>
          <p:cNvSpPr/>
          <p:nvPr/>
        </p:nvSpPr>
        <p:spPr>
          <a:xfrm>
            <a:off x="4929251" y="1571625"/>
            <a:ext cx="3572891" cy="25717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21868" y="1603629"/>
            <a:ext cx="2854960" cy="2110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4965" marR="5080">
              <a:lnSpc>
                <a:spcPts val="2990"/>
              </a:lnSpc>
            </a:pPr>
            <a:r>
              <a:rPr sz="2500" b="1" i="1" spc="-60" dirty="0">
                <a:latin typeface="Tahoma"/>
                <a:cs typeface="Tahoma"/>
              </a:rPr>
              <a:t>Construction </a:t>
            </a:r>
            <a:r>
              <a:rPr sz="2500" b="1" i="1" spc="-55" dirty="0">
                <a:latin typeface="Tahoma"/>
                <a:cs typeface="Tahoma"/>
              </a:rPr>
              <a:t>for  </a:t>
            </a:r>
            <a:r>
              <a:rPr sz="2500" b="1" i="1" spc="-70" dirty="0">
                <a:latin typeface="Tahoma"/>
                <a:cs typeface="Tahoma"/>
              </a:rPr>
              <a:t>example…</a:t>
            </a:r>
            <a:endParaRPr sz="2500" dirty="0">
              <a:latin typeface="Tahoma"/>
              <a:cs typeface="Tahoma"/>
            </a:endParaRPr>
          </a:p>
          <a:p>
            <a:pPr marL="355600" indent="-342900">
              <a:lnSpc>
                <a:spcPct val="100000"/>
              </a:lnSpc>
              <a:spcBef>
                <a:spcPts val="455"/>
              </a:spcBef>
              <a:buFont typeface="Arial"/>
              <a:buChar char="•"/>
              <a:tabLst>
                <a:tab pos="355600" algn="l"/>
              </a:tabLst>
            </a:pPr>
            <a:r>
              <a:rPr lang="en-GB" sz="2400" spc="-5" dirty="0">
                <a:latin typeface="Tahoma"/>
                <a:cs typeface="Tahoma"/>
              </a:rPr>
              <a:t>Technical </a:t>
            </a:r>
            <a:r>
              <a:rPr sz="2400" dirty="0">
                <a:latin typeface="Tahoma"/>
                <a:cs typeface="Tahoma"/>
              </a:rPr>
              <a:t>issues</a:t>
            </a: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35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400" spc="-5" dirty="0">
                <a:latin typeface="Tahoma"/>
                <a:cs typeface="Tahoma"/>
              </a:rPr>
              <a:t>Attitudinal </a:t>
            </a:r>
            <a:r>
              <a:rPr sz="2400" dirty="0">
                <a:latin typeface="Tahoma"/>
                <a:cs typeface="Tahoma"/>
              </a:rPr>
              <a:t>issues</a:t>
            </a:r>
          </a:p>
        </p:txBody>
      </p:sp>
      <p:sp>
        <p:nvSpPr>
          <p:cNvPr id="5" name="object 5"/>
          <p:cNvSpPr/>
          <p:nvPr/>
        </p:nvSpPr>
        <p:spPr>
          <a:xfrm>
            <a:off x="500037" y="4000474"/>
            <a:ext cx="3364991" cy="245986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865878" y="4983226"/>
            <a:ext cx="3359150" cy="1123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09880" indent="-297180">
              <a:lnSpc>
                <a:spcPct val="100000"/>
              </a:lnSpc>
              <a:buFont typeface="Arial"/>
              <a:buChar char="•"/>
              <a:tabLst>
                <a:tab pos="309880" algn="l"/>
              </a:tabLst>
            </a:pPr>
            <a:r>
              <a:rPr lang="en-GB" sz="2400" spc="-5" dirty="0">
                <a:latin typeface="Tahoma"/>
                <a:cs typeface="Tahoma"/>
              </a:rPr>
              <a:t>Economic </a:t>
            </a:r>
            <a:r>
              <a:rPr sz="2400" dirty="0">
                <a:latin typeface="Tahoma"/>
                <a:cs typeface="Tahoma"/>
              </a:rPr>
              <a:t>issues</a:t>
            </a:r>
          </a:p>
          <a:p>
            <a:pPr>
              <a:lnSpc>
                <a:spcPct val="100000"/>
              </a:lnSpc>
              <a:spcBef>
                <a:spcPts val="7"/>
              </a:spcBef>
              <a:buFont typeface="Arial"/>
              <a:buChar char="•"/>
            </a:pPr>
            <a:endParaRPr sz="2500" dirty="0">
              <a:latin typeface="Times New Roman"/>
              <a:cs typeface="Times New Roman"/>
            </a:endParaRPr>
          </a:p>
          <a:p>
            <a:pPr marL="309880" indent="-297180">
              <a:lnSpc>
                <a:spcPct val="100000"/>
              </a:lnSpc>
              <a:buFont typeface="Arial"/>
              <a:buChar char="•"/>
              <a:tabLst>
                <a:tab pos="309880" algn="l"/>
              </a:tabLst>
            </a:pPr>
            <a:r>
              <a:rPr lang="en-GB" sz="2400" spc="-5" dirty="0">
                <a:latin typeface="Tahoma"/>
                <a:cs typeface="Tahoma"/>
              </a:rPr>
              <a:t>Administrative </a:t>
            </a:r>
            <a:r>
              <a:rPr sz="2400" dirty="0">
                <a:latin typeface="Tahoma"/>
                <a:cs typeface="Tahoma"/>
              </a:rPr>
              <a:t>issues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0570" y="420878"/>
            <a:ext cx="4083050" cy="5539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lang="en-GB" sz="3600" dirty="0"/>
              <a:t>Glass in more detail..</a:t>
            </a:r>
            <a:endParaRPr sz="3600" dirty="0"/>
          </a:p>
        </p:txBody>
      </p:sp>
      <p:sp>
        <p:nvSpPr>
          <p:cNvPr id="3" name="object 3"/>
          <p:cNvSpPr/>
          <p:nvPr/>
        </p:nvSpPr>
        <p:spPr>
          <a:xfrm>
            <a:off x="381000" y="1143000"/>
            <a:ext cx="2895600" cy="17970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185028" y="950595"/>
            <a:ext cx="3567429" cy="52014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227965" indent="-342900">
              <a:lnSpc>
                <a:spcPts val="211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15" dirty="0">
                <a:latin typeface="Tahoma"/>
                <a:cs typeface="Tahoma"/>
              </a:rPr>
              <a:t>Raw </a:t>
            </a:r>
            <a:r>
              <a:rPr sz="2200" spc="-5" dirty="0">
                <a:latin typeface="Tahoma"/>
                <a:cs typeface="Tahoma"/>
              </a:rPr>
              <a:t>materials in glass  </a:t>
            </a:r>
            <a:r>
              <a:rPr sz="2200" spc="-10" dirty="0">
                <a:latin typeface="Tahoma"/>
                <a:cs typeface="Tahoma"/>
              </a:rPr>
              <a:t>production are relatively  cheap </a:t>
            </a:r>
            <a:r>
              <a:rPr sz="2200" spc="-5" dirty="0">
                <a:latin typeface="Tahoma"/>
                <a:cs typeface="Tahoma"/>
              </a:rPr>
              <a:t>and</a:t>
            </a:r>
            <a:r>
              <a:rPr sz="2200" spc="-6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plentiful.</a:t>
            </a:r>
            <a:endParaRPr sz="22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3"/>
              </a:spcBef>
              <a:buFont typeface="Arial"/>
              <a:buChar char="•"/>
            </a:pPr>
            <a:endParaRPr sz="2300" dirty="0">
              <a:latin typeface="Times New Roman"/>
              <a:cs typeface="Times New Roman"/>
            </a:endParaRPr>
          </a:p>
          <a:p>
            <a:pPr marL="355600" indent="-342900">
              <a:lnSpc>
                <a:spcPts val="2375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Tahoma"/>
                <a:cs typeface="Tahoma"/>
              </a:rPr>
              <a:t>Large amounts of</a:t>
            </a:r>
            <a:r>
              <a:rPr sz="2200" spc="-35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energy</a:t>
            </a:r>
            <a:endParaRPr sz="2200" dirty="0">
              <a:latin typeface="Tahoma"/>
              <a:cs typeface="Tahoma"/>
            </a:endParaRPr>
          </a:p>
          <a:p>
            <a:pPr marR="32384" algn="ctr">
              <a:lnSpc>
                <a:spcPts val="2375"/>
              </a:lnSpc>
            </a:pPr>
            <a:r>
              <a:rPr sz="2200" spc="-10" dirty="0">
                <a:latin typeface="Tahoma"/>
                <a:cs typeface="Tahoma"/>
              </a:rPr>
              <a:t>needed </a:t>
            </a:r>
            <a:r>
              <a:rPr sz="2200" spc="-15" dirty="0">
                <a:latin typeface="Tahoma"/>
                <a:cs typeface="Tahoma"/>
              </a:rPr>
              <a:t>for</a:t>
            </a:r>
            <a:r>
              <a:rPr sz="2200" spc="-20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conversion.</a:t>
            </a:r>
            <a:endParaRPr sz="22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750" dirty="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10" dirty="0">
                <a:latin typeface="Tahoma"/>
                <a:cs typeface="Tahoma"/>
              </a:rPr>
              <a:t>Some </a:t>
            </a:r>
            <a:r>
              <a:rPr lang="en-GB" sz="2200" spc="-5" dirty="0">
                <a:latin typeface="Tahoma"/>
                <a:cs typeface="Tahoma"/>
              </a:rPr>
              <a:t>3.5</a:t>
            </a:r>
            <a:r>
              <a:rPr sz="2200" spc="-5" dirty="0">
                <a:latin typeface="Tahoma"/>
                <a:cs typeface="Tahoma"/>
              </a:rPr>
              <a:t> </a:t>
            </a:r>
            <a:r>
              <a:rPr sz="2200" dirty="0">
                <a:latin typeface="Tahoma"/>
                <a:cs typeface="Tahoma"/>
              </a:rPr>
              <a:t>million </a:t>
            </a:r>
            <a:r>
              <a:rPr sz="2200" spc="-5" dirty="0">
                <a:latin typeface="Tahoma"/>
                <a:cs typeface="Tahoma"/>
              </a:rPr>
              <a:t>tonnes of  glass </a:t>
            </a:r>
            <a:r>
              <a:rPr lang="en-GB" sz="2200" spc="-5" dirty="0">
                <a:latin typeface="Tahoma"/>
                <a:cs typeface="Tahoma"/>
              </a:rPr>
              <a:t>products produced</a:t>
            </a:r>
            <a:r>
              <a:rPr sz="2200" spc="-70" dirty="0">
                <a:latin typeface="Tahoma"/>
                <a:cs typeface="Tahoma"/>
              </a:rPr>
              <a:t>.</a:t>
            </a:r>
            <a:endParaRPr sz="22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750" dirty="0">
              <a:latin typeface="Times New Roman"/>
              <a:cs typeface="Times New Roman"/>
            </a:endParaRPr>
          </a:p>
          <a:p>
            <a:pPr marL="355600" marR="48895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Tahoma"/>
                <a:cs typeface="Tahoma"/>
              </a:rPr>
              <a:t>UK imports </a:t>
            </a:r>
            <a:r>
              <a:rPr sz="2200" spc="-10" dirty="0">
                <a:latin typeface="Tahoma"/>
                <a:cs typeface="Tahoma"/>
              </a:rPr>
              <a:t>around </a:t>
            </a:r>
            <a:r>
              <a:rPr lang="en-GB" sz="2200" spc="-5" dirty="0">
                <a:latin typeface="Tahoma"/>
                <a:cs typeface="Tahoma"/>
              </a:rPr>
              <a:t>2</a:t>
            </a:r>
            <a:r>
              <a:rPr sz="2200" spc="-5" dirty="0">
                <a:latin typeface="Tahoma"/>
                <a:cs typeface="Tahoma"/>
              </a:rPr>
              <a:t>  </a:t>
            </a:r>
            <a:r>
              <a:rPr sz="2200" dirty="0">
                <a:latin typeface="Tahoma"/>
                <a:cs typeface="Tahoma"/>
              </a:rPr>
              <a:t>million </a:t>
            </a:r>
            <a:r>
              <a:rPr sz="2200" spc="-5" dirty="0" err="1">
                <a:latin typeface="Tahoma"/>
                <a:cs typeface="Tahoma"/>
              </a:rPr>
              <a:t>tonnes</a:t>
            </a:r>
            <a:r>
              <a:rPr sz="2200" spc="-5" dirty="0">
                <a:latin typeface="Tahoma"/>
                <a:cs typeface="Tahoma"/>
              </a:rPr>
              <a:t> glass.</a:t>
            </a:r>
            <a:endParaRPr sz="22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9"/>
              </a:spcBef>
              <a:buFont typeface="Arial"/>
              <a:buChar char="•"/>
            </a:pPr>
            <a:endParaRPr sz="2700" dirty="0">
              <a:latin typeface="Times New Roman"/>
              <a:cs typeface="Times New Roman"/>
            </a:endParaRPr>
          </a:p>
          <a:p>
            <a:pPr marL="355600" marR="264160" indent="-342900">
              <a:lnSpc>
                <a:spcPts val="211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Tahoma"/>
                <a:cs typeface="Tahoma"/>
              </a:rPr>
              <a:t>UK </a:t>
            </a:r>
            <a:r>
              <a:rPr sz="2200" spc="-10" dirty="0">
                <a:latin typeface="Tahoma"/>
                <a:cs typeface="Tahoma"/>
              </a:rPr>
              <a:t>exports some </a:t>
            </a:r>
            <a:r>
              <a:rPr lang="en-GB" sz="2200" spc="-5" dirty="0">
                <a:latin typeface="Tahoma"/>
                <a:cs typeface="Tahoma"/>
              </a:rPr>
              <a:t>1.3</a:t>
            </a:r>
            <a:r>
              <a:rPr sz="2200" spc="-5" dirty="0">
                <a:latin typeface="Tahoma"/>
                <a:cs typeface="Tahoma"/>
              </a:rPr>
              <a:t>  </a:t>
            </a:r>
            <a:r>
              <a:rPr sz="2200" dirty="0">
                <a:latin typeface="Tahoma"/>
                <a:cs typeface="Tahoma"/>
              </a:rPr>
              <a:t>million </a:t>
            </a:r>
            <a:r>
              <a:rPr sz="2200" spc="-5" dirty="0">
                <a:latin typeface="Tahoma"/>
                <a:cs typeface="Tahoma"/>
              </a:rPr>
              <a:t>tonnes of glass /  </a:t>
            </a:r>
            <a:r>
              <a:rPr sz="2200" spc="-70" dirty="0">
                <a:latin typeface="Tahoma"/>
                <a:cs typeface="Tahoma"/>
              </a:rPr>
              <a:t>year.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14400" y="3048047"/>
            <a:ext cx="4089035" cy="168747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38200" y="4952999"/>
            <a:ext cx="2948343" cy="154125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A583023-1F48-4029-98F1-30FE8AB7A6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26" t="10478" r="41320" b="12704"/>
          <a:stretch/>
        </p:blipFill>
        <p:spPr>
          <a:xfrm>
            <a:off x="1905000" y="235866"/>
            <a:ext cx="5833762" cy="64001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2C788D-5DC6-48E8-B123-9A95203B641B}"/>
              </a:ext>
            </a:extLst>
          </p:cNvPr>
          <p:cNvSpPr txBox="1"/>
          <p:nvPr/>
        </p:nvSpPr>
        <p:spPr>
          <a:xfrm>
            <a:off x="0" y="6488668"/>
            <a:ext cx="2080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British Glass</a:t>
            </a:r>
          </a:p>
        </p:txBody>
      </p:sp>
    </p:spTree>
    <p:extLst>
      <p:ext uri="{BB962C8B-B14F-4D97-AF65-F5344CB8AC3E}">
        <p14:creationId xmlns:p14="http://schemas.microsoft.com/office/powerpoint/2010/main" val="6108624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Container glass flows, 2006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109787" y="271462"/>
            <a:ext cx="4924425" cy="702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0852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28215">
              <a:lnSpc>
                <a:spcPct val="100000"/>
              </a:lnSpc>
            </a:pPr>
            <a:r>
              <a:rPr sz="4400" dirty="0"/>
              <a:t>Glass</a:t>
            </a:r>
            <a:r>
              <a:rPr sz="4400" spc="-70" dirty="0"/>
              <a:t> </a:t>
            </a:r>
            <a:r>
              <a:rPr sz="4400" spc="-20" dirty="0"/>
              <a:t>containers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3186"/>
            <a:ext cx="3686810" cy="22193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0" dirty="0">
                <a:latin typeface="Calibri"/>
                <a:cs typeface="Calibri"/>
              </a:rPr>
              <a:t>Increase </a:t>
            </a:r>
            <a:r>
              <a:rPr sz="2800" spc="-5" dirty="0">
                <a:latin typeface="Calibri"/>
                <a:cs typeface="Calibri"/>
              </a:rPr>
              <a:t>in </a:t>
            </a:r>
            <a:r>
              <a:rPr sz="2800" spc="-10" dirty="0">
                <a:latin typeface="Calibri"/>
                <a:cs typeface="Calibri"/>
              </a:rPr>
              <a:t>consumer  goods </a:t>
            </a:r>
            <a:r>
              <a:rPr sz="2800" spc="-5" dirty="0">
                <a:latin typeface="Calibri"/>
                <a:cs typeface="Calibri"/>
              </a:rPr>
              <a:t>= </a:t>
            </a:r>
            <a:r>
              <a:rPr sz="2800" spc="-10" dirty="0">
                <a:latin typeface="Calibri"/>
                <a:cs typeface="Calibri"/>
              </a:rPr>
              <a:t>increase </a:t>
            </a:r>
            <a:r>
              <a:rPr sz="2800" spc="-5" dirty="0">
                <a:latin typeface="Calibri"/>
                <a:cs typeface="Calibri"/>
              </a:rPr>
              <a:t>in the  </a:t>
            </a:r>
            <a:r>
              <a:rPr sz="2800" spc="-15" dirty="0">
                <a:latin typeface="Calibri"/>
                <a:cs typeface="Calibri"/>
              </a:rPr>
              <a:t>variety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10" dirty="0">
                <a:latin typeface="Calibri"/>
                <a:cs typeface="Calibri"/>
              </a:rPr>
              <a:t>packaging  materials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356235" algn="l"/>
              </a:tabLst>
            </a:pPr>
            <a:r>
              <a:rPr sz="2800" spc="-15" dirty="0">
                <a:latin typeface="Calibri"/>
                <a:cs typeface="Calibri"/>
              </a:rPr>
              <a:t>Many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manufacturers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79144" y="3842384"/>
            <a:ext cx="3261995" cy="131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2800" spc="-5" dirty="0">
                <a:latin typeface="Calibri"/>
                <a:cs typeface="Calibri"/>
              </a:rPr>
              <a:t>changing </a:t>
            </a:r>
            <a:r>
              <a:rPr sz="2800" spc="-20" dirty="0">
                <a:latin typeface="Calibri"/>
                <a:cs typeface="Calibri"/>
              </a:rPr>
              <a:t>from </a:t>
            </a:r>
            <a:r>
              <a:rPr sz="2800" spc="-5" dirty="0">
                <a:latin typeface="Calibri"/>
                <a:cs typeface="Calibri"/>
              </a:rPr>
              <a:t>glass </a:t>
            </a:r>
            <a:r>
              <a:rPr sz="2800" spc="-15" dirty="0">
                <a:latin typeface="Calibri"/>
                <a:cs typeface="Calibri"/>
              </a:rPr>
              <a:t>to  alternative </a:t>
            </a:r>
            <a:r>
              <a:rPr sz="2800" spc="-5" dirty="0">
                <a:latin typeface="Calibri"/>
                <a:cs typeface="Calibri"/>
              </a:rPr>
              <a:t>means </a:t>
            </a:r>
            <a:r>
              <a:rPr sz="2800" spc="-10" dirty="0">
                <a:latin typeface="Calibri"/>
                <a:cs typeface="Calibri"/>
              </a:rPr>
              <a:t>of  packaging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151501" y="3738117"/>
            <a:ext cx="3644265" cy="28479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0" dirty="0">
                <a:latin typeface="Calibri"/>
                <a:cs typeface="Calibri"/>
              </a:rPr>
              <a:t>Lower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costs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356235" algn="l"/>
              </a:tabLst>
            </a:pPr>
            <a:r>
              <a:rPr sz="2800" spc="-30" dirty="0">
                <a:latin typeface="Calibri"/>
                <a:cs typeface="Calibri"/>
              </a:rPr>
              <a:t>Transport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fuel</a:t>
            </a:r>
            <a:endParaRPr sz="28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800" spc="-15" dirty="0">
                <a:latin typeface="Calibri"/>
                <a:cs typeface="Calibri"/>
              </a:rPr>
              <a:t>economy</a:t>
            </a:r>
            <a:endParaRPr sz="2800">
              <a:latin typeface="Calibri"/>
              <a:cs typeface="Calibri"/>
            </a:endParaRPr>
          </a:p>
          <a:p>
            <a:pPr marL="355600" marR="5080" indent="-34290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356235" algn="l"/>
              </a:tabLst>
            </a:pPr>
            <a:r>
              <a:rPr sz="2800" spc="-15" dirty="0">
                <a:latin typeface="Calibri"/>
                <a:cs typeface="Calibri"/>
              </a:rPr>
              <a:t>Improved </a:t>
            </a:r>
            <a:r>
              <a:rPr sz="2800" spc="-20" dirty="0">
                <a:latin typeface="Calibri"/>
                <a:cs typeface="Calibri"/>
              </a:rPr>
              <a:t>food </a:t>
            </a:r>
            <a:r>
              <a:rPr sz="2800" spc="-25" dirty="0">
                <a:latin typeface="Calibri"/>
                <a:cs typeface="Calibri"/>
              </a:rPr>
              <a:t>storage  </a:t>
            </a:r>
            <a:r>
              <a:rPr sz="2800" spc="-5" dirty="0">
                <a:latin typeface="Calibri"/>
                <a:cs typeface="Calibri"/>
              </a:rPr>
              <a:t>capabilities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"/>
              <a:buChar char="•"/>
              <a:tabLst>
                <a:tab pos="356235" algn="l"/>
              </a:tabLst>
            </a:pPr>
            <a:r>
              <a:rPr sz="2800" spc="-20" dirty="0">
                <a:latin typeface="Calibri"/>
                <a:cs typeface="Calibri"/>
              </a:rPr>
              <a:t>Safety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358001" y="1214374"/>
            <a:ext cx="2438400" cy="25431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0583" y="461009"/>
            <a:ext cx="8142833" cy="694549"/>
          </a:xfrm>
          <a:prstGeom prst="rect">
            <a:avLst/>
          </a:prstGeom>
        </p:spPr>
        <p:txBody>
          <a:bodyPr vert="horz" wrap="square" lIns="0" tIns="78232" rIns="0" bIns="0" rtlCol="0">
            <a:spAutoFit/>
          </a:bodyPr>
          <a:lstStyle/>
          <a:p>
            <a:pPr marL="1365250">
              <a:lnSpc>
                <a:spcPct val="100000"/>
              </a:lnSpc>
            </a:pPr>
            <a:r>
              <a:rPr lang="en-GB" sz="4000" spc="-10" dirty="0"/>
              <a:t>Infinitely recyclable…</a:t>
            </a:r>
            <a:endParaRPr sz="4000" dirty="0"/>
          </a:p>
        </p:txBody>
      </p:sp>
      <p:sp>
        <p:nvSpPr>
          <p:cNvPr id="3" name="object 3"/>
          <p:cNvSpPr txBox="1"/>
          <p:nvPr/>
        </p:nvSpPr>
        <p:spPr>
          <a:xfrm>
            <a:off x="802640" y="2537587"/>
            <a:ext cx="3152775" cy="2335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90000"/>
              </a:lnSpc>
            </a:pPr>
            <a:r>
              <a:rPr sz="2800" spc="-30" dirty="0">
                <a:latin typeface="Calibri"/>
                <a:cs typeface="Calibri"/>
              </a:rPr>
              <a:t>Importantly, </a:t>
            </a:r>
            <a:r>
              <a:rPr sz="2800" spc="-5" dirty="0">
                <a:latin typeface="Calibri"/>
                <a:cs typeface="Calibri"/>
              </a:rPr>
              <a:t>glass </a:t>
            </a:r>
            <a:r>
              <a:rPr sz="2800" spc="-10" dirty="0">
                <a:latin typeface="Calibri"/>
                <a:cs typeface="Calibri"/>
              </a:rPr>
              <a:t>can  </a:t>
            </a:r>
            <a:r>
              <a:rPr sz="2800" spc="-5" dirty="0">
                <a:latin typeface="Calibri"/>
                <a:cs typeface="Calibri"/>
              </a:rPr>
              <a:t>be </a:t>
            </a:r>
            <a:r>
              <a:rPr sz="2800" spc="-15" dirty="0">
                <a:latin typeface="Calibri"/>
                <a:cs typeface="Calibri"/>
              </a:rPr>
              <a:t>recycled </a:t>
            </a:r>
            <a:r>
              <a:rPr sz="2800" spc="-5" dirty="0">
                <a:latin typeface="Calibri"/>
                <a:cs typeface="Calibri"/>
              </a:rPr>
              <a:t>with  </a:t>
            </a:r>
            <a:r>
              <a:rPr sz="2800" spc="-10" dirty="0">
                <a:latin typeface="Calibri"/>
                <a:cs typeface="Calibri"/>
              </a:rPr>
              <a:t>limited </a:t>
            </a:r>
            <a:r>
              <a:rPr sz="2800" spc="-25" dirty="0">
                <a:latin typeface="Calibri"/>
                <a:cs typeface="Calibri"/>
              </a:rPr>
              <a:t>effects </a:t>
            </a:r>
            <a:r>
              <a:rPr sz="2800" spc="-5" dirty="0">
                <a:latin typeface="Calibri"/>
                <a:cs typeface="Calibri"/>
              </a:rPr>
              <a:t>on its  </a:t>
            </a:r>
            <a:r>
              <a:rPr sz="2800" spc="-15" dirty="0">
                <a:latin typeface="Calibri"/>
                <a:cs typeface="Calibri"/>
              </a:rPr>
              <a:t>properties. </a:t>
            </a:r>
            <a:r>
              <a:rPr sz="2800" spc="-5" dirty="0">
                <a:latin typeface="Calibri"/>
                <a:cs typeface="Calibri"/>
              </a:rPr>
              <a:t>Using  </a:t>
            </a:r>
            <a:r>
              <a:rPr sz="2800" spc="-10" dirty="0">
                <a:latin typeface="Calibri"/>
                <a:cs typeface="Calibri"/>
              </a:rPr>
              <a:t>cullet </a:t>
            </a:r>
            <a:r>
              <a:rPr sz="2800" spc="-25" dirty="0">
                <a:latin typeface="Calibri"/>
                <a:cs typeface="Calibri"/>
              </a:rPr>
              <a:t>therefore </a:t>
            </a:r>
            <a:r>
              <a:rPr sz="2800" spc="-5" dirty="0">
                <a:latin typeface="Calibri"/>
                <a:cs typeface="Calibri"/>
              </a:rPr>
              <a:t>has a  number of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benefits…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27828" y="2315082"/>
            <a:ext cx="3810000" cy="39604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1349375" indent="-342900">
              <a:lnSpc>
                <a:spcPts val="269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Conserves </a:t>
            </a:r>
            <a:r>
              <a:rPr sz="2800" spc="-35" dirty="0">
                <a:latin typeface="Calibri"/>
                <a:cs typeface="Calibri"/>
              </a:rPr>
              <a:t>raw  </a:t>
            </a:r>
            <a:r>
              <a:rPr sz="2800" spc="-10" dirty="0">
                <a:latin typeface="Calibri"/>
                <a:cs typeface="Calibri"/>
              </a:rPr>
              <a:t>materials.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1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marR="6223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Reduces </a:t>
            </a:r>
            <a:r>
              <a:rPr sz="2800" spc="-25" dirty="0">
                <a:latin typeface="Calibri"/>
                <a:cs typeface="Calibri"/>
              </a:rPr>
              <a:t>waste </a:t>
            </a:r>
            <a:r>
              <a:rPr sz="2800" spc="-10" dirty="0">
                <a:latin typeface="Calibri"/>
                <a:cs typeface="Calibri"/>
              </a:rPr>
              <a:t>going </a:t>
            </a:r>
            <a:r>
              <a:rPr sz="2800" spc="-15" dirty="0">
                <a:latin typeface="Calibri"/>
                <a:cs typeface="Calibri"/>
              </a:rPr>
              <a:t>to  </a:t>
            </a:r>
            <a:r>
              <a:rPr sz="2800" spc="-10" dirty="0">
                <a:latin typeface="Calibri"/>
                <a:cs typeface="Calibri"/>
              </a:rPr>
              <a:t>landfill.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Reduces </a:t>
            </a:r>
            <a:r>
              <a:rPr sz="2800" spc="-15" dirty="0">
                <a:latin typeface="Calibri"/>
                <a:cs typeface="Calibri"/>
              </a:rPr>
              <a:t>energy </a:t>
            </a:r>
            <a:r>
              <a:rPr sz="2800" spc="-10" dirty="0">
                <a:latin typeface="Calibri"/>
                <a:cs typeface="Calibri"/>
              </a:rPr>
              <a:t>needed  </a:t>
            </a:r>
            <a:r>
              <a:rPr sz="2800" spc="-5" dirty="0">
                <a:latin typeface="Calibri"/>
                <a:cs typeface="Calibri"/>
              </a:rPr>
              <a:t>in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manufacture.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7"/>
              </a:spcBef>
              <a:buFont typeface="Arial"/>
              <a:buChar char="•"/>
            </a:pPr>
            <a:endParaRPr sz="29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Reduces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emissions.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65200" y="268478"/>
            <a:ext cx="7078345" cy="584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600" spc="-10" dirty="0"/>
              <a:t>Barriers </a:t>
            </a:r>
            <a:r>
              <a:rPr sz="3600" spc="-25" dirty="0"/>
              <a:t>to </a:t>
            </a:r>
            <a:r>
              <a:rPr sz="3600" spc="-5" dirty="0"/>
              <a:t>increased </a:t>
            </a:r>
            <a:r>
              <a:rPr sz="3600" spc="-15" dirty="0"/>
              <a:t>recycling </a:t>
            </a:r>
            <a:r>
              <a:rPr sz="3600" spc="-5" dirty="0"/>
              <a:t>of</a:t>
            </a:r>
            <a:r>
              <a:rPr sz="3600" spc="-25" dirty="0"/>
              <a:t> </a:t>
            </a:r>
            <a:r>
              <a:rPr sz="3600" dirty="0"/>
              <a:t>glass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8739" y="2331339"/>
            <a:ext cx="6176645" cy="3596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5" dirty="0">
                <a:latin typeface="Calibri"/>
                <a:cs typeface="Calibri"/>
              </a:rPr>
              <a:t>Market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unpredictability.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Colour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imbalance.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0" dirty="0">
                <a:latin typeface="Calibri"/>
                <a:cs typeface="Calibri"/>
              </a:rPr>
              <a:t>Potentially </a:t>
            </a:r>
            <a:r>
              <a:rPr sz="2600" spc="-5" dirty="0">
                <a:latin typeface="Calibri"/>
                <a:cs typeface="Calibri"/>
              </a:rPr>
              <a:t>high </a:t>
            </a:r>
            <a:r>
              <a:rPr sz="2600" spc="-15" dirty="0">
                <a:latin typeface="Calibri"/>
                <a:cs typeface="Calibri"/>
              </a:rPr>
              <a:t>costs </a:t>
            </a:r>
            <a:r>
              <a:rPr sz="2600" spc="-10" dirty="0">
                <a:latin typeface="Calibri"/>
                <a:cs typeface="Calibri"/>
              </a:rPr>
              <a:t>of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reprocessing.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8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Quality </a:t>
            </a:r>
            <a:r>
              <a:rPr sz="2600" spc="-5" dirty="0">
                <a:latin typeface="Calibri"/>
                <a:cs typeface="Calibri"/>
              </a:rPr>
              <a:t>of cullet supplied </a:t>
            </a:r>
            <a:r>
              <a:rPr sz="2600" spc="-25" dirty="0">
                <a:latin typeface="Calibri"/>
                <a:cs typeface="Calibri"/>
              </a:rPr>
              <a:t>for </a:t>
            </a:r>
            <a:r>
              <a:rPr sz="2600" spc="-10" dirty="0">
                <a:latin typeface="Calibri"/>
                <a:cs typeface="Calibri"/>
              </a:rPr>
              <a:t>recycling.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Compliance </a:t>
            </a:r>
            <a:r>
              <a:rPr sz="2600" dirty="0">
                <a:latin typeface="Calibri"/>
                <a:cs typeface="Calibri"/>
              </a:rPr>
              <a:t>with </a:t>
            </a:r>
            <a:r>
              <a:rPr sz="2600" spc="-10" dirty="0">
                <a:latin typeface="Calibri"/>
                <a:cs typeface="Calibri"/>
              </a:rPr>
              <a:t>standards </a:t>
            </a:r>
            <a:r>
              <a:rPr sz="2600" dirty="0">
                <a:latin typeface="Calibri"/>
                <a:cs typeface="Calibri"/>
              </a:rPr>
              <a:t>/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specifications.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857750" y="928750"/>
            <a:ext cx="4002532" cy="30003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60954" y="386841"/>
            <a:ext cx="3025140" cy="647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20" dirty="0"/>
              <a:t>Recycled</a:t>
            </a:r>
            <a:r>
              <a:rPr sz="4000" spc="-70" dirty="0"/>
              <a:t> </a:t>
            </a:r>
            <a:r>
              <a:rPr sz="4000" spc="-5" dirty="0"/>
              <a:t>Glass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6328028" y="1455673"/>
            <a:ext cx="2434972" cy="5116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5" dirty="0">
                <a:latin typeface="Tahoma"/>
                <a:cs typeface="Tahoma"/>
              </a:rPr>
              <a:t>Some</a:t>
            </a:r>
            <a:r>
              <a:rPr sz="2400" spc="-65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uses…</a:t>
            </a:r>
            <a:endParaRPr sz="2400" dirty="0">
              <a:latin typeface="Tahoma"/>
              <a:cs typeface="Tahoma"/>
            </a:endParaRPr>
          </a:p>
          <a:p>
            <a:pPr marL="355600" indent="-342900">
              <a:lnSpc>
                <a:spcPct val="100000"/>
              </a:lnSpc>
              <a:spcBef>
                <a:spcPts val="290"/>
              </a:spcBef>
              <a:buFont typeface="Arial" panose="020B0604020202020204" pitchFamily="34" charset="0"/>
              <a:buChar char="•"/>
              <a:tabLst>
                <a:tab pos="356235" algn="l"/>
              </a:tabLst>
            </a:pPr>
            <a:r>
              <a:rPr lang="en-GB" sz="2400" dirty="0">
                <a:latin typeface="Tahoma"/>
                <a:cs typeface="Tahoma"/>
              </a:rPr>
              <a:t>Gardening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Font typeface="Arial"/>
              <a:buChar char="•"/>
            </a:pPr>
            <a:endParaRPr sz="3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356235" algn="l"/>
              </a:tabLst>
            </a:pPr>
            <a:r>
              <a:rPr lang="en-GB" sz="2400" spc="-5" dirty="0">
                <a:latin typeface="Tahoma"/>
                <a:cs typeface="Tahoma"/>
              </a:rPr>
              <a:t>S</a:t>
            </a:r>
            <a:r>
              <a:rPr sz="2400" spc="-5" dirty="0">
                <a:latin typeface="Tahoma"/>
                <a:cs typeface="Tahoma"/>
              </a:rPr>
              <a:t>hot</a:t>
            </a:r>
            <a:r>
              <a:rPr sz="2400" spc="-90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blasting</a:t>
            </a:r>
          </a:p>
          <a:p>
            <a:pPr>
              <a:lnSpc>
                <a:spcPct val="100000"/>
              </a:lnSpc>
              <a:spcBef>
                <a:spcPts val="8"/>
              </a:spcBef>
              <a:buFont typeface="Arial"/>
              <a:buChar char="•"/>
            </a:pPr>
            <a:endParaRPr sz="3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356235" algn="l"/>
              </a:tabLst>
            </a:pPr>
            <a:r>
              <a:rPr lang="en-GB" sz="2400" spc="-5" dirty="0">
                <a:latin typeface="Tahoma"/>
                <a:cs typeface="Tahoma"/>
              </a:rPr>
              <a:t>Fibre</a:t>
            </a:r>
            <a:r>
              <a:rPr sz="2400" spc="-10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glass</a:t>
            </a:r>
          </a:p>
          <a:p>
            <a:pPr>
              <a:lnSpc>
                <a:spcPct val="100000"/>
              </a:lnSpc>
              <a:spcBef>
                <a:spcPts val="9"/>
              </a:spcBef>
              <a:buFont typeface="Arial"/>
              <a:buChar char="•"/>
            </a:pPr>
            <a:endParaRPr sz="3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356235" algn="l"/>
              </a:tabLst>
            </a:pPr>
            <a:r>
              <a:rPr sz="2400" spc="-5" dirty="0">
                <a:latin typeface="Tahoma"/>
                <a:cs typeface="Tahoma"/>
              </a:rPr>
              <a:t>Glassphalt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Font typeface="Arial"/>
              <a:buChar char="•"/>
            </a:pPr>
            <a:endParaRPr sz="3000" dirty="0">
              <a:latin typeface="Times New Roman"/>
              <a:cs typeface="Times New Roman"/>
            </a:endParaRPr>
          </a:p>
          <a:p>
            <a:pPr marL="355600" indent="-342900">
              <a:lnSpc>
                <a:spcPts val="2735"/>
              </a:lnSpc>
              <a:buFont typeface="Arial" panose="020B0604020202020204" pitchFamily="34" charset="0"/>
              <a:buChar char="•"/>
              <a:tabLst>
                <a:tab pos="356235" algn="l"/>
              </a:tabLst>
            </a:pPr>
            <a:r>
              <a:rPr sz="2400" dirty="0">
                <a:latin typeface="Tahoma"/>
                <a:cs typeface="Tahoma"/>
              </a:rPr>
              <a:t>Cement</a:t>
            </a:r>
            <a:r>
              <a:rPr lang="en-GB" sz="2400" dirty="0">
                <a:latin typeface="Tahoma"/>
                <a:cs typeface="Tahoma"/>
              </a:rPr>
              <a:t> </a:t>
            </a:r>
            <a:r>
              <a:rPr lang="en-GB" sz="2400" spc="-5" dirty="0">
                <a:latin typeface="Tahoma"/>
                <a:cs typeface="Tahoma"/>
              </a:rPr>
              <a:t>M</a:t>
            </a:r>
            <a:r>
              <a:rPr sz="2400" spc="-5" dirty="0" err="1">
                <a:latin typeface="Tahoma"/>
                <a:cs typeface="Tahoma"/>
              </a:rPr>
              <a:t>anufacture</a:t>
            </a:r>
            <a:endParaRPr lang="en-GB" sz="2400" spc="-5" dirty="0">
              <a:latin typeface="Tahoma"/>
              <a:cs typeface="Tahoma"/>
            </a:endParaRPr>
          </a:p>
          <a:p>
            <a:pPr marL="355600" indent="-342900">
              <a:lnSpc>
                <a:spcPts val="2735"/>
              </a:lnSpc>
              <a:buFont typeface="Arial" panose="020B0604020202020204" pitchFamily="34" charset="0"/>
              <a:buChar char="•"/>
              <a:tabLst>
                <a:tab pos="356235" algn="l"/>
              </a:tabLst>
            </a:pPr>
            <a:endParaRPr lang="en-GB" sz="2400" spc="-5" dirty="0">
              <a:latin typeface="Tahoma"/>
              <a:cs typeface="Tahoma"/>
            </a:endParaRPr>
          </a:p>
          <a:p>
            <a:pPr marL="355600" indent="-342900">
              <a:lnSpc>
                <a:spcPts val="2735"/>
              </a:lnSpc>
              <a:buFont typeface="Arial" panose="020B0604020202020204" pitchFamily="34" charset="0"/>
              <a:buChar char="•"/>
              <a:tabLst>
                <a:tab pos="356235" algn="l"/>
              </a:tabLst>
            </a:pPr>
            <a:r>
              <a:rPr lang="en-GB" sz="2400" spc="-5" dirty="0">
                <a:latin typeface="Tahoma"/>
                <a:cs typeface="Tahoma"/>
              </a:rPr>
              <a:t>Architectural</a:t>
            </a:r>
          </a:p>
        </p:txBody>
      </p:sp>
      <p:sp>
        <p:nvSpPr>
          <p:cNvPr id="4" name="object 4"/>
          <p:cNvSpPr/>
          <p:nvPr/>
        </p:nvSpPr>
        <p:spPr>
          <a:xfrm>
            <a:off x="457200" y="2057400"/>
            <a:ext cx="5105400" cy="38290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3.lushome.com/wp-content/uploads/2013/04/backyard-designs-garden-decorations-landscaping-ideasjpg-1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83" y="2743200"/>
            <a:ext cx="3123133" cy="377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upcycled-wonders.com/wp-content/uploads/2014/03/recycled-glass-bottles-diy-garden-path-border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197401"/>
            <a:ext cx="4568825" cy="270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3.lushome.com/wp-content/uploads/2013/05/garden-design-ideas-container-gardening-2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429000"/>
            <a:ext cx="3806825" cy="285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empressofdirt.net/wp-content/uploads/2013/04/TreasureJars0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80" y="76200"/>
            <a:ext cx="349752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88936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device&#10;&#10;Description generated with high confidence">
            <a:extLst>
              <a:ext uri="{FF2B5EF4-FFF2-40B4-BE49-F238E27FC236}">
                <a16:creationId xmlns:a16="http://schemas.microsoft.com/office/drawing/2014/main" id="{DAFB1B51-210E-41AB-8999-AA11C168C1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848" y="4495800"/>
            <a:ext cx="4044015" cy="2124456"/>
          </a:xfrm>
          <a:prstGeom prst="rect">
            <a:avLst/>
          </a:prstGeom>
        </p:spPr>
      </p:pic>
      <p:pic>
        <p:nvPicPr>
          <p:cNvPr id="7" name="Picture 6" descr="A picture containing indoor, table&#10;&#10;Description generated with high confidence">
            <a:extLst>
              <a:ext uri="{FF2B5EF4-FFF2-40B4-BE49-F238E27FC236}">
                <a16:creationId xmlns:a16="http://schemas.microsoft.com/office/drawing/2014/main" id="{0893A19B-6E9B-48DB-A205-431924C2EC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1447800"/>
            <a:ext cx="3619500" cy="2717038"/>
          </a:xfrm>
          <a:prstGeom prst="rect">
            <a:avLst/>
          </a:prstGeom>
        </p:spPr>
      </p:pic>
      <p:pic>
        <p:nvPicPr>
          <p:cNvPr id="9" name="Picture 8" descr="A kitchen with a stove and a sink&#10;&#10;Description generated with high confidence">
            <a:extLst>
              <a:ext uri="{FF2B5EF4-FFF2-40B4-BE49-F238E27FC236}">
                <a16:creationId xmlns:a16="http://schemas.microsoft.com/office/drawing/2014/main" id="{014FE464-2B71-464B-AE48-B4F42A1B61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533400"/>
            <a:ext cx="3557530" cy="2362200"/>
          </a:xfrm>
          <a:prstGeom prst="rect">
            <a:avLst/>
          </a:prstGeom>
        </p:spPr>
      </p:pic>
      <p:pic>
        <p:nvPicPr>
          <p:cNvPr id="11" name="Picture 10" descr="A bathroom with a white tub sitting next to a sink&#10;&#10;Description generated with very high confidence">
            <a:extLst>
              <a:ext uri="{FF2B5EF4-FFF2-40B4-BE49-F238E27FC236}">
                <a16:creationId xmlns:a16="http://schemas.microsoft.com/office/drawing/2014/main" id="{CA1C13B8-E243-4F1C-8520-80D5E2BF6F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3284068"/>
            <a:ext cx="3505200" cy="284622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FFB9659-E022-4775-A6E4-1E0B4E948B46}"/>
              </a:ext>
            </a:extLst>
          </p:cNvPr>
          <p:cNvSpPr txBox="1"/>
          <p:nvPr/>
        </p:nvSpPr>
        <p:spPr>
          <a:xfrm>
            <a:off x="4838881" y="685800"/>
            <a:ext cx="432689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/>
              <a:t>Architecturally aesthetic….</a:t>
            </a:r>
          </a:p>
        </p:txBody>
      </p:sp>
    </p:spTree>
    <p:extLst>
      <p:ext uri="{BB962C8B-B14F-4D97-AF65-F5344CB8AC3E}">
        <p14:creationId xmlns:p14="http://schemas.microsoft.com/office/powerpoint/2010/main" val="35430744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27AF1-2458-4160-A1A2-870718622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Short video…</a:t>
            </a:r>
          </a:p>
        </p:txBody>
      </p:sp>
      <p:pic>
        <p:nvPicPr>
          <p:cNvPr id="4" name="IERzI9KxihU">
            <a:hlinkClick r:id="" action="ppaction://media"/>
            <a:extLst>
              <a:ext uri="{FF2B5EF4-FFF2-40B4-BE49-F238E27FC236}">
                <a16:creationId xmlns:a16="http://schemas.microsoft.com/office/drawing/2014/main" id="{94289F67-461F-4AA3-9892-0C56706D8E0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47800" y="1905000"/>
            <a:ext cx="6045200" cy="45339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19C5FBA-DAC1-445E-AE70-605A78B63E9A}"/>
              </a:ext>
            </a:extLst>
          </p:cNvPr>
          <p:cNvSpPr/>
          <p:nvPr/>
        </p:nvSpPr>
        <p:spPr>
          <a:xfrm>
            <a:off x="2819400" y="1371600"/>
            <a:ext cx="2991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https://youtu.be/IERzI9KxihU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131604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61665"/>
          </a:xfrm>
        </p:spPr>
        <p:txBody>
          <a:bodyPr/>
          <a:lstStyle/>
          <a:p>
            <a:r>
              <a:rPr lang="en-GB" sz="3000" dirty="0"/>
              <a:t>Useful resources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387798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Wales Industrial &amp; Commercial waste generated survey 2012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UK Statistics on Waste (2010-2012), 25 March 2015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Trajectories for waste, UK Government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Wales Waste information 2013, Natural Resources Wales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Towards Zero Waste (Strategy for Wales)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British Glass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UK Glass manufacture 2008 – Mass Balance</a:t>
            </a:r>
          </a:p>
        </p:txBody>
      </p:sp>
    </p:spTree>
    <p:extLst>
      <p:ext uri="{BB962C8B-B14F-4D97-AF65-F5344CB8AC3E}">
        <p14:creationId xmlns:p14="http://schemas.microsoft.com/office/powerpoint/2010/main" val="11350149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917</TotalTime>
  <Words>1104</Words>
  <Application>Microsoft Office PowerPoint</Application>
  <PresentationFormat>On-screen Show (4:3)</PresentationFormat>
  <Paragraphs>344</Paragraphs>
  <Slides>37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Calibri</vt:lpstr>
      <vt:lpstr>Courier New</vt:lpstr>
      <vt:lpstr>Tahoma</vt:lpstr>
      <vt:lpstr>Times New Roman</vt:lpstr>
      <vt:lpstr>Wingdings</vt:lpstr>
      <vt:lpstr>Office Theme</vt:lpstr>
      <vt:lpstr>PowerPoint Presentation</vt:lpstr>
      <vt:lpstr>Recycling part 1</vt:lpstr>
      <vt:lpstr>More about wastes - households</vt:lpstr>
      <vt:lpstr>Industrial and Commercial wastes</vt:lpstr>
      <vt:lpstr>Biodegradable Municipal Waste (BMW)</vt:lpstr>
      <vt:lpstr>Construction and Demolition waste</vt:lpstr>
      <vt:lpstr>Total UK waste, 2014</vt:lpstr>
      <vt:lpstr>Trajectories for waste, UK, 2020 – 2030 and beyond</vt:lpstr>
      <vt:lpstr>Energy production from biodegradable waste</vt:lpstr>
      <vt:lpstr>Trajectory A</vt:lpstr>
      <vt:lpstr>Trajectory B</vt:lpstr>
      <vt:lpstr>Trajectory C</vt:lpstr>
      <vt:lpstr>Trajectory D</vt:lpstr>
      <vt:lpstr>Landfill capacity in Wales (2013)</vt:lpstr>
      <vt:lpstr>Minimum Recycling &amp; Composting Targets (Wales)</vt:lpstr>
      <vt:lpstr>Recycling: Materials Recovery</vt:lpstr>
      <vt:lpstr>What is the cash value of one year’s plastic recycling?</vt:lpstr>
      <vt:lpstr>PowerPoint Presentation</vt:lpstr>
      <vt:lpstr>PowerPoint Presentation</vt:lpstr>
      <vt:lpstr>UK League Table</vt:lpstr>
      <vt:lpstr>Why all this fuss about recycling</vt:lpstr>
      <vt:lpstr>Benefits of Recycling</vt:lpstr>
      <vt:lpstr>Recycling: some disadvantages</vt:lpstr>
      <vt:lpstr>Market Instruments </vt:lpstr>
      <vt:lpstr>Market Instruments</vt:lpstr>
      <vt:lpstr>Some challenges for industry regarding recycling</vt:lpstr>
      <vt:lpstr>Glass in more detail..</vt:lpstr>
      <vt:lpstr>PowerPoint Presentation</vt:lpstr>
      <vt:lpstr>Container glass flows, 2006</vt:lpstr>
      <vt:lpstr>Glass containers</vt:lpstr>
      <vt:lpstr>Infinitely recyclable…</vt:lpstr>
      <vt:lpstr>Barriers to increased recycling of glass</vt:lpstr>
      <vt:lpstr>Recycled Glass</vt:lpstr>
      <vt:lpstr>PowerPoint Presentation</vt:lpstr>
      <vt:lpstr>PowerPoint Presentation</vt:lpstr>
      <vt:lpstr>Short video…</vt:lpstr>
      <vt:lpstr>Useful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 Management</dc:title>
  <dc:creator>Mike Cullis</dc:creator>
  <cp:lastModifiedBy>Owner</cp:lastModifiedBy>
  <cp:revision>27</cp:revision>
  <dcterms:created xsi:type="dcterms:W3CDTF">2015-10-09T11:08:15Z</dcterms:created>
  <dcterms:modified xsi:type="dcterms:W3CDTF">2017-10-09T11:16:15Z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2013-12-04T00:00:00Z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2015-10-09T00:00:00Z</vt:filetime>
  </property>
</Properties>
</file>