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57" r:id="rId4"/>
    <p:sldId id="269" r:id="rId5"/>
    <p:sldId id="258" r:id="rId6"/>
    <p:sldId id="259" r:id="rId7"/>
    <p:sldId id="270" r:id="rId8"/>
    <p:sldId id="271" r:id="rId9"/>
    <p:sldId id="261" r:id="rId10"/>
    <p:sldId id="262" r:id="rId11"/>
    <p:sldId id="278" r:id="rId12"/>
    <p:sldId id="263" r:id="rId13"/>
    <p:sldId id="264" r:id="rId14"/>
    <p:sldId id="266" r:id="rId15"/>
    <p:sldId id="272" r:id="rId16"/>
    <p:sldId id="273" r:id="rId17"/>
    <p:sldId id="267" r:id="rId18"/>
    <p:sldId id="274" r:id="rId19"/>
    <p:sldId id="275" r:id="rId20"/>
    <p:sldId id="279" r:id="rId21"/>
    <p:sldId id="276" r:id="rId22"/>
    <p:sldId id="26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3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D00CD8F-6105-48E6-974F-9412124DC34E}"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00CD8F-6105-48E6-974F-9412124DC34E}"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D00CD8F-6105-48E6-974F-9412124DC34E}"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D00CD8F-6105-48E6-974F-9412124DC34E}"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D00CD8F-6105-48E6-974F-9412124DC34E}" type="datetimeFigureOut">
              <a:rPr lang="en-GB" smtClean="0"/>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D00CD8F-6105-48E6-974F-9412124DC34E}" type="datetimeFigureOut">
              <a:rPr lang="en-GB" smtClean="0"/>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00CD8F-6105-48E6-974F-9412124DC34E}" type="datetimeFigureOut">
              <a:rPr lang="en-GB" smtClean="0"/>
              <a:t>31/10/2017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D00CD8F-6105-48E6-974F-9412124DC34E}"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E62B13-32E5-4E12-ACCC-199262A22F30}"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0D00CD8F-6105-48E6-974F-9412124DC34E}" type="datetimeFigureOut">
              <a:rPr lang="en-GB" smtClean="0"/>
              <a:t>31/10/2017</a:t>
            </a:fld>
            <a:endParaRPr lang="en-GB"/>
          </a:p>
        </p:txBody>
      </p:sp>
      <p:sp>
        <p:nvSpPr>
          <p:cNvPr id="9" name="Slide Number Placeholder 8"/>
          <p:cNvSpPr>
            <a:spLocks noGrp="1"/>
          </p:cNvSpPr>
          <p:nvPr>
            <p:ph type="sldNum" sz="quarter" idx="11"/>
          </p:nvPr>
        </p:nvSpPr>
        <p:spPr/>
        <p:txBody>
          <a:bodyPr/>
          <a:lstStyle/>
          <a:p>
            <a:fld id="{DBE62B13-32E5-4E12-ACCC-199262A22F30}"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00CD8F-6105-48E6-974F-9412124DC34E}"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00CD8F-6105-48E6-974F-9412124DC34E}"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62B13-32E5-4E12-ACCC-199262A22F3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BE62B13-32E5-4E12-ACCC-199262A22F30}"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0D00CD8F-6105-48E6-974F-9412124DC34E}" type="datetimeFigureOut">
              <a:rPr lang="en-GB" smtClean="0"/>
              <a:t>31/10/2017</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smtClean="0"/>
              <a:t/>
            </a:r>
            <a:br>
              <a:rPr lang="en-GB" dirty="0" smtClean="0"/>
            </a:br>
            <a:r>
              <a:rPr lang="en-GB" dirty="0"/>
              <a:t/>
            </a:r>
            <a:br>
              <a:rPr lang="en-GB" dirty="0"/>
            </a:br>
            <a:r>
              <a:rPr lang="en-GB" dirty="0"/>
              <a:t>LEAD LECTURE</a:t>
            </a:r>
            <a:br>
              <a:rPr lang="en-GB" dirty="0"/>
            </a:br>
            <a:r>
              <a:rPr lang="en-GB" dirty="0"/>
              <a:t>Introduction and Literature Review Chapters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96078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Note</a:t>
            </a:r>
            <a:endParaRPr lang="en-GB" dirty="0"/>
          </a:p>
        </p:txBody>
      </p:sp>
      <p:sp>
        <p:nvSpPr>
          <p:cNvPr id="3" name="Content Placeholder 2"/>
          <p:cNvSpPr>
            <a:spLocks noGrp="1"/>
          </p:cNvSpPr>
          <p:nvPr>
            <p:ph idx="1"/>
          </p:nvPr>
        </p:nvSpPr>
        <p:spPr/>
        <p:txBody>
          <a:bodyPr/>
          <a:lstStyle/>
          <a:p>
            <a:r>
              <a:rPr lang="en-GB" dirty="0" smtClean="0"/>
              <a:t>Chapter </a:t>
            </a:r>
            <a:r>
              <a:rPr lang="en-GB" dirty="0"/>
              <a:t>One: Introduction and Background</a:t>
            </a:r>
          </a:p>
          <a:p>
            <a:r>
              <a:rPr lang="en-GB" dirty="0"/>
              <a:t>Chapter Two: Methods and Methodology</a:t>
            </a:r>
          </a:p>
          <a:p>
            <a:r>
              <a:rPr lang="en-GB" dirty="0"/>
              <a:t>Chapter Three: Literature Review and Analysis</a:t>
            </a:r>
          </a:p>
          <a:p>
            <a:r>
              <a:rPr lang="en-GB" dirty="0"/>
              <a:t>Chapter Four: Results, Conclusion and Recommendations</a:t>
            </a:r>
          </a:p>
          <a:p>
            <a:r>
              <a:rPr lang="en-GB" dirty="0"/>
              <a:t>Reference List</a:t>
            </a:r>
          </a:p>
          <a:p>
            <a:r>
              <a:rPr lang="en-GB" dirty="0"/>
              <a:t>Bibliography</a:t>
            </a:r>
          </a:p>
          <a:p>
            <a:r>
              <a:rPr lang="en-GB" dirty="0"/>
              <a:t/>
            </a:r>
            <a:br>
              <a:rPr lang="en-GB" dirty="0"/>
            </a:br>
            <a:endParaRPr lang="en-GB" dirty="0" smtClean="0"/>
          </a:p>
          <a:p>
            <a:r>
              <a:rPr lang="en-GB" dirty="0"/>
              <a:t>In your final thesis, your literature review is combined with your Findings</a:t>
            </a:r>
          </a:p>
          <a:p>
            <a:endParaRPr lang="en-GB" dirty="0" smtClean="0"/>
          </a:p>
        </p:txBody>
      </p:sp>
    </p:spTree>
    <p:extLst>
      <p:ext uri="{BB962C8B-B14F-4D97-AF65-F5344CB8AC3E}">
        <p14:creationId xmlns:p14="http://schemas.microsoft.com/office/powerpoint/2010/main" val="2593057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What </a:t>
            </a:r>
            <a:r>
              <a:rPr lang="en-GB" dirty="0"/>
              <a:t>is a Literature Review</a:t>
            </a:r>
            <a:br>
              <a:rPr lang="en-GB" dirty="0"/>
            </a:br>
            <a:endParaRPr lang="en-GB" dirty="0"/>
          </a:p>
        </p:txBody>
      </p:sp>
      <p:sp>
        <p:nvSpPr>
          <p:cNvPr id="3" name="Content Placeholder 2"/>
          <p:cNvSpPr>
            <a:spLocks noGrp="1"/>
          </p:cNvSpPr>
          <p:nvPr>
            <p:ph idx="1"/>
          </p:nvPr>
        </p:nvSpPr>
        <p:spPr/>
        <p:txBody>
          <a:bodyPr/>
          <a:lstStyle/>
          <a:p>
            <a:r>
              <a:rPr lang="en-GB" dirty="0"/>
              <a:t>A literature review is an </a:t>
            </a:r>
            <a:r>
              <a:rPr lang="en-GB" dirty="0" smtClean="0"/>
              <a:t>evaluation </a:t>
            </a:r>
            <a:r>
              <a:rPr lang="en-GB" dirty="0"/>
              <a:t>of studies found in the </a:t>
            </a:r>
            <a:r>
              <a:rPr lang="en-GB" dirty="0" smtClean="0"/>
              <a:t>published literature relating </a:t>
            </a:r>
            <a:r>
              <a:rPr lang="en-GB" dirty="0"/>
              <a:t>to your selected </a:t>
            </a:r>
            <a:r>
              <a:rPr lang="en-GB" dirty="0" smtClean="0"/>
              <a:t>topic</a:t>
            </a:r>
          </a:p>
          <a:p>
            <a:r>
              <a:rPr lang="en-GB" dirty="0" smtClean="0"/>
              <a:t>The </a:t>
            </a:r>
            <a:r>
              <a:rPr lang="en-GB" dirty="0"/>
              <a:t>review should describe, summarize, evaluate and clarify this literature.</a:t>
            </a:r>
          </a:p>
          <a:p>
            <a:endParaRPr lang="en-GB" dirty="0"/>
          </a:p>
        </p:txBody>
      </p:sp>
    </p:spTree>
    <p:extLst>
      <p:ext uri="{BB962C8B-B14F-4D97-AF65-F5344CB8AC3E}">
        <p14:creationId xmlns:p14="http://schemas.microsoft.com/office/powerpoint/2010/main" val="3743961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Systematic Review</a:t>
            </a:r>
            <a:endParaRPr lang="en-GB" dirty="0"/>
          </a:p>
        </p:txBody>
      </p:sp>
      <p:sp>
        <p:nvSpPr>
          <p:cNvPr id="3" name="Content Placeholder 2"/>
          <p:cNvSpPr>
            <a:spLocks noGrp="1"/>
          </p:cNvSpPr>
          <p:nvPr>
            <p:ph idx="1"/>
          </p:nvPr>
        </p:nvSpPr>
        <p:spPr/>
        <p:txBody>
          <a:bodyPr/>
          <a:lstStyle/>
          <a:p>
            <a:r>
              <a:rPr lang="en-GB" dirty="0" smtClean="0"/>
              <a:t>What, then, is the difference between a systematic review and a literature review?</a:t>
            </a:r>
          </a:p>
          <a:p>
            <a:endParaRPr lang="en-GB" dirty="0"/>
          </a:p>
          <a:p>
            <a:endParaRPr lang="en-GB" dirty="0"/>
          </a:p>
        </p:txBody>
      </p:sp>
    </p:spTree>
    <p:extLst>
      <p:ext uri="{BB962C8B-B14F-4D97-AF65-F5344CB8AC3E}">
        <p14:creationId xmlns:p14="http://schemas.microsoft.com/office/powerpoint/2010/main" val="1612647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a:t>
            </a:r>
            <a:r>
              <a:rPr lang="en-GB" dirty="0"/>
              <a:t>purposes of the literature review </a:t>
            </a:r>
          </a:p>
        </p:txBody>
      </p:sp>
      <p:sp>
        <p:nvSpPr>
          <p:cNvPr id="3" name="Content Placeholder 2"/>
          <p:cNvSpPr>
            <a:spLocks noGrp="1"/>
          </p:cNvSpPr>
          <p:nvPr>
            <p:ph idx="1"/>
          </p:nvPr>
        </p:nvSpPr>
        <p:spPr/>
        <p:txBody>
          <a:bodyPr/>
          <a:lstStyle/>
          <a:p>
            <a:r>
              <a:rPr lang="en-GB" dirty="0"/>
              <a:t>Provide a context for your research</a:t>
            </a:r>
          </a:p>
          <a:p>
            <a:r>
              <a:rPr lang="en-GB" dirty="0"/>
              <a:t>Justify the research</a:t>
            </a:r>
          </a:p>
          <a:p>
            <a:r>
              <a:rPr lang="en-GB" dirty="0"/>
              <a:t>Ensure the exact research hasn’t been done before</a:t>
            </a:r>
          </a:p>
          <a:p>
            <a:r>
              <a:rPr lang="en-GB" dirty="0"/>
              <a:t>Enable you to learn from previous theory on the subject</a:t>
            </a:r>
          </a:p>
          <a:p>
            <a:r>
              <a:rPr lang="en-GB" dirty="0"/>
              <a:t>Show where your research fits into the existing body of knowledge</a:t>
            </a:r>
          </a:p>
          <a:p>
            <a:r>
              <a:rPr lang="en-GB" dirty="0"/>
              <a:t>Help refine, refocus or even change the </a:t>
            </a:r>
            <a:r>
              <a:rPr lang="en-GB" dirty="0" smtClean="0"/>
              <a:t>topic</a:t>
            </a:r>
          </a:p>
          <a:p>
            <a:r>
              <a:rPr lang="en-GB" dirty="0" smtClean="0"/>
              <a:t>Show themes to answer your question / meet aim of research or investigation </a:t>
            </a:r>
            <a:endParaRPr lang="en-GB" dirty="0"/>
          </a:p>
          <a:p>
            <a:endParaRPr lang="en-GB" dirty="0" smtClean="0"/>
          </a:p>
          <a:p>
            <a:r>
              <a:rPr lang="en-GB" dirty="0" smtClean="0"/>
              <a:t>Which of these fits into your own title and research aim?</a:t>
            </a:r>
            <a:endParaRPr lang="en-GB" dirty="0"/>
          </a:p>
          <a:p>
            <a:endParaRPr lang="en-GB" dirty="0"/>
          </a:p>
        </p:txBody>
      </p:sp>
    </p:spTree>
    <p:extLst>
      <p:ext uri="{BB962C8B-B14F-4D97-AF65-F5344CB8AC3E}">
        <p14:creationId xmlns:p14="http://schemas.microsoft.com/office/powerpoint/2010/main" val="176175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GETTING </a:t>
            </a:r>
            <a:r>
              <a:rPr lang="en-GB" dirty="0"/>
              <a:t>STARTED – WHERE TO </a:t>
            </a:r>
            <a:r>
              <a:rPr lang="en-GB" dirty="0" smtClean="0"/>
              <a:t>LOOK</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L</a:t>
            </a:r>
            <a:r>
              <a:rPr lang="en-GB" dirty="0" smtClean="0"/>
              <a:t>ibrary</a:t>
            </a:r>
          </a:p>
          <a:p>
            <a:r>
              <a:rPr lang="en-GB" dirty="0" smtClean="0"/>
              <a:t>Snowballing </a:t>
            </a:r>
            <a:r>
              <a:rPr lang="en-GB" dirty="0"/>
              <a:t>– use the references from a useful articles to develop your search</a:t>
            </a:r>
          </a:p>
          <a:p>
            <a:r>
              <a:rPr lang="en-GB" dirty="0"/>
              <a:t>Academic articles</a:t>
            </a:r>
          </a:p>
          <a:p>
            <a:r>
              <a:rPr lang="en-GB" dirty="0"/>
              <a:t>Academic books</a:t>
            </a:r>
          </a:p>
          <a:p>
            <a:r>
              <a:rPr lang="en-GB" dirty="0"/>
              <a:t>Government reports</a:t>
            </a:r>
          </a:p>
          <a:p>
            <a:r>
              <a:rPr lang="en-GB" dirty="0"/>
              <a:t>National statistics</a:t>
            </a:r>
          </a:p>
          <a:p>
            <a:r>
              <a:rPr lang="en-GB" dirty="0"/>
              <a:t>Documentaries</a:t>
            </a:r>
          </a:p>
          <a:p>
            <a:r>
              <a:rPr lang="en-GB" dirty="0"/>
              <a:t>Media reports</a:t>
            </a:r>
          </a:p>
          <a:p>
            <a:endParaRPr lang="en-GB" dirty="0"/>
          </a:p>
        </p:txBody>
      </p:sp>
    </p:spTree>
    <p:extLst>
      <p:ext uri="{BB962C8B-B14F-4D97-AF65-F5344CB8AC3E}">
        <p14:creationId xmlns:p14="http://schemas.microsoft.com/office/powerpoint/2010/main" val="196075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a:t>
            </a:r>
            <a:endParaRPr lang="en-GB" dirty="0"/>
          </a:p>
        </p:txBody>
      </p:sp>
      <p:sp>
        <p:nvSpPr>
          <p:cNvPr id="3" name="Content Placeholder 2"/>
          <p:cNvSpPr>
            <a:spLocks noGrp="1"/>
          </p:cNvSpPr>
          <p:nvPr>
            <p:ph idx="1"/>
          </p:nvPr>
        </p:nvSpPr>
        <p:spPr/>
        <p:txBody>
          <a:bodyPr/>
          <a:lstStyle/>
          <a:p>
            <a:r>
              <a:rPr lang="en-GB" dirty="0" smtClean="0"/>
              <a:t>What is our hierarchy of evidence?</a:t>
            </a:r>
          </a:p>
          <a:p>
            <a:endParaRPr lang="en-GB" dirty="0"/>
          </a:p>
          <a:p>
            <a:r>
              <a:rPr lang="en-GB" dirty="0" smtClean="0"/>
              <a:t>Write down as many as you remember, then number them with 1 being the most important </a:t>
            </a:r>
            <a:endParaRPr lang="en-GB" dirty="0"/>
          </a:p>
        </p:txBody>
      </p:sp>
    </p:spTree>
    <p:extLst>
      <p:ext uri="{BB962C8B-B14F-4D97-AF65-F5344CB8AC3E}">
        <p14:creationId xmlns:p14="http://schemas.microsoft.com/office/powerpoint/2010/main" val="2257478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Hierarchy of Evidence</a:t>
            </a:r>
            <a:endParaRPr lang="en-GB" dirty="0"/>
          </a:p>
        </p:txBody>
      </p:sp>
      <p:sp>
        <p:nvSpPr>
          <p:cNvPr id="3" name="Content Placeholder 2"/>
          <p:cNvSpPr>
            <a:spLocks noGrp="1"/>
          </p:cNvSpPr>
          <p:nvPr>
            <p:ph idx="1"/>
          </p:nvPr>
        </p:nvSpPr>
        <p:spPr/>
        <p:txBody>
          <a:bodyPr>
            <a:normAutofit/>
          </a:bodyPr>
          <a:lstStyle/>
          <a:p>
            <a:pPr marL="114300" indent="0">
              <a:buNone/>
            </a:pPr>
            <a:r>
              <a:rPr lang="en-GB" dirty="0" smtClean="0"/>
              <a:t>In order of importance / falsifiability:</a:t>
            </a:r>
          </a:p>
          <a:p>
            <a:pPr marL="571500" indent="-457200">
              <a:buFont typeface="+mj-lt"/>
              <a:buAutoNum type="arabicPeriod"/>
            </a:pPr>
            <a:r>
              <a:rPr lang="en-GB" dirty="0" smtClean="0"/>
              <a:t>Systematic reviews and meta analyses</a:t>
            </a:r>
          </a:p>
          <a:p>
            <a:pPr marL="571500" indent="-457200">
              <a:buFont typeface="+mj-lt"/>
              <a:buAutoNum type="arabicPeriod"/>
            </a:pPr>
            <a:r>
              <a:rPr lang="en-GB" dirty="0" smtClean="0"/>
              <a:t>Randomised controlled trials </a:t>
            </a:r>
          </a:p>
          <a:p>
            <a:pPr marL="571500" indent="-457200">
              <a:buFont typeface="+mj-lt"/>
              <a:buAutoNum type="arabicPeriod"/>
            </a:pPr>
            <a:r>
              <a:rPr lang="en-GB" dirty="0" smtClean="0"/>
              <a:t>Cohort studies , case controlled studies </a:t>
            </a:r>
          </a:p>
          <a:p>
            <a:pPr marL="571500" indent="-457200">
              <a:buFont typeface="+mj-lt"/>
              <a:buAutoNum type="arabicPeriod"/>
            </a:pPr>
            <a:r>
              <a:rPr lang="en-GB" dirty="0" smtClean="0"/>
              <a:t>Surveys</a:t>
            </a:r>
          </a:p>
          <a:p>
            <a:pPr marL="571500" indent="-457200">
              <a:buFont typeface="+mj-lt"/>
              <a:buAutoNum type="arabicPeriod"/>
            </a:pPr>
            <a:r>
              <a:rPr lang="en-GB" dirty="0" smtClean="0"/>
              <a:t>Case reports</a:t>
            </a:r>
          </a:p>
          <a:p>
            <a:pPr marL="571500" indent="-457200">
              <a:buFont typeface="+mj-lt"/>
              <a:buAutoNum type="arabicPeriod"/>
            </a:pPr>
            <a:r>
              <a:rPr lang="en-GB" dirty="0" smtClean="0"/>
              <a:t>Qualitative studies </a:t>
            </a:r>
          </a:p>
          <a:p>
            <a:pPr marL="571500" indent="-457200">
              <a:buFont typeface="+mj-lt"/>
              <a:buAutoNum type="arabicPeriod"/>
            </a:pPr>
            <a:r>
              <a:rPr lang="en-GB" dirty="0" smtClean="0"/>
              <a:t>Expert opinion</a:t>
            </a:r>
          </a:p>
          <a:p>
            <a:pPr marL="571500" indent="-457200">
              <a:buFont typeface="+mj-lt"/>
              <a:buAutoNum type="arabicPeriod"/>
            </a:pPr>
            <a:r>
              <a:rPr lang="en-GB" dirty="0" smtClean="0"/>
              <a:t>Anecdotal opinion </a:t>
            </a:r>
            <a:endParaRPr lang="en-GB" dirty="0"/>
          </a:p>
        </p:txBody>
      </p:sp>
    </p:spTree>
    <p:extLst>
      <p:ext uri="{BB962C8B-B14F-4D97-AF65-F5344CB8AC3E}">
        <p14:creationId xmlns:p14="http://schemas.microsoft.com/office/powerpoint/2010/main" val="1894101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ARE </a:t>
            </a:r>
            <a:r>
              <a:rPr lang="en-GB" dirty="0"/>
              <a:t>YOUR SOURCES VALUED??</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Check this before you use a source</a:t>
            </a:r>
          </a:p>
          <a:p>
            <a:r>
              <a:rPr lang="en-GB" dirty="0" smtClean="0"/>
              <a:t>On the next slide there are TWO given sources</a:t>
            </a:r>
          </a:p>
          <a:p>
            <a:endParaRPr lang="en-GB" dirty="0"/>
          </a:p>
          <a:p>
            <a:r>
              <a:rPr lang="en-GB" dirty="0" smtClean="0"/>
              <a:t>Which is more valued and how do you know?</a:t>
            </a:r>
          </a:p>
          <a:p>
            <a:endParaRPr lang="en-GB" dirty="0"/>
          </a:p>
        </p:txBody>
      </p:sp>
    </p:spTree>
    <p:extLst>
      <p:ext uri="{BB962C8B-B14F-4D97-AF65-F5344CB8AC3E}">
        <p14:creationId xmlns:p14="http://schemas.microsoft.com/office/powerpoint/2010/main" val="755447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7620000" cy="6264696"/>
          </a:xfrm>
        </p:spPr>
        <p:txBody>
          <a:bodyPr>
            <a:normAutofit fontScale="92500" lnSpcReduction="20000"/>
          </a:bodyPr>
          <a:lstStyle/>
          <a:p>
            <a:pPr marL="114300" indent="0">
              <a:buNone/>
            </a:pPr>
            <a:r>
              <a:rPr lang="en-GB" u="sng" dirty="0"/>
              <a:t>Cited by 32 Related articles All 2 versions Cite Save More </a:t>
            </a:r>
          </a:p>
          <a:p>
            <a:pPr marL="114300" indent="0">
              <a:buNone/>
            </a:pPr>
            <a:r>
              <a:rPr lang="en-GB" dirty="0"/>
              <a:t>Impact of sexual abuse on children: A review and synthesis of recent empirical studies.</a:t>
            </a:r>
          </a:p>
          <a:p>
            <a:pPr marL="114300" indent="0">
              <a:buNone/>
            </a:pPr>
            <a:r>
              <a:rPr lang="en-GB" dirty="0"/>
              <a:t>KA Kendall-Tackett, LM Williams… - Psychological bulletin, 1993 - psycnet.apa.org</a:t>
            </a:r>
          </a:p>
          <a:p>
            <a:pPr marL="114300" indent="0">
              <a:buNone/>
            </a:pPr>
            <a:r>
              <a:rPr lang="en-GB" dirty="0"/>
              <a:t>... Naturally these children are likely to be more symptomatic than children referred not because of symptoms, but because of something done to them (i.e., abuse). Thus, the lower levels of symptoms in sexually abused children may say more about the clinical comparisons than ... </a:t>
            </a:r>
          </a:p>
          <a:p>
            <a:pPr marL="114300" indent="0">
              <a:buNone/>
            </a:pPr>
            <a:endParaRPr lang="en-GB" dirty="0"/>
          </a:p>
          <a:p>
            <a:pPr marL="114300" indent="0">
              <a:buNone/>
            </a:pPr>
            <a:endParaRPr lang="en-GB" dirty="0"/>
          </a:p>
          <a:p>
            <a:pPr marL="114300" indent="0">
              <a:buNone/>
            </a:pPr>
            <a:r>
              <a:rPr lang="en-GB" u="sng" dirty="0"/>
              <a:t>Cited by 2441 Related articles All 26 versions Cite Save </a:t>
            </a:r>
          </a:p>
          <a:p>
            <a:pPr marL="114300" indent="0">
              <a:buNone/>
            </a:pPr>
            <a:r>
              <a:rPr lang="en-GB" dirty="0"/>
              <a:t>Professional perpetrators: Sex offenders who use their employment to target and sexually abuse the children with whom they work</a:t>
            </a:r>
          </a:p>
          <a:p>
            <a:pPr marL="114300" indent="0">
              <a:buNone/>
            </a:pPr>
            <a:r>
              <a:rPr lang="en-GB" dirty="0"/>
              <a:t>J Sullivan, A Beech - Child Abuse Review, 2002 - Wiley Online Library</a:t>
            </a:r>
          </a:p>
          <a:p>
            <a:pPr marL="114300" indent="0">
              <a:buNone/>
            </a:pPr>
            <a:r>
              <a:rPr lang="en-GB" dirty="0"/>
              <a:t>Abstract Professionals who use their work as a cover for targeting and sexually abusing </a:t>
            </a:r>
            <a:br>
              <a:rPr lang="en-GB" dirty="0"/>
            </a:br>
            <a:r>
              <a:rPr lang="en-GB" dirty="0"/>
              <a:t>children have become the focus of public, media and legislative concerns in recent years. In </a:t>
            </a:r>
            <a:br>
              <a:rPr lang="en-GB" dirty="0"/>
            </a:br>
            <a:r>
              <a:rPr lang="en-GB" dirty="0"/>
              <a:t>the past 15 years, scandal after scandal has led to review investigations and public ...</a:t>
            </a:r>
          </a:p>
          <a:p>
            <a:endParaRPr lang="en-GB" dirty="0"/>
          </a:p>
        </p:txBody>
      </p:sp>
    </p:spTree>
    <p:extLst>
      <p:ext uri="{BB962C8B-B14F-4D97-AF65-F5344CB8AC3E}">
        <p14:creationId xmlns:p14="http://schemas.microsoft.com/office/powerpoint/2010/main" val="2159293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Difference between Introduction and Lit Review?</a:t>
            </a:r>
            <a:endParaRPr lang="en-GB" dirty="0"/>
          </a:p>
        </p:txBody>
      </p:sp>
      <p:sp>
        <p:nvSpPr>
          <p:cNvPr id="3" name="Content Placeholder 2"/>
          <p:cNvSpPr>
            <a:spLocks noGrp="1"/>
          </p:cNvSpPr>
          <p:nvPr>
            <p:ph idx="1"/>
          </p:nvPr>
        </p:nvSpPr>
        <p:spPr/>
        <p:txBody>
          <a:bodyPr/>
          <a:lstStyle/>
          <a:p>
            <a:r>
              <a:rPr lang="en-GB" dirty="0" smtClean="0"/>
              <a:t>In your thesis, you will look at the background, definitions and historical overview of your title and aim of research </a:t>
            </a:r>
          </a:p>
          <a:p>
            <a:r>
              <a:rPr lang="en-GB" dirty="0" smtClean="0"/>
              <a:t>The literature review is where you will examine the peer reviewed research ONLY</a:t>
            </a:r>
          </a:p>
          <a:p>
            <a:r>
              <a:rPr lang="en-GB" dirty="0" smtClean="0"/>
              <a:t>It will be presented in themes which will emerge from your data as you read and analyse </a:t>
            </a:r>
            <a:endParaRPr lang="en-GB" dirty="0"/>
          </a:p>
        </p:txBody>
      </p:sp>
    </p:spTree>
    <p:extLst>
      <p:ext uri="{BB962C8B-B14F-4D97-AF65-F5344CB8AC3E}">
        <p14:creationId xmlns:p14="http://schemas.microsoft.com/office/powerpoint/2010/main" val="4264458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STRUCTURINGYOUR INTRODUCTION CHAPTER</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Begin by introducing all definitions you will be utilising within the thesis</a:t>
            </a:r>
          </a:p>
          <a:p>
            <a:r>
              <a:rPr lang="en-GB" dirty="0" smtClean="0"/>
              <a:t>Then begin to write the background information relating to your topic </a:t>
            </a:r>
            <a:endParaRPr lang="en-GB" dirty="0" smtClean="0"/>
          </a:p>
          <a:p>
            <a:r>
              <a:rPr lang="en-GB" dirty="0" smtClean="0"/>
              <a:t>The best way is chronologically </a:t>
            </a:r>
          </a:p>
          <a:p>
            <a:r>
              <a:rPr lang="en-GB" dirty="0" smtClean="0"/>
              <a:t>To </a:t>
            </a:r>
            <a:r>
              <a:rPr lang="en-GB" dirty="0"/>
              <a:t>do this you would start with the earliest </a:t>
            </a:r>
            <a:r>
              <a:rPr lang="en-GB" dirty="0" smtClean="0"/>
              <a:t>information </a:t>
            </a:r>
          </a:p>
          <a:p>
            <a:r>
              <a:rPr lang="en-GB" dirty="0" smtClean="0"/>
              <a:t>Then </a:t>
            </a:r>
            <a:r>
              <a:rPr lang="en-GB" dirty="0"/>
              <a:t>you would gradually work your way logically to the most recent </a:t>
            </a:r>
          </a:p>
          <a:p>
            <a:r>
              <a:rPr lang="en-GB" dirty="0"/>
              <a:t>This is often the safest option and many people adopt this structure for the literature review</a:t>
            </a:r>
          </a:p>
          <a:p>
            <a:endParaRPr lang="en-GB" dirty="0" smtClean="0"/>
          </a:p>
        </p:txBody>
      </p:sp>
    </p:spTree>
    <p:extLst>
      <p:ext uri="{BB962C8B-B14F-4D97-AF65-F5344CB8AC3E}">
        <p14:creationId xmlns:p14="http://schemas.microsoft.com/office/powerpoint/2010/main" val="2517758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Chronologically</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It </a:t>
            </a:r>
            <a:r>
              <a:rPr lang="en-GB" dirty="0"/>
              <a:t>is very rare that using this structure will not give you a very clear and well laid out </a:t>
            </a:r>
            <a:r>
              <a:rPr lang="en-GB" dirty="0" smtClean="0"/>
              <a:t>chapter which </a:t>
            </a:r>
            <a:r>
              <a:rPr lang="en-GB" dirty="0"/>
              <a:t>is easy to </a:t>
            </a:r>
            <a:r>
              <a:rPr lang="en-GB" dirty="0" smtClean="0"/>
              <a:t>follow</a:t>
            </a:r>
          </a:p>
          <a:p>
            <a:endParaRPr lang="en-GB" dirty="0"/>
          </a:p>
          <a:p>
            <a:r>
              <a:rPr lang="en-GB" dirty="0" smtClean="0"/>
              <a:t>Can you use subheadings ?</a:t>
            </a:r>
            <a:r>
              <a:rPr lang="en-GB" dirty="0"/>
              <a:t/>
            </a:r>
            <a:br>
              <a:rPr lang="en-GB" dirty="0"/>
            </a:br>
            <a:endParaRPr lang="en-GB" dirty="0"/>
          </a:p>
        </p:txBody>
      </p:sp>
    </p:spTree>
    <p:extLst>
      <p:ext uri="{BB962C8B-B14F-4D97-AF65-F5344CB8AC3E}">
        <p14:creationId xmlns:p14="http://schemas.microsoft.com/office/powerpoint/2010/main" val="2639911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GUIDING </a:t>
            </a:r>
            <a:r>
              <a:rPr lang="en-GB" dirty="0"/>
              <a:t>THE READER THROUGH</a:t>
            </a:r>
            <a:br>
              <a:rPr lang="en-GB" dirty="0"/>
            </a:br>
            <a:endParaRPr lang="en-GB" dirty="0"/>
          </a:p>
        </p:txBody>
      </p:sp>
      <p:sp>
        <p:nvSpPr>
          <p:cNvPr id="3" name="Content Placeholder 2"/>
          <p:cNvSpPr>
            <a:spLocks noGrp="1"/>
          </p:cNvSpPr>
          <p:nvPr>
            <p:ph idx="1"/>
          </p:nvPr>
        </p:nvSpPr>
        <p:spPr/>
        <p:txBody>
          <a:bodyPr>
            <a:normAutofit/>
          </a:bodyPr>
          <a:lstStyle/>
          <a:p>
            <a:r>
              <a:rPr lang="en-GB" sz="2600" dirty="0" smtClean="0"/>
              <a:t>Assume </a:t>
            </a:r>
            <a:r>
              <a:rPr lang="en-GB" sz="2600" dirty="0"/>
              <a:t>your reader knows </a:t>
            </a:r>
            <a:r>
              <a:rPr lang="en-GB" sz="2600" dirty="0" smtClean="0"/>
              <a:t>nothing when writing and defining your work </a:t>
            </a:r>
            <a:endParaRPr lang="en-GB" sz="2600" dirty="0"/>
          </a:p>
          <a:p>
            <a:endParaRPr lang="en-GB" dirty="0" smtClean="0"/>
          </a:p>
          <a:p>
            <a:r>
              <a:rPr lang="en-GB" dirty="0" smtClean="0"/>
              <a:t>Why do we ask that you do this?</a:t>
            </a:r>
            <a:endParaRPr lang="en-GB" dirty="0"/>
          </a:p>
        </p:txBody>
      </p:sp>
    </p:spTree>
    <p:extLst>
      <p:ext uri="{BB962C8B-B14F-4D97-AF65-F5344CB8AC3E}">
        <p14:creationId xmlns:p14="http://schemas.microsoft.com/office/powerpoint/2010/main" val="815255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Guiding </a:t>
            </a:r>
            <a:endParaRPr lang="en-GB" dirty="0"/>
          </a:p>
        </p:txBody>
      </p:sp>
      <p:sp>
        <p:nvSpPr>
          <p:cNvPr id="3" name="Content Placeholder 2"/>
          <p:cNvSpPr>
            <a:spLocks noGrp="1"/>
          </p:cNvSpPr>
          <p:nvPr>
            <p:ph idx="1"/>
          </p:nvPr>
        </p:nvSpPr>
        <p:spPr/>
        <p:txBody>
          <a:bodyPr/>
          <a:lstStyle/>
          <a:p>
            <a:r>
              <a:rPr lang="en-GB" sz="2600" dirty="0"/>
              <a:t>Use ‘pointing words’ – signs e.g.</a:t>
            </a:r>
          </a:p>
          <a:p>
            <a:pPr lvl="2">
              <a:buFont typeface="Wingdings" panose="05000000000000000000" pitchFamily="2" charset="2"/>
              <a:buChar char="v"/>
            </a:pPr>
            <a:r>
              <a:rPr lang="en-GB" sz="2400" dirty="0"/>
              <a:t>Therefore – I’m drawing a conclusion</a:t>
            </a:r>
          </a:p>
          <a:p>
            <a:pPr lvl="2">
              <a:buFont typeface="Wingdings" panose="05000000000000000000" pitchFamily="2" charset="2"/>
              <a:buChar char="v"/>
            </a:pPr>
            <a:r>
              <a:rPr lang="en-GB" sz="2400" dirty="0"/>
              <a:t>However – I'm turning / changing direction</a:t>
            </a:r>
          </a:p>
          <a:p>
            <a:pPr lvl="2">
              <a:buFont typeface="Wingdings" panose="05000000000000000000" pitchFamily="2" charset="2"/>
              <a:buChar char="v"/>
            </a:pPr>
            <a:r>
              <a:rPr lang="en-GB" sz="2400" dirty="0"/>
              <a:t>In addition – I'm going in the same direction</a:t>
            </a:r>
          </a:p>
          <a:p>
            <a:pPr lvl="2">
              <a:buFont typeface="Wingdings" panose="05000000000000000000" pitchFamily="2" charset="2"/>
              <a:buChar char="v"/>
            </a:pPr>
            <a:r>
              <a:rPr lang="en-GB" sz="2400" dirty="0"/>
              <a:t>In contrast – I'm turning /changing direction</a:t>
            </a:r>
          </a:p>
          <a:p>
            <a:pPr lvl="2">
              <a:buFont typeface="Wingdings" panose="05000000000000000000" pitchFamily="2" charset="2"/>
              <a:buChar char="v"/>
            </a:pPr>
            <a:r>
              <a:rPr lang="en-GB" sz="2400" dirty="0"/>
              <a:t>Other authors – I’m turning / changing direction</a:t>
            </a:r>
          </a:p>
          <a:p>
            <a:r>
              <a:rPr lang="en-GB" sz="2600" dirty="0"/>
              <a:t>Use ‘transition’ works – e.g. </a:t>
            </a:r>
          </a:p>
          <a:p>
            <a:pPr lvl="2">
              <a:buFont typeface="Wingdings" panose="05000000000000000000" pitchFamily="2" charset="2"/>
              <a:buChar char="v"/>
            </a:pPr>
            <a:r>
              <a:rPr lang="en-GB" sz="2400" dirty="0"/>
              <a:t>In addition to </a:t>
            </a:r>
          </a:p>
          <a:p>
            <a:pPr lvl="2">
              <a:buFont typeface="Wingdings" panose="05000000000000000000" pitchFamily="2" charset="2"/>
              <a:buChar char="v"/>
            </a:pPr>
            <a:r>
              <a:rPr lang="en-GB" sz="2400" dirty="0"/>
              <a:t>In contrast to</a:t>
            </a:r>
          </a:p>
          <a:p>
            <a:endParaRPr lang="en-GB" dirty="0"/>
          </a:p>
        </p:txBody>
      </p:sp>
    </p:spTree>
    <p:extLst>
      <p:ext uri="{BB962C8B-B14F-4D97-AF65-F5344CB8AC3E}">
        <p14:creationId xmlns:p14="http://schemas.microsoft.com/office/powerpoint/2010/main" val="544717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If someone does not understand you, where does the blame lie?</a:t>
            </a:r>
            <a:endParaRPr lang="en-GB" dirty="0"/>
          </a:p>
        </p:txBody>
      </p:sp>
    </p:spTree>
    <p:extLst>
      <p:ext uri="{BB962C8B-B14F-4D97-AF65-F5344CB8AC3E}">
        <p14:creationId xmlns:p14="http://schemas.microsoft.com/office/powerpoint/2010/main" val="1698765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a:t>
            </a:r>
            <a:endParaRPr lang="en-GB" dirty="0"/>
          </a:p>
        </p:txBody>
      </p:sp>
      <p:sp>
        <p:nvSpPr>
          <p:cNvPr id="3" name="Content Placeholder 2"/>
          <p:cNvSpPr>
            <a:spLocks noGrp="1"/>
          </p:cNvSpPr>
          <p:nvPr>
            <p:ph idx="1"/>
          </p:nvPr>
        </p:nvSpPr>
        <p:spPr/>
        <p:txBody>
          <a:bodyPr>
            <a:normAutofit fontScale="92500"/>
          </a:bodyPr>
          <a:lstStyle/>
          <a:p>
            <a:r>
              <a:rPr lang="en-GB" sz="4000" b="1" dirty="0"/>
              <a:t>The burden of explaining or interpreting a quote, or understanding of the work is on the WRITER not the </a:t>
            </a:r>
            <a:r>
              <a:rPr lang="en-GB" sz="4000" b="1" dirty="0" smtClean="0"/>
              <a:t>reader</a:t>
            </a:r>
          </a:p>
          <a:p>
            <a:r>
              <a:rPr lang="en-GB" sz="4000" dirty="0"/>
              <a:t>The work you produce has a lot of information – it is </a:t>
            </a:r>
            <a:r>
              <a:rPr lang="en-GB" sz="4000" u="sng" dirty="0"/>
              <a:t>your responsibility </a:t>
            </a:r>
            <a:r>
              <a:rPr lang="en-GB" sz="4000" dirty="0"/>
              <a:t>to make sure the reader can follow your train of </a:t>
            </a:r>
            <a:r>
              <a:rPr lang="en-GB" sz="4000" dirty="0" smtClean="0"/>
              <a:t>thought</a:t>
            </a:r>
            <a:endParaRPr lang="en-GB" sz="4000" dirty="0"/>
          </a:p>
          <a:p>
            <a:endParaRPr lang="en-GB" sz="4000" b="1" dirty="0"/>
          </a:p>
        </p:txBody>
      </p:sp>
    </p:spTree>
    <p:extLst>
      <p:ext uri="{BB962C8B-B14F-4D97-AF65-F5344CB8AC3E}">
        <p14:creationId xmlns:p14="http://schemas.microsoft.com/office/powerpoint/2010/main" val="1346373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a:t>
            </a:r>
            <a:endParaRPr lang="en-GB" dirty="0"/>
          </a:p>
        </p:txBody>
      </p:sp>
      <p:sp>
        <p:nvSpPr>
          <p:cNvPr id="3" name="Content Placeholder 2"/>
          <p:cNvSpPr>
            <a:spLocks noGrp="1"/>
          </p:cNvSpPr>
          <p:nvPr>
            <p:ph idx="1"/>
          </p:nvPr>
        </p:nvSpPr>
        <p:spPr/>
        <p:txBody>
          <a:bodyPr/>
          <a:lstStyle/>
          <a:p>
            <a:r>
              <a:rPr lang="en-GB" dirty="0" smtClean="0"/>
              <a:t>Read your content aloud to someone who is not subject specific</a:t>
            </a:r>
          </a:p>
          <a:p>
            <a:r>
              <a:rPr lang="en-GB" dirty="0" smtClean="0"/>
              <a:t>If they can understand it, you have used enough clarity </a:t>
            </a:r>
            <a:endParaRPr lang="en-GB" dirty="0"/>
          </a:p>
        </p:txBody>
      </p:sp>
    </p:spTree>
    <p:extLst>
      <p:ext uri="{BB962C8B-B14F-4D97-AF65-F5344CB8AC3E}">
        <p14:creationId xmlns:p14="http://schemas.microsoft.com/office/powerpoint/2010/main" val="905198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r>
              <a:rPr lang="en-GB" dirty="0" smtClean="0"/>
              <a:t>You are not simply writing about the literature or data you have found</a:t>
            </a:r>
          </a:p>
          <a:p>
            <a:r>
              <a:rPr lang="en-GB" dirty="0" smtClean="0"/>
              <a:t>You are:</a:t>
            </a:r>
          </a:p>
          <a:p>
            <a:r>
              <a:rPr lang="en-GB" dirty="0" smtClean="0"/>
              <a:t>EVALUATING it against other literature or findings</a:t>
            </a:r>
          </a:p>
          <a:p>
            <a:r>
              <a:rPr lang="en-GB" dirty="0" smtClean="0"/>
              <a:t>ANALYSING it to glean salient facts</a:t>
            </a:r>
          </a:p>
          <a:p>
            <a:r>
              <a:rPr lang="en-GB" dirty="0" smtClean="0"/>
              <a:t>CRITIQUING current focus, thinking or arguments</a:t>
            </a:r>
          </a:p>
          <a:p>
            <a:r>
              <a:rPr lang="en-GB" dirty="0" smtClean="0"/>
              <a:t>CONCLUDING the body of published work overall</a:t>
            </a:r>
          </a:p>
          <a:p>
            <a:endParaRPr lang="en-GB" dirty="0"/>
          </a:p>
          <a:p>
            <a:r>
              <a:rPr lang="en-GB" dirty="0" smtClean="0"/>
              <a:t>See your literature review as its own essay on the background and current focus of your title </a:t>
            </a:r>
          </a:p>
          <a:p>
            <a:r>
              <a:rPr lang="en-GB" dirty="0" smtClean="0"/>
              <a:t>It will have an introduction, main body and conclusion </a:t>
            </a:r>
            <a:endParaRPr lang="en-GB" dirty="0"/>
          </a:p>
        </p:txBody>
      </p:sp>
    </p:spTree>
    <p:extLst>
      <p:ext uri="{BB962C8B-B14F-4D97-AF65-F5344CB8AC3E}">
        <p14:creationId xmlns:p14="http://schemas.microsoft.com/office/powerpoint/2010/main" val="1637602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Words</a:t>
            </a:r>
            <a:endParaRPr lang="en-GB" dirty="0"/>
          </a:p>
        </p:txBody>
      </p:sp>
      <p:sp>
        <p:nvSpPr>
          <p:cNvPr id="3" name="Content Placeholder 2"/>
          <p:cNvSpPr>
            <a:spLocks noGrp="1"/>
          </p:cNvSpPr>
          <p:nvPr>
            <p:ph idx="1"/>
          </p:nvPr>
        </p:nvSpPr>
        <p:spPr/>
        <p:txBody>
          <a:bodyPr/>
          <a:lstStyle/>
          <a:p>
            <a:r>
              <a:rPr lang="en-GB" dirty="0" smtClean="0"/>
              <a:t>How would you describe: </a:t>
            </a:r>
          </a:p>
          <a:p>
            <a:endParaRPr lang="en-GB" dirty="0"/>
          </a:p>
          <a:p>
            <a:r>
              <a:rPr lang="en-GB" dirty="0" smtClean="0"/>
              <a:t>ANALYSIS</a:t>
            </a:r>
          </a:p>
          <a:p>
            <a:r>
              <a:rPr lang="en-GB" dirty="0" smtClean="0"/>
              <a:t>EVALUATION</a:t>
            </a:r>
          </a:p>
          <a:p>
            <a:r>
              <a:rPr lang="en-GB" dirty="0" smtClean="0"/>
              <a:t>DESCRIPTION </a:t>
            </a:r>
          </a:p>
          <a:p>
            <a:r>
              <a:rPr lang="en-GB" dirty="0" smtClean="0"/>
              <a:t>COMPARISON </a:t>
            </a:r>
          </a:p>
          <a:p>
            <a:r>
              <a:rPr lang="en-GB" dirty="0" smtClean="0"/>
              <a:t>CONTRAST</a:t>
            </a:r>
          </a:p>
          <a:p>
            <a:r>
              <a:rPr lang="en-GB" dirty="0" smtClean="0"/>
              <a:t>CRITICAL …</a:t>
            </a:r>
            <a:endParaRPr lang="en-GB" dirty="0"/>
          </a:p>
        </p:txBody>
      </p:sp>
    </p:spTree>
    <p:extLst>
      <p:ext uri="{BB962C8B-B14F-4D97-AF65-F5344CB8AC3E}">
        <p14:creationId xmlns:p14="http://schemas.microsoft.com/office/powerpoint/2010/main" val="3807498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 and Findings</a:t>
            </a:r>
            <a:endParaRPr lang="en-GB" dirty="0"/>
          </a:p>
        </p:txBody>
      </p:sp>
      <p:sp>
        <p:nvSpPr>
          <p:cNvPr id="3" name="Content Placeholder 2"/>
          <p:cNvSpPr>
            <a:spLocks noGrp="1"/>
          </p:cNvSpPr>
          <p:nvPr>
            <p:ph idx="1"/>
          </p:nvPr>
        </p:nvSpPr>
        <p:spPr/>
        <p:txBody>
          <a:bodyPr/>
          <a:lstStyle/>
          <a:p>
            <a:r>
              <a:rPr lang="en-GB" dirty="0" smtClean="0"/>
              <a:t>Your literature review and findings are combined into one chapter</a:t>
            </a:r>
          </a:p>
          <a:p>
            <a:r>
              <a:rPr lang="en-GB" dirty="0" smtClean="0"/>
              <a:t>This is to ensure you do not repeat information </a:t>
            </a:r>
          </a:p>
          <a:p>
            <a:r>
              <a:rPr lang="en-GB" dirty="0" smtClean="0"/>
              <a:t>You should start to think of the third chapter as your ‘journal article and data analysis’ chapter</a:t>
            </a:r>
            <a:endParaRPr lang="en-GB" dirty="0"/>
          </a:p>
        </p:txBody>
      </p:sp>
    </p:spTree>
    <p:extLst>
      <p:ext uri="{BB962C8B-B14F-4D97-AF65-F5344CB8AC3E}">
        <p14:creationId xmlns:p14="http://schemas.microsoft.com/office/powerpoint/2010/main" val="2761362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Now</a:t>
            </a:r>
            <a:endParaRPr lang="en-GB" dirty="0"/>
          </a:p>
        </p:txBody>
      </p:sp>
      <p:sp>
        <p:nvSpPr>
          <p:cNvPr id="3" name="Content Placeholder 2"/>
          <p:cNvSpPr>
            <a:spLocks noGrp="1"/>
          </p:cNvSpPr>
          <p:nvPr>
            <p:ph idx="1"/>
          </p:nvPr>
        </p:nvSpPr>
        <p:spPr/>
        <p:txBody>
          <a:bodyPr>
            <a:normAutofit/>
          </a:bodyPr>
          <a:lstStyle/>
          <a:p>
            <a:r>
              <a:rPr lang="en-GB" dirty="0" smtClean="0"/>
              <a:t>Focus on Chapter One of your Research Proposal </a:t>
            </a:r>
          </a:p>
          <a:p>
            <a:r>
              <a:rPr lang="en-GB" dirty="0" smtClean="0"/>
              <a:t>You should write and complete chapter three TODAY</a:t>
            </a:r>
          </a:p>
          <a:p>
            <a:r>
              <a:rPr lang="en-GB" dirty="0" smtClean="0"/>
              <a:t>How is your search strategy going?</a:t>
            </a:r>
          </a:p>
          <a:p>
            <a:endParaRPr lang="en-GB" dirty="0"/>
          </a:p>
          <a:p>
            <a:r>
              <a:rPr lang="en-GB" dirty="0" smtClean="0"/>
              <a:t>Can you see which aspect of your thesis Chapter 1 of </a:t>
            </a:r>
            <a:r>
              <a:rPr lang="en-GB" smtClean="0"/>
              <a:t>the research proposal links to?</a:t>
            </a:r>
            <a:endParaRPr lang="en-GB" dirty="0"/>
          </a:p>
          <a:p>
            <a:endParaRPr lang="en-GB" dirty="0" smtClean="0"/>
          </a:p>
          <a:p>
            <a:r>
              <a:rPr lang="en-GB" dirty="0" smtClean="0"/>
              <a:t>Today I would like to visit you all to see how your research proposals are coming along</a:t>
            </a:r>
          </a:p>
          <a:p>
            <a:r>
              <a:rPr lang="en-GB" dirty="0" smtClean="0"/>
              <a:t>Please have any drafts and your search sheets at the ready</a:t>
            </a:r>
          </a:p>
          <a:p>
            <a:r>
              <a:rPr lang="en-GB" dirty="0" smtClean="0"/>
              <a:t>You are welcome to continue working as I make my way through the class</a:t>
            </a:r>
            <a:endParaRPr lang="en-GB" dirty="0"/>
          </a:p>
        </p:txBody>
      </p:sp>
    </p:spTree>
    <p:extLst>
      <p:ext uri="{BB962C8B-B14F-4D97-AF65-F5344CB8AC3E}">
        <p14:creationId xmlns:p14="http://schemas.microsoft.com/office/powerpoint/2010/main" val="25654667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32</TotalTime>
  <Words>950</Words>
  <Application>Microsoft Office PowerPoint</Application>
  <PresentationFormat>On-screen Show (4:3)</PresentationFormat>
  <Paragraphs>134</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Cambria</vt:lpstr>
      <vt:lpstr>Wingdings</vt:lpstr>
      <vt:lpstr>Adjacency</vt:lpstr>
      <vt:lpstr>   LEAD LECTURE Introduction and Literature Review Chapters</vt:lpstr>
      <vt:lpstr>Please Note</vt:lpstr>
      <vt:lpstr> What is a Literature Review </vt:lpstr>
      <vt:lpstr>Systematic Review</vt:lpstr>
      <vt:lpstr>Basic purposes of the literature review </vt:lpstr>
      <vt:lpstr> GETTING STARTED – WHERE TO LOOK </vt:lpstr>
      <vt:lpstr>Remember </vt:lpstr>
      <vt:lpstr>Hierarchy of Evidence</vt:lpstr>
      <vt:lpstr> ARE YOUR SOURCES VALUED?? </vt:lpstr>
      <vt:lpstr>PowerPoint Presentation</vt:lpstr>
      <vt:lpstr>Difference between Introduction and Lit Review?</vt:lpstr>
      <vt:lpstr> STRUCTURINGYOUR INTRODUCTION CHAPTER </vt:lpstr>
      <vt:lpstr>Chronologically </vt:lpstr>
      <vt:lpstr> GUIDING THE READER THROUGH </vt:lpstr>
      <vt:lpstr>Guiding </vt:lpstr>
      <vt:lpstr>Question</vt:lpstr>
      <vt:lpstr>REMEMBER …</vt:lpstr>
      <vt:lpstr>Tip</vt:lpstr>
      <vt:lpstr>Aim</vt:lpstr>
      <vt:lpstr>Action Words</vt:lpstr>
      <vt:lpstr>Literature Review and Findings</vt:lpstr>
      <vt:lpstr>Now</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 LECTURE LITERATURE REVIEW</dc:title>
  <dc:creator>Administrator</dc:creator>
  <cp:lastModifiedBy>Tania Davies</cp:lastModifiedBy>
  <cp:revision>4</cp:revision>
  <dcterms:created xsi:type="dcterms:W3CDTF">2016-01-26T09:19:15Z</dcterms:created>
  <dcterms:modified xsi:type="dcterms:W3CDTF">2017-10-31T09:01:47Z</dcterms:modified>
</cp:coreProperties>
</file>