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5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</p:sldIdLst>
  <p:sldSz cy="5143500" cx="9144000"/>
  <p:notesSz cx="6858000" cy="9144000"/>
  <p:embeddedFontLst>
    <p:embeddedFont>
      <p:font typeface="Merriweather"/>
      <p:regular r:id="rId11"/>
      <p:bold r:id="rId12"/>
      <p:italic r:id="rId13"/>
      <p:boldItalic r:id="rId14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11" Type="http://schemas.openxmlformats.org/officeDocument/2006/relationships/font" Target="fonts/Merriweather-regular.fntdata"/><Relationship Id="rId10" Type="http://schemas.openxmlformats.org/officeDocument/2006/relationships/slide" Target="slides/slide5.xml"/><Relationship Id="rId13" Type="http://schemas.openxmlformats.org/officeDocument/2006/relationships/font" Target="fonts/Merriweather-italic.fntdata"/><Relationship Id="rId12" Type="http://schemas.openxmlformats.org/officeDocument/2006/relationships/font" Target="fonts/Merriweather-bold.fntdata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font" Target="fonts/Merriweather-boldItalic.fntdata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" name="Google Shape;51;g39d9a9ea642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2" name="Google Shape;52;g39d9a9ea642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g39d9a9ea642_0_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8" name="Google Shape;58;g39d9a9ea642_0_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Businesses like McDonald's rely on digital information systems to be effective and relevant in today's cutthroat industry. CRM is a crucial technology that aids in managing customer information and communications. I'll discuss how McDonald's uses Salesforce to improve customer connections, overcome obstacles, and make wiser business decisions.</a:t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2" name="Shape 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" name="Google Shape;63;g39d9a9ea642_0_2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64" name="Google Shape;64;g39d9a9ea642_0_2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Salesforce serves as McDonald's digital foundation for consumer interaction. It gives McDonald's a better understanding of what customers want by connecting app data, in-store experiences, and loyalty rewards. This data-driven approach aids the company in providing tailored offers and raising customer happiness.</a:t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g39d9a9ea642_0_3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" name="Google Shape;70;g39d9a9ea642_0_3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5" name="Shape 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" name="Google Shape;76;g39d9a9ea642_0_4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7" name="Google Shape;77;g39d9a9ea642_0_4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0"/>
              </a:spcBef>
              <a:spcAft>
                <a:spcPts val="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0"/>
              </a:spcBef>
              <a:spcAft>
                <a:spcPts val="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1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jp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3.jp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3.jp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3.jp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Relationship Id="rId3" Type="http://schemas.openxmlformats.org/officeDocument/2006/relationships/hyperlink" Target="https://www.computerworld.com/article/1663196/why-mcdonalds-crm-effort-wont-work.html" TargetMode="External"/><Relationship Id="rId4" Type="http://schemas.openxmlformats.org/officeDocument/2006/relationships/hyperlink" Target="https://www.customerexperiencedive.com/news/mcdonalds-customer-satisfaction-service-personalization-q1/715046" TargetMode="External"/><Relationship Id="rId10" Type="http://schemas.openxmlformats.org/officeDocument/2006/relationships/hyperlink" Target="https://www.salesforce.com/news/press-releases/2018/04/16/salesforce-to-power-personalized-customer-engagement-for-arcos-dorados" TargetMode="External"/><Relationship Id="rId9" Type="http://schemas.openxmlformats.org/officeDocument/2006/relationships/hyperlink" Target="https://pmc.ncbi.nlm.nih.gov/articles/PMC7395579/" TargetMode="External"/><Relationship Id="rId5" Type="http://schemas.openxmlformats.org/officeDocument/2006/relationships/hyperlink" Target="https://www.ejournal.aibpmjournals.com/index.php/IJTHAP/article/view/1584" TargetMode="External"/><Relationship Id="rId6" Type="http://schemas.openxmlformats.org/officeDocument/2006/relationships/hyperlink" Target="https://www.researchgate.net/publication/356108353_The_dark_side_of_customer_analytics_the_ethics_of_retailing" TargetMode="External"/><Relationship Id="rId7" Type="http://schemas.openxmlformats.org/officeDocument/2006/relationships/hyperlink" Target="https://www.ejournal.aibpmjournals.com/index.php/IJTHAP/article/view/1061" TargetMode="External"/><Relationship Id="rId8" Type="http://schemas.openxmlformats.org/officeDocument/2006/relationships/hyperlink" Target="https://www.qsrmagazine.com/operations/fast-food/mcdonalds-sells-personalization-platform-dynamic-yield-mastercard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13"/>
          <p:cNvSpPr txBox="1"/>
          <p:nvPr>
            <p:ph type="title"/>
          </p:nvPr>
        </p:nvSpPr>
        <p:spPr>
          <a:xfrm>
            <a:off x="275150" y="959275"/>
            <a:ext cx="3808500" cy="3627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REAL WORLD APPLICATION OF BUSINESS INFORMATION SYSTEMS</a:t>
            </a:r>
            <a:endParaRPr>
              <a:solidFill>
                <a:schemeClr val="lt1"/>
              </a:solidFill>
              <a:latin typeface="Merriweather"/>
              <a:ea typeface="Merriweather"/>
              <a:cs typeface="Merriweather"/>
              <a:sym typeface="Merriweather"/>
            </a:endParaRPr>
          </a:p>
        </p:txBody>
      </p:sp>
      <p:sp>
        <p:nvSpPr>
          <p:cNvPr id="55" name="Google Shape;55;p13"/>
          <p:cNvSpPr txBox="1"/>
          <p:nvPr/>
        </p:nvSpPr>
        <p:spPr>
          <a:xfrm>
            <a:off x="3855325" y="4467500"/>
            <a:ext cx="5070600" cy="46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Name: Ricardo Fino    Student Nº: 2333039</a:t>
            </a:r>
            <a:endParaRPr sz="1800">
              <a:solidFill>
                <a:schemeClr val="lt1"/>
              </a:solidFill>
              <a:latin typeface="Merriweather"/>
              <a:ea typeface="Merriweather"/>
              <a:cs typeface="Merriweather"/>
              <a:sym typeface="Merriweather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59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4"/>
          <p:cNvSpPr txBox="1"/>
          <p:nvPr/>
        </p:nvSpPr>
        <p:spPr>
          <a:xfrm>
            <a:off x="292350" y="283225"/>
            <a:ext cx="5262300" cy="569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5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INTRODUCTION:</a:t>
            </a:r>
            <a:endParaRPr sz="2500">
              <a:solidFill>
                <a:schemeClr val="lt1"/>
              </a:solidFill>
              <a:latin typeface="Merriweather"/>
              <a:ea typeface="Merriweather"/>
              <a:cs typeface="Merriweather"/>
              <a:sym typeface="Merriweather"/>
            </a:endParaRPr>
          </a:p>
        </p:txBody>
      </p:sp>
      <p:sp>
        <p:nvSpPr>
          <p:cNvPr id="61" name="Google Shape;61;p14"/>
          <p:cNvSpPr txBox="1"/>
          <p:nvPr/>
        </p:nvSpPr>
        <p:spPr>
          <a:xfrm>
            <a:off x="347175" y="813100"/>
            <a:ext cx="4010700" cy="4312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111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Merriweather"/>
              <a:buChar char="❏"/>
            </a:pPr>
            <a:r>
              <a:rPr lang="en-GB" sz="13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Modern businesses rely on Information Systems (IS) to improve efficiency, decision-making, and customer engagement.</a:t>
            </a:r>
            <a:endParaRPr sz="1300">
              <a:solidFill>
                <a:schemeClr val="lt1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300">
              <a:solidFill>
                <a:schemeClr val="lt1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-3111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Merriweather"/>
              <a:buChar char="❏"/>
            </a:pPr>
            <a:r>
              <a:rPr lang="en-GB" sz="13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Customer Relationship Management (CRM) systems are essential for collecting, managing, and analyzing customer data.</a:t>
            </a:r>
            <a:endParaRPr sz="1300">
              <a:solidFill>
                <a:schemeClr val="lt1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300">
              <a:solidFill>
                <a:schemeClr val="lt1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-3111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Merriweather"/>
              <a:buChar char="❏"/>
            </a:pPr>
            <a:r>
              <a:rPr lang="en-GB" sz="13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This presentation explores how McDonald’s uses Salesforce CRM to enhance operations and customer experience.</a:t>
            </a:r>
            <a:endParaRPr sz="1300">
              <a:solidFill>
                <a:schemeClr val="lt1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300">
              <a:solidFill>
                <a:schemeClr val="lt1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-3111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300"/>
              <a:buFont typeface="Merriweather"/>
              <a:buChar char="❏"/>
            </a:pPr>
            <a:r>
              <a:rPr lang="en-GB" sz="13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Focus: challenges, solutions, ethical considerations, and performance impact.</a:t>
            </a:r>
            <a:endParaRPr sz="1300">
              <a:solidFill>
                <a:schemeClr val="lt1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lt1"/>
              </a:solidFill>
              <a:latin typeface="Merriweather"/>
              <a:ea typeface="Merriweather"/>
              <a:cs typeface="Merriweather"/>
              <a:sym typeface="Merriweather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15"/>
          <p:cNvSpPr txBox="1"/>
          <p:nvPr/>
        </p:nvSpPr>
        <p:spPr>
          <a:xfrm>
            <a:off x="164500" y="201000"/>
            <a:ext cx="6504600" cy="523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2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Integrating Salesforce CRM at McDonald’s</a:t>
            </a:r>
            <a:endParaRPr sz="2900">
              <a:solidFill>
                <a:schemeClr val="lt1"/>
              </a:solidFill>
              <a:latin typeface="Merriweather"/>
              <a:ea typeface="Merriweather"/>
              <a:cs typeface="Merriweather"/>
              <a:sym typeface="Merriweather"/>
            </a:endParaRPr>
          </a:p>
        </p:txBody>
      </p:sp>
      <p:sp>
        <p:nvSpPr>
          <p:cNvPr id="67" name="Google Shape;67;p15"/>
          <p:cNvSpPr txBox="1"/>
          <p:nvPr/>
        </p:nvSpPr>
        <p:spPr>
          <a:xfrm>
            <a:off x="109625" y="952600"/>
            <a:ext cx="4403400" cy="4279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3302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Merriweather"/>
              <a:buChar char="❏"/>
            </a:pPr>
            <a:r>
              <a:rPr lang="en-GB" sz="13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McDonald’s adopted Salesforce CRM to unify global customer data and streamline marketing communications </a:t>
            </a:r>
            <a:r>
              <a:rPr i="1" lang="en-GB" sz="13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(Salesforce, 2018)</a:t>
            </a:r>
            <a:r>
              <a:rPr lang="en-GB" sz="13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.</a:t>
            </a:r>
            <a:endParaRPr sz="1300">
              <a:solidFill>
                <a:schemeClr val="lt1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Merriweather"/>
              <a:buChar char="❏"/>
            </a:pPr>
            <a:r>
              <a:rPr lang="en-GB" sz="13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Objective: Provide personalized customer experiences through mobile apps, loyalty programs, and digital ordering</a:t>
            </a:r>
            <a:r>
              <a:rPr i="1" lang="en-GB" sz="13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 (Customer Experience Dive, 2024; QSR Magazine, 2021)</a:t>
            </a:r>
            <a:r>
              <a:rPr lang="en-GB" sz="13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.</a:t>
            </a:r>
            <a:endParaRPr sz="1300">
              <a:solidFill>
                <a:schemeClr val="lt1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Merriweather"/>
              <a:buChar char="❏"/>
            </a:pPr>
            <a:r>
              <a:rPr lang="en-GB" sz="13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Salesforce helps track customer behavior, manage campaigns, and deliver data-driven insights to franchise managers </a:t>
            </a:r>
            <a:r>
              <a:rPr i="1" lang="en-GB" sz="13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(Rodriguez &amp; Boyer, 2020; Goi, 2021)</a:t>
            </a:r>
            <a:r>
              <a:rPr lang="en-GB" sz="13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.</a:t>
            </a:r>
            <a:endParaRPr sz="1300">
              <a:solidFill>
                <a:schemeClr val="lt1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-3302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Font typeface="Merriweather"/>
              <a:buChar char="❏"/>
            </a:pPr>
            <a:r>
              <a:rPr lang="en-GB" sz="13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Integration with mobile apps and POS systems enables real-time feedback collection and targeted promotions </a:t>
            </a:r>
            <a:r>
              <a:rPr i="1" lang="en-GB" sz="13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(Computerworld, n.d.; Kee et al., 2024; Eisyami et al., 2022)</a:t>
            </a:r>
            <a:r>
              <a:rPr lang="en-GB" sz="13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.</a:t>
            </a:r>
            <a:endParaRPr sz="1600">
              <a:solidFill>
                <a:schemeClr val="lt1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2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blipFill>
          <a:blip r:embed="rId3">
            <a:alphaModFix/>
          </a:blip>
          <a:stretch>
            <a:fillRect/>
          </a:stretch>
        </a:blipFill>
      </p:bgPr>
    </p:bg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16"/>
          <p:cNvSpPr txBox="1"/>
          <p:nvPr/>
        </p:nvSpPr>
        <p:spPr>
          <a:xfrm>
            <a:off x="63950" y="629625"/>
            <a:ext cx="5262300" cy="5635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None/>
            </a:pPr>
            <a:r>
              <a:rPr b="1" lang="en-GB" sz="11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Challenges</a:t>
            </a:r>
            <a:endParaRPr b="1" sz="1100">
              <a:solidFill>
                <a:schemeClr val="lt1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-28575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</a:pPr>
            <a:r>
              <a:rPr lang="en-GB" sz="9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Data privacy and GDPR compliance across global operations </a:t>
            </a:r>
            <a:r>
              <a:rPr i="1" lang="en-GB" sz="9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(Goi, 2021).</a:t>
            </a:r>
            <a:endParaRPr i="1" sz="900">
              <a:solidFill>
                <a:schemeClr val="lt1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-2857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</a:pPr>
            <a:r>
              <a:rPr lang="en-GB" sz="9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Integrating data from multiple franchise systems </a:t>
            </a:r>
            <a:r>
              <a:rPr i="1" lang="en-GB" sz="9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(Computerworld, n.d.).</a:t>
            </a:r>
            <a:endParaRPr i="1" sz="900">
              <a:solidFill>
                <a:schemeClr val="lt1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-2857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</a:pPr>
            <a:r>
              <a:rPr lang="en-GB" sz="9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Ensuring staff adoption and consistent data entry </a:t>
            </a:r>
            <a:r>
              <a:rPr i="1" lang="en-GB" sz="9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(Kee et al., 2024).</a:t>
            </a:r>
            <a:endParaRPr i="1" sz="900">
              <a:solidFill>
                <a:schemeClr val="lt1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l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None/>
            </a:pPr>
            <a:r>
              <a:rPr b="1" lang="en-GB" sz="11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Solutions</a:t>
            </a:r>
            <a:endParaRPr b="1" sz="1100">
              <a:solidFill>
                <a:schemeClr val="lt1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-28575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</a:pPr>
            <a:r>
              <a:rPr lang="en-GB" sz="9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Salesforce data encryption and access control for compliance </a:t>
            </a:r>
            <a:r>
              <a:rPr i="1" lang="en-GB" sz="9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(Salesforce, 2018).</a:t>
            </a:r>
            <a:endParaRPr i="1" sz="900">
              <a:solidFill>
                <a:schemeClr val="lt1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-2857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</a:pPr>
            <a:r>
              <a:rPr lang="en-GB" sz="9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Cloud-based architecture enabling global scalability </a:t>
            </a:r>
            <a:r>
              <a:rPr i="1" lang="en-GB" sz="9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(Rodriguez &amp; Boyer, 2020)</a:t>
            </a:r>
            <a:r>
              <a:rPr lang="en-GB" sz="9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.</a:t>
            </a:r>
            <a:endParaRPr sz="900">
              <a:solidFill>
                <a:schemeClr val="lt1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-2857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</a:pPr>
            <a:r>
              <a:rPr lang="en-GB" sz="9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Continuous staff training and centralized dashboards </a:t>
            </a:r>
            <a:r>
              <a:rPr i="1" lang="en-GB" sz="9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(Eisyami et al., 2022; Kee et al., 2024).</a:t>
            </a:r>
            <a:endParaRPr i="1" sz="900">
              <a:solidFill>
                <a:schemeClr val="lt1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l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None/>
            </a:pPr>
            <a:r>
              <a:rPr b="1" lang="en-GB" sz="11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Ethical Issues</a:t>
            </a:r>
            <a:endParaRPr b="1" sz="1100">
              <a:solidFill>
                <a:schemeClr val="lt1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-28575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</a:pPr>
            <a:r>
              <a:rPr lang="en-GB" sz="9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Responsible data collection and transparency with customers </a:t>
            </a:r>
            <a:r>
              <a:rPr i="1" lang="en-GB" sz="9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(Goi, 2021).</a:t>
            </a:r>
            <a:endParaRPr i="1" sz="900">
              <a:solidFill>
                <a:schemeClr val="lt1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-2857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</a:pPr>
            <a:r>
              <a:rPr lang="en-GB" sz="9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Balancing personalization with privacy rights </a:t>
            </a:r>
            <a:r>
              <a:rPr i="1" lang="en-GB" sz="9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(Customer Experience Dive, 2024).</a:t>
            </a:r>
            <a:endParaRPr i="1" sz="900">
              <a:solidFill>
                <a:schemeClr val="lt1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-2857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</a:pPr>
            <a:r>
              <a:rPr lang="en-GB" sz="9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Avoiding bias in automated marketing decisions </a:t>
            </a:r>
            <a:r>
              <a:rPr i="1" lang="en-GB" sz="9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(QSR Magazine, 2021).</a:t>
            </a:r>
            <a:endParaRPr i="1" sz="900">
              <a:solidFill>
                <a:schemeClr val="lt1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l">
              <a:lnSpc>
                <a:spcPct val="115000"/>
              </a:lnSpc>
              <a:spcBef>
                <a:spcPts val="1400"/>
              </a:spcBef>
              <a:spcAft>
                <a:spcPts val="0"/>
              </a:spcAft>
              <a:buNone/>
            </a:pPr>
            <a:r>
              <a:rPr b="1" lang="en-GB" sz="11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Business Impact</a:t>
            </a:r>
            <a:endParaRPr b="1" sz="1100">
              <a:solidFill>
                <a:schemeClr val="lt1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-28575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</a:pPr>
            <a:r>
              <a:rPr lang="en-GB" sz="9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Improved customer loyalty and repeat purchases through personalized marketing </a:t>
            </a:r>
            <a:r>
              <a:rPr i="1" lang="en-GB" sz="9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(Eisyami et al., 2022; Customer Experience Dive, 2024).</a:t>
            </a:r>
            <a:endParaRPr i="1" sz="900">
              <a:solidFill>
                <a:schemeClr val="lt1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-2857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</a:pPr>
            <a:r>
              <a:rPr lang="en-GB" sz="9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Enhanced decision-making with real-time analytics </a:t>
            </a:r>
            <a:r>
              <a:rPr i="1" lang="en-GB" sz="9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(Rodriguez &amp; Boyer, 2020).</a:t>
            </a:r>
            <a:endParaRPr i="1" sz="900">
              <a:solidFill>
                <a:schemeClr val="lt1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-2857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900"/>
              <a:buChar char="●"/>
            </a:pPr>
            <a:r>
              <a:rPr lang="en-GB" sz="9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Increased operational efficiency across global franchises </a:t>
            </a:r>
            <a:r>
              <a:rPr i="1" lang="en-GB" sz="9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(Salesforce, 2018; Kee et al., 2024).</a:t>
            </a:r>
            <a:endParaRPr i="1" sz="900">
              <a:solidFill>
                <a:schemeClr val="lt1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100">
              <a:solidFill>
                <a:schemeClr val="lt1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381000" marR="3810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100">
              <a:solidFill>
                <a:schemeClr val="lt1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2"/>
              </a:solidFill>
            </a:endParaRPr>
          </a:p>
        </p:txBody>
      </p:sp>
      <p:sp>
        <p:nvSpPr>
          <p:cNvPr id="73" name="Google Shape;73;p16"/>
          <p:cNvSpPr txBox="1"/>
          <p:nvPr/>
        </p:nvSpPr>
        <p:spPr>
          <a:xfrm>
            <a:off x="228400" y="137025"/>
            <a:ext cx="7509600" cy="492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CRM in Practice: Key Challenges, Solutions &amp; Outcomes</a:t>
            </a:r>
            <a:endParaRPr sz="2700">
              <a:solidFill>
                <a:schemeClr val="lt1"/>
              </a:solidFill>
              <a:latin typeface="Merriweather"/>
              <a:ea typeface="Merriweather"/>
              <a:cs typeface="Merriweather"/>
              <a:sym typeface="Merriweather"/>
            </a:endParaRPr>
          </a:p>
        </p:txBody>
      </p:sp>
      <p:sp>
        <p:nvSpPr>
          <p:cNvPr id="74" name="Google Shape;74;p16"/>
          <p:cNvSpPr txBox="1"/>
          <p:nvPr/>
        </p:nvSpPr>
        <p:spPr>
          <a:xfrm>
            <a:off x="4768900" y="583950"/>
            <a:ext cx="2932500" cy="1554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 sz="10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Key Takeaway:</a:t>
            </a:r>
            <a:endParaRPr b="1" sz="1000">
              <a:solidFill>
                <a:schemeClr val="lt1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381000" marR="38100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10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“CRM systems like Salesforce are not just about storing data — they transform it into actionable insights that drive customer satisfaction and business growth.”</a:t>
            </a:r>
            <a:endParaRPr sz="1700">
              <a:solidFill>
                <a:schemeClr val="dk2"/>
              </a:solidFill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F0000">
            <a:alpha val="80000"/>
          </a:srgbClr>
        </a:solidFill>
      </p:bgPr>
    </p:bg>
    <p:spTree>
      <p:nvGrpSpPr>
        <p:cNvPr id="78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17"/>
          <p:cNvSpPr txBox="1"/>
          <p:nvPr/>
        </p:nvSpPr>
        <p:spPr>
          <a:xfrm>
            <a:off x="200975" y="973800"/>
            <a:ext cx="8660700" cy="4032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292100" lvl="0" marL="45720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Merriweather"/>
              <a:buAutoNum type="arabicPeriod"/>
            </a:pPr>
            <a:r>
              <a:rPr lang="en-GB" sz="10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Computerworld. (n.d.). </a:t>
            </a:r>
            <a:r>
              <a:rPr i="1" lang="en-GB" sz="10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Why McDonald’s CRM effort won’t work.</a:t>
            </a:r>
            <a:r>
              <a:rPr lang="en-GB" sz="10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 </a:t>
            </a:r>
            <a:r>
              <a:rPr i="1" lang="en-GB" sz="10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Computerworld.</a:t>
            </a:r>
            <a:r>
              <a:rPr lang="en-GB" sz="1000" u="sng">
                <a:solidFill>
                  <a:srgbClr val="CC0000"/>
                </a:solidFill>
                <a:latin typeface="Merriweather"/>
                <a:ea typeface="Merriweather"/>
                <a:cs typeface="Merriweather"/>
                <a:sym typeface="Merriweather"/>
                <a:hlinkClick r:id="rId3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https://www.computerworld.com/article/1663196/why-mcdonalds-crm-effort-wont-work.html</a:t>
            </a:r>
            <a:endParaRPr sz="1000" u="sng">
              <a:solidFill>
                <a:srgbClr val="CC0000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-2921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Merriweather"/>
              <a:buAutoNum type="arabicPeriod"/>
            </a:pPr>
            <a:r>
              <a:rPr lang="en-GB" sz="10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Customer Experience Dive. (2024, May 2). </a:t>
            </a:r>
            <a:r>
              <a:rPr i="1" lang="en-GB" sz="10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McDonald’s credits speed, personalization for high satisfaction.</a:t>
            </a:r>
            <a:r>
              <a:rPr lang="en-GB" sz="10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 </a:t>
            </a:r>
            <a:r>
              <a:rPr i="1" lang="en-GB" sz="10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Customer Experience Dive.</a:t>
            </a:r>
            <a:r>
              <a:rPr lang="en-GB" sz="10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 </a:t>
            </a:r>
            <a:r>
              <a:rPr lang="en-GB" sz="1000" u="sng">
                <a:solidFill>
                  <a:srgbClr val="CC0000"/>
                </a:solidFill>
                <a:latin typeface="Merriweather"/>
                <a:ea typeface="Merriweather"/>
                <a:cs typeface="Merriweather"/>
                <a:sym typeface="Merriweather"/>
                <a:hlinkClick r:id="rId4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https://www.customerexperiencedive.com/news/mcdonalds-customer-satisfaction-service-personalization-q1/715046</a:t>
            </a:r>
            <a:endParaRPr sz="1000" u="sng">
              <a:solidFill>
                <a:srgbClr val="CC0000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-2921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Merriweather"/>
              <a:buAutoNum type="arabicPeriod"/>
            </a:pPr>
            <a:r>
              <a:rPr lang="en-GB" sz="10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Eisyami, S., Nadiah, S., Zahrah, S., Chee Kee, S., &amp; Singhal, I. (2022). A case study of consumer satisfaction that leads to loyalty towards McDonald’s. </a:t>
            </a:r>
            <a:r>
              <a:rPr i="1" lang="en-GB" sz="10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International Journal of Tourism and Hospitality in Asia Pacific, 6</a:t>
            </a:r>
            <a:r>
              <a:rPr lang="en-GB" sz="10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(3), 45–54. </a:t>
            </a:r>
            <a:r>
              <a:rPr lang="en-GB" sz="1000" u="sng">
                <a:solidFill>
                  <a:srgbClr val="CC0000"/>
                </a:solidFill>
                <a:latin typeface="Merriweather"/>
                <a:ea typeface="Merriweather"/>
                <a:cs typeface="Merriweather"/>
                <a:sym typeface="Merriweather"/>
                <a:hlinkClick r:id="rId5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https://www.ejournal.aibpmjournals.com/index.php/IJTHAP/article/view/1584</a:t>
            </a:r>
            <a:endParaRPr sz="1000" u="sng">
              <a:solidFill>
                <a:srgbClr val="CC0000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-2921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Merriweather"/>
              <a:buAutoNum type="arabicPeriod"/>
            </a:pPr>
            <a:r>
              <a:rPr lang="en-GB" sz="10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Goi, C. L. (2021). The dark side of customer analytics: The ethics of retailing. </a:t>
            </a:r>
            <a:r>
              <a:rPr i="1" lang="en-GB" sz="10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Asian Journal of Business Ethics, 10</a:t>
            </a:r>
            <a:r>
              <a:rPr lang="en-GB" sz="10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(2), 411–423. </a:t>
            </a:r>
            <a:r>
              <a:rPr lang="en-GB" sz="1000" u="sng">
                <a:solidFill>
                  <a:srgbClr val="CC0000"/>
                </a:solidFill>
                <a:latin typeface="Merriweather"/>
                <a:ea typeface="Merriweather"/>
                <a:cs typeface="Merriweather"/>
                <a:sym typeface="Merriweather"/>
                <a:hlinkClick r:id="rId6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https://www.researchgate.net/publication/356108353_The_dark_side_of_customer_analytics_the_ethics_of_retailing</a:t>
            </a:r>
            <a:endParaRPr sz="1000" u="sng">
              <a:solidFill>
                <a:srgbClr val="CC0000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-2921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Merriweather"/>
              <a:buAutoNum type="arabicPeriod"/>
            </a:pPr>
            <a:r>
              <a:rPr lang="en-GB" sz="10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Kee, D. M. H., Ho, S. L., Ho, Y. S., Lee, T. W., Ma, H. Y., &amp; Yin, Y. (2024). Critical success factors in the fast-food industry: A case of McDonald’s. </a:t>
            </a:r>
            <a:r>
              <a:rPr i="1" lang="en-GB" sz="10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International Journal of Tourism and Hospitality in Asia Pacific, 7</a:t>
            </a:r>
            <a:r>
              <a:rPr lang="en-GB" sz="10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(1), 1–12. </a:t>
            </a:r>
            <a:r>
              <a:rPr lang="en-GB" sz="1000" u="sng">
                <a:solidFill>
                  <a:srgbClr val="CC0000"/>
                </a:solidFill>
                <a:latin typeface="Merriweather"/>
                <a:ea typeface="Merriweather"/>
                <a:cs typeface="Merriweather"/>
                <a:sym typeface="Merriweather"/>
                <a:hlinkClick r:id="rId7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https://www.ejournal.aibpmjournals.com/index.php/IJTHAP/article/view/1061</a:t>
            </a:r>
            <a:endParaRPr sz="1000" u="sng">
              <a:solidFill>
                <a:srgbClr val="CC0000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-2921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Merriweather"/>
              <a:buAutoNum type="arabicPeriod"/>
            </a:pPr>
            <a:r>
              <a:rPr lang="en-GB" sz="10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QSR Magazine. (2021, December 21). </a:t>
            </a:r>
            <a:r>
              <a:rPr i="1" lang="en-GB" sz="10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McDonald’s sells personalization platform Dynamic Yield to Mastercard.</a:t>
            </a:r>
            <a:r>
              <a:rPr lang="en-GB" sz="10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 </a:t>
            </a:r>
            <a:r>
              <a:rPr i="1" lang="en-GB" sz="10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QSR Magazine.</a:t>
            </a:r>
            <a:r>
              <a:rPr lang="en-GB" sz="10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 </a:t>
            </a:r>
            <a:r>
              <a:rPr lang="en-GB" sz="1000" u="sng">
                <a:solidFill>
                  <a:srgbClr val="CC0000"/>
                </a:solidFill>
                <a:latin typeface="Merriweather"/>
                <a:ea typeface="Merriweather"/>
                <a:cs typeface="Merriweather"/>
                <a:sym typeface="Merriweather"/>
                <a:hlinkClick r:id="rId8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https://www.qsrmagazine.com/operations/fast-food/mcdonalds-sells-personalization-platform-dynamic-yield-mastercard</a:t>
            </a:r>
            <a:endParaRPr sz="1000" u="sng">
              <a:solidFill>
                <a:srgbClr val="CC0000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-2921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Merriweather"/>
              <a:buAutoNum type="arabicPeriod"/>
            </a:pPr>
            <a:r>
              <a:rPr lang="en-GB" sz="10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Rodriguez, M., &amp; Boyer, S. L. (2020). The impact of mobile customer relationship management (mCRM) on sales collaboration and sales performance. </a:t>
            </a:r>
            <a:r>
              <a:rPr i="1" lang="en-GB" sz="10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Journal of Marketing Analytics, 8</a:t>
            </a:r>
            <a:r>
              <a:rPr lang="en-GB" sz="10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(3), 137–148. </a:t>
            </a:r>
            <a:r>
              <a:rPr lang="en-GB" sz="1000" u="sng">
                <a:solidFill>
                  <a:srgbClr val="CC0000"/>
                </a:solidFill>
                <a:latin typeface="Merriweather"/>
                <a:ea typeface="Merriweather"/>
                <a:cs typeface="Merriweather"/>
                <a:sym typeface="Merriweather"/>
                <a:hlinkClick r:id="rId9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https://pmc.ncbi.nlm.nih.gov/articles/PMC7395579/</a:t>
            </a:r>
            <a:endParaRPr sz="1000" u="sng">
              <a:solidFill>
                <a:srgbClr val="CC0000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-29210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000"/>
              <a:buFont typeface="Merriweather"/>
              <a:buAutoNum type="arabicPeriod"/>
            </a:pPr>
            <a:r>
              <a:rPr lang="en-GB" sz="10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Salesforce. (2018, April 16). </a:t>
            </a:r>
            <a:r>
              <a:rPr i="1" lang="en-GB" sz="10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Salesforce to power personalized customer engagement for Arcos Dorados (McDonald’s largest independent franchisee).</a:t>
            </a:r>
            <a:r>
              <a:rPr lang="en-GB" sz="10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 </a:t>
            </a:r>
            <a:r>
              <a:rPr i="1" lang="en-GB" sz="10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Salesforce Newsroom.</a:t>
            </a:r>
            <a:r>
              <a:rPr lang="en-GB" sz="10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 </a:t>
            </a:r>
            <a:r>
              <a:rPr lang="en-GB" sz="1000" u="sng">
                <a:solidFill>
                  <a:srgbClr val="CC0000"/>
                </a:solidFill>
                <a:latin typeface="Merriweather"/>
                <a:ea typeface="Merriweather"/>
                <a:cs typeface="Merriweather"/>
                <a:sym typeface="Merriweather"/>
                <a:hlinkClick r:id="rId10">
                  <a:extLst>
                    <a:ext uri="{A12FA001-AC4F-418D-AE19-62706E023703}">
                      <ahyp:hlinkClr val="tx"/>
                    </a:ext>
                  </a:extLst>
                </a:hlinkClick>
              </a:rPr>
              <a:t>https://www.salesforce.com/news/press-releases/2018/04/16/salesforce-to-power-personalized-customer-engagement-for-arcos-dorados</a:t>
            </a:r>
            <a:endParaRPr sz="1000">
              <a:solidFill>
                <a:srgbClr val="CC0000"/>
              </a:solidFill>
              <a:latin typeface="Merriweather"/>
              <a:ea typeface="Merriweather"/>
              <a:cs typeface="Merriweather"/>
              <a:sym typeface="Merriweather"/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000">
              <a:solidFill>
                <a:schemeClr val="dk1"/>
              </a:solidFill>
            </a:endParaRPr>
          </a:p>
        </p:txBody>
      </p:sp>
      <p:sp>
        <p:nvSpPr>
          <p:cNvPr id="80" name="Google Shape;80;p17"/>
          <p:cNvSpPr txBox="1"/>
          <p:nvPr/>
        </p:nvSpPr>
        <p:spPr>
          <a:xfrm>
            <a:off x="200975" y="182700"/>
            <a:ext cx="5262300" cy="507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100">
                <a:solidFill>
                  <a:schemeClr val="lt1"/>
                </a:solidFill>
                <a:latin typeface="Merriweather"/>
                <a:ea typeface="Merriweather"/>
                <a:cs typeface="Merriweather"/>
                <a:sym typeface="Merriweather"/>
              </a:rPr>
              <a:t>REFERENCES:</a:t>
            </a:r>
            <a:endParaRPr sz="2100">
              <a:solidFill>
                <a:schemeClr val="lt1"/>
              </a:solidFill>
              <a:latin typeface="Merriweather"/>
              <a:ea typeface="Merriweather"/>
              <a:cs typeface="Merriweather"/>
              <a:sym typeface="Merriweather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4285F4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