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12" r:id="rId2"/>
  </p:sldMasterIdLst>
  <p:notesMasterIdLst>
    <p:notesMasterId r:id="rId18"/>
  </p:notesMasterIdLst>
  <p:sldIdLst>
    <p:sldId id="2561" r:id="rId3"/>
    <p:sldId id="2581" r:id="rId4"/>
    <p:sldId id="2582" r:id="rId5"/>
    <p:sldId id="2569" r:id="rId6"/>
    <p:sldId id="2571" r:id="rId7"/>
    <p:sldId id="2588" r:id="rId8"/>
    <p:sldId id="2583" r:id="rId9"/>
    <p:sldId id="2592" r:id="rId10"/>
    <p:sldId id="2590" r:id="rId11"/>
    <p:sldId id="2591" r:id="rId12"/>
    <p:sldId id="2589" r:id="rId13"/>
    <p:sldId id="2574" r:id="rId14"/>
    <p:sldId id="2584" r:id="rId15"/>
    <p:sldId id="2586" r:id="rId16"/>
    <p:sldId id="25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ummarising and Paraphrasing" id="{9355AAB3-7B93-4572-8B2E-700B6CA99A98}">
          <p14:sldIdLst>
            <p14:sldId id="2561"/>
            <p14:sldId id="2581"/>
            <p14:sldId id="2582"/>
            <p14:sldId id="2569"/>
            <p14:sldId id="2571"/>
            <p14:sldId id="2588"/>
            <p14:sldId id="2583"/>
            <p14:sldId id="2592"/>
            <p14:sldId id="2590"/>
            <p14:sldId id="2591"/>
            <p14:sldId id="2589"/>
            <p14:sldId id="2574"/>
            <p14:sldId id="2584"/>
            <p14:sldId id="2586"/>
            <p14:sldId id="258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4724" autoAdjust="0"/>
  </p:normalViewPr>
  <p:slideViewPr>
    <p:cSldViewPr snapToGrid="0">
      <p:cViewPr varScale="1">
        <p:scale>
          <a:sx n="81" d="100"/>
          <a:sy n="81" d="100"/>
        </p:scale>
        <p:origin x="1464" y="96"/>
      </p:cViewPr>
      <p:guideLst/>
    </p:cSldViewPr>
  </p:slideViewPr>
  <p:notesTextViewPr>
    <p:cViewPr>
      <p:scale>
        <a:sx n="3" d="2"/>
        <a:sy n="3" d="2"/>
      </p:scale>
      <p:origin x="0" y="0"/>
    </p:cViewPr>
  </p:notesTextViewPr>
  <p:sorterViewPr>
    <p:cViewPr>
      <p:scale>
        <a:sx n="130" d="100"/>
        <a:sy n="130" d="100"/>
      </p:scale>
      <p:origin x="0" y="-14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7DD2B27A-FD78-43A2-B888-A9CFBE3E26D6}"/>
    <pc:docChg chg="modSld">
      <pc:chgData name="Helen Evans (Institute of Management and Health)" userId="d9a8b39e-a9d4-4d81-a719-001f6364ef6d" providerId="ADAL" clId="{7DD2B27A-FD78-43A2-B888-A9CFBE3E26D6}" dt="2025-11-05T12:41:10.110" v="6" actId="6549"/>
      <pc:docMkLst>
        <pc:docMk/>
      </pc:docMkLst>
      <pc:sldChg chg="modNotesTx">
        <pc:chgData name="Helen Evans (Institute of Management and Health)" userId="d9a8b39e-a9d4-4d81-a719-001f6364ef6d" providerId="ADAL" clId="{7DD2B27A-FD78-43A2-B888-A9CFBE3E26D6}" dt="2025-11-05T12:41:10.110" v="6" actId="6549"/>
        <pc:sldMkLst>
          <pc:docMk/>
          <pc:sldMk cId="3631459843" sldId="256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image" Target="../media/image19.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image" Target="../media/image19.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9350BF-651C-413B-A4A5-D786E8F0F559}"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0F73F151-F5EB-4928-BC80-7C08DACAC041}">
      <dgm:prSet/>
      <dgm:spPr/>
      <dgm:t>
        <a:bodyPr/>
        <a:lstStyle/>
        <a:p>
          <a:pPr>
            <a:lnSpc>
              <a:spcPct val="100000"/>
            </a:lnSpc>
            <a:defRPr b="1"/>
          </a:pPr>
          <a:r>
            <a:rPr lang="en-US"/>
            <a:t>Purpose of Referencing</a:t>
          </a:r>
        </a:p>
      </dgm:t>
    </dgm:pt>
    <dgm:pt modelId="{4DA3B7D0-5241-4504-AF1F-D0E951584AEB}" type="parTrans" cxnId="{00E99F67-7D8D-42CA-A914-20F3603F6AB0}">
      <dgm:prSet/>
      <dgm:spPr/>
      <dgm:t>
        <a:bodyPr/>
        <a:lstStyle/>
        <a:p>
          <a:endParaRPr lang="en-US"/>
        </a:p>
      </dgm:t>
    </dgm:pt>
    <dgm:pt modelId="{E13E4AF3-646D-4D74-91DB-012D82D75019}" type="sibTrans" cxnId="{00E99F67-7D8D-42CA-A914-20F3603F6AB0}">
      <dgm:prSet/>
      <dgm:spPr/>
      <dgm:t>
        <a:bodyPr/>
        <a:lstStyle/>
        <a:p>
          <a:pPr>
            <a:lnSpc>
              <a:spcPct val="100000"/>
            </a:lnSpc>
            <a:defRPr b="1"/>
          </a:pPr>
          <a:endParaRPr lang="en-US"/>
        </a:p>
      </dgm:t>
    </dgm:pt>
    <dgm:pt modelId="{898BD20A-2042-423F-8D2E-C78F26C46EC9}">
      <dgm:prSet/>
      <dgm:spPr/>
      <dgm:t>
        <a:bodyPr/>
        <a:lstStyle/>
        <a:p>
          <a:pPr>
            <a:lnSpc>
              <a:spcPct val="100000"/>
            </a:lnSpc>
          </a:pPr>
          <a:r>
            <a:rPr lang="en-US" dirty="0"/>
            <a:t>Referencing acknowledges sources, maintains integrity, avoids plagiarism, and credits original authors effectively.</a:t>
          </a:r>
        </a:p>
      </dgm:t>
    </dgm:pt>
    <dgm:pt modelId="{97A04549-1C3A-415E-A24A-32ADA3AAA4B6}" type="parTrans" cxnId="{156781EB-13AF-44CD-9B11-0534BC5ED57E}">
      <dgm:prSet/>
      <dgm:spPr/>
      <dgm:t>
        <a:bodyPr/>
        <a:lstStyle/>
        <a:p>
          <a:endParaRPr lang="en-US"/>
        </a:p>
      </dgm:t>
    </dgm:pt>
    <dgm:pt modelId="{0D37E6D8-8894-4BCC-914D-66368CCBF58F}" type="sibTrans" cxnId="{156781EB-13AF-44CD-9B11-0534BC5ED57E}">
      <dgm:prSet/>
      <dgm:spPr/>
      <dgm:t>
        <a:bodyPr/>
        <a:lstStyle/>
        <a:p>
          <a:endParaRPr lang="en-US"/>
        </a:p>
      </dgm:t>
    </dgm:pt>
    <dgm:pt modelId="{E40CD882-524E-466A-A497-CD83335B8D2D}">
      <dgm:prSet/>
      <dgm:spPr/>
      <dgm:t>
        <a:bodyPr/>
        <a:lstStyle/>
        <a:p>
          <a:pPr>
            <a:lnSpc>
              <a:spcPct val="100000"/>
            </a:lnSpc>
            <a:defRPr b="1"/>
          </a:pPr>
          <a:r>
            <a:rPr lang="en-US"/>
            <a:t>Benefits of Referencing</a:t>
          </a:r>
        </a:p>
      </dgm:t>
    </dgm:pt>
    <dgm:pt modelId="{088A0A98-1EDA-4914-B46A-5C37AD98732A}" type="parTrans" cxnId="{15942F58-8301-4972-A0B3-27D2DA7AA7DB}">
      <dgm:prSet/>
      <dgm:spPr/>
      <dgm:t>
        <a:bodyPr/>
        <a:lstStyle/>
        <a:p>
          <a:endParaRPr lang="en-US"/>
        </a:p>
      </dgm:t>
    </dgm:pt>
    <dgm:pt modelId="{8DD67ED7-A90B-4068-A349-4732D3F0CA71}" type="sibTrans" cxnId="{15942F58-8301-4972-A0B3-27D2DA7AA7DB}">
      <dgm:prSet/>
      <dgm:spPr/>
      <dgm:t>
        <a:bodyPr/>
        <a:lstStyle/>
        <a:p>
          <a:pPr>
            <a:lnSpc>
              <a:spcPct val="100000"/>
            </a:lnSpc>
            <a:defRPr b="1"/>
          </a:pPr>
          <a:endParaRPr lang="en-US"/>
        </a:p>
      </dgm:t>
    </dgm:pt>
    <dgm:pt modelId="{80FCE1F9-6D61-4BD7-B430-649E0576CEC8}">
      <dgm:prSet/>
      <dgm:spPr/>
      <dgm:t>
        <a:bodyPr/>
        <a:lstStyle/>
        <a:p>
          <a:pPr>
            <a:lnSpc>
              <a:spcPct val="100000"/>
            </a:lnSpc>
          </a:pPr>
          <a:r>
            <a:rPr lang="en-US"/>
            <a:t>Proper referencing helps readers verify information and explore related academic literature further.</a:t>
          </a:r>
        </a:p>
      </dgm:t>
    </dgm:pt>
    <dgm:pt modelId="{FC7DD480-EAFB-43B9-A23B-323CE89E31D6}" type="parTrans" cxnId="{7334803B-0423-40A6-898A-A0742BC7F257}">
      <dgm:prSet/>
      <dgm:spPr/>
      <dgm:t>
        <a:bodyPr/>
        <a:lstStyle/>
        <a:p>
          <a:endParaRPr lang="en-US"/>
        </a:p>
      </dgm:t>
    </dgm:pt>
    <dgm:pt modelId="{A3DC0D8C-33E2-4897-A120-E6747EB24FD8}" type="sibTrans" cxnId="{7334803B-0423-40A6-898A-A0742BC7F257}">
      <dgm:prSet/>
      <dgm:spPr/>
      <dgm:t>
        <a:bodyPr/>
        <a:lstStyle/>
        <a:p>
          <a:endParaRPr lang="en-US"/>
        </a:p>
      </dgm:t>
    </dgm:pt>
    <dgm:pt modelId="{8174F03F-E6AE-4CA3-BE13-F5E6CE678F25}">
      <dgm:prSet/>
      <dgm:spPr/>
      <dgm:t>
        <a:bodyPr/>
        <a:lstStyle/>
        <a:p>
          <a:pPr>
            <a:lnSpc>
              <a:spcPct val="100000"/>
            </a:lnSpc>
            <a:defRPr b="1"/>
          </a:pPr>
          <a:r>
            <a:rPr lang="en-US" dirty="0"/>
            <a:t>Referencing Importance</a:t>
          </a:r>
        </a:p>
      </dgm:t>
    </dgm:pt>
    <dgm:pt modelId="{08B409A9-9D6A-44BD-B92B-E32E71A7B89F}" type="parTrans" cxnId="{F7C4DE35-FBA2-4926-9CBE-574944E185DB}">
      <dgm:prSet/>
      <dgm:spPr/>
      <dgm:t>
        <a:bodyPr/>
        <a:lstStyle/>
        <a:p>
          <a:endParaRPr lang="en-US"/>
        </a:p>
      </dgm:t>
    </dgm:pt>
    <dgm:pt modelId="{B22F3557-8C00-4098-B069-86E1F2E7730C}" type="sibTrans" cxnId="{F7C4DE35-FBA2-4926-9CBE-574944E185DB}">
      <dgm:prSet/>
      <dgm:spPr/>
      <dgm:t>
        <a:bodyPr/>
        <a:lstStyle/>
        <a:p>
          <a:endParaRPr lang="en-US"/>
        </a:p>
      </dgm:t>
    </dgm:pt>
    <dgm:pt modelId="{0F1FE783-B903-4E7C-AE55-5D8C80B10B30}">
      <dgm:prSet custT="1"/>
      <dgm:spPr/>
      <dgm:t>
        <a:bodyPr/>
        <a:lstStyle/>
        <a:p>
          <a:pPr>
            <a:lnSpc>
              <a:spcPct val="100000"/>
            </a:lnSpc>
          </a:pPr>
          <a:r>
            <a:rPr lang="en-US" sz="1400" dirty="0"/>
            <a:t>MUST credit the original source!</a:t>
          </a:r>
        </a:p>
        <a:p>
          <a:pPr>
            <a:lnSpc>
              <a:spcPct val="100000"/>
            </a:lnSpc>
          </a:pPr>
          <a:endParaRPr lang="en-US" sz="1000" dirty="0"/>
        </a:p>
        <a:p>
          <a:pPr>
            <a:lnSpc>
              <a:spcPct val="100000"/>
            </a:lnSpc>
          </a:pPr>
          <a:r>
            <a:rPr lang="en-GB" sz="1800" b="1" dirty="0"/>
            <a:t>Importance of Accuracy</a:t>
          </a:r>
          <a:endParaRPr lang="en-US" sz="1800" dirty="0"/>
        </a:p>
      </dgm:t>
    </dgm:pt>
    <dgm:pt modelId="{A7D4853E-7DA3-4C10-AE7B-980550A38C31}" type="parTrans" cxnId="{8B50C446-B2AD-4254-BD9F-2BAF8118BAC9}">
      <dgm:prSet/>
      <dgm:spPr/>
      <dgm:t>
        <a:bodyPr/>
        <a:lstStyle/>
        <a:p>
          <a:endParaRPr lang="en-US"/>
        </a:p>
      </dgm:t>
    </dgm:pt>
    <dgm:pt modelId="{35FCFC32-5B02-410B-B618-7B4DDDE9049A}" type="sibTrans" cxnId="{8B50C446-B2AD-4254-BD9F-2BAF8118BAC9}">
      <dgm:prSet/>
      <dgm:spPr/>
      <dgm:t>
        <a:bodyPr/>
        <a:lstStyle/>
        <a:p>
          <a:endParaRPr lang="en-US"/>
        </a:p>
      </dgm:t>
    </dgm:pt>
    <dgm:pt modelId="{42BB4819-5107-4013-844B-6127307035D2}">
      <dgm:prSet custT="1"/>
      <dgm:spPr/>
      <dgm:t>
        <a:bodyPr/>
        <a:lstStyle/>
        <a:p>
          <a:r>
            <a:rPr lang="en-GB" sz="1400" dirty="0"/>
            <a:t>Accurate referencing ensures readers can locate original sources and supports academic integrity.</a:t>
          </a:r>
          <a:endParaRPr lang="en-GB" sz="800" dirty="0"/>
        </a:p>
      </dgm:t>
    </dgm:pt>
    <dgm:pt modelId="{970638C9-1A55-4015-A555-15217D14C4B6}" type="parTrans" cxnId="{AD77B6CF-1E06-4EA8-A3E4-FDD8103D0D2B}">
      <dgm:prSet/>
      <dgm:spPr/>
      <dgm:t>
        <a:bodyPr/>
        <a:lstStyle/>
        <a:p>
          <a:endParaRPr lang="en-GB"/>
        </a:p>
      </dgm:t>
    </dgm:pt>
    <dgm:pt modelId="{D4900B95-5391-47C5-B998-845D6C31C321}" type="sibTrans" cxnId="{AD77B6CF-1E06-4EA8-A3E4-FDD8103D0D2B}">
      <dgm:prSet/>
      <dgm:spPr/>
      <dgm:t>
        <a:bodyPr/>
        <a:lstStyle/>
        <a:p>
          <a:endParaRPr lang="en-GB"/>
        </a:p>
      </dgm:t>
    </dgm:pt>
    <dgm:pt modelId="{D32F5729-730A-44D8-9588-A4B7784F4BFB}" type="pres">
      <dgm:prSet presAssocID="{8D9350BF-651C-413B-A4A5-D786E8F0F559}" presName="Root" presStyleCnt="0">
        <dgm:presLayoutVars>
          <dgm:dir/>
          <dgm:resizeHandles val="exact"/>
        </dgm:presLayoutVars>
      </dgm:prSet>
      <dgm:spPr/>
    </dgm:pt>
    <dgm:pt modelId="{5D0436DC-D5A7-4D09-B0E8-97450272C9C5}" type="pres">
      <dgm:prSet presAssocID="{0F73F151-F5EB-4928-BC80-7C08DACAC041}" presName="Composite" presStyleCnt="0"/>
      <dgm:spPr/>
    </dgm:pt>
    <dgm:pt modelId="{83F1C213-4771-4067-A25F-494E1CA8D9DC}" type="pres">
      <dgm:prSet presAssocID="{0F73F151-F5EB-4928-BC80-7C08DACAC041}" presName="Picture"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r="-9" b="-9"/>
          <a:stretch/>
        </a:blipFill>
      </dgm:spPr>
      <dgm:extLst>
        <a:ext uri="{E40237B7-FDA0-4F09-8148-C483321AD2D9}">
          <dgm14:cNvPr xmlns:dgm14="http://schemas.microsoft.com/office/drawing/2010/diagram" id="0" name="" descr="Close up of a generic non-disclosuer agreement with a pen and law books."/>
        </a:ext>
      </dgm:extLst>
    </dgm:pt>
    <dgm:pt modelId="{ADB3B690-BD36-4E5B-9C7D-0EC14A1782FD}" type="pres">
      <dgm:prSet presAssocID="{0F73F151-F5EB-4928-BC80-7C08DACAC041}" presName="Subtitle" presStyleLbl="revTx" presStyleIdx="0" presStyleCnt="6">
        <dgm:presLayoutVars>
          <dgm:chMax val="0"/>
          <dgm:bulletEnabled/>
        </dgm:presLayoutVars>
      </dgm:prSet>
      <dgm:spPr/>
    </dgm:pt>
    <dgm:pt modelId="{AADE4138-86A5-4A3B-9A6A-FC484F70897D}" type="pres">
      <dgm:prSet presAssocID="{0F73F151-F5EB-4928-BC80-7C08DACAC041}" presName="Description" presStyleLbl="revTx" presStyleIdx="1" presStyleCnt="6">
        <dgm:presLayoutVars>
          <dgm:bulletEnabled/>
        </dgm:presLayoutVars>
      </dgm:prSet>
      <dgm:spPr/>
    </dgm:pt>
    <dgm:pt modelId="{52776B7B-7B1E-4A69-975A-A17E948BF269}" type="pres">
      <dgm:prSet presAssocID="{E13E4AF3-646D-4D74-91DB-012D82D75019}" presName="sibTrans" presStyleLbl="sibTrans2D1" presStyleIdx="0" presStyleCnt="0"/>
      <dgm:spPr/>
    </dgm:pt>
    <dgm:pt modelId="{343D5C8B-8CB9-484F-B7F6-0B5BB3563E27}" type="pres">
      <dgm:prSet presAssocID="{E40CD882-524E-466A-A497-CD83335B8D2D}" presName="Composite" presStyleCnt="0"/>
      <dgm:spPr/>
    </dgm:pt>
    <dgm:pt modelId="{062A7C96-747E-4173-9631-13EEB7881EF1}" type="pres">
      <dgm:prSet presAssocID="{E40CD882-524E-466A-A497-CD83335B8D2D}" presName="Picture"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l="24929" r="8326" b="7"/>
          <a:stretch/>
        </a:blipFill>
      </dgm:spPr>
      <dgm:extLst>
        <a:ext uri="{E40237B7-FDA0-4F09-8148-C483321AD2D9}">
          <dgm14:cNvPr xmlns:dgm14="http://schemas.microsoft.com/office/drawing/2010/diagram" id="0" name="" descr="Notebook with pencil"/>
        </a:ext>
      </dgm:extLst>
    </dgm:pt>
    <dgm:pt modelId="{7A395484-1EE9-403C-8B27-36B8E15156E3}" type="pres">
      <dgm:prSet presAssocID="{E40CD882-524E-466A-A497-CD83335B8D2D}" presName="Subtitle" presStyleLbl="revTx" presStyleIdx="2" presStyleCnt="6">
        <dgm:presLayoutVars>
          <dgm:chMax val="0"/>
          <dgm:bulletEnabled/>
        </dgm:presLayoutVars>
      </dgm:prSet>
      <dgm:spPr/>
    </dgm:pt>
    <dgm:pt modelId="{62AEDA20-A2FA-428A-93E1-8BC517BCC27D}" type="pres">
      <dgm:prSet presAssocID="{E40CD882-524E-466A-A497-CD83335B8D2D}" presName="Description" presStyleLbl="revTx" presStyleIdx="3" presStyleCnt="6">
        <dgm:presLayoutVars>
          <dgm:bulletEnabled/>
        </dgm:presLayoutVars>
      </dgm:prSet>
      <dgm:spPr/>
    </dgm:pt>
    <dgm:pt modelId="{E771817D-E102-4A50-A886-3D4C363D272A}" type="pres">
      <dgm:prSet presAssocID="{8DD67ED7-A90B-4068-A349-4732D3F0CA71}" presName="sibTrans" presStyleLbl="sibTrans2D1" presStyleIdx="0" presStyleCnt="0"/>
      <dgm:spPr/>
    </dgm:pt>
    <dgm:pt modelId="{F06A09FC-65F3-472F-9F76-CA104CC07EE9}" type="pres">
      <dgm:prSet presAssocID="{8174F03F-E6AE-4CA3-BE13-F5E6CE678F25}" presName="Composite" presStyleCnt="0"/>
      <dgm:spPr/>
    </dgm:pt>
    <dgm:pt modelId="{51599F9B-E9D7-4B48-8DC9-D5DE3733166F}" type="pres">
      <dgm:prSet presAssocID="{8174F03F-E6AE-4CA3-BE13-F5E6CE678F25}" presName="Picture"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l="16024" r="5973" b="-4"/>
          <a:stretch/>
        </a:blipFill>
      </dgm:spPr>
      <dgm:extLst>
        <a:ext uri="{E40237B7-FDA0-4F09-8148-C483321AD2D9}">
          <dgm14:cNvPr xmlns:dgm14="http://schemas.microsoft.com/office/drawing/2010/diagram" id="0" name="" descr="Graduation cap and diploma on top of stack of textbooks."/>
        </a:ext>
      </dgm:extLst>
    </dgm:pt>
    <dgm:pt modelId="{78E21957-A2B7-4F14-B0B7-B2F8AD4ADD21}" type="pres">
      <dgm:prSet presAssocID="{8174F03F-E6AE-4CA3-BE13-F5E6CE678F25}" presName="Subtitle" presStyleLbl="revTx" presStyleIdx="4" presStyleCnt="6" custLinFactY="-73494" custLinFactNeighborX="-408" custLinFactNeighborY="-100000">
        <dgm:presLayoutVars>
          <dgm:chMax val="0"/>
          <dgm:bulletEnabled/>
        </dgm:presLayoutVars>
      </dgm:prSet>
      <dgm:spPr/>
    </dgm:pt>
    <dgm:pt modelId="{B1ED2A92-5BF3-4E57-B59D-E0DD0F9B4453}" type="pres">
      <dgm:prSet presAssocID="{8174F03F-E6AE-4CA3-BE13-F5E6CE678F25}" presName="Description" presStyleLbl="revTx" presStyleIdx="5" presStyleCnt="6" custLinFactNeighborX="-408" custLinFactNeighborY="-70266">
        <dgm:presLayoutVars>
          <dgm:bulletEnabled/>
        </dgm:presLayoutVars>
      </dgm:prSet>
      <dgm:spPr/>
    </dgm:pt>
  </dgm:ptLst>
  <dgm:cxnLst>
    <dgm:cxn modelId="{FF5C7F14-B5DF-4C59-81B5-D32E575AB611}" type="presOf" srcId="{898BD20A-2042-423F-8D2E-C78F26C46EC9}" destId="{AADE4138-86A5-4A3B-9A6A-FC484F70897D}" srcOrd="0" destOrd="0" presId="urn:microsoft.com/office/officeart/2024/3/layout/verticalVisualTextBlock1"/>
    <dgm:cxn modelId="{40A2A71A-6380-4AF0-B777-28F199BFE6BE}" type="presOf" srcId="{0F73F151-F5EB-4928-BC80-7C08DACAC041}" destId="{ADB3B690-BD36-4E5B-9C7D-0EC14A1782FD}" srcOrd="0" destOrd="0" presId="urn:microsoft.com/office/officeart/2024/3/layout/verticalVisualTextBlock1"/>
    <dgm:cxn modelId="{1DC94729-B02B-4864-92F4-F7C53A15E506}" type="presOf" srcId="{42BB4819-5107-4013-844B-6127307035D2}" destId="{B1ED2A92-5BF3-4E57-B59D-E0DD0F9B4453}" srcOrd="0" destOrd="1" presId="urn:microsoft.com/office/officeart/2024/3/layout/verticalVisualTextBlock1"/>
    <dgm:cxn modelId="{FB22C730-BA9C-47CA-9A5D-DC7CBE283E61}" type="presOf" srcId="{E40CD882-524E-466A-A497-CD83335B8D2D}" destId="{7A395484-1EE9-403C-8B27-36B8E15156E3}" srcOrd="0" destOrd="0" presId="urn:microsoft.com/office/officeart/2024/3/layout/verticalVisualTextBlock1"/>
    <dgm:cxn modelId="{F7C4DE35-FBA2-4926-9CBE-574944E185DB}" srcId="{8D9350BF-651C-413B-A4A5-D786E8F0F559}" destId="{8174F03F-E6AE-4CA3-BE13-F5E6CE678F25}" srcOrd="2" destOrd="0" parTransId="{08B409A9-9D6A-44BD-B92B-E32E71A7B89F}" sibTransId="{B22F3557-8C00-4098-B069-86E1F2E7730C}"/>
    <dgm:cxn modelId="{7334803B-0423-40A6-898A-A0742BC7F257}" srcId="{E40CD882-524E-466A-A497-CD83335B8D2D}" destId="{80FCE1F9-6D61-4BD7-B430-649E0576CEC8}" srcOrd="0" destOrd="0" parTransId="{FC7DD480-EAFB-43B9-A23B-323CE89E31D6}" sibTransId="{A3DC0D8C-33E2-4897-A120-E6747EB24FD8}"/>
    <dgm:cxn modelId="{8B50C446-B2AD-4254-BD9F-2BAF8118BAC9}" srcId="{8174F03F-E6AE-4CA3-BE13-F5E6CE678F25}" destId="{0F1FE783-B903-4E7C-AE55-5D8C80B10B30}" srcOrd="0" destOrd="0" parTransId="{A7D4853E-7DA3-4C10-AE7B-980550A38C31}" sibTransId="{35FCFC32-5B02-410B-B618-7B4DDDE9049A}"/>
    <dgm:cxn modelId="{00E99F67-7D8D-42CA-A914-20F3603F6AB0}" srcId="{8D9350BF-651C-413B-A4A5-D786E8F0F559}" destId="{0F73F151-F5EB-4928-BC80-7C08DACAC041}" srcOrd="0" destOrd="0" parTransId="{4DA3B7D0-5241-4504-AF1F-D0E951584AEB}" sibTransId="{E13E4AF3-646D-4D74-91DB-012D82D75019}"/>
    <dgm:cxn modelId="{0921E167-410B-4D4C-9D08-0063E03E878B}" type="presOf" srcId="{8174F03F-E6AE-4CA3-BE13-F5E6CE678F25}" destId="{78E21957-A2B7-4F14-B0B7-B2F8AD4ADD21}" srcOrd="0" destOrd="0" presId="urn:microsoft.com/office/officeart/2024/3/layout/verticalVisualTextBlock1"/>
    <dgm:cxn modelId="{056C7F6E-CA13-4AEE-A21F-857CBA465E95}" type="presOf" srcId="{8DD67ED7-A90B-4068-A349-4732D3F0CA71}" destId="{E771817D-E102-4A50-A886-3D4C363D272A}" srcOrd="0" destOrd="0" presId="urn:microsoft.com/office/officeart/2024/3/layout/verticalVisualTextBlock1"/>
    <dgm:cxn modelId="{082AF570-3D55-4CD3-BE19-8141E00496F8}" type="presOf" srcId="{0F1FE783-B903-4E7C-AE55-5D8C80B10B30}" destId="{B1ED2A92-5BF3-4E57-B59D-E0DD0F9B4453}" srcOrd="0" destOrd="0" presId="urn:microsoft.com/office/officeart/2024/3/layout/verticalVisualTextBlock1"/>
    <dgm:cxn modelId="{15942F58-8301-4972-A0B3-27D2DA7AA7DB}" srcId="{8D9350BF-651C-413B-A4A5-D786E8F0F559}" destId="{E40CD882-524E-466A-A497-CD83335B8D2D}" srcOrd="1" destOrd="0" parTransId="{088A0A98-1EDA-4914-B46A-5C37AD98732A}" sibTransId="{8DD67ED7-A90B-4068-A349-4732D3F0CA71}"/>
    <dgm:cxn modelId="{28FE33AA-CF8A-4C7A-8AA3-8C2910C38CAD}" type="presOf" srcId="{80FCE1F9-6D61-4BD7-B430-649E0576CEC8}" destId="{62AEDA20-A2FA-428A-93E1-8BC517BCC27D}" srcOrd="0" destOrd="0" presId="urn:microsoft.com/office/officeart/2024/3/layout/verticalVisualTextBlock1"/>
    <dgm:cxn modelId="{B7AC37AC-AC5D-4F7F-A021-030493BB13A4}" type="presOf" srcId="{E13E4AF3-646D-4D74-91DB-012D82D75019}" destId="{52776B7B-7B1E-4A69-975A-A17E948BF269}" srcOrd="0" destOrd="0" presId="urn:microsoft.com/office/officeart/2024/3/layout/verticalVisualTextBlock1"/>
    <dgm:cxn modelId="{AD77B6CF-1E06-4EA8-A3E4-FDD8103D0D2B}" srcId="{0F1FE783-B903-4E7C-AE55-5D8C80B10B30}" destId="{42BB4819-5107-4013-844B-6127307035D2}" srcOrd="0" destOrd="0" parTransId="{970638C9-1A55-4015-A555-15217D14C4B6}" sibTransId="{D4900B95-5391-47C5-B998-845D6C31C321}"/>
    <dgm:cxn modelId="{156781EB-13AF-44CD-9B11-0534BC5ED57E}" srcId="{0F73F151-F5EB-4928-BC80-7C08DACAC041}" destId="{898BD20A-2042-423F-8D2E-C78F26C46EC9}" srcOrd="0" destOrd="0" parTransId="{97A04549-1C3A-415E-A24A-32ADA3AAA4B6}" sibTransId="{0D37E6D8-8894-4BCC-914D-66368CCBF58F}"/>
    <dgm:cxn modelId="{D32F04EF-7FE0-4484-AA9A-C4602579ABD5}" type="presOf" srcId="{8D9350BF-651C-413B-A4A5-D786E8F0F559}" destId="{D32F5729-730A-44D8-9588-A4B7784F4BFB}" srcOrd="0" destOrd="0" presId="urn:microsoft.com/office/officeart/2024/3/layout/verticalVisualTextBlock1"/>
    <dgm:cxn modelId="{720676C1-A32E-429A-9166-5C6C3A26F2DB}" type="presParOf" srcId="{D32F5729-730A-44D8-9588-A4B7784F4BFB}" destId="{5D0436DC-D5A7-4D09-B0E8-97450272C9C5}" srcOrd="0" destOrd="0" presId="urn:microsoft.com/office/officeart/2024/3/layout/verticalVisualTextBlock1"/>
    <dgm:cxn modelId="{DE202742-50F0-4CF1-8C7D-8D6221327378}" type="presParOf" srcId="{5D0436DC-D5A7-4D09-B0E8-97450272C9C5}" destId="{83F1C213-4771-4067-A25F-494E1CA8D9DC}" srcOrd="0" destOrd="0" presId="urn:microsoft.com/office/officeart/2024/3/layout/verticalVisualTextBlock1"/>
    <dgm:cxn modelId="{5CAA3315-8B00-4EB2-8F15-3652BA9FE0F5}" type="presParOf" srcId="{5D0436DC-D5A7-4D09-B0E8-97450272C9C5}" destId="{ADB3B690-BD36-4E5B-9C7D-0EC14A1782FD}" srcOrd="1" destOrd="0" presId="urn:microsoft.com/office/officeart/2024/3/layout/verticalVisualTextBlock1"/>
    <dgm:cxn modelId="{6232632D-310C-4536-8820-59A5DD585EEE}" type="presParOf" srcId="{5D0436DC-D5A7-4D09-B0E8-97450272C9C5}" destId="{AADE4138-86A5-4A3B-9A6A-FC484F70897D}" srcOrd="2" destOrd="0" presId="urn:microsoft.com/office/officeart/2024/3/layout/verticalVisualTextBlock1"/>
    <dgm:cxn modelId="{74E0DF10-7772-47B2-B639-A7F689873346}" type="presParOf" srcId="{D32F5729-730A-44D8-9588-A4B7784F4BFB}" destId="{52776B7B-7B1E-4A69-975A-A17E948BF269}" srcOrd="1" destOrd="0" presId="urn:microsoft.com/office/officeart/2024/3/layout/verticalVisualTextBlock1"/>
    <dgm:cxn modelId="{FD73A9F4-9A92-42AE-9A20-79710FB56C63}" type="presParOf" srcId="{D32F5729-730A-44D8-9588-A4B7784F4BFB}" destId="{343D5C8B-8CB9-484F-B7F6-0B5BB3563E27}" srcOrd="2" destOrd="0" presId="urn:microsoft.com/office/officeart/2024/3/layout/verticalVisualTextBlock1"/>
    <dgm:cxn modelId="{DAA4FCF9-56B6-4BCF-AF60-058218CDA99B}" type="presParOf" srcId="{343D5C8B-8CB9-484F-B7F6-0B5BB3563E27}" destId="{062A7C96-747E-4173-9631-13EEB7881EF1}" srcOrd="0" destOrd="0" presId="urn:microsoft.com/office/officeart/2024/3/layout/verticalVisualTextBlock1"/>
    <dgm:cxn modelId="{1DBB0DFF-392E-4B8F-AEF1-7195D786473A}" type="presParOf" srcId="{343D5C8B-8CB9-484F-B7F6-0B5BB3563E27}" destId="{7A395484-1EE9-403C-8B27-36B8E15156E3}" srcOrd="1" destOrd="0" presId="urn:microsoft.com/office/officeart/2024/3/layout/verticalVisualTextBlock1"/>
    <dgm:cxn modelId="{E0F3A0B1-995F-4D37-9263-2C1213A85A2C}" type="presParOf" srcId="{343D5C8B-8CB9-484F-B7F6-0B5BB3563E27}" destId="{62AEDA20-A2FA-428A-93E1-8BC517BCC27D}" srcOrd="2" destOrd="0" presId="urn:microsoft.com/office/officeart/2024/3/layout/verticalVisualTextBlock1"/>
    <dgm:cxn modelId="{B9D3754C-D123-4213-9D91-FD94FFE41AD6}" type="presParOf" srcId="{D32F5729-730A-44D8-9588-A4B7784F4BFB}" destId="{E771817D-E102-4A50-A886-3D4C363D272A}" srcOrd="3" destOrd="0" presId="urn:microsoft.com/office/officeart/2024/3/layout/verticalVisualTextBlock1"/>
    <dgm:cxn modelId="{C340BA70-5488-4E90-97F4-DDF5A2CA1AE3}" type="presParOf" srcId="{D32F5729-730A-44D8-9588-A4B7784F4BFB}" destId="{F06A09FC-65F3-472F-9F76-CA104CC07EE9}" srcOrd="4" destOrd="0" presId="urn:microsoft.com/office/officeart/2024/3/layout/verticalVisualTextBlock1"/>
    <dgm:cxn modelId="{10D15BD6-9BF2-4AC9-B88C-29752F8D0A8A}" type="presParOf" srcId="{F06A09FC-65F3-472F-9F76-CA104CC07EE9}" destId="{51599F9B-E9D7-4B48-8DC9-D5DE3733166F}" srcOrd="0" destOrd="0" presId="urn:microsoft.com/office/officeart/2024/3/layout/verticalVisualTextBlock1"/>
    <dgm:cxn modelId="{57BDC777-35AD-46E3-9741-3B2A5D865C33}" type="presParOf" srcId="{F06A09FC-65F3-472F-9F76-CA104CC07EE9}" destId="{78E21957-A2B7-4F14-B0B7-B2F8AD4ADD21}" srcOrd="1" destOrd="0" presId="urn:microsoft.com/office/officeart/2024/3/layout/verticalVisualTextBlock1"/>
    <dgm:cxn modelId="{F1153025-08D6-4EB1-A84C-F43093A258D5}" type="presParOf" srcId="{F06A09FC-65F3-472F-9F76-CA104CC07EE9}" destId="{B1ED2A92-5BF3-4E57-B59D-E0DD0F9B4453}"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1C213-4771-4067-A25F-494E1CA8D9DC}">
      <dsp:nvSpPr>
        <dsp:cNvPr id="0" name=""/>
        <dsp:cNvSpPr/>
      </dsp:nvSpPr>
      <dsp:spPr>
        <a:xfrm>
          <a:off x="0" y="0"/>
          <a:ext cx="1362174" cy="136217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r="-9" b="-9"/>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DB3B690-BD36-4E5B-9C7D-0EC14A1782FD}">
      <dsp:nvSpPr>
        <dsp:cNvPr id="0" name=""/>
        <dsp:cNvSpPr/>
      </dsp:nvSpPr>
      <dsp:spPr>
        <a:xfrm>
          <a:off x="1542174" y="0"/>
          <a:ext cx="8728090" cy="35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Purpose of Referencing</a:t>
          </a:r>
        </a:p>
      </dsp:txBody>
      <dsp:txXfrm>
        <a:off x="1542174" y="0"/>
        <a:ext cx="8728090" cy="352541"/>
      </dsp:txXfrm>
    </dsp:sp>
    <dsp:sp modelId="{AADE4138-86A5-4A3B-9A6A-FC484F70897D}">
      <dsp:nvSpPr>
        <dsp:cNvPr id="0" name=""/>
        <dsp:cNvSpPr/>
      </dsp:nvSpPr>
      <dsp:spPr>
        <a:xfrm>
          <a:off x="1542174" y="352541"/>
          <a:ext cx="8728090" cy="912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Referencing acknowledges sources, maintains integrity, avoids plagiarism, and credits original authors effectively.</a:t>
          </a:r>
        </a:p>
      </dsp:txBody>
      <dsp:txXfrm>
        <a:off x="1542174" y="352541"/>
        <a:ext cx="8728090" cy="912635"/>
      </dsp:txXfrm>
    </dsp:sp>
    <dsp:sp modelId="{062A7C96-747E-4173-9631-13EEB7881EF1}">
      <dsp:nvSpPr>
        <dsp:cNvPr id="0" name=""/>
        <dsp:cNvSpPr/>
      </dsp:nvSpPr>
      <dsp:spPr>
        <a:xfrm>
          <a:off x="0" y="1471148"/>
          <a:ext cx="1362174" cy="1362174"/>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l="24929" r="8326" b="7"/>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A395484-1EE9-403C-8B27-36B8E15156E3}">
      <dsp:nvSpPr>
        <dsp:cNvPr id="0" name=""/>
        <dsp:cNvSpPr/>
      </dsp:nvSpPr>
      <dsp:spPr>
        <a:xfrm>
          <a:off x="1542174" y="1471148"/>
          <a:ext cx="8728090" cy="35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Benefits of Referencing</a:t>
          </a:r>
        </a:p>
      </dsp:txBody>
      <dsp:txXfrm>
        <a:off x="1542174" y="1471148"/>
        <a:ext cx="8728090" cy="352541"/>
      </dsp:txXfrm>
    </dsp:sp>
    <dsp:sp modelId="{62AEDA20-A2FA-428A-93E1-8BC517BCC27D}">
      <dsp:nvSpPr>
        <dsp:cNvPr id="0" name=""/>
        <dsp:cNvSpPr/>
      </dsp:nvSpPr>
      <dsp:spPr>
        <a:xfrm>
          <a:off x="1542174" y="1823690"/>
          <a:ext cx="8728090" cy="912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Proper referencing helps readers verify information and explore related academic literature further.</a:t>
          </a:r>
        </a:p>
      </dsp:txBody>
      <dsp:txXfrm>
        <a:off x="1542174" y="1823690"/>
        <a:ext cx="8728090" cy="912635"/>
      </dsp:txXfrm>
    </dsp:sp>
    <dsp:sp modelId="{51599F9B-E9D7-4B48-8DC9-D5DE3733166F}">
      <dsp:nvSpPr>
        <dsp:cNvPr id="0" name=""/>
        <dsp:cNvSpPr/>
      </dsp:nvSpPr>
      <dsp:spPr>
        <a:xfrm>
          <a:off x="0" y="2942297"/>
          <a:ext cx="1362174" cy="136217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l="16024" r="5973" b="-4"/>
          <a:stretch/>
        </a:blip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8E21957-A2B7-4F14-B0B7-B2F8AD4ADD21}">
      <dsp:nvSpPr>
        <dsp:cNvPr id="0" name=""/>
        <dsp:cNvSpPr/>
      </dsp:nvSpPr>
      <dsp:spPr>
        <a:xfrm>
          <a:off x="1506564" y="2330658"/>
          <a:ext cx="8728090" cy="35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Referencing Importance</a:t>
          </a:r>
        </a:p>
      </dsp:txBody>
      <dsp:txXfrm>
        <a:off x="1506564" y="2330658"/>
        <a:ext cx="8728090" cy="352541"/>
      </dsp:txXfrm>
    </dsp:sp>
    <dsp:sp modelId="{B1ED2A92-5BF3-4E57-B59D-E0DD0F9B4453}">
      <dsp:nvSpPr>
        <dsp:cNvPr id="0" name=""/>
        <dsp:cNvSpPr/>
      </dsp:nvSpPr>
      <dsp:spPr>
        <a:xfrm>
          <a:off x="1506564" y="2653567"/>
          <a:ext cx="8728090" cy="912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MUST credit the original source!</a:t>
          </a:r>
        </a:p>
        <a:p>
          <a:pPr marL="0" lvl="0" indent="0" algn="l" defTabSz="622300">
            <a:lnSpc>
              <a:spcPct val="100000"/>
            </a:lnSpc>
            <a:spcBef>
              <a:spcPct val="0"/>
            </a:spcBef>
            <a:spcAft>
              <a:spcPct val="35000"/>
            </a:spcAft>
            <a:buNone/>
          </a:pPr>
          <a:endParaRPr lang="en-US" sz="1000" kern="1200" dirty="0"/>
        </a:p>
        <a:p>
          <a:pPr marL="0" lvl="0" indent="0" algn="l" defTabSz="622300">
            <a:lnSpc>
              <a:spcPct val="100000"/>
            </a:lnSpc>
            <a:spcBef>
              <a:spcPct val="0"/>
            </a:spcBef>
            <a:spcAft>
              <a:spcPct val="35000"/>
            </a:spcAft>
            <a:buNone/>
          </a:pPr>
          <a:r>
            <a:rPr lang="en-GB" sz="1800" b="1" kern="1200" dirty="0"/>
            <a:t>Importance of Accuracy</a:t>
          </a:r>
          <a:endParaRPr lang="en-US" sz="1800" kern="1200" dirty="0"/>
        </a:p>
        <a:p>
          <a:pPr marL="114300" lvl="1" indent="-114300" algn="l" defTabSz="622300">
            <a:lnSpc>
              <a:spcPct val="90000"/>
            </a:lnSpc>
            <a:spcBef>
              <a:spcPct val="0"/>
            </a:spcBef>
            <a:spcAft>
              <a:spcPct val="15000"/>
            </a:spcAft>
            <a:buChar char="•"/>
          </a:pPr>
          <a:r>
            <a:rPr lang="en-GB" sz="1400" kern="1200" dirty="0"/>
            <a:t>Accurate referencing ensures readers can locate original sources and supports academic integrity.</a:t>
          </a:r>
          <a:endParaRPr lang="en-GB" sz="800" kern="1200" dirty="0"/>
        </a:p>
      </dsp:txBody>
      <dsp:txXfrm>
        <a:off x="1506564" y="2653567"/>
        <a:ext cx="8728090" cy="912635"/>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2DA471-A3CE-48E8-A630-65AA57BCDD80}" type="datetimeFigureOut">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9F5759-4302-4F82-BE4A-B1B7D722E670}" type="slidenum">
              <a:t>‹#›</a:t>
            </a:fld>
            <a:endParaRPr lang="en-US"/>
          </a:p>
        </p:txBody>
      </p:sp>
    </p:spTree>
    <p:extLst>
      <p:ext uri="{BB962C8B-B14F-4D97-AF65-F5344CB8AC3E}">
        <p14:creationId xmlns:p14="http://schemas.microsoft.com/office/powerpoint/2010/main" val="1844250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764D35CA-4946-4B4C-BC78-B019D082E1F9}" type="slidenum">
              <a:t>1</a:t>
            </a:fld>
            <a:endParaRPr lang="en-US"/>
          </a:p>
        </p:txBody>
      </p:sp>
    </p:spTree>
    <p:extLst>
      <p:ext uri="{BB962C8B-B14F-4D97-AF65-F5344CB8AC3E}">
        <p14:creationId xmlns:p14="http://schemas.microsoft.com/office/powerpoint/2010/main" val="3069937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Summarising, paraphrasing, and referencing are foundational academic skills that support effective communication, critical thinking, and academic integrity. Summarising involves condensing information to its essential points, allowing readers to grasp the core message quickly. Paraphrasing requires rewording content in one's own language while preserving the original meaning, which demonstrates comprehension and avoids plagiarism. Referencing acknowledges the sources of information used, ensuring transparency and giving credit to original authors. Together, these skills enable students and professionals to engage with texts responsibly and contribute to scholarly discourse.</a:t>
            </a:r>
          </a:p>
        </p:txBody>
      </p:sp>
      <p:sp>
        <p:nvSpPr>
          <p:cNvPr id="4" name="Slide Number Placeholder 3"/>
          <p:cNvSpPr>
            <a:spLocks noGrp="1"/>
          </p:cNvSpPr>
          <p:nvPr>
            <p:ph type="sldNum" sz="quarter" idx="5"/>
          </p:nvPr>
        </p:nvSpPr>
        <p:spPr/>
        <p:txBody>
          <a:bodyPr/>
          <a:lstStyle/>
          <a:p>
            <a:fld id="{6C329370-F07B-4403-9488-A551E3E5086A}" type="slidenum">
              <a:t>2</a:t>
            </a:fld>
            <a:endParaRPr lang="en-US"/>
          </a:p>
        </p:txBody>
      </p:sp>
    </p:spTree>
    <p:extLst>
      <p:ext uri="{BB962C8B-B14F-4D97-AF65-F5344CB8AC3E}">
        <p14:creationId xmlns:p14="http://schemas.microsoft.com/office/powerpoint/2010/main" val="910763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Paraphrasing involves rewording a passage using different vocabulary and sentence structure while preserving the original meaning. It is a valuable skill for demonstrating understanding, avoiding plagiarism, and integrating information into one's own writing style. Paraphrasing allows writers to present ideas from sources in a way that aligns with their narrative voice, making the content more cohesive and personalised. It also supports critical engagement with texts by encouraging deeper comprehension and thoughtful expression.</a:t>
            </a:r>
          </a:p>
        </p:txBody>
      </p:sp>
      <p:sp>
        <p:nvSpPr>
          <p:cNvPr id="4" name="Slide Number Placeholder 3"/>
          <p:cNvSpPr>
            <a:spLocks noGrp="1"/>
          </p:cNvSpPr>
          <p:nvPr>
            <p:ph type="sldNum" sz="quarter" idx="5"/>
          </p:nvPr>
        </p:nvSpPr>
        <p:spPr/>
        <p:txBody>
          <a:bodyPr/>
          <a:lstStyle/>
          <a:p>
            <a:fld id="{6C329370-F07B-4403-9488-A551E3E5086A}" type="slidenum">
              <a:t>3</a:t>
            </a:fld>
            <a:endParaRPr lang="en-US"/>
          </a:p>
        </p:txBody>
      </p:sp>
    </p:spTree>
    <p:extLst>
      <p:ext uri="{BB962C8B-B14F-4D97-AF65-F5344CB8AC3E}">
        <p14:creationId xmlns:p14="http://schemas.microsoft.com/office/powerpoint/2010/main" val="2769305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While summarising and paraphrasing both involve reworking existing content, they serve different purposes and follow distinct approaches. Summarising focuses on condensing the text by highlighting only the main ideas, resulting in a shorter version of the original. Paraphrasing, however, involves rewriting the entire content in different words without shortening it significantly. Summarising is ideal for quick reviews and overviews, whereas paraphrasing is used to clarify or adapt the original message. Understanding these differences is essential for choosing the appropriate technique based on the context and communication goals.</a:t>
            </a:r>
          </a:p>
        </p:txBody>
      </p:sp>
      <p:sp>
        <p:nvSpPr>
          <p:cNvPr id="4" name="Slide Number Placeholder 3"/>
          <p:cNvSpPr>
            <a:spLocks noGrp="1"/>
          </p:cNvSpPr>
          <p:nvPr>
            <p:ph type="sldNum" sz="quarter" idx="5"/>
          </p:nvPr>
        </p:nvSpPr>
        <p:spPr/>
        <p:txBody>
          <a:bodyPr/>
          <a:lstStyle/>
          <a:p>
            <a:fld id="{764D35CA-4946-4B4C-BC78-B019D082E1F9}" type="slidenum">
              <a:t>4</a:t>
            </a:fld>
            <a:endParaRPr lang="en-US"/>
          </a:p>
        </p:txBody>
      </p:sp>
    </p:spTree>
    <p:extLst>
      <p:ext uri="{BB962C8B-B14F-4D97-AF65-F5344CB8AC3E}">
        <p14:creationId xmlns:p14="http://schemas.microsoft.com/office/powerpoint/2010/main" val="408200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effectively summarise content, follow these steps: First, read the original text thoroughly to understand its overall message. Second, identify the main ideas and supporting points. Third, eliminate any redundant or non-essential information. Fourth, write a concise version that captures the essence of the original text. Ensure that the summary is clear, coherent, and accurately reflects the original message. Practicing these steps regularly can enhance your ability to distill complex information into digestible summaries, which is valuable in academic, professional, and everyday contexts.</a:t>
            </a:r>
          </a:p>
        </p:txBody>
      </p:sp>
      <p:sp>
        <p:nvSpPr>
          <p:cNvPr id="4" name="Slide Number Placeholder 3"/>
          <p:cNvSpPr>
            <a:spLocks noGrp="1"/>
          </p:cNvSpPr>
          <p:nvPr>
            <p:ph type="sldNum" sz="quarter" idx="5"/>
          </p:nvPr>
        </p:nvSpPr>
        <p:spPr/>
        <p:txBody>
          <a:bodyPr/>
          <a:lstStyle/>
          <a:p>
            <a:fld id="{764D35CA-4946-4B4C-BC78-B019D082E1F9}" type="slidenum">
              <a:t>5</a:t>
            </a:fld>
            <a:endParaRPr lang="en-US"/>
          </a:p>
        </p:txBody>
      </p:sp>
    </p:spTree>
    <p:extLst>
      <p:ext uri="{BB962C8B-B14F-4D97-AF65-F5344CB8AC3E}">
        <p14:creationId xmlns:p14="http://schemas.microsoft.com/office/powerpoint/2010/main" val="3401638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paraphrasing involves several steps: First, read and understand the original text thoroughly. Second, identify the key message and supporting details. Third, rewrite the content using synonyms and altered sentence structures, ensuring the meaning remains unchanged. Fourth, compare the paraphrased version with the original to confirm accuracy. Finally, cite the source appropriately to acknowledge the original author. These steps help maintain academic integrity and demonstrate a clear grasp of the material.</a:t>
            </a:r>
          </a:p>
        </p:txBody>
      </p:sp>
      <p:sp>
        <p:nvSpPr>
          <p:cNvPr id="4" name="Slide Number Placeholder 3"/>
          <p:cNvSpPr>
            <a:spLocks noGrp="1"/>
          </p:cNvSpPr>
          <p:nvPr>
            <p:ph type="sldNum" sz="quarter" idx="5"/>
          </p:nvPr>
        </p:nvSpPr>
        <p:spPr/>
        <p:txBody>
          <a:bodyPr/>
          <a:lstStyle/>
          <a:p>
            <a:fld id="{6C329370-F07B-4403-9488-A551E3E5086A}" type="slidenum">
              <a:t>6</a:t>
            </a:fld>
            <a:endParaRPr lang="en-US"/>
          </a:p>
        </p:txBody>
      </p:sp>
    </p:spTree>
    <p:extLst>
      <p:ext uri="{BB962C8B-B14F-4D97-AF65-F5344CB8AC3E}">
        <p14:creationId xmlns:p14="http://schemas.microsoft.com/office/powerpoint/2010/main" val="1928146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Original sentence: 'Effective communication is essential for team success.' Paraphrased version: 'Strong communication skills help teams succeed.' This example illustrates how the sentence structure and vocabulary have been changed while retaining the original meaning. The paraphrased version uses syn</a:t>
            </a:r>
          </a:p>
          <a:p>
            <a:endParaRPr lang="en-US" dirty="0"/>
          </a:p>
          <a:p>
            <a:r>
              <a:rPr lang="en-GB" dirty="0"/>
              <a:t>Use </a:t>
            </a:r>
            <a:r>
              <a:rPr lang="en-GB" b="1" dirty="0"/>
              <a:t>double quotation marks</a:t>
            </a:r>
            <a:r>
              <a:rPr lang="en-GB" dirty="0"/>
              <a:t> Include </a:t>
            </a:r>
            <a:r>
              <a:rPr lang="en-GB" b="1" dirty="0"/>
              <a:t>author’s surname</a:t>
            </a:r>
            <a:r>
              <a:rPr lang="en-GB" dirty="0"/>
              <a:t>, </a:t>
            </a:r>
            <a:r>
              <a:rPr lang="en-GB" b="1" dirty="0"/>
              <a:t>year</a:t>
            </a:r>
            <a:r>
              <a:rPr lang="en-GB" dirty="0"/>
              <a:t>, and </a:t>
            </a:r>
            <a:r>
              <a:rPr lang="en-GB" b="1" dirty="0"/>
              <a:t>page number</a:t>
            </a:r>
            <a:r>
              <a:rPr lang="en-GB" dirty="0"/>
              <a:t> in parentheses</a:t>
            </a:r>
            <a:endParaRPr lang="en-US" dirty="0"/>
          </a:p>
          <a:p>
            <a:endParaRPr lang="en-US" dirty="0"/>
          </a:p>
          <a:p>
            <a:r>
              <a:rPr lang="en-US" dirty="0" err="1"/>
              <a:t>Syonyms</a:t>
            </a:r>
            <a:r>
              <a:rPr lang="en-US" dirty="0"/>
              <a:t> and a different grammatical construction, showcasing the writer's understanding and ability to express the idea in a new form.</a:t>
            </a:r>
          </a:p>
        </p:txBody>
      </p:sp>
      <p:sp>
        <p:nvSpPr>
          <p:cNvPr id="4" name="Slide Number Placeholder 3"/>
          <p:cNvSpPr>
            <a:spLocks noGrp="1"/>
          </p:cNvSpPr>
          <p:nvPr>
            <p:ph type="sldNum" sz="quarter" idx="5"/>
          </p:nvPr>
        </p:nvSpPr>
        <p:spPr/>
        <p:txBody>
          <a:bodyPr/>
          <a:lstStyle/>
          <a:p>
            <a:fld id="{6C329370-F07B-4403-9488-A551E3E5086A}" type="slidenum">
              <a:t>7</a:t>
            </a:fld>
            <a:endParaRPr lang="en-US"/>
          </a:p>
        </p:txBody>
      </p:sp>
    </p:spTree>
    <p:extLst>
      <p:ext uri="{BB962C8B-B14F-4D97-AF65-F5344CB8AC3E}">
        <p14:creationId xmlns:p14="http://schemas.microsoft.com/office/powerpoint/2010/main" val="3438900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reference correctly, follow these steps: First, identify the type of source (e.g., book, journal article, website). Second, choose the appropriate citation style based on institutional or publication guidelines. Third, include in-text citations where the source is mentioned. Fourth, compile a reference list at the end of the document with full details of each source. Ensure consistency and accuracy in formatting to maintain professionalism and clarity. Referencing not only supports ethical writing but also enhances the quality of academic work.</a:t>
            </a:r>
          </a:p>
        </p:txBody>
      </p:sp>
      <p:sp>
        <p:nvSpPr>
          <p:cNvPr id="4" name="Slide Number Placeholder 3"/>
          <p:cNvSpPr>
            <a:spLocks noGrp="1"/>
          </p:cNvSpPr>
          <p:nvPr>
            <p:ph type="sldNum" sz="quarter" idx="5"/>
          </p:nvPr>
        </p:nvSpPr>
        <p:spPr/>
        <p:txBody>
          <a:bodyPr/>
          <a:lstStyle/>
          <a:p>
            <a:fld id="{6C329370-F07B-4403-9488-A551E3E5086A}" type="slidenum">
              <a:t>12</a:t>
            </a:fld>
            <a:endParaRPr lang="en-US"/>
          </a:p>
        </p:txBody>
      </p:sp>
    </p:spTree>
    <p:extLst>
      <p:ext uri="{BB962C8B-B14F-4D97-AF65-F5344CB8AC3E}">
        <p14:creationId xmlns:p14="http://schemas.microsoft.com/office/powerpoint/2010/main" val="1262533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Referencing is the practice of acknowledging the sources of information used in academic or professional work. It is essential for maintaining academic integrity, avoiding plagiarism, and giving credit to original authors. Proper referencing allows readers to trace the origin of ideas, verify information, and explore further readings. It also demonstrates the writer's engagement with existing literature and supports the credibility of their arguments. Common referencing styles include APA, MLA, and Harvard, each with specific formatting rules for citations and reference lists.</a:t>
            </a:r>
          </a:p>
        </p:txBody>
      </p:sp>
      <p:sp>
        <p:nvSpPr>
          <p:cNvPr id="4" name="Slide Number Placeholder 3"/>
          <p:cNvSpPr>
            <a:spLocks noGrp="1"/>
          </p:cNvSpPr>
          <p:nvPr>
            <p:ph type="sldNum" sz="quarter" idx="5"/>
          </p:nvPr>
        </p:nvSpPr>
        <p:spPr/>
        <p:txBody>
          <a:bodyPr/>
          <a:lstStyle/>
          <a:p>
            <a:fld id="{6C329370-F07B-4403-9488-A551E3E5086A}" type="slidenum">
              <a:t>13</a:t>
            </a:fld>
            <a:endParaRPr lang="en-US"/>
          </a:p>
        </p:txBody>
      </p:sp>
    </p:spTree>
    <p:extLst>
      <p:ext uri="{BB962C8B-B14F-4D97-AF65-F5344CB8AC3E}">
        <p14:creationId xmlns:p14="http://schemas.microsoft.com/office/powerpoint/2010/main" val="26404224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use summarising, paraphrasing, and referencing effectively, consider the following tips: Always use your own words to demonstrate understanding and avoid plagiarism. Practice regularly to improve fluency and confidence. Use plagiarism detection tools to ensure originality. Familiarise yourself with citation styles and apply them consistently. Seek feedback from peers or instructors to refine your skills. These practices support ethical writing, enhance clarity, and contribute to academic success.</a:t>
            </a:r>
          </a:p>
        </p:txBody>
      </p:sp>
      <p:sp>
        <p:nvSpPr>
          <p:cNvPr id="4" name="Slide Number Placeholder 3"/>
          <p:cNvSpPr>
            <a:spLocks noGrp="1"/>
          </p:cNvSpPr>
          <p:nvPr>
            <p:ph type="sldNum" sz="quarter" idx="5"/>
          </p:nvPr>
        </p:nvSpPr>
        <p:spPr/>
        <p:txBody>
          <a:bodyPr/>
          <a:lstStyle/>
          <a:p>
            <a:fld id="{6C329370-F07B-4403-9488-A551E3E5086A}" type="slidenum">
              <a:t>14</a:t>
            </a:fld>
            <a:endParaRPr lang="en-US"/>
          </a:p>
        </p:txBody>
      </p:sp>
    </p:spTree>
    <p:extLst>
      <p:ext uri="{BB962C8B-B14F-4D97-AF65-F5344CB8AC3E}">
        <p14:creationId xmlns:p14="http://schemas.microsoft.com/office/powerpoint/2010/main" val="379644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Summarising, paraphrasing, and referencing are interconnected skills that underpin effective academic writing. Summarising helps condense information, paraphrasing demonstrates comprehension, and referencing ensures ethical use of sources. Mastering these skills enables students and professionals to communicate ideas clearly, engage with literature responsibly, and uphold academic standards. Continuous practice and attention to detail are key to developing proficiency and confidence in these areas.</a:t>
            </a:r>
          </a:p>
        </p:txBody>
      </p:sp>
      <p:sp>
        <p:nvSpPr>
          <p:cNvPr id="4" name="Slide Number Placeholder 3"/>
          <p:cNvSpPr>
            <a:spLocks noGrp="1"/>
          </p:cNvSpPr>
          <p:nvPr>
            <p:ph type="sldNum" sz="quarter" idx="5"/>
          </p:nvPr>
        </p:nvSpPr>
        <p:spPr/>
        <p:txBody>
          <a:bodyPr/>
          <a:lstStyle/>
          <a:p>
            <a:fld id="{6C329370-F07B-4403-9488-A551E3E5086A}" type="slidenum">
              <a:t>15</a:t>
            </a:fld>
            <a:endParaRPr lang="en-US"/>
          </a:p>
        </p:txBody>
      </p:sp>
    </p:spTree>
    <p:extLst>
      <p:ext uri="{BB962C8B-B14F-4D97-AF65-F5344CB8AC3E}">
        <p14:creationId xmlns:p14="http://schemas.microsoft.com/office/powerpoint/2010/main" val="2795996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dirty="0"/>
              <a:t>Click to edit Master title style</a:t>
            </a:r>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77EA5D59-5512-467D-834D-D04827A6AF83}" type="datetime1">
              <a:rPr lang="en-US" smtClean="0"/>
              <a:pPr/>
              <a:t>11/5/2025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8624260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B42362D5-E350-46C5-8BB1-F9E806A91933}" type="datetime1">
              <a:rPr lang="en-US" smtClean="0"/>
              <a:t>11/5/2025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94395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dirty="0"/>
              <a:t>Click to edit Master title style</a:t>
            </a:r>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endParaRPr lang="en-US" dirty="0"/>
          </a:p>
        </p:txBody>
      </p:sp>
    </p:spTree>
    <p:extLst>
      <p:ext uri="{BB962C8B-B14F-4D97-AF65-F5344CB8AC3E}">
        <p14:creationId xmlns:p14="http://schemas.microsoft.com/office/powerpoint/2010/main" val="228047979"/>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BFE899EF-3666-4EAB-A626-E7AA02E66CC1}" type="datetime1">
              <a:rPr lang="en-US" smtClean="0"/>
              <a:pPr/>
              <a:t>11/5/2025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3952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1F92EF8E-B9EB-49F8-83E1-F362FA442011}" type="datetime1">
              <a:rPr lang="en-US" smtClean="0"/>
              <a:pPr/>
              <a:t>11/5/2025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61933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BC9EEDB3-BC19-4021-830F-B822E1DE9789}" type="datetime1">
              <a:rPr lang="en-US" smtClean="0"/>
              <a:pPr/>
              <a:t>11/5/2025</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332043950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014DD65C-314F-4399-90A8-B6DFCAF21BE4}" type="datetime1">
              <a:rPr lang="en-US" smtClean="0"/>
              <a:t>11/5/2025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12766985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D07A3B59-4DAC-4AFE-874D-3A86EC3801A0}" type="datetime1">
              <a:rPr lang="en-US" smtClean="0"/>
              <a:pPr/>
              <a:t>11/5/2025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dirty="0"/>
              <a:t>Click to edit Master title style</a:t>
            </a:r>
          </a:p>
        </p:txBody>
      </p:sp>
    </p:spTree>
    <p:extLst>
      <p:ext uri="{BB962C8B-B14F-4D97-AF65-F5344CB8AC3E}">
        <p14:creationId xmlns:p14="http://schemas.microsoft.com/office/powerpoint/2010/main" val="7195032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76FC08D9-20DE-421C-BE4E-310427BB699B}" type="datetime1">
              <a:rPr lang="en-US" smtClean="0"/>
              <a:t>11/5/2025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98229731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76FC08D9-20DE-421C-BE4E-310427BB699B}" type="datetime1">
              <a:rPr lang="en-US" smtClean="0"/>
              <a:pPr/>
              <a:t>11/5/2025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167389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t">
            <a:noAutofit/>
          </a:bodyPr>
          <a:lstStyle>
            <a:lvl1pPr>
              <a:defRPr sz="90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4F1AC263-88EE-42CC-B640-B12BA856CF71}" type="datetime1">
              <a:rPr lang="en-US" smtClean="0"/>
              <a:t>11/5/2025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076975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68A32F6A-E7E2-4607-B207-B787B539B854}" type="datetime1">
              <a:rPr lang="en-US" smtClean="0"/>
              <a:t>11/5/2025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6390126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9467FC12-63BB-4A63-9424-BFBF8E1D71D9}" type="datetime1">
              <a:rPr lang="en-US" smtClean="0"/>
              <a:t>11/5/2025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5116869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11/5/2025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6429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11/5/2025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12289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A892AD61-D199-4B74-B80B-2001400510FA}" type="datetime1">
              <a:rPr lang="en-US" smtClean="0"/>
              <a:t>11/5/2025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949746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D00D9374-B0AF-43C5-90A8-C409C7D54B55}" type="datetime1">
              <a:rPr lang="en-US" smtClean="0"/>
              <a:t>11/5/2025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7861795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dirty="0"/>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9CBB6888-43ED-4D3A-B8DA-89EF29644561}" type="datetime1">
              <a:rPr lang="en-US" smtClean="0"/>
              <a:pPr/>
              <a:t>11/5/2025</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937921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27C7479B-2077-4468-85E0-F9294B46DEAE}" type="datetime1">
              <a:rPr lang="en-US" smtClean="0"/>
              <a:t>11/5/2025</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3652293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11/5/2025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096134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11/5/2025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9734747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dirty="0"/>
              <a:t>Click to edit Master title style</a:t>
            </a:r>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74049900-C118-46F7-B9EF-5F7C1F0005B2}"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123529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4049900-C118-46F7-B9EF-5F7C1F0005B2}" type="datetime1">
              <a:rPr lang="en-US" smtClean="0"/>
              <a:t>11/5/2025</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4627188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11/5/2025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545585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0B4A3A31-ACEE-4A00-9ED7-D579651BDB0B}" type="datetime1">
              <a:rPr lang="en-US" smtClean="0"/>
              <a:t>11/5/2025</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7487125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dirty="0"/>
              <a:t>Click to edit Master title style</a:t>
            </a:r>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FAD7B7F7-7F90-4F0B-A996-5443656EFF4A}" type="datetime1">
              <a:rPr lang="en-US" smtClean="0"/>
              <a:t>11/5/2025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36319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FAD7B7F7-7F90-4F0B-A996-5443656EFF4A}" type="datetime1">
              <a:rPr lang="en-US" smtClean="0"/>
              <a:t>11/5/2025</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3088142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2086C921-50A5-4289-8B96-30101E64A548}"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415947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1B948B66-4D7B-4FF2-9F42-B85226272225}"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50726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6D1D18D0-7308-42C5-B784-8892F327ABD3}"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4974463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11/5/2025</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82418846"/>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dirty="0"/>
              <a:t>Click to edit Master title style</a:t>
            </a:r>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6C46EC71-0129-40A3-85CE-244216EACC39}" type="datetime1">
              <a:rPr lang="en-US" smtClean="0"/>
              <a:t>11/5/2025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698767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dirty="0"/>
              <a:t>Click to edit Master title style</a:t>
            </a:r>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11/5/2025</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27091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3CC8FB4D-92F2-4C28-8BFC-2AE0229C3E9A}"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691527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dirty="0"/>
              <a:t>Click to edit Master title style</a:t>
            </a:r>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7B708C30-1428-4C16-AD49-DE42CFEA37BF}"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6060345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DCE8854E-90F8-4761-A9B8-18B1C5A3D25C}" type="datetime1">
              <a:rPr lang="en-US" smtClean="0"/>
              <a:pPr/>
              <a:t>11/5/2025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5130546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dirty="0"/>
              <a:t>Click to edit Master title style</a:t>
            </a:r>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53DF09C0-6535-4055-81CC-988E059C8EEC}" type="datetime1">
              <a:rPr lang="en-US" smtClean="0"/>
              <a:t>11/5/2025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7915839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B85187EE-7BBC-405E-B3F5-9C3E88970356}" type="datetime1">
              <a:rPr lang="en-US" smtClean="0"/>
              <a:t>11/5/2025</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551664866"/>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967A35BA-41D5-4E87-94C2-E365E2A3656B}" type="datetime1">
              <a:rPr lang="en-US" smtClean="0"/>
              <a:t>11/5/2025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84001078"/>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DA4345C7-9F39-4767-92C9-EBF29396D0A9}" type="datetime1">
              <a:rPr lang="en-US" smtClean="0"/>
              <a:t>11/5/2025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801545547"/>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4A6891D2-C712-4357-A4F9-7362E459A272}" type="datetime1">
              <a:rPr lang="en-US" smtClean="0"/>
              <a:pPr/>
              <a:t>11/5/2025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235282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234566FD-24FB-4338-A35C-D9AE347B4F66}" type="datetime1">
              <a:rPr lang="en-US" smtClean="0"/>
              <a:pPr/>
              <a:t>11/5/2025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3494694588"/>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02BF1DD-1BF4-406D-9906-B4846BCC8D55}" type="datetime1">
              <a:rPr lang="en-US" smtClean="0"/>
              <a:pPr/>
              <a:t>11/5/2025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32954990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CD0A52C9-A7D6-4EB8-8F3D-1519181DDC1D}"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4263849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2E9CE581-A048-42A8-B14C-488A3338D2F0}" type="datetime1">
              <a:rPr lang="en-US" smtClean="0"/>
              <a:t>11/5/2025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1572814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F37B15FB-E45F-4977-9C40-BB6531CE6EA6}" type="datetime1">
              <a:rPr lang="en-US" smtClean="0"/>
              <a:t>11/5/2025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542260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18922BC5-E711-4A36-A80E-0A418F83672D}" type="datetime1">
              <a:rPr lang="en-US" smtClean="0"/>
              <a:t>11/5/2025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333434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81D94988-488B-40CC-9623-27A54F95F7B4}" type="datetime1">
              <a:rPr lang="en-US" smtClean="0"/>
              <a:t>11/5/2025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4015016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FA3C7011-18F0-49E4-85C9-3E22BE44E3EB}" type="datetime1">
              <a:rPr lang="en-US" smtClean="0"/>
              <a:t>11/5/2025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15716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B1E6060-C53E-4F28-8D83-0C4FB26C4A3F}" type="datetime1">
              <a:rPr lang="en-US" smtClean="0"/>
              <a:t>11/5/2025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305512714"/>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D3D1E3E-5DD4-4BAD-A138-1254BF94C224}" type="datetime1">
              <a:rPr lang="en-US" smtClean="0"/>
              <a:t>11/5/2025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93302115"/>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F4F7BB-A1DF-4BD2-8D5B-CA9EB40127CE}" type="datetime1">
              <a:rPr lang="en-US" smtClean="0"/>
              <a:pPr/>
              <a:t>11/5/2025</a:t>
            </a:fld>
            <a:endParaRPr lang="en-US"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912914833"/>
      </p:ext>
    </p:extLst>
  </p:cSld>
  <p:clrMapOvr>
    <a:masterClrMapping/>
  </p:clrMapOvr>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F4F7BB-A1DF-4BD2-8D5B-CA9EB40127CE}" type="datetime1">
              <a:rPr lang="en-US" smtClean="0"/>
              <a:pPr/>
              <a:t>11/5/2025</a:t>
            </a:fld>
            <a:endParaRPr lang="en-US"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79094398"/>
      </p:ext>
    </p:extLst>
  </p:cSld>
  <p:clrMapOvr>
    <a:masterClrMapping/>
  </p:clrMapOvr>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F4F7BB-A1DF-4BD2-8D5B-CA9EB40127CE}" type="datetime1">
              <a:rPr lang="en-US" smtClean="0"/>
              <a:pPr/>
              <a:t>11/5/2025</a:t>
            </a:fld>
            <a:endParaRPr lang="en-US" dirty="0"/>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06201629"/>
      </p:ext>
    </p:extLst>
  </p:cSld>
  <p:clrMapOvr>
    <a:masterClrMapping/>
  </p:clrMapOvr>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F4F7BB-A1DF-4BD2-8D5B-CA9EB40127CE}" type="datetime1">
              <a:rPr lang="en-US" smtClean="0"/>
              <a:pPr/>
              <a:t>11/5/2025</a:t>
            </a:fld>
            <a:endParaRPr lang="en-US" dirty="0"/>
          </a:p>
        </p:txBody>
      </p:sp>
      <p:sp>
        <p:nvSpPr>
          <p:cNvPr id="7" name="Slide Number Placeholder 6"/>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081363992"/>
      </p:ext>
    </p:extLst>
  </p:cSld>
  <p:clrMapOvr>
    <a:masterClrMapping/>
  </p:clrMapOvr>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F4F7BB-A1DF-4BD2-8D5B-CA9EB40127CE}" type="datetime1">
              <a:rPr lang="en-US" smtClean="0"/>
              <a:pPr/>
              <a:t>11/5/2025</a:t>
            </a:fld>
            <a:endParaRPr lang="en-US" dirty="0"/>
          </a:p>
        </p:txBody>
      </p:sp>
      <p:sp>
        <p:nvSpPr>
          <p:cNvPr id="9" name="Slide Number Placeholder 8"/>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21473081"/>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37B15FB-E45F-4977-9C40-BB6531CE6EA6}" type="datetime1">
              <a:rPr lang="en-US" smtClean="0"/>
              <a:t>11/5/2025</a:t>
            </a:fld>
            <a:endParaRPr lang="en-US"/>
          </a:p>
        </p:txBody>
      </p:sp>
      <p:sp>
        <p:nvSpPr>
          <p:cNvPr id="5" name="Slide Number Placeholder 4"/>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4802362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F4F7BB-A1DF-4BD2-8D5B-CA9EB40127CE}" type="datetime1">
              <a:rPr lang="en-US" smtClean="0"/>
              <a:pPr/>
              <a:t>11/5/2025</a:t>
            </a:fld>
            <a:endParaRPr lang="en-US" dirty="0"/>
          </a:p>
        </p:txBody>
      </p:sp>
      <p:sp>
        <p:nvSpPr>
          <p:cNvPr id="4" name="Slide Number Placeholder 3"/>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56262653"/>
      </p:ext>
    </p:extLst>
  </p:cSld>
  <p:clrMapOvr>
    <a:masterClrMapping/>
  </p:clrMapOvr>
  <p:hf sldNum="0"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D94988-488B-40CC-9623-27A54F95F7B4}" type="datetime1">
              <a:rPr lang="en-US" smtClean="0"/>
              <a:t>11/5/2025</a:t>
            </a:fld>
            <a:endParaRPr lang="en-US"/>
          </a:p>
        </p:txBody>
      </p:sp>
      <p:sp>
        <p:nvSpPr>
          <p:cNvPr id="7" name="Slide Number Placeholder 6"/>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0288715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3C7011-18F0-49E4-85C9-3E22BE44E3EB}" type="datetime1">
              <a:rPr lang="en-US" smtClean="0"/>
              <a:t>11/5/2025</a:t>
            </a:fld>
            <a:endParaRPr lang="en-US"/>
          </a:p>
        </p:txBody>
      </p:sp>
      <p:sp>
        <p:nvSpPr>
          <p:cNvPr id="7" name="Slide Number Placeholder 6"/>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7685337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F4F7BB-A1DF-4BD2-8D5B-CA9EB40127CE}" type="datetime1">
              <a:rPr lang="en-US" smtClean="0"/>
              <a:pPr/>
              <a:t>11/5/2025</a:t>
            </a:fld>
            <a:endParaRPr lang="en-US" dirty="0"/>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127912531"/>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F4F7BB-A1DF-4BD2-8D5B-CA9EB40127CE}" type="datetime1">
              <a:rPr lang="en-US" smtClean="0"/>
              <a:pPr/>
              <a:t>11/5/2025</a:t>
            </a:fld>
            <a:endParaRPr lang="en-US" dirty="0"/>
          </a:p>
        </p:txBody>
      </p:sp>
      <p:sp>
        <p:nvSpPr>
          <p:cNvPr id="6" name="Slide Number Placeholder 5"/>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27744848"/>
      </p:ext>
    </p:extLst>
  </p:cSld>
  <p:clrMapOvr>
    <a:masterClrMapping/>
  </p:clrMapOvr>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1F92EF8E-B9EB-49F8-83E1-F362FA442011}" type="datetime1">
              <a:rPr lang="en-US" smtClean="0"/>
              <a:pPr/>
              <a:t>11/5/2025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21048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11/5/2025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76002739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3CC8FB4D-92F2-4C28-8BFC-2AE0229C3E9A}"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53498340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dirty="0"/>
              <a:t>Click to edit Master title style</a:t>
            </a:r>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74049900-C118-46F7-B9EF-5F7C1F0005B2}" type="datetime1">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652081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11/5/2025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91768114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11/5/2025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96130196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cSld name="1_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11/5/2025</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06589399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0384108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11/5/2025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20441163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slideLayout" Target="../slideLayouts/slideLayout69.xml"/><Relationship Id="rId3" Type="http://schemas.openxmlformats.org/officeDocument/2006/relationships/slideLayout" Target="../slideLayouts/slideLayout54.xml"/><Relationship Id="rId21" Type="http://schemas.openxmlformats.org/officeDocument/2006/relationships/theme" Target="../theme/theme2.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slideLayout" Target="../slideLayouts/slideLayout71.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19" Type="http://schemas.openxmlformats.org/officeDocument/2006/relationships/slideLayout" Target="../slideLayouts/slideLayout70.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 Id="rId22" Type="http://schemas.openxmlformats.org/officeDocument/2006/relationships/image" Target="../media/image8.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7DF4F7BB-A1DF-4BD2-8D5B-CA9EB40127CE}" type="datetime1">
              <a:rPr lang="en-US" smtClean="0"/>
              <a:pPr/>
              <a:t>11/5/2025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28414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F4F7BB-A1DF-4BD2-8D5B-CA9EB40127CE}" type="datetime1">
              <a:rPr lang="en-US" smtClean="0"/>
              <a:pPr/>
              <a:t>11/5/2025</a:t>
            </a:fld>
            <a:endParaRPr lang="en-US"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76639640"/>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 id="2147483730" r:id="rId18"/>
    <p:sldLayoutId id="2147483731" r:id="rId19"/>
    <p:sldLayoutId id="2147483733" r:id="rId20"/>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63.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55.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55.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66.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64.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6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5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5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3.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7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8456C-E7D0-6495-11A8-F6B07125C794}"/>
              </a:ext>
            </a:extLst>
          </p:cNvPr>
          <p:cNvSpPr>
            <a:spLocks noGrp="1"/>
          </p:cNvSpPr>
          <p:nvPr>
            <p:ph type="ctrTitle"/>
          </p:nvPr>
        </p:nvSpPr>
        <p:spPr/>
        <p:txBody>
          <a:bodyPr anchor="t">
            <a:normAutofit/>
          </a:bodyPr>
          <a:lstStyle/>
          <a:p>
            <a:r>
              <a:rPr lang="en-US" sz="4900"/>
              <a:t>Summarising and Paraphrasing</a:t>
            </a:r>
          </a:p>
        </p:txBody>
      </p:sp>
      <p:sp>
        <p:nvSpPr>
          <p:cNvPr id="3" name="Subtitle 2">
            <a:extLst>
              <a:ext uri="{FF2B5EF4-FFF2-40B4-BE49-F238E27FC236}">
                <a16:creationId xmlns:a16="http://schemas.microsoft.com/office/drawing/2014/main" id="{D7310229-079B-A9F8-1C74-10658DFE5C97}"/>
              </a:ext>
            </a:extLst>
          </p:cNvPr>
          <p:cNvSpPr>
            <a:spLocks noGrp="1"/>
          </p:cNvSpPr>
          <p:nvPr>
            <p:ph type="subTitle" idx="1"/>
          </p:nvPr>
        </p:nvSpPr>
        <p:spPr/>
        <p:txBody>
          <a:bodyPr anchor="t">
            <a:normAutofit/>
          </a:bodyPr>
          <a:lstStyle/>
          <a:p>
            <a:r>
              <a:rPr lang="en-US" dirty="0"/>
              <a:t>PART 2</a:t>
            </a:r>
          </a:p>
        </p:txBody>
      </p:sp>
      <p:pic>
        <p:nvPicPr>
          <p:cNvPr id="4" name="Picture 3" descr="Writing letter to a friend. Selective focus and shallow depth of field.">
            <a:extLst>
              <a:ext uri="{FF2B5EF4-FFF2-40B4-BE49-F238E27FC236}">
                <a16:creationId xmlns:a16="http://schemas.microsoft.com/office/drawing/2014/main" id="{C121899C-1B10-4A65-B26C-19193D83E9FE}"/>
              </a:ext>
            </a:extLst>
          </p:cNvPr>
          <p:cNvPicPr>
            <a:picLocks noChangeAspect="1"/>
          </p:cNvPicPr>
          <p:nvPr/>
        </p:nvPicPr>
        <p:blipFill>
          <a:blip r:embed="rId3"/>
          <a:srcRect l="40889"/>
          <a:stretch>
            <a:fillRect/>
          </a:stretch>
        </p:blipFill>
        <p:spPr>
          <a:xfrm>
            <a:off x="20" y="10"/>
            <a:ext cx="6095980" cy="6857990"/>
          </a:xfrm>
          <a:prstGeom prst="rect">
            <a:avLst/>
          </a:prstGeom>
          <a:noFill/>
        </p:spPr>
      </p:pic>
    </p:spTree>
    <p:extLst>
      <p:ext uri="{BB962C8B-B14F-4D97-AF65-F5344CB8AC3E}">
        <p14:creationId xmlns:p14="http://schemas.microsoft.com/office/powerpoint/2010/main" val="3631459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F45B6-EA03-AB69-7C53-D0D51729863E}"/>
              </a:ext>
            </a:extLst>
          </p:cNvPr>
          <p:cNvSpPr>
            <a:spLocks noGrp="1"/>
          </p:cNvSpPr>
          <p:nvPr>
            <p:ph type="title"/>
          </p:nvPr>
        </p:nvSpPr>
        <p:spPr>
          <a:xfrm>
            <a:off x="609600" y="274638"/>
            <a:ext cx="10972800" cy="1143000"/>
          </a:xfrm>
        </p:spPr>
        <p:txBody>
          <a:bodyPr anchor="ctr">
            <a:normAutofit/>
          </a:bodyPr>
          <a:lstStyle/>
          <a:p>
            <a:r>
              <a:rPr lang="en-US"/>
              <a:t>Overview of Academic Skills</a:t>
            </a:r>
          </a:p>
        </p:txBody>
      </p:sp>
      <p:sp>
        <p:nvSpPr>
          <p:cNvPr id="4" name="Content Placeholder 3">
            <a:extLst>
              <a:ext uri="{FF2B5EF4-FFF2-40B4-BE49-F238E27FC236}">
                <a16:creationId xmlns:a16="http://schemas.microsoft.com/office/drawing/2014/main" id="{21001BA8-AA72-D982-92A8-E85A82089237}"/>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lnSpc>
                <a:spcPct val="90000"/>
              </a:lnSpc>
              <a:spcBef>
                <a:spcPts val="2500"/>
              </a:spcBef>
              <a:buFont typeface="Arial" panose="020B0604020202020204" pitchFamily="34" charset="0"/>
              <a:buNone/>
            </a:pPr>
            <a:r>
              <a:rPr lang="en-GB" sz="1800" b="1"/>
              <a:t>Summarising</a:t>
            </a:r>
          </a:p>
          <a:p>
            <a:pPr marL="0" lvl="1" indent="0">
              <a:lnSpc>
                <a:spcPct val="90000"/>
              </a:lnSpc>
              <a:buFont typeface="Arial" panose="020B0604020202020204" pitchFamily="34" charset="0"/>
              <a:buNone/>
            </a:pPr>
            <a:r>
              <a:rPr lang="en-GB" sz="1800"/>
              <a:t>Summarising condenses information to essential points for quick understanding of the main message.</a:t>
            </a:r>
          </a:p>
          <a:p>
            <a:pPr marL="0" indent="0">
              <a:lnSpc>
                <a:spcPct val="90000"/>
              </a:lnSpc>
              <a:spcBef>
                <a:spcPts val="2500"/>
              </a:spcBef>
              <a:buFont typeface="Arial" panose="020B0604020202020204" pitchFamily="34" charset="0"/>
              <a:buNone/>
            </a:pPr>
            <a:r>
              <a:rPr lang="en-GB" sz="1800" b="1"/>
              <a:t>Paraphrasing</a:t>
            </a:r>
          </a:p>
          <a:p>
            <a:pPr marL="0" lvl="1" indent="0">
              <a:lnSpc>
                <a:spcPct val="90000"/>
              </a:lnSpc>
              <a:buFont typeface="Arial" panose="020B0604020202020204" pitchFamily="34" charset="0"/>
              <a:buNone/>
            </a:pPr>
            <a:r>
              <a:rPr lang="en-GB" sz="1800"/>
              <a:t>Paraphrasing rewords content in one's own language while preserving original meaning to show comprehension.</a:t>
            </a:r>
          </a:p>
          <a:p>
            <a:pPr marL="0" indent="0">
              <a:lnSpc>
                <a:spcPct val="90000"/>
              </a:lnSpc>
              <a:spcBef>
                <a:spcPts val="2500"/>
              </a:spcBef>
              <a:buFont typeface="Arial" panose="020B0604020202020204" pitchFamily="34" charset="0"/>
              <a:buNone/>
            </a:pPr>
            <a:r>
              <a:rPr lang="en-GB" sz="1800" b="1"/>
              <a:t>Referencing</a:t>
            </a:r>
          </a:p>
          <a:p>
            <a:pPr marL="0" lvl="1" indent="0">
              <a:lnSpc>
                <a:spcPct val="90000"/>
              </a:lnSpc>
              <a:buFont typeface="Arial" panose="020B0604020202020204" pitchFamily="34" charset="0"/>
              <a:buNone/>
            </a:pPr>
            <a:r>
              <a:rPr lang="en-GB" sz="1800"/>
              <a:t>Referencing credits original sources to ensure transparency and uphold academic integrity in writing.</a:t>
            </a:r>
          </a:p>
        </p:txBody>
      </p:sp>
      <p:pic>
        <p:nvPicPr>
          <p:cNvPr id="5" name="Content Placeholder 4" descr="Plan point">
            <a:extLst>
              <a:ext uri="{FF2B5EF4-FFF2-40B4-BE49-F238E27FC236}">
                <a16:creationId xmlns:a16="http://schemas.microsoft.com/office/drawing/2014/main" id="{B3DD5CF8-380B-487B-8DA7-265ED2ACE604}"/>
              </a:ext>
            </a:extLst>
          </p:cNvPr>
          <p:cNvPicPr>
            <a:picLocks noGrp="1" noChangeAspect="1"/>
          </p:cNvPicPr>
          <p:nvPr>
            <p:ph sz="half" idx="2"/>
          </p:nvPr>
        </p:nvPicPr>
        <p:blipFill>
          <a:blip r:embed="rId3"/>
          <a:srcRect t="229"/>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17101317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92734-95B3-6D7F-8E5F-468C2B8E3736}"/>
              </a:ext>
            </a:extLst>
          </p:cNvPr>
          <p:cNvSpPr>
            <a:spLocks noGrp="1"/>
          </p:cNvSpPr>
          <p:nvPr>
            <p:ph type="title"/>
          </p:nvPr>
        </p:nvSpPr>
        <p:spPr>
          <a:xfrm>
            <a:off x="609600" y="274638"/>
            <a:ext cx="10972800" cy="1143000"/>
          </a:xfrm>
        </p:spPr>
        <p:txBody>
          <a:bodyPr anchor="ctr">
            <a:normAutofit/>
          </a:bodyPr>
          <a:lstStyle/>
          <a:p>
            <a:r>
              <a:rPr lang="en-US"/>
              <a:t>Definition and Purpose</a:t>
            </a:r>
          </a:p>
        </p:txBody>
      </p:sp>
      <p:sp>
        <p:nvSpPr>
          <p:cNvPr id="4" name="Content Placeholder 3">
            <a:extLst>
              <a:ext uri="{FF2B5EF4-FFF2-40B4-BE49-F238E27FC236}">
                <a16:creationId xmlns:a16="http://schemas.microsoft.com/office/drawing/2014/main" id="{A56ED40B-03EC-725D-F14C-59428B8E0572}"/>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66700" y="1417638"/>
            <a:ext cx="5384800" cy="3989040"/>
          </a:xfrm>
        </p:spPr>
        <p:txBody>
          <a:bodyPr>
            <a:noAutofit/>
          </a:bodyPr>
          <a:lstStyle/>
          <a:p>
            <a:pPr marL="0" indent="0">
              <a:lnSpc>
                <a:spcPct val="90000"/>
              </a:lnSpc>
              <a:spcBef>
                <a:spcPts val="2500"/>
              </a:spcBef>
              <a:buNone/>
            </a:pPr>
            <a:r>
              <a:rPr lang="en-GB" sz="1600" b="1" dirty="0"/>
              <a:t>Concept of Paraphrasing</a:t>
            </a:r>
          </a:p>
          <a:p>
            <a:pPr marL="0" lvl="1" indent="0">
              <a:lnSpc>
                <a:spcPct val="90000"/>
              </a:lnSpc>
              <a:buNone/>
            </a:pPr>
            <a:r>
              <a:rPr lang="en-GB" sz="1600" dirty="0"/>
              <a:t>Paraphrasing means rewording text with different vocabulary and structure while preserving the original meaning.</a:t>
            </a:r>
          </a:p>
          <a:p>
            <a:pPr marL="0" indent="0">
              <a:lnSpc>
                <a:spcPct val="90000"/>
              </a:lnSpc>
              <a:spcBef>
                <a:spcPts val="2500"/>
              </a:spcBef>
              <a:buNone/>
            </a:pPr>
            <a:r>
              <a:rPr lang="en-GB" sz="1600" b="1" dirty="0"/>
              <a:t>Purpose of Paraphrasing</a:t>
            </a:r>
          </a:p>
          <a:p>
            <a:pPr marL="0" lvl="1" indent="0">
              <a:lnSpc>
                <a:spcPct val="90000"/>
              </a:lnSpc>
              <a:buNone/>
            </a:pPr>
            <a:r>
              <a:rPr lang="en-GB" sz="1600" dirty="0"/>
              <a:t>Paraphrasing helps demonstrate understanding, avoid plagiarism, and improve communication clarity.</a:t>
            </a:r>
          </a:p>
          <a:p>
            <a:pPr marL="0" indent="0">
              <a:lnSpc>
                <a:spcPct val="90000"/>
              </a:lnSpc>
              <a:spcBef>
                <a:spcPts val="2500"/>
              </a:spcBef>
              <a:buNone/>
            </a:pPr>
            <a:r>
              <a:rPr lang="en-GB" sz="1600" b="1" dirty="0"/>
              <a:t>Applications of Paraphrasing</a:t>
            </a:r>
          </a:p>
          <a:p>
            <a:pPr marL="0" lvl="1" indent="0">
              <a:lnSpc>
                <a:spcPct val="90000"/>
              </a:lnSpc>
              <a:buNone/>
            </a:pPr>
            <a:r>
              <a:rPr lang="en-GB" sz="1600" dirty="0"/>
              <a:t>Widely used in academic writing, to enhance readability and originality.</a:t>
            </a:r>
          </a:p>
          <a:p>
            <a:pPr marL="0" indent="0">
              <a:lnSpc>
                <a:spcPct val="90000"/>
              </a:lnSpc>
              <a:spcBef>
                <a:spcPts val="2500"/>
              </a:spcBef>
              <a:buNone/>
            </a:pPr>
            <a:r>
              <a:rPr lang="en-GB" sz="1600" b="1" dirty="0"/>
              <a:t>Critical Thinking Required</a:t>
            </a:r>
          </a:p>
          <a:p>
            <a:pPr marL="0" lvl="1" indent="0">
              <a:lnSpc>
                <a:spcPct val="90000"/>
              </a:lnSpc>
              <a:buNone/>
            </a:pPr>
            <a:r>
              <a:rPr lang="en-GB" sz="1600" dirty="0"/>
              <a:t>Effective summarising demands critical thinking to identify important information and express it succinctly.</a:t>
            </a:r>
          </a:p>
          <a:p>
            <a:pPr marL="0" lvl="1" indent="0">
              <a:lnSpc>
                <a:spcPct val="90000"/>
              </a:lnSpc>
              <a:buNone/>
            </a:pPr>
            <a:endParaRPr lang="en-GB" sz="1600" dirty="0"/>
          </a:p>
        </p:txBody>
      </p:sp>
      <p:pic>
        <p:nvPicPr>
          <p:cNvPr id="5" name="Content Placeholder 4" descr="Red Communication bubbles with copy space are connected each other with black arrows. This image shows the social media, and online communication between people.">
            <a:extLst>
              <a:ext uri="{FF2B5EF4-FFF2-40B4-BE49-F238E27FC236}">
                <a16:creationId xmlns:a16="http://schemas.microsoft.com/office/drawing/2014/main" id="{78890F99-5E54-430E-9E0E-6BCF6D4AE21F}"/>
              </a:ext>
            </a:extLst>
          </p:cNvPr>
          <p:cNvPicPr>
            <a:picLocks noGrp="1" noChangeAspect="1"/>
          </p:cNvPicPr>
          <p:nvPr>
            <p:ph sz="half" idx="2"/>
          </p:nvPr>
        </p:nvPicPr>
        <p:blipFill>
          <a:blip r:embed="rId3"/>
          <a:srcRect r="9893" b="-2"/>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34951664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4DBC2-EBCE-620B-2E52-209309B0BA76}"/>
              </a:ext>
            </a:extLst>
          </p:cNvPr>
          <p:cNvSpPr>
            <a:spLocks noGrp="1"/>
          </p:cNvSpPr>
          <p:nvPr>
            <p:ph type="title"/>
          </p:nvPr>
        </p:nvSpPr>
        <p:spPr>
          <a:xfrm>
            <a:off x="4446827" y="202223"/>
            <a:ext cx="6964896" cy="1371264"/>
          </a:xfrm>
        </p:spPr>
        <p:txBody>
          <a:bodyPr anchor="b">
            <a:normAutofit/>
          </a:bodyPr>
          <a:lstStyle/>
          <a:p>
            <a:r>
              <a:rPr lang="en-US" sz="3000" dirty="0"/>
              <a:t>Key Differences Between </a:t>
            </a:r>
            <a:r>
              <a:rPr lang="en-US" sz="3000" dirty="0" err="1"/>
              <a:t>Summarising</a:t>
            </a:r>
            <a:r>
              <a:rPr lang="en-US" sz="3000" dirty="0"/>
              <a:t> and Paraphrasing</a:t>
            </a:r>
          </a:p>
        </p:txBody>
      </p:sp>
      <p:pic>
        <p:nvPicPr>
          <p:cNvPr id="5" name="Content Placeholder 4" descr="Competition business concept background.">
            <a:extLst>
              <a:ext uri="{FF2B5EF4-FFF2-40B4-BE49-F238E27FC236}">
                <a16:creationId xmlns:a16="http://schemas.microsoft.com/office/drawing/2014/main" id="{2A41AAFD-90A6-42CA-9AD6-A0FA91EE7B12}"/>
              </a:ext>
            </a:extLst>
          </p:cNvPr>
          <p:cNvPicPr>
            <a:picLocks noGrp="1" noChangeAspect="1"/>
          </p:cNvPicPr>
          <p:nvPr>
            <p:ph type="pic" sz="quarter" idx="15"/>
          </p:nvPr>
        </p:nvPicPr>
        <p:blipFill>
          <a:blip r:embed="rId3"/>
          <a:srcRect l="18950" r="18950"/>
          <a:stretch>
            <a:fillRect/>
          </a:stretch>
        </p:blipFill>
        <p:spPr>
          <a:xfrm>
            <a:off x="1011116" y="1815345"/>
            <a:ext cx="2363588" cy="2536512"/>
          </a:xfrm>
          <a:prstGeom prst="rect">
            <a:avLst/>
          </a:prstGeom>
          <a:noFill/>
        </p:spPr>
      </p:pic>
      <p:sp>
        <p:nvSpPr>
          <p:cNvPr id="4" name="Content Placeholder 3">
            <a:extLst>
              <a:ext uri="{FF2B5EF4-FFF2-40B4-BE49-F238E27FC236}">
                <a16:creationId xmlns:a16="http://schemas.microsoft.com/office/drawing/2014/main" id="{83137F5C-8FCF-7E06-4F30-33D4FB78401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706238" y="2198077"/>
            <a:ext cx="7876163" cy="3974123"/>
          </a:xfrm>
        </p:spPr>
        <p:txBody>
          <a:bodyPr>
            <a:normAutofit/>
          </a:bodyPr>
          <a:lstStyle/>
          <a:p>
            <a:pPr marL="0" indent="0">
              <a:spcBef>
                <a:spcPts val="2500"/>
              </a:spcBef>
              <a:buFont typeface="Arial" panose="020B0604020202020204" pitchFamily="34" charset="0"/>
              <a:buNone/>
            </a:pPr>
            <a:r>
              <a:rPr lang="en-US" b="1" dirty="0"/>
              <a:t>Purpose of </a:t>
            </a:r>
            <a:r>
              <a:rPr lang="en-US" b="1" dirty="0" err="1"/>
              <a:t>Summarising</a:t>
            </a:r>
            <a:endParaRPr lang="en-US" b="1" dirty="0"/>
          </a:p>
          <a:p>
            <a:pPr marL="0" lvl="1" indent="0">
              <a:buFont typeface="Arial" panose="020B0604020202020204" pitchFamily="34" charset="0"/>
              <a:buNone/>
            </a:pPr>
            <a:r>
              <a:rPr dirty="0" err="1"/>
              <a:t>Summarising</a:t>
            </a:r>
            <a:r>
              <a:rPr dirty="0"/>
              <a:t> condenses content by highlighting main ideas, creating a shorter version for quick understanding.</a:t>
            </a:r>
            <a:endParaRPr lang="en-US" dirty="0"/>
          </a:p>
          <a:p>
            <a:pPr marL="0" indent="0">
              <a:spcBef>
                <a:spcPts val="2500"/>
              </a:spcBef>
              <a:buFont typeface="Arial" panose="020B0604020202020204" pitchFamily="34" charset="0"/>
              <a:buNone/>
            </a:pPr>
            <a:r>
              <a:rPr lang="en-US" b="1" dirty="0"/>
              <a:t>Purpose of Paraphrasing</a:t>
            </a:r>
          </a:p>
          <a:p>
            <a:pPr marL="0" lvl="1" indent="0">
              <a:buFont typeface="Arial" panose="020B0604020202020204" pitchFamily="34" charset="0"/>
              <a:buNone/>
            </a:pPr>
            <a:r>
              <a:rPr dirty="0"/>
              <a:t>Paraphrasing rewrites the entire content in different words, maintaining length but clarifying the message.</a:t>
            </a:r>
            <a:endParaRPr lang="en-US" dirty="0"/>
          </a:p>
          <a:p>
            <a:pPr marL="0" indent="0">
              <a:spcBef>
                <a:spcPts val="2500"/>
              </a:spcBef>
              <a:buFont typeface="Arial" panose="020B0604020202020204" pitchFamily="34" charset="0"/>
              <a:buNone/>
            </a:pPr>
            <a:r>
              <a:rPr lang="en-US" b="1" dirty="0"/>
              <a:t>Applications and Importance</a:t>
            </a:r>
          </a:p>
          <a:p>
            <a:pPr marL="0" lvl="1" indent="0">
              <a:buFont typeface="Arial" panose="020B0604020202020204" pitchFamily="34" charset="0"/>
              <a:buNone/>
            </a:pPr>
            <a:r>
              <a:rPr dirty="0" err="1"/>
              <a:t>Summarising</a:t>
            </a:r>
            <a:r>
              <a:rPr dirty="0"/>
              <a:t> is ideal for overviews, while paraphrasing clarifies and adapts messages to context.</a:t>
            </a:r>
            <a:endParaRPr lang="en-US" dirty="0"/>
          </a:p>
        </p:txBody>
      </p:sp>
    </p:spTree>
    <p:extLst>
      <p:ext uri="{BB962C8B-B14F-4D97-AF65-F5344CB8AC3E}">
        <p14:creationId xmlns:p14="http://schemas.microsoft.com/office/powerpoint/2010/main" val="31974722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3D7DD-7D39-EB4D-2566-89564CE81070}"/>
              </a:ext>
            </a:extLst>
          </p:cNvPr>
          <p:cNvSpPr>
            <a:spLocks noGrp="1"/>
          </p:cNvSpPr>
          <p:nvPr>
            <p:ph type="title"/>
          </p:nvPr>
        </p:nvSpPr>
        <p:spPr/>
        <p:txBody>
          <a:bodyPr anchor="b">
            <a:normAutofit fontScale="90000"/>
          </a:bodyPr>
          <a:lstStyle/>
          <a:p>
            <a:r>
              <a:rPr lang="en-US" sz="3800"/>
              <a:t>Step-by-Step Guide to Summarising</a:t>
            </a:r>
          </a:p>
        </p:txBody>
      </p:sp>
      <p:sp>
        <p:nvSpPr>
          <p:cNvPr id="4" name="Content Placeholder 3">
            <a:extLst>
              <a:ext uri="{FF2B5EF4-FFF2-40B4-BE49-F238E27FC236}">
                <a16:creationId xmlns:a16="http://schemas.microsoft.com/office/drawing/2014/main" id="{24B1AD29-CC06-41CA-2075-8D39F1DA3DB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6" y="1965960"/>
            <a:ext cx="8122791" cy="4200198"/>
          </a:xfrm>
        </p:spPr>
        <p:txBody>
          <a:bodyPr>
            <a:normAutofit/>
          </a:bodyPr>
          <a:lstStyle/>
          <a:p>
            <a:pPr marL="0" indent="0">
              <a:spcBef>
                <a:spcPts val="2500"/>
              </a:spcBef>
              <a:buFont typeface="Arial" panose="020B0604020202020204" pitchFamily="34" charset="0"/>
              <a:buNone/>
            </a:pPr>
            <a:r>
              <a:rPr lang="en-US" b="1" dirty="0"/>
              <a:t>Thorough Reading</a:t>
            </a:r>
          </a:p>
          <a:p>
            <a:pPr marL="0" lvl="1" indent="0">
              <a:buFont typeface="Arial" panose="020B0604020202020204" pitchFamily="34" charset="0"/>
              <a:buNone/>
            </a:pPr>
            <a:r>
              <a:rPr dirty="0"/>
              <a:t>Read the original text carefully to fully understand the overall message before </a:t>
            </a:r>
            <a:r>
              <a:rPr dirty="0" err="1"/>
              <a:t>summarising</a:t>
            </a:r>
            <a:r>
              <a:rPr dirty="0"/>
              <a:t>.</a:t>
            </a:r>
            <a:endParaRPr lang="en-US" dirty="0"/>
          </a:p>
          <a:p>
            <a:pPr marL="0" indent="0">
              <a:spcBef>
                <a:spcPts val="2500"/>
              </a:spcBef>
              <a:buFont typeface="Arial" panose="020B0604020202020204" pitchFamily="34" charset="0"/>
              <a:buNone/>
            </a:pPr>
            <a:r>
              <a:rPr lang="en-US" b="1" dirty="0"/>
              <a:t>Identify Key Ideas</a:t>
            </a:r>
          </a:p>
          <a:p>
            <a:pPr marL="0" lvl="1" indent="0">
              <a:buFont typeface="Arial" panose="020B0604020202020204" pitchFamily="34" charset="0"/>
              <a:buNone/>
            </a:pPr>
            <a:r>
              <a:rPr dirty="0"/>
              <a:t>Highlight main ideas and supporting points to focus the summary on essential content.</a:t>
            </a:r>
            <a:endParaRPr lang="en-US" dirty="0"/>
          </a:p>
          <a:p>
            <a:pPr marL="0" indent="0">
              <a:spcBef>
                <a:spcPts val="2500"/>
              </a:spcBef>
              <a:buFont typeface="Arial" panose="020B0604020202020204" pitchFamily="34" charset="0"/>
              <a:buNone/>
            </a:pPr>
            <a:r>
              <a:rPr lang="en-US" b="1" dirty="0"/>
              <a:t>Remove Redundancies</a:t>
            </a:r>
          </a:p>
          <a:p>
            <a:pPr marL="0" lvl="1" indent="0">
              <a:buFont typeface="Arial" panose="020B0604020202020204" pitchFamily="34" charset="0"/>
              <a:buNone/>
            </a:pPr>
            <a:r>
              <a:rPr dirty="0"/>
              <a:t>Eliminate redundant or non-essential information to keep the summary concise and clear.</a:t>
            </a:r>
            <a:endParaRPr lang="en-US" dirty="0"/>
          </a:p>
          <a:p>
            <a:pPr marL="0" indent="0">
              <a:spcBef>
                <a:spcPts val="2500"/>
              </a:spcBef>
              <a:buFont typeface="Arial" panose="020B0604020202020204" pitchFamily="34" charset="0"/>
              <a:buNone/>
            </a:pPr>
            <a:r>
              <a:rPr lang="en-US" b="1" dirty="0"/>
              <a:t>Write Concise Summary</a:t>
            </a:r>
          </a:p>
          <a:p>
            <a:pPr marL="0" lvl="1" indent="0">
              <a:buFont typeface="Arial" panose="020B0604020202020204" pitchFamily="34" charset="0"/>
              <a:buNone/>
            </a:pPr>
            <a:r>
              <a:rPr dirty="0"/>
              <a:t>Compose a brief, clear summary that accurately captures the essence of the original text.</a:t>
            </a:r>
            <a:endParaRPr lang="en-US" dirty="0"/>
          </a:p>
        </p:txBody>
      </p:sp>
      <p:pic>
        <p:nvPicPr>
          <p:cNvPr id="5" name="Content Placeholder 4" descr="Closeup Questionnaire on a digital tablet  outside under parasol with sunglasses in hand it's not all excellent the answers are more realistic">
            <a:extLst>
              <a:ext uri="{FF2B5EF4-FFF2-40B4-BE49-F238E27FC236}">
                <a16:creationId xmlns:a16="http://schemas.microsoft.com/office/drawing/2014/main" id="{9C1A7E52-C580-46F7-A897-9BAACAFED534}"/>
              </a:ext>
            </a:extLst>
          </p:cNvPr>
          <p:cNvPicPr>
            <a:picLocks noGrp="1" noChangeAspect="1"/>
          </p:cNvPicPr>
          <p:nvPr>
            <p:ph type="pic" sz="quarter" idx="13"/>
          </p:nvPr>
        </p:nvPicPr>
        <p:blipFill>
          <a:blip r:embed="rId3"/>
          <a:srcRect l="30074" r="30074"/>
          <a:stretch>
            <a:fillRect/>
          </a:stretch>
        </p:blipFill>
        <p:spPr>
          <a:xfrm>
            <a:off x="9847385" y="1389185"/>
            <a:ext cx="1412631" cy="2362730"/>
          </a:xfrm>
          <a:prstGeom prst="rect">
            <a:avLst/>
          </a:prstGeom>
          <a:noFill/>
        </p:spPr>
      </p:pic>
    </p:spTree>
    <p:extLst>
      <p:ext uri="{BB962C8B-B14F-4D97-AF65-F5344CB8AC3E}">
        <p14:creationId xmlns:p14="http://schemas.microsoft.com/office/powerpoint/2010/main" val="3999025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980C6-FC0F-345F-3E7C-586448E69785}"/>
              </a:ext>
            </a:extLst>
          </p:cNvPr>
          <p:cNvSpPr>
            <a:spLocks noGrp="1"/>
          </p:cNvSpPr>
          <p:nvPr>
            <p:ph type="title"/>
          </p:nvPr>
        </p:nvSpPr>
        <p:spPr>
          <a:xfrm>
            <a:off x="4604051" y="374553"/>
            <a:ext cx="7371072" cy="1089702"/>
          </a:xfrm>
        </p:spPr>
        <p:txBody>
          <a:bodyPr anchor="t">
            <a:normAutofit/>
          </a:bodyPr>
          <a:lstStyle/>
          <a:p>
            <a:r>
              <a:rPr lang="en-US" dirty="0"/>
              <a:t>Steps to Paraphrase</a:t>
            </a:r>
          </a:p>
        </p:txBody>
      </p:sp>
      <p:pic>
        <p:nvPicPr>
          <p:cNvPr id="5" name="Content Placeholder 4" descr="Concept of businessman thinking / searching for idea.">
            <a:extLst>
              <a:ext uri="{FF2B5EF4-FFF2-40B4-BE49-F238E27FC236}">
                <a16:creationId xmlns:a16="http://schemas.microsoft.com/office/drawing/2014/main" id="{0E81A899-9211-4E42-BFC8-1CDB1463DF03}"/>
              </a:ext>
            </a:extLst>
          </p:cNvPr>
          <p:cNvPicPr>
            <a:picLocks noGrp="1" noChangeAspect="1"/>
          </p:cNvPicPr>
          <p:nvPr>
            <p:ph type="pic" sz="quarter" idx="15"/>
          </p:nvPr>
        </p:nvPicPr>
        <p:blipFill>
          <a:blip r:embed="rId3"/>
          <a:srcRect l="7810" r="7923" b="-1"/>
          <a:stretch>
            <a:fillRect/>
          </a:stretch>
        </p:blipFill>
        <p:spPr>
          <a:xfrm>
            <a:off x="923212" y="1626587"/>
            <a:ext cx="3680839" cy="3428990"/>
          </a:xfrm>
          <a:prstGeom prst="rect">
            <a:avLst/>
          </a:prstGeom>
          <a:noFill/>
        </p:spPr>
      </p:pic>
      <p:sp>
        <p:nvSpPr>
          <p:cNvPr id="4" name="Content Placeholder 3">
            <a:extLst>
              <a:ext uri="{FF2B5EF4-FFF2-40B4-BE49-F238E27FC236}">
                <a16:creationId xmlns:a16="http://schemas.microsoft.com/office/drawing/2014/main" id="{424092A4-18DC-3DBE-7CA6-2E6FC733910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39054" y="1464255"/>
            <a:ext cx="6183080" cy="4111644"/>
          </a:xfrm>
        </p:spPr>
        <p:txBody>
          <a:bodyPr>
            <a:normAutofit fontScale="55000" lnSpcReduction="20000"/>
          </a:bodyPr>
          <a:lstStyle/>
          <a:p>
            <a:pPr marL="0" indent="0">
              <a:lnSpc>
                <a:spcPct val="110000"/>
              </a:lnSpc>
              <a:spcBef>
                <a:spcPts val="2500"/>
              </a:spcBef>
              <a:buFont typeface="Arial" panose="020B0604020202020204" pitchFamily="34" charset="0"/>
              <a:buNone/>
            </a:pPr>
            <a:r>
              <a:rPr lang="en-US" b="1" dirty="0"/>
              <a:t>Understand Original Text</a:t>
            </a:r>
          </a:p>
          <a:p>
            <a:pPr marL="0" lvl="1" indent="0">
              <a:lnSpc>
                <a:spcPct val="110000"/>
              </a:lnSpc>
              <a:buFont typeface="Arial" panose="020B0604020202020204" pitchFamily="34" charset="0"/>
              <a:buNone/>
            </a:pPr>
            <a:r>
              <a:rPr dirty="0"/>
              <a:t>Thoroughly read and comprehend the original text before attempting to paraphrase it.</a:t>
            </a:r>
            <a:endParaRPr lang="en-US" dirty="0"/>
          </a:p>
          <a:p>
            <a:pPr marL="0" indent="0">
              <a:lnSpc>
                <a:spcPct val="110000"/>
              </a:lnSpc>
              <a:spcBef>
                <a:spcPts val="2500"/>
              </a:spcBef>
              <a:buFont typeface="Arial" panose="020B0604020202020204" pitchFamily="34" charset="0"/>
              <a:buNone/>
            </a:pPr>
            <a:r>
              <a:rPr lang="en-US" b="1" dirty="0"/>
              <a:t>Identify Key Messages</a:t>
            </a:r>
          </a:p>
          <a:p>
            <a:pPr marL="0" lvl="1" indent="0">
              <a:lnSpc>
                <a:spcPct val="110000"/>
              </a:lnSpc>
              <a:buFont typeface="Arial" panose="020B0604020202020204" pitchFamily="34" charset="0"/>
              <a:buNone/>
            </a:pPr>
            <a:r>
              <a:rPr dirty="0"/>
              <a:t>Pinpoint the main ideas and supporting details essential to the original content.</a:t>
            </a:r>
            <a:endParaRPr lang="en-US" dirty="0"/>
          </a:p>
          <a:p>
            <a:pPr marL="0" indent="0">
              <a:lnSpc>
                <a:spcPct val="110000"/>
              </a:lnSpc>
              <a:spcBef>
                <a:spcPts val="2500"/>
              </a:spcBef>
              <a:buFont typeface="Arial" panose="020B0604020202020204" pitchFamily="34" charset="0"/>
              <a:buNone/>
            </a:pPr>
            <a:r>
              <a:rPr lang="en-US" b="1" dirty="0"/>
              <a:t>Rewrite Using Synonyms</a:t>
            </a:r>
          </a:p>
          <a:p>
            <a:pPr marL="0" lvl="1" indent="0">
              <a:lnSpc>
                <a:spcPct val="110000"/>
              </a:lnSpc>
              <a:buNone/>
            </a:pPr>
            <a:r>
              <a:rPr dirty="0"/>
              <a:t>Use synonyms and alter sentence structure while preserving the original meaning.</a:t>
            </a:r>
            <a:r>
              <a:rPr lang="en-GB" dirty="0"/>
              <a:t> Remember your academic voice!</a:t>
            </a:r>
          </a:p>
          <a:p>
            <a:pPr marL="0" indent="0">
              <a:lnSpc>
                <a:spcPct val="110000"/>
              </a:lnSpc>
              <a:spcBef>
                <a:spcPts val="2500"/>
              </a:spcBef>
              <a:buFont typeface="Arial" panose="020B0604020202020204" pitchFamily="34" charset="0"/>
              <a:buNone/>
            </a:pPr>
            <a:r>
              <a:rPr lang="en-US" b="1" dirty="0"/>
              <a:t>Compare and Cite</a:t>
            </a:r>
          </a:p>
          <a:p>
            <a:pPr marL="0" lvl="1" indent="0">
              <a:lnSpc>
                <a:spcPct val="110000"/>
              </a:lnSpc>
              <a:buFont typeface="Arial" panose="020B0604020202020204" pitchFamily="34" charset="0"/>
              <a:buNone/>
            </a:pPr>
            <a:r>
              <a:rPr dirty="0"/>
              <a:t>Compare paraphrased text with the original to ensure accuracy and cite the source properly.</a:t>
            </a:r>
            <a:endParaRPr lang="en-US" dirty="0"/>
          </a:p>
        </p:txBody>
      </p:sp>
    </p:spTree>
    <p:extLst>
      <p:ext uri="{BB962C8B-B14F-4D97-AF65-F5344CB8AC3E}">
        <p14:creationId xmlns:p14="http://schemas.microsoft.com/office/powerpoint/2010/main" val="9826825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E66C6-1133-A661-936C-45045A6EEFA7}"/>
              </a:ext>
            </a:extLst>
          </p:cNvPr>
          <p:cNvSpPr>
            <a:spLocks noGrp="1"/>
          </p:cNvSpPr>
          <p:nvPr>
            <p:ph type="title"/>
          </p:nvPr>
        </p:nvSpPr>
        <p:spPr>
          <a:xfrm>
            <a:off x="609600" y="274638"/>
            <a:ext cx="10972800" cy="1143000"/>
          </a:xfrm>
        </p:spPr>
        <p:txBody>
          <a:bodyPr anchor="ctr">
            <a:normAutofit/>
          </a:bodyPr>
          <a:lstStyle/>
          <a:p>
            <a:r>
              <a:rPr lang="en-US"/>
              <a:t>Example of Paraphrasing</a:t>
            </a:r>
          </a:p>
        </p:txBody>
      </p:sp>
      <p:sp>
        <p:nvSpPr>
          <p:cNvPr id="4" name="Content Placeholder 3">
            <a:extLst>
              <a:ext uri="{FF2B5EF4-FFF2-40B4-BE49-F238E27FC236}">
                <a16:creationId xmlns:a16="http://schemas.microsoft.com/office/drawing/2014/main" id="{906DEDB2-BC2A-2C5E-7248-1566CF5163E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 y="1600201"/>
            <a:ext cx="10972800" cy="3917032"/>
          </a:xfrm>
        </p:spPr>
        <p:txBody>
          <a:bodyPr>
            <a:normAutofit fontScale="92500"/>
          </a:bodyPr>
          <a:lstStyle/>
          <a:p>
            <a:pPr marL="0" indent="0">
              <a:lnSpc>
                <a:spcPct val="90000"/>
              </a:lnSpc>
              <a:spcBef>
                <a:spcPts val="2500"/>
              </a:spcBef>
              <a:buNone/>
            </a:pPr>
            <a:r>
              <a:rPr lang="en-GB" sz="2200" dirty="0"/>
              <a:t>Original Text:</a:t>
            </a:r>
          </a:p>
          <a:p>
            <a:pPr marL="0" indent="0">
              <a:lnSpc>
                <a:spcPct val="90000"/>
              </a:lnSpc>
              <a:spcBef>
                <a:spcPts val="2500"/>
              </a:spcBef>
              <a:buNone/>
            </a:pPr>
            <a:r>
              <a:rPr lang="en-GB" sz="2200" dirty="0"/>
              <a:t>"Students often struggle with time management because they underestimate how long tasks will take to complete. (Jones 2020, p.7)“</a:t>
            </a:r>
          </a:p>
          <a:p>
            <a:pPr marL="0" indent="0">
              <a:lnSpc>
                <a:spcPct val="90000"/>
              </a:lnSpc>
              <a:spcBef>
                <a:spcPts val="2500"/>
              </a:spcBef>
              <a:buNone/>
            </a:pPr>
            <a:r>
              <a:rPr lang="en-GB" sz="2200" dirty="0"/>
              <a:t>Paraphrased Version:</a:t>
            </a:r>
          </a:p>
          <a:p>
            <a:pPr marL="0" indent="0">
              <a:lnSpc>
                <a:spcPct val="90000"/>
              </a:lnSpc>
              <a:spcBef>
                <a:spcPts val="2500"/>
              </a:spcBef>
              <a:buNone/>
            </a:pPr>
            <a:r>
              <a:rPr lang="en-GB" sz="2200" dirty="0"/>
              <a:t>“Jones (2020) explained that many students find it difficult to manage their time effectively, as they tend to misjudge the amount of time needed for assignments.“ (p.7)</a:t>
            </a:r>
          </a:p>
          <a:p>
            <a:pPr marL="0" indent="0">
              <a:lnSpc>
                <a:spcPct val="90000"/>
              </a:lnSpc>
              <a:spcBef>
                <a:spcPts val="2500"/>
              </a:spcBef>
              <a:buNone/>
            </a:pPr>
            <a:endParaRPr lang="en-GB" sz="2200" dirty="0"/>
          </a:p>
          <a:p>
            <a:pPr marL="0" indent="0">
              <a:lnSpc>
                <a:spcPct val="90000"/>
              </a:lnSpc>
              <a:spcBef>
                <a:spcPts val="2500"/>
              </a:spcBef>
              <a:buNone/>
            </a:pPr>
            <a:r>
              <a:rPr lang="en-GB" sz="2400" b="1" dirty="0"/>
              <a:t>Jones, J. (2020). </a:t>
            </a:r>
            <a:r>
              <a:rPr lang="en-GB" sz="2400" b="1" i="1" dirty="0"/>
              <a:t>Effective study habits for university students</a:t>
            </a:r>
            <a:r>
              <a:rPr lang="en-GB" sz="2400" b="1" dirty="0"/>
              <a:t>. Academic Press.</a:t>
            </a:r>
            <a:endParaRPr lang="en-GB" sz="2200" b="1" dirty="0"/>
          </a:p>
        </p:txBody>
      </p:sp>
    </p:spTree>
    <p:extLst>
      <p:ext uri="{BB962C8B-B14F-4D97-AF65-F5344CB8AC3E}">
        <p14:creationId xmlns:p14="http://schemas.microsoft.com/office/powerpoint/2010/main" val="9753334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902B0-353A-45B6-85D4-61BE51AE9652}"/>
              </a:ext>
            </a:extLst>
          </p:cNvPr>
          <p:cNvSpPr>
            <a:spLocks noGrp="1"/>
          </p:cNvSpPr>
          <p:nvPr>
            <p:ph type="title"/>
          </p:nvPr>
        </p:nvSpPr>
        <p:spPr/>
        <p:txBody>
          <a:bodyPr/>
          <a:lstStyle/>
          <a:p>
            <a:r>
              <a:rPr lang="en-GB" dirty="0"/>
              <a:t>What Changed?</a:t>
            </a:r>
          </a:p>
        </p:txBody>
      </p:sp>
      <p:sp>
        <p:nvSpPr>
          <p:cNvPr id="3" name="Content Placeholder 2">
            <a:extLst>
              <a:ext uri="{FF2B5EF4-FFF2-40B4-BE49-F238E27FC236}">
                <a16:creationId xmlns:a16="http://schemas.microsoft.com/office/drawing/2014/main" id="{1799023E-F65B-4CDA-8589-C530164EA251}"/>
              </a:ext>
            </a:extLst>
          </p:cNvPr>
          <p:cNvSpPr>
            <a:spLocks noGrp="1"/>
          </p:cNvSpPr>
          <p:nvPr>
            <p:ph idx="1"/>
          </p:nvPr>
        </p:nvSpPr>
        <p:spPr/>
        <p:txBody>
          <a:bodyPr/>
          <a:lstStyle/>
          <a:p>
            <a:r>
              <a:rPr lang="en-GB" b="1" dirty="0"/>
              <a:t>Wording</a:t>
            </a:r>
            <a:r>
              <a:rPr lang="en-GB" dirty="0"/>
              <a:t>: "Struggle with time management" → "find it difficult to manage their time“</a:t>
            </a:r>
          </a:p>
          <a:p>
            <a:r>
              <a:rPr lang="en-GB" b="1" dirty="0"/>
              <a:t>Structure: </a:t>
            </a:r>
            <a:r>
              <a:rPr lang="en-GB" dirty="0"/>
              <a:t>The sentence was rephrased while keeping the original meaning.</a:t>
            </a:r>
          </a:p>
          <a:p>
            <a:r>
              <a:rPr lang="en-GB" b="1" dirty="0"/>
              <a:t>Tone: </a:t>
            </a:r>
            <a:r>
              <a:rPr lang="en-GB" dirty="0"/>
              <a:t>Still academic and clear.</a:t>
            </a:r>
          </a:p>
          <a:p>
            <a:r>
              <a:rPr lang="en-GB" b="1" dirty="0"/>
              <a:t>Referencing: ?</a:t>
            </a:r>
          </a:p>
        </p:txBody>
      </p:sp>
    </p:spTree>
    <p:extLst>
      <p:ext uri="{BB962C8B-B14F-4D97-AF65-F5344CB8AC3E}">
        <p14:creationId xmlns:p14="http://schemas.microsoft.com/office/powerpoint/2010/main" val="4093786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57FBB-1BFB-42F4-A10A-A441F604D5DE}"/>
              </a:ext>
            </a:extLst>
          </p:cNvPr>
          <p:cNvSpPr>
            <a:spLocks noGrp="1"/>
          </p:cNvSpPr>
          <p:nvPr>
            <p:ph type="title"/>
          </p:nvPr>
        </p:nvSpPr>
        <p:spPr/>
        <p:txBody>
          <a:bodyPr/>
          <a:lstStyle/>
          <a:p>
            <a:r>
              <a:rPr lang="en-GB" dirty="0"/>
              <a:t>Summarising </a:t>
            </a:r>
          </a:p>
        </p:txBody>
      </p:sp>
      <p:sp>
        <p:nvSpPr>
          <p:cNvPr id="3" name="Content Placeholder 2">
            <a:extLst>
              <a:ext uri="{FF2B5EF4-FFF2-40B4-BE49-F238E27FC236}">
                <a16:creationId xmlns:a16="http://schemas.microsoft.com/office/drawing/2014/main" id="{45ACC9D7-E6C3-4648-9694-30D14476A89F}"/>
              </a:ext>
            </a:extLst>
          </p:cNvPr>
          <p:cNvSpPr>
            <a:spLocks noGrp="1"/>
          </p:cNvSpPr>
          <p:nvPr>
            <p:ph idx="1"/>
          </p:nvPr>
        </p:nvSpPr>
        <p:spPr/>
        <p:txBody>
          <a:bodyPr/>
          <a:lstStyle/>
          <a:p>
            <a:r>
              <a:rPr lang="en-GB" dirty="0"/>
              <a:t>Start with the author’s name and the title of the work.</a:t>
            </a:r>
          </a:p>
          <a:p>
            <a:r>
              <a:rPr lang="en-GB" dirty="0"/>
              <a:t>Use neutral, objective language.</a:t>
            </a:r>
          </a:p>
          <a:p>
            <a:r>
              <a:rPr lang="en-GB" dirty="0"/>
              <a:t>Keep it concise (usually 10–30% of the original length).</a:t>
            </a:r>
          </a:p>
          <a:p>
            <a:r>
              <a:rPr lang="en-GB" dirty="0"/>
              <a:t>Maintain the original meaning without adding personal opinions.</a:t>
            </a:r>
          </a:p>
        </p:txBody>
      </p:sp>
    </p:spTree>
    <p:extLst>
      <p:ext uri="{BB962C8B-B14F-4D97-AF65-F5344CB8AC3E}">
        <p14:creationId xmlns:p14="http://schemas.microsoft.com/office/powerpoint/2010/main" val="3529024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3FDB1-0BAA-49AC-A16F-BA23F98AEC5A}"/>
              </a:ext>
            </a:extLst>
          </p:cNvPr>
          <p:cNvSpPr>
            <a:spLocks noGrp="1"/>
          </p:cNvSpPr>
          <p:nvPr>
            <p:ph type="title"/>
          </p:nvPr>
        </p:nvSpPr>
        <p:spPr/>
        <p:txBody>
          <a:bodyPr/>
          <a:lstStyle/>
          <a:p>
            <a:r>
              <a:rPr lang="en-GB" dirty="0"/>
              <a:t>Summarising a chapter or academic journal </a:t>
            </a:r>
          </a:p>
        </p:txBody>
      </p:sp>
      <p:sp>
        <p:nvSpPr>
          <p:cNvPr id="3" name="Content Placeholder 2">
            <a:extLst>
              <a:ext uri="{FF2B5EF4-FFF2-40B4-BE49-F238E27FC236}">
                <a16:creationId xmlns:a16="http://schemas.microsoft.com/office/drawing/2014/main" id="{4136B7D7-6D1E-440E-9A25-48EB5776900A}"/>
              </a:ext>
            </a:extLst>
          </p:cNvPr>
          <p:cNvSpPr>
            <a:spLocks noGrp="1"/>
          </p:cNvSpPr>
          <p:nvPr>
            <p:ph idx="1"/>
          </p:nvPr>
        </p:nvSpPr>
        <p:spPr/>
        <p:txBody>
          <a:bodyPr/>
          <a:lstStyle/>
          <a:p>
            <a:r>
              <a:rPr lang="en-GB" dirty="0"/>
              <a:t>Read and understand the content</a:t>
            </a:r>
          </a:p>
          <a:p>
            <a:r>
              <a:rPr lang="en-GB" dirty="0"/>
              <a:t>Rephrase it in your preferred tone (e.g., academic)</a:t>
            </a:r>
          </a:p>
          <a:p>
            <a:r>
              <a:rPr lang="en-GB" dirty="0"/>
              <a:t>Ensure the meaning stays the same while using different wording and sentence structure</a:t>
            </a:r>
          </a:p>
        </p:txBody>
      </p:sp>
    </p:spTree>
    <p:extLst>
      <p:ext uri="{BB962C8B-B14F-4D97-AF65-F5344CB8AC3E}">
        <p14:creationId xmlns:p14="http://schemas.microsoft.com/office/powerpoint/2010/main" val="1799254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77FE0-7BEC-4023-9AB1-35DB8C3D1E62}"/>
              </a:ext>
            </a:extLst>
          </p:cNvPr>
          <p:cNvSpPr>
            <a:spLocks noGrp="1"/>
          </p:cNvSpPr>
          <p:nvPr>
            <p:ph type="title"/>
          </p:nvPr>
        </p:nvSpPr>
        <p:spPr/>
        <p:txBody>
          <a:bodyPr/>
          <a:lstStyle/>
          <a:p>
            <a:r>
              <a:rPr lang="en-GB" dirty="0"/>
              <a:t>Summarise example </a:t>
            </a:r>
          </a:p>
        </p:txBody>
      </p:sp>
      <p:sp>
        <p:nvSpPr>
          <p:cNvPr id="3" name="Content Placeholder 2">
            <a:extLst>
              <a:ext uri="{FF2B5EF4-FFF2-40B4-BE49-F238E27FC236}">
                <a16:creationId xmlns:a16="http://schemas.microsoft.com/office/drawing/2014/main" id="{7BC9DD02-EAA4-48B5-9532-E9A8291FF7EC}"/>
              </a:ext>
            </a:extLst>
          </p:cNvPr>
          <p:cNvSpPr>
            <a:spLocks noGrp="1"/>
          </p:cNvSpPr>
          <p:nvPr>
            <p:ph idx="1"/>
          </p:nvPr>
        </p:nvSpPr>
        <p:spPr/>
        <p:txBody>
          <a:bodyPr>
            <a:normAutofit fontScale="92500"/>
          </a:bodyPr>
          <a:lstStyle/>
          <a:p>
            <a:r>
              <a:rPr lang="en-GB" b="1" dirty="0"/>
              <a:t>Original Text (Excerpt):</a:t>
            </a:r>
            <a:br>
              <a:rPr lang="en-GB" dirty="0"/>
            </a:br>
            <a:r>
              <a:rPr lang="en-GB" i="1" dirty="0"/>
              <a:t>"Climate change is accelerating due to human activities, particularly the burning of fossil fuels. This has led to rising global temperatures, extreme weather events, and sea level rise."</a:t>
            </a:r>
            <a:endParaRPr lang="en-GB" dirty="0"/>
          </a:p>
          <a:p>
            <a:r>
              <a:rPr lang="en-GB" b="1" dirty="0"/>
              <a:t>Summary:</a:t>
            </a:r>
            <a:br>
              <a:rPr lang="en-GB" dirty="0"/>
            </a:br>
            <a:r>
              <a:rPr lang="en-GB" dirty="0"/>
              <a:t>Human-driven fossil fuel use is accelerating climate change, causing global warming, extreme weather, and rising seas.</a:t>
            </a:r>
          </a:p>
          <a:p>
            <a:endParaRPr lang="en-GB" dirty="0"/>
          </a:p>
        </p:txBody>
      </p:sp>
    </p:spTree>
    <p:extLst>
      <p:ext uri="{BB962C8B-B14F-4D97-AF65-F5344CB8AC3E}">
        <p14:creationId xmlns:p14="http://schemas.microsoft.com/office/powerpoint/2010/main" val="288858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C9608-94E7-363F-2785-F0897AD59A38}"/>
              </a:ext>
            </a:extLst>
          </p:cNvPr>
          <p:cNvSpPr>
            <a:spLocks noGrp="1"/>
          </p:cNvSpPr>
          <p:nvPr>
            <p:ph type="title"/>
          </p:nvPr>
        </p:nvSpPr>
        <p:spPr>
          <a:xfrm>
            <a:off x="609600" y="274638"/>
            <a:ext cx="10972800" cy="1143000"/>
          </a:xfrm>
        </p:spPr>
        <p:txBody>
          <a:bodyPr anchor="ctr">
            <a:normAutofit/>
          </a:bodyPr>
          <a:lstStyle/>
          <a:p>
            <a:r>
              <a:rPr lang="en-US"/>
              <a:t>Steps to Reference</a:t>
            </a:r>
          </a:p>
        </p:txBody>
      </p:sp>
      <p:sp>
        <p:nvSpPr>
          <p:cNvPr id="4" name="Content Placeholder 3">
            <a:extLst>
              <a:ext uri="{FF2B5EF4-FFF2-40B4-BE49-F238E27FC236}">
                <a16:creationId xmlns:a16="http://schemas.microsoft.com/office/drawing/2014/main" id="{36636148-8CD8-3C7E-7030-C1DA9CB8DFDB}"/>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 y="1600201"/>
            <a:ext cx="5384800" cy="3989040"/>
          </a:xfrm>
        </p:spPr>
        <p:txBody>
          <a:bodyPr>
            <a:normAutofit/>
          </a:bodyPr>
          <a:lstStyle/>
          <a:p>
            <a:pPr marL="0" indent="0">
              <a:lnSpc>
                <a:spcPct val="90000"/>
              </a:lnSpc>
              <a:spcBef>
                <a:spcPts val="2500"/>
              </a:spcBef>
              <a:buFont typeface="Arial" panose="020B0604020202020204" pitchFamily="34" charset="0"/>
              <a:buNone/>
            </a:pPr>
            <a:r>
              <a:rPr lang="en-GB" sz="1500" b="1"/>
              <a:t>Identify Source Type</a:t>
            </a:r>
          </a:p>
          <a:p>
            <a:pPr marL="0" lvl="1" indent="0">
              <a:lnSpc>
                <a:spcPct val="90000"/>
              </a:lnSpc>
              <a:buFont typeface="Arial" panose="020B0604020202020204" pitchFamily="34" charset="0"/>
              <a:buNone/>
            </a:pPr>
            <a:r>
              <a:rPr lang="en-GB" sz="1500"/>
              <a:t>Determine the source type such as book, journal article, or website before referencing.</a:t>
            </a:r>
          </a:p>
          <a:p>
            <a:pPr marL="0" indent="0">
              <a:lnSpc>
                <a:spcPct val="90000"/>
              </a:lnSpc>
              <a:spcBef>
                <a:spcPts val="2500"/>
              </a:spcBef>
              <a:buFont typeface="Arial" panose="020B0604020202020204" pitchFamily="34" charset="0"/>
              <a:buNone/>
            </a:pPr>
            <a:r>
              <a:rPr lang="en-GB" sz="1500" b="1"/>
              <a:t>Select Citation Style</a:t>
            </a:r>
          </a:p>
          <a:p>
            <a:pPr marL="0" lvl="1" indent="0">
              <a:lnSpc>
                <a:spcPct val="90000"/>
              </a:lnSpc>
              <a:buFont typeface="Arial" panose="020B0604020202020204" pitchFamily="34" charset="0"/>
              <a:buNone/>
            </a:pPr>
            <a:r>
              <a:rPr lang="en-GB" sz="1500"/>
              <a:t>Choose the correct APA 7 citation style based on guidelines to ensure proper formatting.</a:t>
            </a:r>
          </a:p>
          <a:p>
            <a:pPr marL="0" indent="0">
              <a:lnSpc>
                <a:spcPct val="90000"/>
              </a:lnSpc>
              <a:spcBef>
                <a:spcPts val="2500"/>
              </a:spcBef>
              <a:buFont typeface="Arial" panose="020B0604020202020204" pitchFamily="34" charset="0"/>
              <a:buNone/>
            </a:pPr>
            <a:r>
              <a:rPr lang="en-GB" sz="1500" b="1"/>
              <a:t>Include In-text Citations</a:t>
            </a:r>
          </a:p>
          <a:p>
            <a:pPr marL="0" lvl="1" indent="0">
              <a:lnSpc>
                <a:spcPct val="90000"/>
              </a:lnSpc>
              <a:buFont typeface="Arial" panose="020B0604020202020204" pitchFamily="34" charset="0"/>
              <a:buNone/>
            </a:pPr>
            <a:r>
              <a:rPr lang="en-GB" sz="1500"/>
              <a:t>Add in-text citations at points where the source information is referenced in the document.</a:t>
            </a:r>
          </a:p>
          <a:p>
            <a:pPr marL="0" indent="0">
              <a:lnSpc>
                <a:spcPct val="90000"/>
              </a:lnSpc>
              <a:spcBef>
                <a:spcPts val="2500"/>
              </a:spcBef>
              <a:buFont typeface="Arial" panose="020B0604020202020204" pitchFamily="34" charset="0"/>
              <a:buNone/>
            </a:pPr>
            <a:r>
              <a:rPr lang="en-GB" sz="1500" b="1"/>
              <a:t>Compile Reference List</a:t>
            </a:r>
          </a:p>
          <a:p>
            <a:pPr marL="0" lvl="1" indent="0">
              <a:lnSpc>
                <a:spcPct val="90000"/>
              </a:lnSpc>
              <a:buFont typeface="Arial" panose="020B0604020202020204" pitchFamily="34" charset="0"/>
              <a:buNone/>
            </a:pPr>
            <a:r>
              <a:rPr lang="en-GB" sz="1500"/>
              <a:t>Create a comprehensive reference list with full source details at the end of the document.</a:t>
            </a:r>
          </a:p>
        </p:txBody>
      </p:sp>
      <p:pic>
        <p:nvPicPr>
          <p:cNvPr id="5" name="Content Placeholder 4" descr="Above view of students desk">
            <a:extLst>
              <a:ext uri="{FF2B5EF4-FFF2-40B4-BE49-F238E27FC236}">
                <a16:creationId xmlns:a16="http://schemas.microsoft.com/office/drawing/2014/main" id="{7E57A8DF-E8D8-4750-9ABB-AA57DC8B1A82}"/>
              </a:ext>
            </a:extLst>
          </p:cNvPr>
          <p:cNvPicPr>
            <a:picLocks noGrp="1" noChangeAspect="1"/>
          </p:cNvPicPr>
          <p:nvPr>
            <p:ph sz="half" idx="2"/>
          </p:nvPr>
        </p:nvPicPr>
        <p:blipFill>
          <a:blip r:embed="rId3"/>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16197566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90614-3DF4-B452-0E98-7CBA9DB4CAC7}"/>
              </a:ext>
            </a:extLst>
          </p:cNvPr>
          <p:cNvSpPr>
            <a:spLocks noGrp="1"/>
          </p:cNvSpPr>
          <p:nvPr>
            <p:ph type="title"/>
          </p:nvPr>
        </p:nvSpPr>
        <p:spPr>
          <a:xfrm>
            <a:off x="742950" y="268484"/>
            <a:ext cx="10706100" cy="683912"/>
          </a:xfrm>
        </p:spPr>
        <p:txBody>
          <a:bodyPr anchor="t">
            <a:normAutofit fontScale="90000"/>
          </a:bodyPr>
          <a:lstStyle/>
          <a:p>
            <a:r>
              <a:rPr lang="en-US" dirty="0"/>
              <a:t>Referencing and Importance</a:t>
            </a:r>
          </a:p>
        </p:txBody>
      </p:sp>
      <p:graphicFrame>
        <p:nvGraphicFramePr>
          <p:cNvPr id="4" name="Content Placeholder 3">
            <a:extLst>
              <a:ext uri="{FF2B5EF4-FFF2-40B4-BE49-F238E27FC236}">
                <a16:creationId xmlns:a16="http://schemas.microsoft.com/office/drawing/2014/main" id="{2BA5C6F8-39A1-453C-A8AF-C63ACCDA5EB8}"/>
              </a:ext>
            </a:extLst>
          </p:cNvPr>
          <p:cNvGraphicFramePr>
            <a:graphicFrameLocks noGrp="1"/>
          </p:cNvGraphicFramePr>
          <p:nvPr>
            <p:ph idx="1"/>
            <p:extLst>
              <p:ext uri="{D42A27DB-BD31-4B8C-83A1-F6EECF244321}">
                <p14:modId xmlns:p14="http://schemas.microsoft.com/office/powerpoint/2010/main" val="321355083"/>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836578" y="1264596"/>
          <a:ext cx="10271597" cy="43093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5457022"/>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4518-F79D-A4CE-AC92-8ABA402C424E}"/>
              </a:ext>
            </a:extLst>
          </p:cNvPr>
          <p:cNvSpPr>
            <a:spLocks noGrp="1"/>
          </p:cNvSpPr>
          <p:nvPr>
            <p:ph type="title"/>
          </p:nvPr>
        </p:nvSpPr>
        <p:spPr>
          <a:xfrm>
            <a:off x="609600" y="274638"/>
            <a:ext cx="10972800" cy="1143000"/>
          </a:xfrm>
        </p:spPr>
        <p:txBody>
          <a:bodyPr anchor="ctr">
            <a:normAutofit/>
          </a:bodyPr>
          <a:lstStyle/>
          <a:p>
            <a:r>
              <a:rPr lang="en-US"/>
              <a:t>Tips for Effective Use</a:t>
            </a:r>
          </a:p>
        </p:txBody>
      </p:sp>
      <p:sp>
        <p:nvSpPr>
          <p:cNvPr id="4" name="Content Placeholder 3">
            <a:extLst>
              <a:ext uri="{FF2B5EF4-FFF2-40B4-BE49-F238E27FC236}">
                <a16:creationId xmlns:a16="http://schemas.microsoft.com/office/drawing/2014/main" id="{ED171E17-BE6E-1C55-3C64-03DEE6DFA47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 y="1600201"/>
            <a:ext cx="10972800" cy="3917032"/>
          </a:xfrm>
        </p:spPr>
        <p:txBody>
          <a:bodyPr>
            <a:normAutofit/>
          </a:bodyPr>
          <a:lstStyle/>
          <a:p>
            <a:pPr marL="0" indent="0">
              <a:lnSpc>
                <a:spcPct val="90000"/>
              </a:lnSpc>
              <a:spcBef>
                <a:spcPts val="2500"/>
              </a:spcBef>
              <a:buFont typeface="Arial" panose="020B0604020202020204" pitchFamily="34" charset="0"/>
              <a:buNone/>
            </a:pPr>
            <a:r>
              <a:rPr lang="en-GB" sz="2000" b="1" dirty="0"/>
              <a:t>Use Own Words</a:t>
            </a:r>
          </a:p>
          <a:p>
            <a:pPr marL="0" lvl="1" indent="0">
              <a:lnSpc>
                <a:spcPct val="90000"/>
              </a:lnSpc>
              <a:buFont typeface="Arial" panose="020B0604020202020204" pitchFamily="34" charset="0"/>
              <a:buNone/>
            </a:pPr>
            <a:r>
              <a:rPr lang="en-GB" sz="2000" dirty="0"/>
              <a:t>Always use your own words to show understanding and avoid plagiarism in writing.</a:t>
            </a:r>
          </a:p>
          <a:p>
            <a:pPr marL="0" indent="0">
              <a:lnSpc>
                <a:spcPct val="90000"/>
              </a:lnSpc>
              <a:spcBef>
                <a:spcPts val="2500"/>
              </a:spcBef>
              <a:buFont typeface="Arial" panose="020B0604020202020204" pitchFamily="34" charset="0"/>
              <a:buNone/>
            </a:pPr>
            <a:r>
              <a:rPr lang="en-GB" sz="2000" b="1" dirty="0"/>
              <a:t>Practice Regularly</a:t>
            </a:r>
          </a:p>
          <a:p>
            <a:pPr marL="0" lvl="1" indent="0">
              <a:lnSpc>
                <a:spcPct val="90000"/>
              </a:lnSpc>
              <a:buFont typeface="Arial" panose="020B0604020202020204" pitchFamily="34" charset="0"/>
              <a:buNone/>
            </a:pPr>
            <a:r>
              <a:rPr lang="en-GB" sz="2000" dirty="0"/>
              <a:t>Regular practice improves fluency and confidence in summarising and paraphrasing skills.</a:t>
            </a:r>
          </a:p>
          <a:p>
            <a:pPr marL="0" indent="0">
              <a:lnSpc>
                <a:spcPct val="90000"/>
              </a:lnSpc>
              <a:spcBef>
                <a:spcPts val="2500"/>
              </a:spcBef>
              <a:buFont typeface="Arial" panose="020B0604020202020204" pitchFamily="34" charset="0"/>
              <a:buNone/>
            </a:pPr>
            <a:r>
              <a:rPr lang="en-GB" sz="2000" b="1" dirty="0"/>
              <a:t>Use Detection Tools</a:t>
            </a:r>
          </a:p>
          <a:p>
            <a:pPr marL="0" lvl="1" indent="0">
              <a:lnSpc>
                <a:spcPct val="90000"/>
              </a:lnSpc>
              <a:buFont typeface="Arial" panose="020B0604020202020204" pitchFamily="34" charset="0"/>
              <a:buNone/>
            </a:pPr>
            <a:r>
              <a:rPr lang="en-GB" sz="2000" dirty="0"/>
              <a:t>Utilise Turnitin ( Similarity Checker) to ensure your work is original and ethical.</a:t>
            </a:r>
          </a:p>
          <a:p>
            <a:pPr marL="0" indent="0">
              <a:lnSpc>
                <a:spcPct val="90000"/>
              </a:lnSpc>
              <a:spcBef>
                <a:spcPts val="2500"/>
              </a:spcBef>
              <a:buFont typeface="Arial" panose="020B0604020202020204" pitchFamily="34" charset="0"/>
              <a:buNone/>
            </a:pPr>
            <a:r>
              <a:rPr lang="en-GB" sz="2000" b="1" dirty="0"/>
              <a:t>Know Citation Styles</a:t>
            </a:r>
          </a:p>
          <a:p>
            <a:pPr marL="0" lvl="1" indent="0">
              <a:lnSpc>
                <a:spcPct val="90000"/>
              </a:lnSpc>
              <a:buFont typeface="Arial" panose="020B0604020202020204" pitchFamily="34" charset="0"/>
              <a:buNone/>
            </a:pPr>
            <a:r>
              <a:rPr lang="en-GB" sz="2000" dirty="0"/>
              <a:t>Familiarise yourself with citation styles and apply them consistently in your work.</a:t>
            </a:r>
          </a:p>
        </p:txBody>
      </p:sp>
    </p:spTree>
    <p:extLst>
      <p:ext uri="{BB962C8B-B14F-4D97-AF65-F5344CB8AC3E}">
        <p14:creationId xmlns:p14="http://schemas.microsoft.com/office/powerpoint/2010/main" val="27737560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6EB24-76A2-5F01-CBB6-8810B1E96E3A}"/>
              </a:ext>
            </a:extLst>
          </p:cNvPr>
          <p:cNvSpPr>
            <a:spLocks noGrp="1"/>
          </p:cNvSpPr>
          <p:nvPr>
            <p:ph type="title"/>
          </p:nvPr>
        </p:nvSpPr>
        <p:spPr>
          <a:xfrm>
            <a:off x="768096" y="822960"/>
            <a:ext cx="7196328" cy="1068324"/>
          </a:xfrm>
        </p:spPr>
        <p:txBody>
          <a:bodyPr anchor="t">
            <a:normAutofit/>
          </a:bodyPr>
          <a:lstStyle/>
          <a:p>
            <a:r>
              <a:rPr lang="en-US"/>
              <a:t>Recap and Final Thoughts</a:t>
            </a:r>
          </a:p>
        </p:txBody>
      </p:sp>
      <p:sp>
        <p:nvSpPr>
          <p:cNvPr id="4" name="Content Placeholder 3">
            <a:extLst>
              <a:ext uri="{FF2B5EF4-FFF2-40B4-BE49-F238E27FC236}">
                <a16:creationId xmlns:a16="http://schemas.microsoft.com/office/drawing/2014/main" id="{FD837A64-513E-0C3A-FAE0-1D387502DF6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49806" y="1626789"/>
            <a:ext cx="7196328" cy="4099560"/>
          </a:xfrm>
        </p:spPr>
        <p:txBody>
          <a:bodyPr>
            <a:normAutofit fontScale="55000" lnSpcReduction="20000"/>
          </a:bodyPr>
          <a:lstStyle/>
          <a:p>
            <a:pPr marL="0" indent="0">
              <a:lnSpc>
                <a:spcPct val="110000"/>
              </a:lnSpc>
              <a:spcBef>
                <a:spcPts val="2500"/>
              </a:spcBef>
              <a:buFont typeface="Arial" panose="020B0604020202020204" pitchFamily="34" charset="0"/>
              <a:buNone/>
            </a:pPr>
            <a:r>
              <a:rPr lang="en-US" b="1" dirty="0" err="1"/>
              <a:t>Summarising</a:t>
            </a:r>
            <a:r>
              <a:rPr lang="en-US" b="1" dirty="0"/>
              <a:t> Importance</a:t>
            </a:r>
          </a:p>
          <a:p>
            <a:pPr marL="0" lvl="1" indent="0">
              <a:lnSpc>
                <a:spcPct val="110000"/>
              </a:lnSpc>
              <a:buFont typeface="Arial" panose="020B0604020202020204" pitchFamily="34" charset="0"/>
              <a:buNone/>
            </a:pPr>
            <a:r>
              <a:rPr dirty="0" err="1"/>
              <a:t>Summarising</a:t>
            </a:r>
            <a:r>
              <a:rPr dirty="0"/>
              <a:t> condenses large amounts of information into concise key ideas for clarity and focus in writing.</a:t>
            </a:r>
            <a:endParaRPr lang="en-US" dirty="0"/>
          </a:p>
          <a:p>
            <a:pPr marL="0" indent="0">
              <a:lnSpc>
                <a:spcPct val="110000"/>
              </a:lnSpc>
              <a:spcBef>
                <a:spcPts val="2500"/>
              </a:spcBef>
              <a:buFont typeface="Arial" panose="020B0604020202020204" pitchFamily="34" charset="0"/>
              <a:buNone/>
            </a:pPr>
            <a:r>
              <a:rPr lang="en-US" b="1" dirty="0"/>
              <a:t>Paraphrasing Skills</a:t>
            </a:r>
          </a:p>
          <a:p>
            <a:pPr marL="0" lvl="1" indent="0">
              <a:lnSpc>
                <a:spcPct val="110000"/>
              </a:lnSpc>
              <a:buFont typeface="Arial" panose="020B0604020202020204" pitchFamily="34" charset="0"/>
              <a:buNone/>
            </a:pPr>
            <a:r>
              <a:rPr dirty="0"/>
              <a:t>Paraphrasing shows comprehension by rewording ideas while maintaining original meaning in academic writing.</a:t>
            </a:r>
            <a:endParaRPr lang="en-US" dirty="0"/>
          </a:p>
          <a:p>
            <a:pPr marL="0" indent="0">
              <a:lnSpc>
                <a:spcPct val="110000"/>
              </a:lnSpc>
              <a:spcBef>
                <a:spcPts val="2500"/>
              </a:spcBef>
              <a:buFont typeface="Arial" panose="020B0604020202020204" pitchFamily="34" charset="0"/>
              <a:buNone/>
            </a:pPr>
            <a:r>
              <a:rPr lang="en-US" b="1" dirty="0"/>
              <a:t>Referencing Ethics</a:t>
            </a:r>
          </a:p>
          <a:p>
            <a:pPr marL="0" lvl="1" indent="0">
              <a:lnSpc>
                <a:spcPct val="110000"/>
              </a:lnSpc>
              <a:buFont typeface="Arial" panose="020B0604020202020204" pitchFamily="34" charset="0"/>
              <a:buNone/>
            </a:pPr>
            <a:r>
              <a:rPr dirty="0"/>
              <a:t>Referencing ensures ethical use of sources by giving proper credit and avoiding plagiarism in research.</a:t>
            </a:r>
            <a:endParaRPr lang="en-US" dirty="0"/>
          </a:p>
          <a:p>
            <a:pPr marL="0" indent="0">
              <a:lnSpc>
                <a:spcPct val="110000"/>
              </a:lnSpc>
              <a:spcBef>
                <a:spcPts val="2500"/>
              </a:spcBef>
              <a:buFont typeface="Arial" panose="020B0604020202020204" pitchFamily="34" charset="0"/>
              <a:buNone/>
            </a:pPr>
            <a:r>
              <a:rPr lang="en-US" b="1" dirty="0"/>
              <a:t>Continuous Practice</a:t>
            </a:r>
          </a:p>
          <a:p>
            <a:pPr marL="0" lvl="1" indent="0">
              <a:lnSpc>
                <a:spcPct val="110000"/>
              </a:lnSpc>
              <a:buFont typeface="Arial" panose="020B0604020202020204" pitchFamily="34" charset="0"/>
              <a:buNone/>
            </a:pPr>
            <a:r>
              <a:rPr dirty="0"/>
              <a:t>Regular practice and attention to detail build proficiency and confidence in academic writing skills.</a:t>
            </a:r>
            <a:endParaRPr lang="en-US" dirty="0"/>
          </a:p>
        </p:txBody>
      </p:sp>
      <p:pic>
        <p:nvPicPr>
          <p:cNvPr id="5" name="Content Placeholder 4" descr="Portrait of nerd pupil reads book seriously in front of blackboard">
            <a:extLst>
              <a:ext uri="{FF2B5EF4-FFF2-40B4-BE49-F238E27FC236}">
                <a16:creationId xmlns:a16="http://schemas.microsoft.com/office/drawing/2014/main" id="{2E7632C9-5C1F-492C-8F3C-0871AF9F5FC4}"/>
              </a:ext>
            </a:extLst>
          </p:cNvPr>
          <p:cNvPicPr>
            <a:picLocks noGrp="1" noChangeAspect="1"/>
          </p:cNvPicPr>
          <p:nvPr>
            <p:ph type="pic" sz="quarter" idx="15"/>
          </p:nvPr>
        </p:nvPicPr>
        <p:blipFill>
          <a:blip r:embed="rId3"/>
          <a:srcRect l="27370" r="34405" b="1"/>
          <a:stretch>
            <a:fillRect/>
          </a:stretch>
        </p:blipFill>
        <p:spPr>
          <a:xfrm>
            <a:off x="8822987" y="1282786"/>
            <a:ext cx="2055779" cy="3589825"/>
          </a:xfrm>
          <a:prstGeom prst="rect">
            <a:avLst/>
          </a:prstGeom>
          <a:noFill/>
        </p:spPr>
      </p:pic>
    </p:spTree>
    <p:extLst>
      <p:ext uri="{BB962C8B-B14F-4D97-AF65-F5344CB8AC3E}">
        <p14:creationId xmlns:p14="http://schemas.microsoft.com/office/powerpoint/2010/main" val="7881698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Copilot Layouts_win32_KO_V11" id="{190D3195-6803-4DBD-A5E5-D3BB0A934856}" vid="{D3DF0ADA-3EA0-49DE-8FCB-DFEAAB5B3A90}"/>
    </a:ext>
  </a:ext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1787</Words>
  <Application>Microsoft Office PowerPoint</Application>
  <PresentationFormat>Widescreen</PresentationFormat>
  <Paragraphs>130</Paragraphs>
  <Slides>15</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Myriad Pro</vt:lpstr>
      <vt:lpstr>Arial</vt:lpstr>
      <vt:lpstr>Bahnschrift SemiLight</vt:lpstr>
      <vt:lpstr>Calibri</vt:lpstr>
      <vt:lpstr>Blockwork elegance</vt:lpstr>
      <vt:lpstr>UWTSD</vt:lpstr>
      <vt:lpstr>Summarising and Paraphrasing</vt:lpstr>
      <vt:lpstr>Overview of Academic Skills</vt:lpstr>
      <vt:lpstr>Definition and Purpose</vt:lpstr>
      <vt:lpstr>Key Differences Between Summarising and Paraphrasing</vt:lpstr>
      <vt:lpstr>Step-by-Step Guide to Summarising</vt:lpstr>
      <vt:lpstr>Steps to Paraphrase</vt:lpstr>
      <vt:lpstr>Example of Paraphrasing</vt:lpstr>
      <vt:lpstr>What Changed?</vt:lpstr>
      <vt:lpstr>Summarising </vt:lpstr>
      <vt:lpstr>Summarising a chapter or academic journal </vt:lpstr>
      <vt:lpstr>Summarise example </vt:lpstr>
      <vt:lpstr>Steps to Reference</vt:lpstr>
      <vt:lpstr>Referencing and Importance</vt:lpstr>
      <vt:lpstr>Tips for Effective Use</vt:lpstr>
      <vt:lpstr>Recap and Final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Summarising and Paraphrasing</dc:title>
  <dc:creator>Helen Evans (Institute of Management and Health)</dc:creator>
  <cp:lastModifiedBy>Helen Evans (Institute of Management and Health)</cp:lastModifiedBy>
  <cp:revision>6</cp:revision>
  <dcterms:created xsi:type="dcterms:W3CDTF">2025-09-15T14:22:42Z</dcterms:created>
  <dcterms:modified xsi:type="dcterms:W3CDTF">2025-11-05T12:41:12Z</dcterms:modified>
</cp:coreProperties>
</file>