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6"/>
  </p:notesMasterIdLst>
  <p:handoutMasterIdLst>
    <p:handoutMasterId r:id="rId137"/>
  </p:handoutMasterIdLst>
  <p:sldIdLst>
    <p:sldId id="826" r:id="rId2"/>
    <p:sldId id="827" r:id="rId3"/>
    <p:sldId id="828" r:id="rId4"/>
    <p:sldId id="829" r:id="rId5"/>
    <p:sldId id="830" r:id="rId6"/>
    <p:sldId id="831" r:id="rId7"/>
    <p:sldId id="832" r:id="rId8"/>
    <p:sldId id="833" r:id="rId9"/>
    <p:sldId id="834" r:id="rId10"/>
    <p:sldId id="835" r:id="rId11"/>
    <p:sldId id="836" r:id="rId12"/>
    <p:sldId id="837" r:id="rId13"/>
    <p:sldId id="838" r:id="rId14"/>
    <p:sldId id="839" r:id="rId15"/>
    <p:sldId id="840" r:id="rId16"/>
    <p:sldId id="841" r:id="rId17"/>
    <p:sldId id="842" r:id="rId18"/>
    <p:sldId id="843" r:id="rId19"/>
    <p:sldId id="844" r:id="rId20"/>
    <p:sldId id="845" r:id="rId21"/>
    <p:sldId id="846" r:id="rId22"/>
    <p:sldId id="847" r:id="rId23"/>
    <p:sldId id="848" r:id="rId24"/>
    <p:sldId id="849" r:id="rId25"/>
    <p:sldId id="850" r:id="rId26"/>
    <p:sldId id="851" r:id="rId27"/>
    <p:sldId id="852" r:id="rId28"/>
    <p:sldId id="853" r:id="rId29"/>
    <p:sldId id="854" r:id="rId30"/>
    <p:sldId id="855" r:id="rId31"/>
    <p:sldId id="856" r:id="rId32"/>
    <p:sldId id="857" r:id="rId33"/>
    <p:sldId id="858" r:id="rId34"/>
    <p:sldId id="859" r:id="rId35"/>
    <p:sldId id="860" r:id="rId36"/>
    <p:sldId id="861" r:id="rId37"/>
    <p:sldId id="862" r:id="rId38"/>
    <p:sldId id="863" r:id="rId39"/>
    <p:sldId id="864" r:id="rId40"/>
    <p:sldId id="865" r:id="rId41"/>
    <p:sldId id="866" r:id="rId42"/>
    <p:sldId id="867" r:id="rId43"/>
    <p:sldId id="868" r:id="rId44"/>
    <p:sldId id="869" r:id="rId45"/>
    <p:sldId id="870" r:id="rId46"/>
    <p:sldId id="871" r:id="rId47"/>
    <p:sldId id="872" r:id="rId48"/>
    <p:sldId id="873" r:id="rId49"/>
    <p:sldId id="874" r:id="rId50"/>
    <p:sldId id="875" r:id="rId51"/>
    <p:sldId id="876" r:id="rId52"/>
    <p:sldId id="877" r:id="rId53"/>
    <p:sldId id="878" r:id="rId54"/>
    <p:sldId id="879" r:id="rId55"/>
    <p:sldId id="880" r:id="rId56"/>
    <p:sldId id="881" r:id="rId57"/>
    <p:sldId id="882" r:id="rId58"/>
    <p:sldId id="883" r:id="rId59"/>
    <p:sldId id="884" r:id="rId60"/>
    <p:sldId id="885" r:id="rId61"/>
    <p:sldId id="886" r:id="rId62"/>
    <p:sldId id="887" r:id="rId63"/>
    <p:sldId id="888" r:id="rId64"/>
    <p:sldId id="889" r:id="rId65"/>
    <p:sldId id="890" r:id="rId66"/>
    <p:sldId id="891" r:id="rId67"/>
    <p:sldId id="892" r:id="rId68"/>
    <p:sldId id="893" r:id="rId69"/>
    <p:sldId id="894" r:id="rId70"/>
    <p:sldId id="895" r:id="rId71"/>
    <p:sldId id="896" r:id="rId72"/>
    <p:sldId id="897" r:id="rId73"/>
    <p:sldId id="898" r:id="rId74"/>
    <p:sldId id="899" r:id="rId75"/>
    <p:sldId id="900" r:id="rId76"/>
    <p:sldId id="901" r:id="rId77"/>
    <p:sldId id="902" r:id="rId78"/>
    <p:sldId id="903" r:id="rId79"/>
    <p:sldId id="904" r:id="rId80"/>
    <p:sldId id="905" r:id="rId81"/>
    <p:sldId id="906" r:id="rId82"/>
    <p:sldId id="907" r:id="rId83"/>
    <p:sldId id="908" r:id="rId84"/>
    <p:sldId id="909" r:id="rId85"/>
    <p:sldId id="910" r:id="rId86"/>
    <p:sldId id="911" r:id="rId87"/>
    <p:sldId id="912" r:id="rId88"/>
    <p:sldId id="913" r:id="rId89"/>
    <p:sldId id="914" r:id="rId90"/>
    <p:sldId id="915" r:id="rId91"/>
    <p:sldId id="916" r:id="rId92"/>
    <p:sldId id="917" r:id="rId93"/>
    <p:sldId id="918" r:id="rId94"/>
    <p:sldId id="919" r:id="rId95"/>
    <p:sldId id="920" r:id="rId96"/>
    <p:sldId id="921" r:id="rId97"/>
    <p:sldId id="922" r:id="rId98"/>
    <p:sldId id="923" r:id="rId99"/>
    <p:sldId id="924" r:id="rId100"/>
    <p:sldId id="925" r:id="rId101"/>
    <p:sldId id="926" r:id="rId102"/>
    <p:sldId id="927" r:id="rId103"/>
    <p:sldId id="928" r:id="rId104"/>
    <p:sldId id="929" r:id="rId105"/>
    <p:sldId id="930" r:id="rId106"/>
    <p:sldId id="931" r:id="rId107"/>
    <p:sldId id="932" r:id="rId108"/>
    <p:sldId id="933" r:id="rId109"/>
    <p:sldId id="934" r:id="rId110"/>
    <p:sldId id="935" r:id="rId111"/>
    <p:sldId id="936" r:id="rId112"/>
    <p:sldId id="937" r:id="rId113"/>
    <p:sldId id="938" r:id="rId114"/>
    <p:sldId id="939" r:id="rId115"/>
    <p:sldId id="940" r:id="rId116"/>
    <p:sldId id="941" r:id="rId117"/>
    <p:sldId id="942" r:id="rId118"/>
    <p:sldId id="943" r:id="rId119"/>
    <p:sldId id="944" r:id="rId120"/>
    <p:sldId id="945" r:id="rId121"/>
    <p:sldId id="946" r:id="rId122"/>
    <p:sldId id="947" r:id="rId123"/>
    <p:sldId id="948" r:id="rId124"/>
    <p:sldId id="949" r:id="rId125"/>
    <p:sldId id="950" r:id="rId126"/>
    <p:sldId id="951" r:id="rId127"/>
    <p:sldId id="952" r:id="rId128"/>
    <p:sldId id="953" r:id="rId129"/>
    <p:sldId id="954" r:id="rId130"/>
    <p:sldId id="955" r:id="rId131"/>
    <p:sldId id="956" r:id="rId132"/>
    <p:sldId id="957" r:id="rId133"/>
    <p:sldId id="958" r:id="rId134"/>
    <p:sldId id="959" r:id="rId1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46" autoAdjust="0"/>
    <p:restoredTop sz="94718"/>
  </p:normalViewPr>
  <p:slideViewPr>
    <p:cSldViewPr>
      <p:cViewPr varScale="1">
        <p:scale>
          <a:sx n="90" d="100"/>
          <a:sy n="90" d="100"/>
        </p:scale>
        <p:origin x="78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presProps" Target="presProp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notesMaster" Target="notesMasters/notesMaster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30/11/2017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30/11/2017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163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882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258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C49375-A648-4CFE-BD23-AA21E411828D}" type="slidenum">
              <a:rPr lang="en-US" altLang="en-US" smtClean="0"/>
              <a:pPr>
                <a:spcBef>
                  <a:spcPct val="0"/>
                </a:spcBef>
              </a:pPr>
              <a:t>83</a:t>
            </a:fld>
            <a:endParaRPr lang="en-US" altLang="en-US" smtClean="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6125"/>
            <a:ext cx="4965700" cy="3724275"/>
          </a:xfrm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8050"/>
            <a:ext cx="5435600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36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2056885-7476-4F19-9128-06AF5F333D85}" type="slidenum">
              <a:rPr lang="en-US" altLang="en-US" smtClean="0"/>
              <a:pPr>
                <a:spcBef>
                  <a:spcPct val="0"/>
                </a:spcBef>
              </a:pPr>
              <a:t>84</a:t>
            </a:fld>
            <a:endParaRPr lang="en-US" altLang="en-US" smtClean="0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6125"/>
            <a:ext cx="4965700" cy="3724275"/>
          </a:xfrm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8050"/>
            <a:ext cx="5435600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078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140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234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4142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888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3891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2279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8635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574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4243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8453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25524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3122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2085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8325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4498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3990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79992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4982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5445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064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6140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45251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81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554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8013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3149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08284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4123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29616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350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static.googleusercontent.com/media/www.google.com/en/webmasters/docs/search-engine-optimization-starter-guide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ubersuggest.io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11&amp;v=omXFdKYLRW0" TargetMode="Externa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YVEkM45M_s" TargetMode="External"/><Relationship Id="rId2" Type="http://schemas.openxmlformats.org/officeDocument/2006/relationships/hyperlink" Target="https://searchenginewatch.com/sew/how-to/2389434/5-key-reasons-why-paid-search-should-be-part-of-your-inbound-strategy" TargetMode="Externa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code.net/2017/5/31/15693686/mary-meeker-kleiner-perkins-kpcb-slides-internet-trends-code-2017" TargetMode="Externa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hare.net/mikejeffs/ok-google-siri-alexa-cortana-can-you-tell-me-some-stats-on-voice-search" TargetMode="Externa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smartbenchmarking)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xtra.net/insights/why-the-fundamental-5-ss-of-internet-marketing-is-now-the-6-ss-of-internet-marketing/" TargetMode="External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hyperlink" Target="https://www.youtube.com/watch?v=NrmMk1Myrxc" TargetMode="External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1116013" y="2144713"/>
            <a:ext cx="6911975" cy="2339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sz="4000" dirty="0" smtClean="0">
                <a:solidFill>
                  <a:schemeClr val="bg1"/>
                </a:solidFill>
              </a:rPr>
              <a:t>Lecture  4</a:t>
            </a:r>
            <a:br>
              <a:rPr lang="en-US" altLang="en-US" sz="4000" dirty="0" smtClean="0">
                <a:solidFill>
                  <a:schemeClr val="bg1"/>
                </a:solidFill>
              </a:rPr>
            </a:br>
            <a:r>
              <a:rPr lang="en-US" altLang="en-US" sz="4000" dirty="0" smtClean="0">
                <a:solidFill>
                  <a:schemeClr val="bg1"/>
                </a:solidFill>
              </a:rPr>
              <a:t>SEM &amp;</a:t>
            </a:r>
            <a:r>
              <a:rPr lang="en-US" altLang="en-US" sz="3600" dirty="0" smtClean="0">
                <a:solidFill>
                  <a:schemeClr val="bg1"/>
                </a:solidFill>
              </a:rPr>
              <a:t>Digital </a:t>
            </a:r>
            <a:r>
              <a:rPr lang="en-US" altLang="en-US" sz="3600" dirty="0" smtClean="0">
                <a:solidFill>
                  <a:schemeClr val="bg1"/>
                </a:solidFill>
              </a:rPr>
              <a:t>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278071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How Donald Trump became President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https://www.wired.com/2016/11/facebook-won-trump-election-not-just-fake-news/</a:t>
            </a:r>
          </a:p>
        </p:txBody>
      </p:sp>
    </p:spTree>
    <p:extLst>
      <p:ext uri="{BB962C8B-B14F-4D97-AF65-F5344CB8AC3E}">
        <p14:creationId xmlns:p14="http://schemas.microsoft.com/office/powerpoint/2010/main" val="3288693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SEO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Search Engine Optimisation</a:t>
            </a:r>
          </a:p>
          <a:p>
            <a:pPr lvl="1"/>
            <a:r>
              <a:rPr lang="en-US" altLang="en-US" smtClean="0"/>
              <a:t>Why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84705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126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1113" y="-26988"/>
            <a:ext cx="9155113" cy="5148263"/>
          </a:xfrm>
        </p:spPr>
      </p:pic>
    </p:spTree>
    <p:extLst>
      <p:ext uri="{BB962C8B-B14F-4D97-AF65-F5344CB8AC3E}">
        <p14:creationId xmlns:p14="http://schemas.microsoft.com/office/powerpoint/2010/main" val="3741739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Summary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Stephen Kenwright: Branded3</a:t>
            </a:r>
          </a:p>
        </p:txBody>
      </p:sp>
    </p:spTree>
    <p:extLst>
      <p:ext uri="{BB962C8B-B14F-4D97-AF65-F5344CB8AC3E}">
        <p14:creationId xmlns:p14="http://schemas.microsoft.com/office/powerpoint/2010/main" val="638186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331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" y="-26988"/>
            <a:ext cx="9161463" cy="5184776"/>
          </a:xfrm>
        </p:spPr>
      </p:pic>
    </p:spTree>
    <p:extLst>
      <p:ext uri="{BB962C8B-B14F-4D97-AF65-F5344CB8AC3E}">
        <p14:creationId xmlns:p14="http://schemas.microsoft.com/office/powerpoint/2010/main" val="1790505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SEO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Google Beginner’s guide to SEO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2055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536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400" y="-26988"/>
            <a:ext cx="9118600" cy="5168901"/>
          </a:xfrm>
        </p:spPr>
      </p:pic>
    </p:spTree>
    <p:extLst>
      <p:ext uri="{BB962C8B-B14F-4D97-AF65-F5344CB8AC3E}">
        <p14:creationId xmlns:p14="http://schemas.microsoft.com/office/powerpoint/2010/main" val="4239393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38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275" y="-26988"/>
            <a:ext cx="9024938" cy="5111751"/>
          </a:xfrm>
        </p:spPr>
      </p:pic>
    </p:spTree>
    <p:extLst>
      <p:ext uri="{BB962C8B-B14F-4D97-AF65-F5344CB8AC3E}">
        <p14:creationId xmlns:p14="http://schemas.microsoft.com/office/powerpoint/2010/main" val="3401890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741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688" y="-26988"/>
            <a:ext cx="9069387" cy="5111751"/>
          </a:xfrm>
        </p:spPr>
      </p:pic>
    </p:spTree>
    <p:extLst>
      <p:ext uri="{BB962C8B-B14F-4D97-AF65-F5344CB8AC3E}">
        <p14:creationId xmlns:p14="http://schemas.microsoft.com/office/powerpoint/2010/main" val="1016871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843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6988"/>
            <a:ext cx="9144000" cy="5167313"/>
          </a:xfrm>
        </p:spPr>
      </p:pic>
    </p:spTree>
    <p:extLst>
      <p:ext uri="{BB962C8B-B14F-4D97-AF65-F5344CB8AC3E}">
        <p14:creationId xmlns:p14="http://schemas.microsoft.com/office/powerpoint/2010/main" val="1098655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945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5375" y="1600200"/>
            <a:ext cx="6953250" cy="3916363"/>
          </a:xfrm>
        </p:spPr>
      </p:pic>
    </p:spTree>
    <p:extLst>
      <p:ext uri="{BB962C8B-B14F-4D97-AF65-F5344CB8AC3E}">
        <p14:creationId xmlns:p14="http://schemas.microsoft.com/office/powerpoint/2010/main" val="2447661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048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4288" y="-26988"/>
            <a:ext cx="9158288" cy="5146676"/>
          </a:xfrm>
        </p:spPr>
      </p:pic>
    </p:spTree>
    <p:extLst>
      <p:ext uri="{BB962C8B-B14F-4D97-AF65-F5344CB8AC3E}">
        <p14:creationId xmlns:p14="http://schemas.microsoft.com/office/powerpoint/2010/main" val="39044864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150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4763" y="-26988"/>
            <a:ext cx="9148763" cy="5153026"/>
          </a:xfrm>
        </p:spPr>
      </p:pic>
    </p:spTree>
    <p:extLst>
      <p:ext uri="{BB962C8B-B14F-4D97-AF65-F5344CB8AC3E}">
        <p14:creationId xmlns:p14="http://schemas.microsoft.com/office/powerpoint/2010/main" val="2005129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253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3313" y="1600200"/>
            <a:ext cx="6937375" cy="3916363"/>
          </a:xfrm>
        </p:spPr>
      </p:pic>
    </p:spTree>
    <p:extLst>
      <p:ext uri="{BB962C8B-B14F-4D97-AF65-F5344CB8AC3E}">
        <p14:creationId xmlns:p14="http://schemas.microsoft.com/office/powerpoint/2010/main" val="4263097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355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6988"/>
            <a:ext cx="9144000" cy="5141913"/>
          </a:xfrm>
        </p:spPr>
      </p:pic>
    </p:spTree>
    <p:extLst>
      <p:ext uri="{BB962C8B-B14F-4D97-AF65-F5344CB8AC3E}">
        <p14:creationId xmlns:p14="http://schemas.microsoft.com/office/powerpoint/2010/main" val="105352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457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6988"/>
            <a:ext cx="9144000" cy="5165726"/>
          </a:xfrm>
        </p:spPr>
      </p:pic>
    </p:spTree>
    <p:extLst>
      <p:ext uri="{BB962C8B-B14F-4D97-AF65-F5344CB8AC3E}">
        <p14:creationId xmlns:p14="http://schemas.microsoft.com/office/powerpoint/2010/main" val="24853042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560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225" y="-26988"/>
            <a:ext cx="9047163" cy="5111751"/>
          </a:xfrm>
        </p:spPr>
      </p:pic>
    </p:spTree>
    <p:extLst>
      <p:ext uri="{BB962C8B-B14F-4D97-AF65-F5344CB8AC3E}">
        <p14:creationId xmlns:p14="http://schemas.microsoft.com/office/powerpoint/2010/main" val="2586069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662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525" y="-26988"/>
            <a:ext cx="9134475" cy="5160963"/>
          </a:xfrm>
        </p:spPr>
      </p:pic>
    </p:spTree>
    <p:extLst>
      <p:ext uri="{BB962C8B-B14F-4D97-AF65-F5344CB8AC3E}">
        <p14:creationId xmlns:p14="http://schemas.microsoft.com/office/powerpoint/2010/main" val="2392785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7651" name="Content Placeholder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2200" y="1600200"/>
            <a:ext cx="6959600" cy="3916363"/>
          </a:xfrm>
        </p:spPr>
      </p:pic>
    </p:spTree>
    <p:extLst>
      <p:ext uri="{BB962C8B-B14F-4D97-AF65-F5344CB8AC3E}">
        <p14:creationId xmlns:p14="http://schemas.microsoft.com/office/powerpoint/2010/main" val="8355220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867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6963" y="1600200"/>
            <a:ext cx="6950075" cy="3916363"/>
          </a:xfrm>
        </p:spPr>
      </p:pic>
    </p:spTree>
    <p:extLst>
      <p:ext uri="{BB962C8B-B14F-4D97-AF65-F5344CB8AC3E}">
        <p14:creationId xmlns:p14="http://schemas.microsoft.com/office/powerpoint/2010/main" val="41774082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969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9663" y="1600200"/>
            <a:ext cx="6924675" cy="3916363"/>
          </a:xfrm>
        </p:spPr>
      </p:pic>
    </p:spTree>
    <p:extLst>
      <p:ext uri="{BB962C8B-B14F-4D97-AF65-F5344CB8AC3E}">
        <p14:creationId xmlns:p14="http://schemas.microsoft.com/office/powerpoint/2010/main" val="13491759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072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0138" y="1600200"/>
            <a:ext cx="6943725" cy="3916363"/>
          </a:xfrm>
        </p:spPr>
      </p:pic>
    </p:spTree>
    <p:extLst>
      <p:ext uri="{BB962C8B-B14F-4D97-AF65-F5344CB8AC3E}">
        <p14:creationId xmlns:p14="http://schemas.microsoft.com/office/powerpoint/2010/main" val="339959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174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0138" y="1600200"/>
            <a:ext cx="6943725" cy="3916363"/>
          </a:xfrm>
        </p:spPr>
      </p:pic>
    </p:spTree>
    <p:extLst>
      <p:ext uri="{BB962C8B-B14F-4D97-AF65-F5344CB8AC3E}">
        <p14:creationId xmlns:p14="http://schemas.microsoft.com/office/powerpoint/2010/main" val="38775302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277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5375" y="1600200"/>
            <a:ext cx="6953250" cy="3916363"/>
          </a:xfrm>
        </p:spPr>
      </p:pic>
      <p:pic>
        <p:nvPicPr>
          <p:cNvPr id="32772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8200"/>
            <a:ext cx="9144000" cy="516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8006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379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6488" y="1600200"/>
            <a:ext cx="6931025" cy="3916363"/>
          </a:xfrm>
        </p:spPr>
      </p:pic>
    </p:spTree>
    <p:extLst>
      <p:ext uri="{BB962C8B-B14F-4D97-AF65-F5344CB8AC3E}">
        <p14:creationId xmlns:p14="http://schemas.microsoft.com/office/powerpoint/2010/main" val="1947200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481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1250" y="1600200"/>
            <a:ext cx="6921500" cy="3916363"/>
          </a:xfrm>
        </p:spPr>
      </p:pic>
    </p:spTree>
    <p:extLst>
      <p:ext uri="{BB962C8B-B14F-4D97-AF65-F5344CB8AC3E}">
        <p14:creationId xmlns:p14="http://schemas.microsoft.com/office/powerpoint/2010/main" val="2164359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58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8550" y="1600200"/>
            <a:ext cx="6946900" cy="3916363"/>
          </a:xfrm>
        </p:spPr>
      </p:pic>
    </p:spTree>
    <p:extLst>
      <p:ext uri="{BB962C8B-B14F-4D97-AF65-F5344CB8AC3E}">
        <p14:creationId xmlns:p14="http://schemas.microsoft.com/office/powerpoint/2010/main" val="34760321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686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1725" y="1600200"/>
            <a:ext cx="6940550" cy="3916363"/>
          </a:xfrm>
        </p:spPr>
      </p:pic>
    </p:spTree>
    <p:extLst>
      <p:ext uri="{BB962C8B-B14F-4D97-AF65-F5344CB8AC3E}">
        <p14:creationId xmlns:p14="http://schemas.microsoft.com/office/powerpoint/2010/main" val="10215890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789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3313" y="1600200"/>
            <a:ext cx="6937375" cy="3916363"/>
          </a:xfrm>
        </p:spPr>
      </p:pic>
    </p:spTree>
    <p:extLst>
      <p:ext uri="{BB962C8B-B14F-4D97-AF65-F5344CB8AC3E}">
        <p14:creationId xmlns:p14="http://schemas.microsoft.com/office/powerpoint/2010/main" val="37438554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891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1725" y="1600200"/>
            <a:ext cx="6940550" cy="3916363"/>
          </a:xfrm>
        </p:spPr>
      </p:pic>
    </p:spTree>
    <p:extLst>
      <p:ext uri="{BB962C8B-B14F-4D97-AF65-F5344CB8AC3E}">
        <p14:creationId xmlns:p14="http://schemas.microsoft.com/office/powerpoint/2010/main" val="14644421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993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3313" y="1600200"/>
            <a:ext cx="6937375" cy="3916363"/>
          </a:xfrm>
        </p:spPr>
      </p:pic>
    </p:spTree>
    <p:extLst>
      <p:ext uri="{BB962C8B-B14F-4D97-AF65-F5344CB8AC3E}">
        <p14:creationId xmlns:p14="http://schemas.microsoft.com/office/powerpoint/2010/main" val="12591466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096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06488" y="1600200"/>
            <a:ext cx="6931025" cy="3916363"/>
          </a:xfrm>
        </p:spPr>
      </p:pic>
    </p:spTree>
    <p:extLst>
      <p:ext uri="{BB962C8B-B14F-4D97-AF65-F5344CB8AC3E}">
        <p14:creationId xmlns:p14="http://schemas.microsoft.com/office/powerpoint/2010/main" val="27667621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198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89025" y="1600200"/>
            <a:ext cx="6965950" cy="3916363"/>
          </a:xfrm>
        </p:spPr>
      </p:pic>
    </p:spTree>
    <p:extLst>
      <p:ext uri="{BB962C8B-B14F-4D97-AF65-F5344CB8AC3E}">
        <p14:creationId xmlns:p14="http://schemas.microsoft.com/office/powerpoint/2010/main" val="8535960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PPC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Pay Per Click</a:t>
            </a:r>
          </a:p>
          <a:p>
            <a:endParaRPr lang="en-US" altLang="en-US" smtClean="0"/>
          </a:p>
          <a:p>
            <a:r>
              <a:rPr lang="en-US" altLang="en-US" smtClean="0"/>
              <a:t>Summary: Gareth Morgan, Liberty Marketing </a:t>
            </a:r>
          </a:p>
        </p:txBody>
      </p:sp>
    </p:spTree>
    <p:extLst>
      <p:ext uri="{BB962C8B-B14F-4D97-AF65-F5344CB8AC3E}">
        <p14:creationId xmlns:p14="http://schemas.microsoft.com/office/powerpoint/2010/main" val="36282024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403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280525" cy="7013575"/>
          </a:xfrm>
        </p:spPr>
      </p:pic>
    </p:spTree>
    <p:extLst>
      <p:ext uri="{BB962C8B-B14F-4D97-AF65-F5344CB8AC3E}">
        <p14:creationId xmlns:p14="http://schemas.microsoft.com/office/powerpoint/2010/main" val="21040704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505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74625" y="0"/>
            <a:ext cx="9318625" cy="6986588"/>
          </a:xfrm>
        </p:spPr>
      </p:pic>
    </p:spTree>
    <p:extLst>
      <p:ext uri="{BB962C8B-B14F-4D97-AF65-F5344CB8AC3E}">
        <p14:creationId xmlns:p14="http://schemas.microsoft.com/office/powerpoint/2010/main" val="1887476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6083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42863"/>
            <a:ext cx="9180513" cy="6905626"/>
          </a:xfrm>
        </p:spPr>
      </p:pic>
    </p:spTree>
    <p:extLst>
      <p:ext uri="{BB962C8B-B14F-4D97-AF65-F5344CB8AC3E}">
        <p14:creationId xmlns:p14="http://schemas.microsoft.com/office/powerpoint/2010/main" val="9949994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710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58750" y="0"/>
            <a:ext cx="9302750" cy="6997700"/>
          </a:xfrm>
        </p:spPr>
      </p:pic>
      <p:pic>
        <p:nvPicPr>
          <p:cNvPr id="47108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6050" y="0"/>
            <a:ext cx="9240838" cy="699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94094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8131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26988"/>
            <a:ext cx="9251951" cy="6962776"/>
          </a:xfrm>
        </p:spPr>
      </p:pic>
    </p:spTree>
    <p:extLst>
      <p:ext uri="{BB962C8B-B14F-4D97-AF65-F5344CB8AC3E}">
        <p14:creationId xmlns:p14="http://schemas.microsoft.com/office/powerpoint/2010/main" val="13205526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915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309100" cy="6992938"/>
          </a:xfrm>
        </p:spPr>
      </p:pic>
    </p:spTree>
    <p:extLst>
      <p:ext uri="{BB962C8B-B14F-4D97-AF65-F5344CB8AC3E}">
        <p14:creationId xmlns:p14="http://schemas.microsoft.com/office/powerpoint/2010/main" val="6367282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017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6988"/>
            <a:ext cx="9210675" cy="6911976"/>
          </a:xfrm>
        </p:spPr>
      </p:pic>
    </p:spTree>
    <p:extLst>
      <p:ext uri="{BB962C8B-B14F-4D97-AF65-F5344CB8AC3E}">
        <p14:creationId xmlns:p14="http://schemas.microsoft.com/office/powerpoint/2010/main" val="7503093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120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33338"/>
            <a:ext cx="9180513" cy="6886576"/>
          </a:xfrm>
        </p:spPr>
      </p:pic>
    </p:spTree>
    <p:extLst>
      <p:ext uri="{BB962C8B-B14F-4D97-AF65-F5344CB8AC3E}">
        <p14:creationId xmlns:p14="http://schemas.microsoft.com/office/powerpoint/2010/main" val="348782459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222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23813"/>
            <a:ext cx="9180513" cy="6907213"/>
          </a:xfrm>
        </p:spPr>
      </p:pic>
    </p:spTree>
    <p:extLst>
      <p:ext uri="{BB962C8B-B14F-4D97-AF65-F5344CB8AC3E}">
        <p14:creationId xmlns:p14="http://schemas.microsoft.com/office/powerpoint/2010/main" val="28418352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325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66675"/>
            <a:ext cx="9251950" cy="6951663"/>
          </a:xfrm>
        </p:spPr>
      </p:pic>
    </p:spTree>
    <p:extLst>
      <p:ext uri="{BB962C8B-B14F-4D97-AF65-F5344CB8AC3E}">
        <p14:creationId xmlns:p14="http://schemas.microsoft.com/office/powerpoint/2010/main" val="37270978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427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46038"/>
            <a:ext cx="9180513" cy="6911976"/>
          </a:xfrm>
        </p:spPr>
      </p:pic>
    </p:spTree>
    <p:extLst>
      <p:ext uri="{BB962C8B-B14F-4D97-AF65-F5344CB8AC3E}">
        <p14:creationId xmlns:p14="http://schemas.microsoft.com/office/powerpoint/2010/main" val="16012390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529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9525"/>
            <a:ext cx="9180513" cy="6894513"/>
          </a:xfrm>
        </p:spPr>
      </p:pic>
    </p:spTree>
    <p:extLst>
      <p:ext uri="{BB962C8B-B14F-4D97-AF65-F5344CB8AC3E}">
        <p14:creationId xmlns:p14="http://schemas.microsoft.com/office/powerpoint/2010/main" val="41684491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632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26988"/>
            <a:ext cx="9163050" cy="6869113"/>
          </a:xfrm>
        </p:spPr>
      </p:pic>
    </p:spTree>
    <p:extLst>
      <p:ext uri="{BB962C8B-B14F-4D97-AF65-F5344CB8AC3E}">
        <p14:creationId xmlns:p14="http://schemas.microsoft.com/office/powerpoint/2010/main" val="41031009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734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31750"/>
            <a:ext cx="9180513" cy="6883400"/>
          </a:xfrm>
        </p:spPr>
      </p:pic>
    </p:spTree>
    <p:extLst>
      <p:ext uri="{BB962C8B-B14F-4D97-AF65-F5344CB8AC3E}">
        <p14:creationId xmlns:p14="http://schemas.microsoft.com/office/powerpoint/2010/main" val="347287567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837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63050" cy="6886575"/>
          </a:xfrm>
        </p:spPr>
      </p:pic>
    </p:spTree>
    <p:extLst>
      <p:ext uri="{BB962C8B-B14F-4D97-AF65-F5344CB8AC3E}">
        <p14:creationId xmlns:p14="http://schemas.microsoft.com/office/powerpoint/2010/main" val="14574779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939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36513"/>
            <a:ext cx="9180513" cy="6892926"/>
          </a:xfrm>
        </p:spPr>
      </p:pic>
    </p:spTree>
    <p:extLst>
      <p:ext uri="{BB962C8B-B14F-4D97-AF65-F5344CB8AC3E}">
        <p14:creationId xmlns:p14="http://schemas.microsoft.com/office/powerpoint/2010/main" val="233645074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041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225" y="3175"/>
            <a:ext cx="9121775" cy="6858000"/>
          </a:xfrm>
        </p:spPr>
      </p:pic>
    </p:spTree>
    <p:extLst>
      <p:ext uri="{BB962C8B-B14F-4D97-AF65-F5344CB8AC3E}">
        <p14:creationId xmlns:p14="http://schemas.microsoft.com/office/powerpoint/2010/main" val="228634314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14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36513"/>
            <a:ext cx="9180513" cy="6892926"/>
          </a:xfrm>
        </p:spPr>
      </p:pic>
    </p:spTree>
    <p:extLst>
      <p:ext uri="{BB962C8B-B14F-4D97-AF65-F5344CB8AC3E}">
        <p14:creationId xmlns:p14="http://schemas.microsoft.com/office/powerpoint/2010/main" val="145484724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246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39688"/>
            <a:ext cx="9180513" cy="6897688"/>
          </a:xfrm>
        </p:spPr>
      </p:pic>
    </p:spTree>
    <p:extLst>
      <p:ext uri="{BB962C8B-B14F-4D97-AF65-F5344CB8AC3E}">
        <p14:creationId xmlns:p14="http://schemas.microsoft.com/office/powerpoint/2010/main" val="172889423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3491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8" y="4763"/>
            <a:ext cx="9123362" cy="6853237"/>
          </a:xfrm>
        </p:spPr>
      </p:pic>
    </p:spTree>
    <p:extLst>
      <p:ext uri="{BB962C8B-B14F-4D97-AF65-F5344CB8AC3E}">
        <p14:creationId xmlns:p14="http://schemas.microsoft.com/office/powerpoint/2010/main" val="303280635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451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6513" y="-46038"/>
            <a:ext cx="9180513" cy="6911976"/>
          </a:xfrm>
        </p:spPr>
      </p:pic>
    </p:spTree>
    <p:extLst>
      <p:ext uri="{BB962C8B-B14F-4D97-AF65-F5344CB8AC3E}">
        <p14:creationId xmlns:p14="http://schemas.microsoft.com/office/powerpoint/2010/main" val="363577758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Using Google Analytics</a:t>
            </a:r>
          </a:p>
        </p:txBody>
      </p:sp>
      <p:sp>
        <p:nvSpPr>
          <p:cNvPr id="65539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Summary:</a:t>
            </a:r>
          </a:p>
          <a:p>
            <a:pPr lvl="1"/>
            <a:r>
              <a:rPr lang="en-US" altLang="en-US" smtClean="0"/>
              <a:t>Sam Roberts Liberty Marketing</a:t>
            </a:r>
          </a:p>
        </p:txBody>
      </p:sp>
    </p:spTree>
    <p:extLst>
      <p:ext uri="{BB962C8B-B14F-4D97-AF65-F5344CB8AC3E}">
        <p14:creationId xmlns:p14="http://schemas.microsoft.com/office/powerpoint/2010/main" val="6437454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Using Google Analytics</a:t>
            </a:r>
          </a:p>
        </p:txBody>
      </p:sp>
      <p:pic>
        <p:nvPicPr>
          <p:cNvPr id="66563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8975" y="1600200"/>
            <a:ext cx="5226050" cy="3916363"/>
          </a:xfrm>
        </p:spPr>
      </p:pic>
    </p:spTree>
    <p:extLst>
      <p:ext uri="{BB962C8B-B14F-4D97-AF65-F5344CB8AC3E}">
        <p14:creationId xmlns:p14="http://schemas.microsoft.com/office/powerpoint/2010/main" val="17344434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758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0563" y="1600200"/>
            <a:ext cx="5222875" cy="3916363"/>
          </a:xfrm>
        </p:spPr>
      </p:pic>
    </p:spTree>
    <p:extLst>
      <p:ext uri="{BB962C8B-B14F-4D97-AF65-F5344CB8AC3E}">
        <p14:creationId xmlns:p14="http://schemas.microsoft.com/office/powerpoint/2010/main" val="8766592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861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2150" y="1600200"/>
            <a:ext cx="5219700" cy="3916363"/>
          </a:xfrm>
        </p:spPr>
      </p:pic>
    </p:spTree>
    <p:extLst>
      <p:ext uri="{BB962C8B-B14F-4D97-AF65-F5344CB8AC3E}">
        <p14:creationId xmlns:p14="http://schemas.microsoft.com/office/powerpoint/2010/main" val="294439988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963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46275" y="1600200"/>
            <a:ext cx="5251450" cy="3916363"/>
          </a:xfrm>
        </p:spPr>
      </p:pic>
    </p:spTree>
    <p:extLst>
      <p:ext uri="{BB962C8B-B14F-4D97-AF65-F5344CB8AC3E}">
        <p14:creationId xmlns:p14="http://schemas.microsoft.com/office/powerpoint/2010/main" val="138429365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0659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3738" y="1600200"/>
            <a:ext cx="5216525" cy="3916363"/>
          </a:xfrm>
        </p:spPr>
      </p:pic>
    </p:spTree>
    <p:extLst>
      <p:ext uri="{BB962C8B-B14F-4D97-AF65-F5344CB8AC3E}">
        <p14:creationId xmlns:p14="http://schemas.microsoft.com/office/powerpoint/2010/main" val="192745758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168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2150" y="1600200"/>
            <a:ext cx="5219700" cy="3916363"/>
          </a:xfrm>
        </p:spPr>
      </p:pic>
    </p:spTree>
    <p:extLst>
      <p:ext uri="{BB962C8B-B14F-4D97-AF65-F5344CB8AC3E}">
        <p14:creationId xmlns:p14="http://schemas.microsoft.com/office/powerpoint/2010/main" val="64613395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270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49450" y="1600200"/>
            <a:ext cx="5245100" cy="3916363"/>
          </a:xfrm>
        </p:spPr>
      </p:pic>
    </p:spTree>
    <p:extLst>
      <p:ext uri="{BB962C8B-B14F-4D97-AF65-F5344CB8AC3E}">
        <p14:creationId xmlns:p14="http://schemas.microsoft.com/office/powerpoint/2010/main" val="47763137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373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5325" y="1600200"/>
            <a:ext cx="5213350" cy="3916363"/>
          </a:xfrm>
        </p:spPr>
      </p:pic>
    </p:spTree>
    <p:extLst>
      <p:ext uri="{BB962C8B-B14F-4D97-AF65-F5344CB8AC3E}">
        <p14:creationId xmlns:p14="http://schemas.microsoft.com/office/powerpoint/2010/main" val="143535982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475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5800" y="1600200"/>
            <a:ext cx="5232400" cy="3916363"/>
          </a:xfrm>
        </p:spPr>
      </p:pic>
    </p:spTree>
    <p:extLst>
      <p:ext uri="{BB962C8B-B14F-4D97-AF65-F5344CB8AC3E}">
        <p14:creationId xmlns:p14="http://schemas.microsoft.com/office/powerpoint/2010/main" val="8668860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Search Engine Marketing (SEM)</a:t>
            </a:r>
          </a:p>
        </p:txBody>
      </p:sp>
      <p:sp>
        <p:nvSpPr>
          <p:cNvPr id="757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What is it?</a:t>
            </a:r>
          </a:p>
        </p:txBody>
      </p:sp>
    </p:spTree>
    <p:extLst>
      <p:ext uri="{BB962C8B-B14F-4D97-AF65-F5344CB8AC3E}">
        <p14:creationId xmlns:p14="http://schemas.microsoft.com/office/powerpoint/2010/main" val="111353793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Search Engine Marketing (SEM)</a:t>
            </a:r>
          </a:p>
        </p:txBody>
      </p:sp>
      <p:sp>
        <p:nvSpPr>
          <p:cNvPr id="768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mtClean="0"/>
              <a:t>Promoting an organisation through search engines to meet its objectives by delivering relevant content in the search listings for searchers and encouraging them to click through to a destination site.</a:t>
            </a:r>
            <a:endParaRPr lang="en-US" altLang="en-US" smtClean="0"/>
          </a:p>
          <a:p>
            <a:r>
              <a:rPr lang="en-GB" altLang="en-US" smtClean="0"/>
              <a:t>SEM is about connecting the searchers with information which will help them find what they are looking or and will help site owners generate revenue or disseminate information.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7745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SEM</a:t>
            </a:r>
          </a:p>
        </p:txBody>
      </p:sp>
      <p:sp>
        <p:nvSpPr>
          <p:cNvPr id="778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The two key techniques are: </a:t>
            </a:r>
            <a:endParaRPr lang="en-US" altLang="en-US" smtClean="0"/>
          </a:p>
          <a:p>
            <a:pPr lvl="1"/>
            <a:r>
              <a:rPr lang="en-GB" altLang="en-US" smtClean="0"/>
              <a:t>SEO to improve results from natural listing</a:t>
            </a:r>
            <a:endParaRPr lang="en-US" altLang="en-US" smtClean="0"/>
          </a:p>
          <a:p>
            <a:pPr lvl="1"/>
            <a:r>
              <a:rPr lang="en-GB" altLang="en-US" smtClean="0"/>
              <a:t>Paid-search marketing to deliver results from the sponsored listings through PPC, paid-search engine marketing and though content-network aid-search marketing (PPC or CPM)</a:t>
            </a:r>
            <a:endParaRPr lang="en-US" altLang="en-US" smtClean="0"/>
          </a:p>
          <a:p>
            <a:pPr lvl="1"/>
            <a:r>
              <a:rPr lang="en-GB" altLang="en-US" sz="1800" i="1" smtClean="0"/>
              <a:t>Digital Marketing: strategy , implementation and practice. Chaffey, D &amp; Chadwick Ellis F. (2016)</a:t>
            </a:r>
            <a:endParaRPr lang="en-US" altLang="en-US" sz="1800" i="1" smtClean="0"/>
          </a:p>
          <a:p>
            <a:pPr lvl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24725375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Keywords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Get input from stakeholders: team, customers etc</a:t>
            </a:r>
          </a:p>
          <a:p>
            <a:r>
              <a:rPr lang="en-US" altLang="en-US" smtClean="0"/>
              <a:t>Look at competitors</a:t>
            </a:r>
          </a:p>
          <a:p>
            <a:r>
              <a:rPr lang="en-US" altLang="en-US" smtClean="0"/>
              <a:t>Keyword tools: Google keyword planner, Ubersuggest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3361060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Search Engine Desktop usage YTD</a:t>
            </a:r>
          </a:p>
        </p:txBody>
      </p:sp>
      <p:pic>
        <p:nvPicPr>
          <p:cNvPr id="7987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628775"/>
            <a:ext cx="7656513" cy="3916363"/>
          </a:xfrm>
        </p:spPr>
      </p:pic>
      <p:sp>
        <p:nvSpPr>
          <p:cNvPr id="79876" name="TextBox 4"/>
          <p:cNvSpPr txBox="1">
            <a:spLocks noChangeArrowheads="1"/>
          </p:cNvSpPr>
          <p:nvPr/>
        </p:nvSpPr>
        <p:spPr bwMode="auto">
          <a:xfrm>
            <a:off x="5435600" y="5229225"/>
            <a:ext cx="34575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/>
              <a:t>Source: www.netmarketshare.com</a:t>
            </a:r>
          </a:p>
        </p:txBody>
      </p:sp>
    </p:spTree>
    <p:extLst>
      <p:ext uri="{BB962C8B-B14F-4D97-AF65-F5344CB8AC3E}">
        <p14:creationId xmlns:p14="http://schemas.microsoft.com/office/powerpoint/2010/main" val="278052027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8089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93688"/>
            <a:ext cx="6661150" cy="6564312"/>
          </a:xfrm>
        </p:spPr>
      </p:pic>
    </p:spTree>
    <p:extLst>
      <p:ext uri="{BB962C8B-B14F-4D97-AF65-F5344CB8AC3E}">
        <p14:creationId xmlns:p14="http://schemas.microsoft.com/office/powerpoint/2010/main" val="3322118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Google Display Network</a:t>
            </a: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  <a:p>
            <a:r>
              <a:rPr lang="en-US" altLang="en-US" smtClean="0">
                <a:hlinkClick r:id="rId2"/>
              </a:rPr>
              <a:t>https://www.youtube.com/watch?time_continue=11&amp;v=omXFdKYLRW0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6076304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Advantages of Paid Search</a:t>
            </a:r>
          </a:p>
        </p:txBody>
      </p:sp>
      <p:sp>
        <p:nvSpPr>
          <p:cNvPr id="829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https://searchenginewatch.com/sew/how-to/2389434/5-key-reasons-why-paid-search-should-be-part-of-your-inbound-strategy</a:t>
            </a:r>
            <a:endParaRPr lang="en-US" altLang="en-US" smtClean="0"/>
          </a:p>
          <a:p>
            <a:endParaRPr lang="en-US" altLang="en-US" smtClean="0"/>
          </a:p>
          <a:p>
            <a:r>
              <a:rPr lang="en-US" altLang="en-US" smtClean="0">
                <a:hlinkClick r:id="rId3"/>
              </a:rPr>
              <a:t>GDN Case study Julian Bakery 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9378162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Mary Meeker on</a:t>
            </a:r>
            <a:r>
              <a:rPr lang="is-IS" altLang="en-US" smtClean="0"/>
              <a:t>…Voice Search</a:t>
            </a:r>
            <a:endParaRPr lang="en-US" altLang="en-US" smtClean="0"/>
          </a:p>
        </p:txBody>
      </p:sp>
      <p:sp>
        <p:nvSpPr>
          <p:cNvPr id="839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(A ‘must-read’ on  digital trends)</a:t>
            </a:r>
          </a:p>
          <a:p>
            <a:endParaRPr lang="en-US" altLang="en-US" smtClean="0"/>
          </a:p>
          <a:p>
            <a:r>
              <a:rPr lang="en-US" altLang="en-US" smtClean="0">
                <a:hlinkClick r:id="rId2"/>
              </a:rPr>
              <a:t>https://www.recode.net/2017/5/31/15693686/mary-meeker-kleiner-perkins-kpcb-slides-internet-trends-code-2017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24512116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8499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950" y="115888"/>
            <a:ext cx="8953500" cy="6623050"/>
          </a:xfrm>
        </p:spPr>
      </p:pic>
    </p:spTree>
    <p:extLst>
      <p:ext uri="{BB962C8B-B14F-4D97-AF65-F5344CB8AC3E}">
        <p14:creationId xmlns:p14="http://schemas.microsoft.com/office/powerpoint/2010/main" val="340712553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8601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92088" y="0"/>
            <a:ext cx="9372601" cy="6946900"/>
          </a:xfrm>
        </p:spPr>
      </p:pic>
    </p:spTree>
    <p:extLst>
      <p:ext uri="{BB962C8B-B14F-4D97-AF65-F5344CB8AC3E}">
        <p14:creationId xmlns:p14="http://schemas.microsoft.com/office/powerpoint/2010/main" val="4203299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870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950" y="127000"/>
            <a:ext cx="8990013" cy="6686550"/>
          </a:xfrm>
        </p:spPr>
      </p:pic>
    </p:spTree>
    <p:extLst>
      <p:ext uri="{BB962C8B-B14F-4D97-AF65-F5344CB8AC3E}">
        <p14:creationId xmlns:p14="http://schemas.microsoft.com/office/powerpoint/2010/main" val="413718038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Where is search going?</a:t>
            </a:r>
          </a:p>
        </p:txBody>
      </p:sp>
      <p:sp>
        <p:nvSpPr>
          <p:cNvPr id="880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Voice search</a:t>
            </a:r>
          </a:p>
          <a:p>
            <a:r>
              <a:rPr lang="en-US" altLang="en-US" smtClean="0"/>
              <a:t>Virtual assistants</a:t>
            </a:r>
          </a:p>
          <a:p>
            <a:r>
              <a:rPr lang="en-US" altLang="en-US" smtClean="0"/>
              <a:t>Image Search</a:t>
            </a:r>
          </a:p>
          <a:p>
            <a:r>
              <a:rPr lang="en-US" altLang="en-US" smtClean="0"/>
              <a:t>Reverse image search</a:t>
            </a:r>
          </a:p>
          <a:p>
            <a:r>
              <a:rPr lang="en-US" altLang="en-US" smtClean="0"/>
              <a:t>Mobile search</a:t>
            </a:r>
          </a:p>
          <a:p>
            <a:pPr lvl="1"/>
            <a:r>
              <a:rPr lang="en-US" altLang="en-US" smtClean="0">
                <a:hlinkClick r:id="rId2"/>
              </a:rPr>
              <a:t>Branded3 Stats on Voice Search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42450091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8909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mtClean="0"/>
              <a:t>Set up Google Adwords Account</a:t>
            </a:r>
          </a:p>
          <a:p>
            <a:r>
              <a:rPr lang="en-US" altLang="en-US" smtClean="0"/>
              <a:t>Set up Google Partners Account</a:t>
            </a:r>
          </a:p>
          <a:p>
            <a:pPr lvl="1"/>
            <a:r>
              <a:rPr lang="en-US" altLang="en-US" smtClean="0"/>
              <a:t>Go to the Insights section</a:t>
            </a:r>
          </a:p>
          <a:p>
            <a:pPr lvl="1"/>
            <a:r>
              <a:rPr lang="en-US" altLang="en-US" smtClean="0"/>
              <a:t>Click on “Take our new Google Ads e-learning courses”</a:t>
            </a:r>
          </a:p>
          <a:p>
            <a:pPr lvl="1"/>
            <a:r>
              <a:rPr lang="en-US" altLang="en-US" smtClean="0"/>
              <a:t>Click on Adwords Fundamentals</a:t>
            </a:r>
          </a:p>
          <a:p>
            <a:endParaRPr lang="en-US" altLang="en-US" smtClean="0"/>
          </a:p>
          <a:p>
            <a:r>
              <a:rPr lang="en-US" altLang="en-US" smtClean="0"/>
              <a:t>Google Adwords practical set up</a:t>
            </a:r>
          </a:p>
          <a:p>
            <a:pPr lvl="1"/>
            <a:r>
              <a:rPr lang="en-US" altLang="en-US" smtClean="0"/>
              <a:t>https://www.youtube.com/watch?v=vd79h_xiwMg</a:t>
            </a:r>
          </a:p>
        </p:txBody>
      </p:sp>
    </p:spTree>
    <p:extLst>
      <p:ext uri="{BB962C8B-B14F-4D97-AF65-F5344CB8AC3E}">
        <p14:creationId xmlns:p14="http://schemas.microsoft.com/office/powerpoint/2010/main" val="363028945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Learning objectives</a:t>
            </a:r>
            <a:endParaRPr lang="en-US" altLang="en-US" sz="3200" smtClean="0"/>
          </a:p>
        </p:txBody>
      </p:sp>
      <p:sp>
        <p:nvSpPr>
          <p:cNvPr id="90115" name="Rectangle 3"/>
          <p:cNvSpPr txBox="1">
            <a:spLocks noChangeArrowheads="1"/>
          </p:cNvSpPr>
          <p:nvPr/>
        </p:nvSpPr>
        <p:spPr bwMode="auto">
          <a:xfrm>
            <a:off x="406400" y="161925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73063" indent="-322263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Relate digital marketing strategy to marketing and business strategy</a:t>
            </a:r>
            <a:endParaRPr lang="en-GB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opportunities and threats arising from digital media and technology platforms</a:t>
            </a:r>
            <a:endParaRPr lang="en-GB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alternative strategic approaches for using digital platforms.</a:t>
            </a:r>
          </a:p>
        </p:txBody>
      </p:sp>
    </p:spTree>
    <p:extLst>
      <p:ext uri="{BB962C8B-B14F-4D97-AF65-F5344CB8AC3E}">
        <p14:creationId xmlns:p14="http://schemas.microsoft.com/office/powerpoint/2010/main" val="314657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5613"/>
            <a:ext cx="8229600" cy="579437"/>
          </a:xfrm>
        </p:spPr>
        <p:txBody>
          <a:bodyPr/>
          <a:lstStyle/>
          <a:p>
            <a:r>
              <a:rPr lang="en-GB" altLang="en-US" sz="3200" smtClean="0"/>
              <a:t>Questions for marketers</a:t>
            </a:r>
            <a:endParaRPr lang="en-US" altLang="en-US" sz="3200" smtClean="0"/>
          </a:p>
        </p:txBody>
      </p:sp>
      <p:sp>
        <p:nvSpPr>
          <p:cNvPr id="92163" name="Rectangle 3"/>
          <p:cNvSpPr txBox="1">
            <a:spLocks noChangeArrowheads="1"/>
          </p:cNvSpPr>
          <p:nvPr/>
        </p:nvSpPr>
        <p:spPr bwMode="auto">
          <a:xfrm>
            <a:off x="457200" y="161925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30200" indent="-3302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approaches can be used to create digital marketing strategies?</a:t>
            </a:r>
            <a:endParaRPr lang="en-GB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digital marketing strategy relate to other strategy development?</a:t>
            </a:r>
            <a:endParaRPr lang="en-GB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Tx/>
              <a:buSzTx/>
              <a:buFontTx/>
              <a:buChar char="•"/>
            </a:pPr>
            <a:r>
              <a:rPr lang="en-US" alt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key strategic options for digital marketing?</a:t>
            </a:r>
            <a:endParaRPr lang="en-GB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18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93663" y="450850"/>
            <a:ext cx="8959850" cy="579438"/>
          </a:xfrm>
        </p:spPr>
        <p:txBody>
          <a:bodyPr/>
          <a:lstStyle/>
          <a:p>
            <a:r>
              <a:rPr lang="en-GB" altLang="en-US" sz="3200" smtClean="0"/>
              <a:t>What is a digital marketing strategy?</a:t>
            </a:r>
            <a:endParaRPr lang="en-US" altLang="en-US" sz="3200" smtClean="0"/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>
          <a:xfrm>
            <a:off x="469900" y="1609725"/>
            <a:ext cx="8458200" cy="3344863"/>
          </a:xfrm>
        </p:spPr>
        <p:txBody>
          <a:bodyPr/>
          <a:lstStyle/>
          <a:p>
            <a:pPr defTabSz="704850"/>
            <a:r>
              <a:rPr lang="en-GB" altLang="en-US" smtClean="0"/>
              <a:t>What is strategy?</a:t>
            </a:r>
          </a:p>
          <a:p>
            <a:pPr marL="344488" lvl="1" indent="350838" defTabSz="704850"/>
            <a:r>
              <a:rPr lang="en-GB" altLang="en-US" sz="2600" smtClean="0"/>
              <a:t>‘Defines how we will meet our objectives.’</a:t>
            </a:r>
          </a:p>
          <a:p>
            <a:pPr marL="344488" lvl="1" indent="350838" defTabSz="704850"/>
            <a:r>
              <a:rPr lang="en-GB" altLang="en-US" sz="2600" smtClean="0"/>
              <a:t>‘Sets allocation of resources to meet goals.’</a:t>
            </a:r>
          </a:p>
          <a:p>
            <a:pPr marL="344488" lvl="1" indent="350838" defTabSz="704850"/>
            <a:r>
              <a:rPr lang="en-GB" altLang="en-US" sz="2600" smtClean="0"/>
              <a:t>‘Selects preferred strategic options to </a:t>
            </a:r>
            <a:br>
              <a:rPr lang="en-GB" altLang="en-US" sz="2600" smtClean="0"/>
            </a:br>
            <a:r>
              <a:rPr lang="en-GB" altLang="en-US" sz="2600" smtClean="0"/>
              <a:t>	compete within a market.’</a:t>
            </a:r>
          </a:p>
          <a:p>
            <a:pPr marL="344488" lvl="1" indent="350838" defTabSz="704850"/>
            <a:r>
              <a:rPr lang="en-GB" altLang="en-US" sz="2600" smtClean="0"/>
              <a:t>‘Provides a long-term plan for the development of 	the organisation.’</a:t>
            </a:r>
            <a:endParaRPr lang="en-US" altLang="en-US" sz="2600" smtClean="0"/>
          </a:p>
        </p:txBody>
      </p:sp>
    </p:spTree>
    <p:extLst>
      <p:ext uri="{BB962C8B-B14F-4D97-AF65-F5344CB8AC3E}">
        <p14:creationId xmlns:p14="http://schemas.microsoft.com/office/powerpoint/2010/main" val="49463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0213"/>
            <a:ext cx="8229600" cy="625475"/>
          </a:xfrm>
        </p:spPr>
        <p:txBody>
          <a:bodyPr/>
          <a:lstStyle/>
          <a:p>
            <a:r>
              <a:rPr lang="en-GB" altLang="en-US" sz="3200" smtClean="0"/>
              <a:t>Digital marketing strategy essentials</a:t>
            </a:r>
            <a:endParaRPr lang="en-US" altLang="en-US" sz="320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63550" y="1649413"/>
            <a:ext cx="8229600" cy="4418012"/>
          </a:xfrm>
        </p:spPr>
        <p:txBody>
          <a:bodyPr rtlCol="0">
            <a:normAutofit/>
          </a:bodyPr>
          <a:lstStyle/>
          <a:p>
            <a:pPr marL="330200" indent="-330200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marketing strategy is a 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channel strategy</a:t>
            </a:r>
          </a:p>
          <a:p>
            <a:pPr marL="330200" indent="-330200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Objectives for 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online contribution %</a:t>
            </a: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– sales, service, profitability should drive our strategy</a:t>
            </a:r>
          </a:p>
          <a:p>
            <a:pPr marL="330200" indent="-330200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marketing strategy defines how we should:</a:t>
            </a:r>
          </a:p>
          <a:p>
            <a:pPr marL="333375" lvl="2" indent="369888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en-GB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Communicate benefits</a:t>
            </a:r>
            <a:r>
              <a:rPr lang="en-GB" altLang="en-US" sz="2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of using this channel</a:t>
            </a:r>
          </a:p>
          <a:p>
            <a:pPr marL="333375" lvl="2" indent="369888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en-GB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Prioritise audiences</a:t>
            </a:r>
            <a:r>
              <a:rPr lang="en-GB" altLang="en-US" sz="2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targeted through channel</a:t>
            </a:r>
          </a:p>
          <a:p>
            <a:pPr marL="333375" lvl="2" indent="369888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en-GB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Prioritise products</a:t>
            </a:r>
            <a:r>
              <a:rPr lang="en-GB" altLang="en-US" sz="2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available through channel</a:t>
            </a:r>
          </a:p>
          <a:p>
            <a:pPr marL="333375" lvl="2" indent="369888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en-GB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Hit our channel leads and sales targets</a:t>
            </a:r>
          </a:p>
          <a:p>
            <a:pPr marL="993775" lvl="3" indent="-307975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Acquisition, Conversion, Retention</a:t>
            </a:r>
          </a:p>
          <a:p>
            <a:pPr marL="330200" indent="-330200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Channel strategies thrives on 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differentials</a:t>
            </a:r>
          </a:p>
          <a:p>
            <a:pPr marL="330200" indent="-330200" fontAlgn="auto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But, need to manage channel 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integration</a:t>
            </a: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88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3"/>
          <p:cNvSpPr>
            <a:spLocks noChangeArrowheads="1"/>
          </p:cNvSpPr>
          <p:nvPr/>
        </p:nvSpPr>
        <p:spPr bwMode="auto">
          <a:xfrm>
            <a:off x="471488" y="5838825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Internal and external influences on digital marketing strategy</a:t>
            </a:r>
            <a:endParaRPr lang="en-GB" altLang="en-US" sz="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8307" name="Picture 7" descr="M04NF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438" y="574675"/>
            <a:ext cx="6940550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793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"/>
          <p:cNvSpPr>
            <a:spLocks noChangeArrowheads="1"/>
          </p:cNvSpPr>
          <p:nvPr/>
        </p:nvSpPr>
        <p:spPr bwMode="auto">
          <a:xfrm>
            <a:off x="481013" y="5832475"/>
            <a:ext cx="8229600" cy="66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4.1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Summary of typical focus for main types of strategic digital marketing initiatives</a:t>
            </a:r>
          </a:p>
        </p:txBody>
      </p:sp>
      <p:pic>
        <p:nvPicPr>
          <p:cNvPr id="100355" name="Picture 5" descr="ta_4_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275" y="344488"/>
            <a:ext cx="3217863" cy="540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297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3"/>
          <p:cNvSpPr>
            <a:spLocks noChangeArrowheads="1"/>
          </p:cNvSpPr>
          <p:nvPr/>
        </p:nvSpPr>
        <p:spPr bwMode="auto">
          <a:xfrm>
            <a:off x="477838" y="5838825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Hierarchy of organisation plans including e-marketing plans</a:t>
            </a:r>
          </a:p>
        </p:txBody>
      </p:sp>
      <p:pic>
        <p:nvPicPr>
          <p:cNvPr id="102403" name="Picture 6" descr="M04NF0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3" y="325438"/>
            <a:ext cx="6810375" cy="5319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459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Challenge of Integrating Digital</a:t>
            </a:r>
          </a:p>
        </p:txBody>
      </p:sp>
      <p:sp>
        <p:nvSpPr>
          <p:cNvPr id="1044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Gaining buy-in and budget</a:t>
            </a:r>
          </a:p>
          <a:p>
            <a:r>
              <a:rPr lang="en-US" altLang="en-US" smtClean="0"/>
              <a:t>Conflicts of ownership: traditional marketing dept or IT</a:t>
            </a:r>
          </a:p>
          <a:p>
            <a:r>
              <a:rPr lang="en-US" altLang="en-US" smtClean="0"/>
              <a:t>Coordination with different channels</a:t>
            </a:r>
          </a:p>
          <a:p>
            <a:r>
              <a:rPr lang="en-US" altLang="en-US" smtClean="0"/>
              <a:t>Managing and integrating customer information</a:t>
            </a:r>
          </a:p>
          <a:p>
            <a:r>
              <a:rPr lang="en-US" altLang="en-US" smtClean="0"/>
              <a:t>Insourcing and outsourcing</a:t>
            </a:r>
          </a:p>
        </p:txBody>
      </p:sp>
    </p:spTree>
    <p:extLst>
      <p:ext uri="{BB962C8B-B14F-4D97-AF65-F5344CB8AC3E}">
        <p14:creationId xmlns:p14="http://schemas.microsoft.com/office/powerpoint/2010/main" val="157793589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Failure to plan</a:t>
            </a:r>
          </a:p>
        </p:txBody>
      </p:sp>
      <p:sp>
        <p:nvSpPr>
          <p:cNvPr id="10547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mtClean="0"/>
              <a:t>Customers: Demand may be underestimated. Unrealistic objectives.</a:t>
            </a:r>
          </a:p>
          <a:p>
            <a:r>
              <a:rPr lang="en-US" altLang="en-US" smtClean="0"/>
              <a:t>Customers: insufficient customer data collected</a:t>
            </a:r>
          </a:p>
          <a:p>
            <a:r>
              <a:rPr lang="en-US" altLang="en-US" smtClean="0"/>
              <a:t>Internal: under resourced. Competitors could gain momentum</a:t>
            </a:r>
          </a:p>
          <a:p>
            <a:r>
              <a:rPr lang="en-US" altLang="en-US" smtClean="0"/>
              <a:t>Internal: Duplication of resources, buying of similar tools</a:t>
            </a:r>
          </a:p>
          <a:p>
            <a:r>
              <a:rPr lang="en-US" altLang="en-US" smtClean="0"/>
              <a:t>Internal: insufficient staff numbers</a:t>
            </a:r>
          </a:p>
          <a:p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5285449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Discussion</a:t>
            </a:r>
          </a:p>
        </p:txBody>
      </p:sp>
      <p:sp>
        <p:nvSpPr>
          <p:cNvPr id="1064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mtClean="0"/>
              <a:t>Imagine you are a marketing manager responsible for the development of your organisation’s digital marketing strategy.</a:t>
            </a:r>
          </a:p>
          <a:p>
            <a:endParaRPr lang="en-US" altLang="en-US" smtClean="0"/>
          </a:p>
          <a:p>
            <a:r>
              <a:rPr lang="en-US" altLang="en-US" smtClean="0"/>
              <a:t>Using an organisaton you are familiar with, outline the barriers and benefits of digital marketing planning.</a:t>
            </a:r>
          </a:p>
          <a:p>
            <a:r>
              <a:rPr lang="en-US" altLang="en-US" smtClean="0"/>
              <a:t>(Think about long term: Strategic and short term: tactical planning)</a:t>
            </a:r>
          </a:p>
        </p:txBody>
      </p:sp>
    </p:spTree>
    <p:extLst>
      <p:ext uri="{BB962C8B-B14F-4D97-AF65-F5344CB8AC3E}">
        <p14:creationId xmlns:p14="http://schemas.microsoft.com/office/powerpoint/2010/main" val="899813463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3"/>
          <p:cNvSpPr>
            <a:spLocks noChangeArrowheads="1"/>
          </p:cNvSpPr>
          <p:nvPr/>
        </p:nvSpPr>
        <p:spPr bwMode="auto">
          <a:xfrm>
            <a:off x="477838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4.3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The SOSTAC</a:t>
            </a:r>
            <a:r>
              <a:rPr lang="en-GB" altLang="en-US" baseline="30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®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planning framework applied to digital marketing strategy development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Chaffey and Smith (2012)</a:t>
            </a:r>
          </a:p>
        </p:txBody>
      </p:sp>
      <p:pic>
        <p:nvPicPr>
          <p:cNvPr id="107523" name="Picture 6" descr="M04NF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619125"/>
            <a:ext cx="6651625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451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3"/>
          <p:cNvSpPr>
            <a:spLocks noChangeArrowheads="1"/>
          </p:cNvSpPr>
          <p:nvPr/>
        </p:nvSpPr>
        <p:spPr bwMode="auto">
          <a:xfrm>
            <a:off x="477838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4.4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digital marketing capability model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Insights (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http://bit.ly/smartbenchmarking)</a:t>
            </a:r>
            <a:endParaRPr lang="en-US" altLang="en-US" sz="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 = conversion rate optimsation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endParaRPr lang="en-GB" altLang="en-US" sz="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9571" name="Picture 3" descr="X:\Graphics\Powerpoint\PE_UK\PE499-CHAFFEY\Final Files\GIf\ch04\M04NF004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00" y="487363"/>
            <a:ext cx="8356600" cy="502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605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Situation Analysis</a:t>
            </a:r>
          </a:p>
        </p:txBody>
      </p:sp>
      <p:sp>
        <p:nvSpPr>
          <p:cNvPr id="1116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Micro-environment</a:t>
            </a:r>
          </a:p>
          <a:p>
            <a:r>
              <a:rPr lang="en-US" altLang="en-US" smtClean="0"/>
              <a:t>Macro-environment</a:t>
            </a:r>
          </a:p>
          <a:p>
            <a:r>
              <a:rPr lang="en-US" altLang="en-US" smtClean="0"/>
              <a:t>Internal capabilities, resources and processes: 7S framework</a:t>
            </a:r>
          </a:p>
        </p:txBody>
      </p:sp>
    </p:spTree>
    <p:extLst>
      <p:ext uri="{BB962C8B-B14F-4D97-AF65-F5344CB8AC3E}">
        <p14:creationId xmlns:p14="http://schemas.microsoft.com/office/powerpoint/2010/main" val="36018783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3"/>
          <p:cNvSpPr>
            <a:spLocks noChangeArrowheads="1"/>
          </p:cNvSpPr>
          <p:nvPr/>
        </p:nvSpPr>
        <p:spPr bwMode="auto">
          <a:xfrm>
            <a:off x="471488" y="5829300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4.6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 generic digital channel-specific SWOT analysis showing typical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and threats presented by digital media</a:t>
            </a:r>
          </a:p>
        </p:txBody>
      </p:sp>
      <p:pic>
        <p:nvPicPr>
          <p:cNvPr id="112643" name="Picture 6" descr="M04NF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63" y="1077913"/>
            <a:ext cx="7375525" cy="407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986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3"/>
          <p:cNvSpPr>
            <a:spLocks noChangeArrowheads="1"/>
          </p:cNvSpPr>
          <p:nvPr/>
        </p:nvSpPr>
        <p:spPr bwMode="auto">
          <a:xfrm>
            <a:off x="476250" y="5721350"/>
            <a:ext cx="8229600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4.7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An example of a digital channel specific SWOT for an established multichannel brand showing how the elements of SWOT can be related to strategy formulation</a:t>
            </a:r>
          </a:p>
        </p:txBody>
      </p:sp>
      <p:pic>
        <p:nvPicPr>
          <p:cNvPr id="114691" name="Picture 7" descr="M04NF00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325438"/>
            <a:ext cx="4619625" cy="530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690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3"/>
          <p:cNvSpPr>
            <a:spLocks noChangeArrowheads="1"/>
          </p:cNvSpPr>
          <p:nvPr/>
        </p:nvSpPr>
        <p:spPr bwMode="auto">
          <a:xfrm>
            <a:off x="476250" y="5837238"/>
            <a:ext cx="8229600" cy="43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4.8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relationship between vision, goals, objectives and KPIs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6739" name="Picture 3" descr="X:\Graphics\Powerpoint\PE_UK\PE499-CHAFFEY\Final Files\GIf\ch04\M04NF008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088" y="892175"/>
            <a:ext cx="5965825" cy="424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436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187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As a starting point to setting objectives it is useful to think through the benefits of the Internet channel so they can be converted into benefits.</a:t>
            </a:r>
          </a:p>
          <a:p>
            <a:endParaRPr lang="en-US" altLang="en-US" smtClean="0"/>
          </a:p>
          <a:p>
            <a:r>
              <a:rPr lang="en-US" altLang="en-US" smtClean="0"/>
              <a:t>Or alternatively use </a:t>
            </a:r>
            <a:r>
              <a:rPr lang="en-US" altLang="en-US" smtClean="0">
                <a:hlinkClick r:id="rId2"/>
              </a:rPr>
              <a:t>Chaffey’s 5S’s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44380810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Internet marketing benefits</a:t>
            </a:r>
            <a:endParaRPr lang="en-US" altLang="en-US" sz="3200" smtClean="0"/>
          </a:p>
        </p:txBody>
      </p:sp>
      <p:sp>
        <p:nvSpPr>
          <p:cNvPr id="119811" name="Rectangle 3"/>
          <p:cNvSpPr>
            <a:spLocks noChangeArrowheads="1"/>
          </p:cNvSpPr>
          <p:nvPr/>
        </p:nvSpPr>
        <p:spPr bwMode="auto">
          <a:xfrm>
            <a:off x="268288" y="1063625"/>
            <a:ext cx="4343400" cy="541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617538" indent="-155575"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6050" algn="l"/>
                <a:tab pos="628650" algn="l"/>
                <a:tab pos="23034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400" i="1">
                <a:cs typeface="Arial" panose="020B0604020202020204" pitchFamily="34" charset="0"/>
              </a:rPr>
              <a:t>Tangible benefits</a:t>
            </a:r>
            <a:r>
              <a:rPr lang="en-US" altLang="en-US" sz="1400" i="1">
                <a:cs typeface="Arial" panose="020B0604020202020204" pitchFamily="34" charset="0"/>
              </a:rPr>
              <a:t>		</a:t>
            </a:r>
            <a:endParaRPr lang="en-US" altLang="en-US" sz="1400"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US" altLang="en-US" sz="2200">
                <a:cs typeface="Arial" panose="020B0604020202020204" pitchFamily="34" charset="0"/>
              </a:rPr>
              <a:t> Increased sales from new sales 	leads giving rise to increased 	revenue from:</a:t>
            </a:r>
            <a:r>
              <a:rPr lang="en-US" altLang="en-US" sz="1600">
                <a:cs typeface="Arial" panose="020B0604020202020204" pitchFamily="34" charset="0"/>
              </a:rPr>
              <a:t>	</a:t>
            </a:r>
          </a:p>
          <a:p>
            <a:pPr lvl="1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 New customers, new markets</a:t>
            </a:r>
          </a:p>
          <a:p>
            <a:pPr lvl="1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 Existing customers (repeat-	selling)	</a:t>
            </a:r>
          </a:p>
          <a:p>
            <a:pPr lvl="1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 Existing customers (cross-	selling)</a:t>
            </a:r>
            <a:r>
              <a:rPr lang="en-US" altLang="en-US" sz="1400">
                <a:cs typeface="Arial" panose="020B0604020202020204" pitchFamily="34" charset="0"/>
              </a:rPr>
              <a:t>	</a:t>
            </a:r>
          </a:p>
          <a:p>
            <a:pPr eaLnBrk="1" hangingPunct="1">
              <a:buFontTx/>
              <a:buChar char="•"/>
            </a:pPr>
            <a:r>
              <a:rPr lang="en-US" altLang="en-US" sz="2200">
                <a:cs typeface="Arial" panose="020B0604020202020204" pitchFamily="34" charset="0"/>
              </a:rPr>
              <a:t> Cost reductions from:</a:t>
            </a:r>
            <a:r>
              <a:rPr lang="en-US" altLang="en-US" sz="1400">
                <a:cs typeface="Arial" panose="020B0604020202020204" pitchFamily="34" charset="0"/>
              </a:rPr>
              <a:t>	</a:t>
            </a:r>
          </a:p>
          <a:p>
            <a:pPr lvl="2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Reduced time in customer service </a:t>
            </a:r>
          </a:p>
          <a:p>
            <a:pPr lvl="1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 Online sales</a:t>
            </a:r>
          </a:p>
          <a:p>
            <a:pPr lvl="1" eaLnBrk="1" hangingPunct="1">
              <a:buFontTx/>
              <a:buChar char="•"/>
            </a:pPr>
            <a:r>
              <a:rPr lang="en-US" altLang="en-US" sz="2000">
                <a:cs typeface="Arial" panose="020B0604020202020204" pitchFamily="34" charset="0"/>
              </a:rPr>
              <a:t> Reduced printing and 	distribution costs of marcomms</a:t>
            </a:r>
            <a:r>
              <a:rPr lang="en-US" altLang="en-US" sz="1400">
                <a:cs typeface="Arial" panose="020B0604020202020204" pitchFamily="34" charset="0"/>
              </a:rPr>
              <a:t>		</a:t>
            </a:r>
          </a:p>
          <a:p>
            <a:pPr eaLnBrk="1" hangingPunct="1"/>
            <a:r>
              <a:rPr lang="en-US" altLang="en-US" sz="1400">
                <a:cs typeface="Arial" panose="020B0604020202020204" pitchFamily="34" charset="0"/>
              </a:rPr>
              <a:t>	</a:t>
            </a:r>
          </a:p>
        </p:txBody>
      </p:sp>
      <p:sp>
        <p:nvSpPr>
          <p:cNvPr id="119812" name="Rectangle 4"/>
          <p:cNvSpPr>
            <a:spLocks noChangeArrowheads="1"/>
          </p:cNvSpPr>
          <p:nvPr/>
        </p:nvSpPr>
        <p:spPr bwMode="auto">
          <a:xfrm>
            <a:off x="4716463" y="1128713"/>
            <a:ext cx="41910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146050" algn="l"/>
                <a:tab pos="2159000" algn="l"/>
                <a:tab pos="2303463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Intangible benefits</a:t>
            </a:r>
            <a:endParaRPr lang="en-US" altLang="en-US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Corporate image communication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Enhance brand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More rapid, more responsive 	marketing communications 	including PR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Improved customer service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Learning for the future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Meeting customer expectations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Identify new partners, support 	existing partners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Better management of marketing 	information and customer 	information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Feedback from customers on 	products</a:t>
            </a:r>
          </a:p>
        </p:txBody>
      </p:sp>
    </p:spTree>
    <p:extLst>
      <p:ext uri="{BB962C8B-B14F-4D97-AF65-F5344CB8AC3E}">
        <p14:creationId xmlns:p14="http://schemas.microsoft.com/office/powerpoint/2010/main" val="222096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218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Think what Amazon’s Internet benefit’s are</a:t>
            </a:r>
          </a:p>
          <a:p>
            <a:endParaRPr lang="en-US" altLang="en-US" smtClean="0"/>
          </a:p>
          <a:p>
            <a:r>
              <a:rPr lang="en-US" altLang="en-US" smtClean="0"/>
              <a:t>How could they be translated to a physical store</a:t>
            </a:r>
          </a:p>
        </p:txBody>
      </p:sp>
    </p:spTree>
    <p:extLst>
      <p:ext uri="{BB962C8B-B14F-4D97-AF65-F5344CB8AC3E}">
        <p14:creationId xmlns:p14="http://schemas.microsoft.com/office/powerpoint/2010/main" val="95567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228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2288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588"/>
            <a:ext cx="9144000" cy="609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262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23907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4500" y="542925"/>
            <a:ext cx="8294688" cy="5549900"/>
          </a:xfrm>
        </p:spPr>
      </p:pic>
    </p:spTree>
    <p:extLst>
      <p:ext uri="{BB962C8B-B14F-4D97-AF65-F5344CB8AC3E}">
        <p14:creationId xmlns:p14="http://schemas.microsoft.com/office/powerpoint/2010/main" val="1790868987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2493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7625"/>
            <a:ext cx="7416800" cy="6777038"/>
          </a:xfrm>
        </p:spPr>
      </p:pic>
    </p:spTree>
    <p:extLst>
      <p:ext uri="{BB962C8B-B14F-4D97-AF65-F5344CB8AC3E}">
        <p14:creationId xmlns:p14="http://schemas.microsoft.com/office/powerpoint/2010/main" val="226707791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3"/>
          <p:cNvSpPr>
            <a:spLocks noChangeArrowheads="1"/>
          </p:cNvSpPr>
          <p:nvPr/>
        </p:nvSpPr>
        <p:spPr bwMode="auto">
          <a:xfrm>
            <a:off x="477838" y="5834063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Wynne, Arena Flowers (www.arenaflowers.com)</a:t>
            </a:r>
          </a:p>
        </p:txBody>
      </p:sp>
      <p:sp>
        <p:nvSpPr>
          <p:cNvPr id="125955" name="TextBox 1"/>
          <p:cNvSpPr txBox="1">
            <a:spLocks noChangeArrowheads="1"/>
          </p:cNvSpPr>
          <p:nvPr/>
        </p:nvSpPr>
        <p:spPr bwMode="auto">
          <a:xfrm>
            <a:off x="2051050" y="1557338"/>
            <a:ext cx="52181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https://www.youtube.com/watch?v=4SsnC5dRkIg</a:t>
            </a:r>
          </a:p>
        </p:txBody>
      </p:sp>
      <p:sp>
        <p:nvSpPr>
          <p:cNvPr id="125956" name="TextBox 2"/>
          <p:cNvSpPr txBox="1">
            <a:spLocks noChangeArrowheads="1"/>
          </p:cNvSpPr>
          <p:nvPr/>
        </p:nvSpPr>
        <p:spPr bwMode="auto">
          <a:xfrm>
            <a:off x="2051050" y="2565400"/>
            <a:ext cx="5414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https://www.youtube.com/watch?v=CTweFMSVAVs</a:t>
            </a:r>
          </a:p>
        </p:txBody>
      </p:sp>
    </p:spTree>
    <p:extLst>
      <p:ext uri="{BB962C8B-B14F-4D97-AF65-F5344CB8AC3E}">
        <p14:creationId xmlns:p14="http://schemas.microsoft.com/office/powerpoint/2010/main" val="22103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MS PGothic" pitchFamily="34" charset="-128"/>
              </a:rPr>
              <a:t>Is the Internet suitable for all types of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a typeface="MS PGothic" pitchFamily="34" charset="-128"/>
              </a:rPr>
              <a:t>	</a:t>
            </a:r>
            <a:r>
              <a:rPr lang="en-US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MS PGothic" pitchFamily="34" charset="-128"/>
              </a:rPr>
              <a:t>e-Commerce?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3889362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3"/>
          <p:cNvSpPr>
            <a:spLocks noChangeArrowheads="1"/>
          </p:cNvSpPr>
          <p:nvPr/>
        </p:nvSpPr>
        <p:spPr bwMode="auto">
          <a:xfrm>
            <a:off x="476250" y="58261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4.10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Grid of product suitability against market adoption for transactional 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(online purchases)</a:t>
            </a:r>
          </a:p>
        </p:txBody>
      </p:sp>
      <p:pic>
        <p:nvPicPr>
          <p:cNvPr id="129027" name="Picture 7" descr="M04NF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975" y="436563"/>
            <a:ext cx="6216650" cy="521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196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3107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31775"/>
            <a:ext cx="7632700" cy="6310313"/>
          </a:xfrm>
        </p:spPr>
      </p:pic>
    </p:spTree>
    <p:extLst>
      <p:ext uri="{BB962C8B-B14F-4D97-AF65-F5344CB8AC3E}">
        <p14:creationId xmlns:p14="http://schemas.microsoft.com/office/powerpoint/2010/main" val="8229782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32099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4713" y="476250"/>
            <a:ext cx="6650037" cy="6091238"/>
          </a:xfrm>
        </p:spPr>
      </p:pic>
    </p:spTree>
    <p:extLst>
      <p:ext uri="{BB962C8B-B14F-4D97-AF65-F5344CB8AC3E}">
        <p14:creationId xmlns:p14="http://schemas.microsoft.com/office/powerpoint/2010/main" val="3978713755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Objectives</a:t>
            </a:r>
          </a:p>
        </p:txBody>
      </p:sp>
      <p:pic>
        <p:nvPicPr>
          <p:cNvPr id="13312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31888" y="2160588"/>
            <a:ext cx="5303837" cy="3881437"/>
          </a:xfrm>
        </p:spPr>
      </p:pic>
    </p:spTree>
    <p:extLst>
      <p:ext uri="{BB962C8B-B14F-4D97-AF65-F5344CB8AC3E}">
        <p14:creationId xmlns:p14="http://schemas.microsoft.com/office/powerpoint/2010/main" val="298540583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3"/>
          <p:cNvSpPr>
            <a:spLocks noChangeArrowheads="1"/>
          </p:cNvSpPr>
          <p:nvPr/>
        </p:nvSpPr>
        <p:spPr bwMode="auto">
          <a:xfrm>
            <a:off x="476250" y="58261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4.11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An example of a performance measurement system for an 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electrical goods retailer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Friedlein (2002)</a:t>
            </a:r>
          </a:p>
        </p:txBody>
      </p:sp>
      <p:pic>
        <p:nvPicPr>
          <p:cNvPr id="134147" name="Picture 6" descr="M04NF0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575" y="452438"/>
            <a:ext cx="5502275" cy="513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048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3"/>
          <p:cNvSpPr>
            <a:spLocks noChangeArrowheads="1"/>
          </p:cNvSpPr>
          <p:nvPr/>
        </p:nvSpPr>
        <p:spPr bwMode="auto">
          <a:xfrm>
            <a:off x="481013" y="5829300"/>
            <a:ext cx="8229600" cy="66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4.5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An example of the relationship between objectives, strategies and performance indicators</a:t>
            </a:r>
          </a:p>
        </p:txBody>
      </p:sp>
      <p:pic>
        <p:nvPicPr>
          <p:cNvPr id="136195" name="Picture 5" descr="ta_4_7-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398463"/>
            <a:ext cx="7572375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013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Digital Strategy Formulation</a:t>
            </a:r>
          </a:p>
        </p:txBody>
      </p:sp>
      <p:pic>
        <p:nvPicPr>
          <p:cNvPr id="1382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2693988"/>
            <a:ext cx="6348413" cy="2814637"/>
          </a:xfrm>
        </p:spPr>
      </p:pic>
    </p:spTree>
    <p:extLst>
      <p:ext uri="{BB962C8B-B14F-4D97-AF65-F5344CB8AC3E}">
        <p14:creationId xmlns:p14="http://schemas.microsoft.com/office/powerpoint/2010/main" val="1205391900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3"/>
          <p:cNvSpPr>
            <a:spLocks noChangeArrowheads="1"/>
          </p:cNvSpPr>
          <p:nvPr/>
        </p:nvSpPr>
        <p:spPr bwMode="auto">
          <a:xfrm>
            <a:off x="476250" y="5829300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4.12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Using the Internet to support different organisational growth strategies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(Ansoff’s matrix)</a:t>
            </a:r>
          </a:p>
        </p:txBody>
      </p:sp>
      <p:pic>
        <p:nvPicPr>
          <p:cNvPr id="139267" name="Picture 6" descr="M04NF0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675" y="715963"/>
            <a:ext cx="5934075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8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3"/>
          <p:cNvSpPr>
            <a:spLocks noChangeArrowheads="1"/>
          </p:cNvSpPr>
          <p:nvPr/>
        </p:nvSpPr>
        <p:spPr bwMode="auto">
          <a:xfrm>
            <a:off x="476250" y="5829300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4.13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Smile (www.smile.co.uk)</a:t>
            </a:r>
          </a:p>
        </p:txBody>
      </p:sp>
      <p:pic>
        <p:nvPicPr>
          <p:cNvPr id="141315" name="Picture 6" descr="M04NF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975" y="549275"/>
            <a:ext cx="6496050" cy="504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415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3"/>
          <p:cNvSpPr>
            <a:spLocks noChangeArrowheads="1"/>
          </p:cNvSpPr>
          <p:nvPr/>
        </p:nvSpPr>
        <p:spPr bwMode="auto">
          <a:xfrm>
            <a:off x="476250" y="5829300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4.14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Dell Ideastorm (www.ideastorm.com)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2012 Dell Inc. All Rights Reserved.</a:t>
            </a:r>
          </a:p>
        </p:txBody>
      </p:sp>
      <p:pic>
        <p:nvPicPr>
          <p:cNvPr id="143363" name="Picture 6" descr="M04NF0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3" y="717550"/>
            <a:ext cx="7800975" cy="480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112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08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Common online targeting options</a:t>
            </a:r>
            <a:endParaRPr lang="en-US" altLang="en-US" sz="3200" smtClean="0"/>
          </a:p>
        </p:txBody>
      </p:sp>
      <p:sp>
        <p:nvSpPr>
          <p:cNvPr id="145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8138"/>
            <a:ext cx="8229600" cy="4525962"/>
          </a:xfrm>
        </p:spPr>
        <p:txBody>
          <a:bodyPr/>
          <a:lstStyle/>
          <a:p>
            <a:pPr lvl="1" indent="-311150"/>
            <a:r>
              <a:rPr lang="en-US" altLang="en-US" sz="2800" smtClean="0"/>
              <a:t>Brand loyalists – convert online</a:t>
            </a:r>
          </a:p>
          <a:p>
            <a:pPr lvl="1" indent="-311150"/>
            <a:r>
              <a:rPr lang="en-US" altLang="en-US" sz="2800" smtClean="0"/>
              <a:t>Not brand loyal</a:t>
            </a:r>
            <a:r>
              <a:rPr lang="en-GB" altLang="en-US" sz="2800" smtClean="0"/>
              <a:t> – encourage trial</a:t>
            </a:r>
            <a:endParaRPr lang="en-US" altLang="en-US" sz="2800" smtClean="0"/>
          </a:p>
          <a:p>
            <a:pPr lvl="1" indent="-311150"/>
            <a:r>
              <a:rPr lang="en-US" altLang="en-US" sz="2800" smtClean="0"/>
              <a:t>Most profitable – deepen relationships</a:t>
            </a:r>
          </a:p>
          <a:p>
            <a:pPr lvl="1" indent="-311150"/>
            <a:r>
              <a:rPr lang="en-US" altLang="en-US" sz="2800" smtClean="0"/>
              <a:t>Larger companies (B2B)</a:t>
            </a:r>
          </a:p>
          <a:p>
            <a:pPr lvl="1" indent="-311150"/>
            <a:r>
              <a:rPr lang="en-US" altLang="en-US" sz="2800" smtClean="0"/>
              <a:t>Smaller companies(B2B) </a:t>
            </a:r>
          </a:p>
          <a:p>
            <a:pPr lvl="1" indent="-311150"/>
            <a:r>
              <a:rPr lang="en-US" altLang="en-US" sz="2800" smtClean="0"/>
              <a:t>Key members of the buying unit (B2B) </a:t>
            </a:r>
          </a:p>
          <a:p>
            <a:pPr lvl="1" indent="-311150"/>
            <a:r>
              <a:rPr lang="en-US" altLang="en-US" sz="2800" smtClean="0"/>
              <a:t>Difficult to reach using other media.</a:t>
            </a:r>
          </a:p>
        </p:txBody>
      </p:sp>
    </p:spTree>
    <p:extLst>
      <p:ext uri="{BB962C8B-B14F-4D97-AF65-F5344CB8AC3E}">
        <p14:creationId xmlns:p14="http://schemas.microsoft.com/office/powerpoint/2010/main" val="261710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4.15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Stages in target marketing strategy development</a:t>
            </a:r>
          </a:p>
        </p:txBody>
      </p:sp>
      <p:pic>
        <p:nvPicPr>
          <p:cNvPr id="147459" name="Picture 6" descr="M04NF0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775" y="549275"/>
            <a:ext cx="6365875" cy="506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947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4.16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Dell Singapore site segmentation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www.ap.dell.com/content/default.aspx?c=sg&amp;1=en&amp;s=gen. © 2012Dell Inc. All Rights Reserved.</a:t>
            </a:r>
          </a:p>
        </p:txBody>
      </p:sp>
      <p:pic>
        <p:nvPicPr>
          <p:cNvPr id="149507" name="Picture 6" descr="M04NF0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313" y="585788"/>
            <a:ext cx="6654800" cy="487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420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4.17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Customer lifecycle segmentation</a:t>
            </a:r>
          </a:p>
        </p:txBody>
      </p:sp>
      <p:pic>
        <p:nvPicPr>
          <p:cNvPr id="151555" name="Picture 6" descr="M04NF0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13" y="911225"/>
            <a:ext cx="7369175" cy="431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504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4.18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Euroffice email (www.euroffice.co.uk)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the company website press releases and Revolution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(2005a)</a:t>
            </a:r>
          </a:p>
        </p:txBody>
      </p:sp>
      <p:pic>
        <p:nvPicPr>
          <p:cNvPr id="153603" name="Picture 6" descr="M04NF0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575" y="407988"/>
            <a:ext cx="5502275" cy="525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756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4.19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Alternative positionings for online services</a:t>
            </a:r>
          </a:p>
        </p:txBody>
      </p:sp>
      <p:pic>
        <p:nvPicPr>
          <p:cNvPr id="155651" name="Picture 8" descr="M04NF0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763588"/>
            <a:ext cx="7953375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382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5769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22363" y="2160588"/>
            <a:ext cx="5322887" cy="3881437"/>
          </a:xfrm>
        </p:spPr>
      </p:pic>
    </p:spTree>
    <p:extLst>
      <p:ext uri="{BB962C8B-B14F-4D97-AF65-F5344CB8AC3E}">
        <p14:creationId xmlns:p14="http://schemas.microsoft.com/office/powerpoint/2010/main" val="3392226774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58723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3087688"/>
            <a:ext cx="6348413" cy="2027237"/>
          </a:xfrm>
        </p:spPr>
      </p:pic>
    </p:spTree>
    <p:extLst>
      <p:ext uri="{BB962C8B-B14F-4D97-AF65-F5344CB8AC3E}">
        <p14:creationId xmlns:p14="http://schemas.microsoft.com/office/powerpoint/2010/main" val="1142143001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4.20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WeBuyAnyCar (www.webuyanycar.co.uk) clearly communicates its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proposition</a:t>
            </a:r>
          </a:p>
        </p:txBody>
      </p:sp>
      <p:pic>
        <p:nvPicPr>
          <p:cNvPr id="159747" name="Picture 6" descr="M04NF0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75" y="327025"/>
            <a:ext cx="8347075" cy="525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0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1795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16000" y="2160588"/>
            <a:ext cx="5535613" cy="3881437"/>
          </a:xfrm>
        </p:spPr>
      </p:pic>
    </p:spTree>
    <p:extLst>
      <p:ext uri="{BB962C8B-B14F-4D97-AF65-F5344CB8AC3E}">
        <p14:creationId xmlns:p14="http://schemas.microsoft.com/office/powerpoint/2010/main" val="26939427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2819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2709863"/>
            <a:ext cx="6348413" cy="2782887"/>
          </a:xfrm>
        </p:spPr>
      </p:pic>
    </p:spTree>
    <p:extLst>
      <p:ext uri="{BB962C8B-B14F-4D97-AF65-F5344CB8AC3E}">
        <p14:creationId xmlns:p14="http://schemas.microsoft.com/office/powerpoint/2010/main" val="957560509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38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196975"/>
            <a:ext cx="8229600" cy="2525713"/>
          </a:xfrm>
        </p:spPr>
      </p:pic>
      <p:pic>
        <p:nvPicPr>
          <p:cNvPr id="16384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3213100"/>
            <a:ext cx="830580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85635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486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2574925"/>
            <a:ext cx="6348413" cy="3052763"/>
          </a:xfrm>
        </p:spPr>
      </p:pic>
    </p:spTree>
    <p:extLst>
      <p:ext uri="{BB962C8B-B14F-4D97-AF65-F5344CB8AC3E}">
        <p14:creationId xmlns:p14="http://schemas.microsoft.com/office/powerpoint/2010/main" val="177198742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4.21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Strategic options for a company in relation to the importance of the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as a channel</a:t>
            </a:r>
          </a:p>
        </p:txBody>
      </p:sp>
      <p:pic>
        <p:nvPicPr>
          <p:cNvPr id="165891" name="Picture 6" descr="M04NF0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013" y="720725"/>
            <a:ext cx="6629400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260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4.22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Flow chart for deciding on the significance of the Internet to a business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Kumar (1999)</a:t>
            </a:r>
          </a:p>
        </p:txBody>
      </p:sp>
      <p:pic>
        <p:nvPicPr>
          <p:cNvPr id="167939" name="Picture 6" descr="M04NF0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013" y="730250"/>
            <a:ext cx="6370637" cy="467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736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4.23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Influences on customers of multichannel decision making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Dholakia 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(2010)</a:t>
            </a:r>
          </a:p>
        </p:txBody>
      </p:sp>
      <p:pic>
        <p:nvPicPr>
          <p:cNvPr id="169987" name="Picture 6" descr="M04NF0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613" y="620713"/>
            <a:ext cx="693737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175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3"/>
          <p:cNvSpPr>
            <a:spLocks noChangeArrowheads="1"/>
          </p:cNvSpPr>
          <p:nvPr/>
        </p:nvSpPr>
        <p:spPr bwMode="auto">
          <a:xfrm>
            <a:off x="476250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4.24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Channel coverage map showing the company’s preferred strategy for communications with different customer segments with different value</a:t>
            </a:r>
          </a:p>
        </p:txBody>
      </p:sp>
      <p:pic>
        <p:nvPicPr>
          <p:cNvPr id="172035" name="Picture 6" descr="M04NF0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850" y="749300"/>
            <a:ext cx="5930900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479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3"/>
          <p:cNvSpPr>
            <a:spLocks noChangeArrowheads="1"/>
          </p:cNvSpPr>
          <p:nvPr/>
        </p:nvSpPr>
        <p:spPr bwMode="auto">
          <a:xfrm>
            <a:off x="476250" y="5834063"/>
            <a:ext cx="822960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4.25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Options for location of control of e-commerce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Econsultancy (2008)</a:t>
            </a:r>
          </a:p>
        </p:txBody>
      </p:sp>
      <p:pic>
        <p:nvPicPr>
          <p:cNvPr id="174083" name="Picture 6" descr="M04NF02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700" y="463550"/>
            <a:ext cx="5788025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277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3"/>
          <p:cNvSpPr>
            <a:spLocks noChangeArrowheads="1"/>
          </p:cNvSpPr>
          <p:nvPr/>
        </p:nvSpPr>
        <p:spPr bwMode="auto">
          <a:xfrm>
            <a:off x="476250" y="5834063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4.26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Example of risk–reward analysis</a:t>
            </a:r>
          </a:p>
        </p:txBody>
      </p:sp>
      <p:pic>
        <p:nvPicPr>
          <p:cNvPr id="176131" name="Picture 6" descr="M04NF0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13" y="773113"/>
            <a:ext cx="7369175" cy="463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234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3"/>
          <p:cNvSpPr>
            <a:spLocks noChangeArrowheads="1"/>
          </p:cNvSpPr>
          <p:nvPr/>
        </p:nvSpPr>
        <p:spPr bwMode="auto">
          <a:xfrm>
            <a:off x="485775" y="5840413"/>
            <a:ext cx="8229600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tabLst>
                <a:tab pos="228600" algn="l"/>
                <a:tab pos="742950" algn="l"/>
              </a:tabLst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4.7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Online performance management grid for an e-retailer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Adapted from Neil Mason’s Applied Insights (</a:t>
            </a:r>
            <a:r>
              <a:rPr lang="en-US" altLang="en-US" sz="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www.applied-insights.co.uk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Acquisition, Conversion, Retention approach</a:t>
            </a:r>
            <a:endParaRPr lang="en-GB" altLang="en-US" sz="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8179" name="Picture 5" descr="M04NT00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88" y="333375"/>
            <a:ext cx="5000625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24503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16122</TotalTime>
  <Words>1101</Words>
  <Application>Microsoft Office PowerPoint</Application>
  <PresentationFormat>On-screen Show (4:3)</PresentationFormat>
  <Paragraphs>191</Paragraphs>
  <Slides>134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134</vt:i4>
      </vt:variant>
    </vt:vector>
  </HeadingPairs>
  <TitlesOfParts>
    <vt:vector size="141" baseType="lpstr">
      <vt:lpstr>ＭＳ Ｐゴシック</vt:lpstr>
      <vt:lpstr>ＭＳ Ｐゴシック</vt:lpstr>
      <vt:lpstr>Arial</vt:lpstr>
      <vt:lpstr>Calibri</vt:lpstr>
      <vt:lpstr>Myriad Pro</vt:lpstr>
      <vt:lpstr>Wingdings 3</vt:lpstr>
      <vt:lpstr>20140311PresentationUWTSDTemplate</vt:lpstr>
      <vt:lpstr>  Lecture  4 SEM &amp;Digital marketing strategy</vt:lpstr>
      <vt:lpstr>How Donald Trump became President</vt:lpstr>
      <vt:lpstr>SEO</vt:lpstr>
      <vt:lpstr>PowerPoint Presentation</vt:lpstr>
      <vt:lpstr>Summary</vt:lpstr>
      <vt:lpstr>PowerPoint Presentation</vt:lpstr>
      <vt:lpstr>SEO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PPC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Using Google Analytics</vt:lpstr>
      <vt:lpstr>Using Google Analytics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Search Engine Marketing (SEM)</vt:lpstr>
      <vt:lpstr>Search Engine Marketing (SEM)</vt:lpstr>
      <vt:lpstr>SEM</vt:lpstr>
      <vt:lpstr>Keywords</vt:lpstr>
      <vt:lpstr>Search Engine Desktop usage YTD</vt:lpstr>
      <vt:lpstr>PowerPoint Presentation</vt:lpstr>
      <vt:lpstr>Google Display Network</vt:lpstr>
      <vt:lpstr>Advantages of Paid Search</vt:lpstr>
      <vt:lpstr>Mary Meeker on…Voice Search</vt:lpstr>
      <vt:lpstr>PowerPoint Presentation</vt:lpstr>
      <vt:lpstr>PowerPoint Presentation</vt:lpstr>
      <vt:lpstr>PowerPoint Presentation</vt:lpstr>
      <vt:lpstr>Where is search going?</vt:lpstr>
      <vt:lpstr>PowerPoint Presentation</vt:lpstr>
      <vt:lpstr>Learning objectives</vt:lpstr>
      <vt:lpstr>Questions for marketers</vt:lpstr>
      <vt:lpstr>What is a digital marketing strategy?</vt:lpstr>
      <vt:lpstr>Digital marketing strategy essentials</vt:lpstr>
      <vt:lpstr>PowerPoint Presentation</vt:lpstr>
      <vt:lpstr>PowerPoint Presentation</vt:lpstr>
      <vt:lpstr>PowerPoint Presentation</vt:lpstr>
      <vt:lpstr>Challenge of Integrating Digital</vt:lpstr>
      <vt:lpstr>Failure to plan</vt:lpstr>
      <vt:lpstr>Discussion</vt:lpstr>
      <vt:lpstr>PowerPoint Presentation</vt:lpstr>
      <vt:lpstr>PowerPoint Presentation</vt:lpstr>
      <vt:lpstr>Situation Analysis</vt:lpstr>
      <vt:lpstr>PowerPoint Presentation</vt:lpstr>
      <vt:lpstr>PowerPoint Presentation</vt:lpstr>
      <vt:lpstr>PowerPoint Presentation</vt:lpstr>
      <vt:lpstr>PowerPoint Presentation</vt:lpstr>
      <vt:lpstr>Internet marketing benefits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Objectives</vt:lpstr>
      <vt:lpstr>PowerPoint Presentation</vt:lpstr>
      <vt:lpstr>PowerPoint Presentation</vt:lpstr>
      <vt:lpstr>Digital Strategy Formulation</vt:lpstr>
      <vt:lpstr>PowerPoint Presentation</vt:lpstr>
      <vt:lpstr>PowerPoint Presentation</vt:lpstr>
      <vt:lpstr>PowerPoint Presentation</vt:lpstr>
      <vt:lpstr>Common online targeting options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420</cp:revision>
  <cp:lastPrinted>2016-02-08T18:19:33Z</cp:lastPrinted>
  <dcterms:created xsi:type="dcterms:W3CDTF">2015-05-19T15:55:27Z</dcterms:created>
  <dcterms:modified xsi:type="dcterms:W3CDTF">2017-11-30T11:13:34Z</dcterms:modified>
</cp:coreProperties>
</file>