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47"/>
  </p:notesMasterIdLst>
  <p:sldIdLst>
    <p:sldId id="266" r:id="rId26"/>
    <p:sldId id="283" r:id="rId27"/>
    <p:sldId id="287" r:id="rId28"/>
    <p:sldId id="286" r:id="rId29"/>
    <p:sldId id="284" r:id="rId30"/>
    <p:sldId id="279" r:id="rId31"/>
    <p:sldId id="335" r:id="rId32"/>
    <p:sldId id="336" r:id="rId33"/>
    <p:sldId id="337" r:id="rId34"/>
    <p:sldId id="338" r:id="rId35"/>
    <p:sldId id="339" r:id="rId36"/>
    <p:sldId id="272" r:id="rId37"/>
    <p:sldId id="291" r:id="rId38"/>
    <p:sldId id="292" r:id="rId39"/>
    <p:sldId id="295" r:id="rId40"/>
    <p:sldId id="340" r:id="rId41"/>
    <p:sldId id="341" r:id="rId42"/>
    <p:sldId id="342" r:id="rId43"/>
    <p:sldId id="343" r:id="rId44"/>
    <p:sldId id="296" r:id="rId45"/>
    <p:sldId id="282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2354" autoAdjust="0"/>
  </p:normalViewPr>
  <p:slideViewPr>
    <p:cSldViewPr snapToGrid="0">
      <p:cViewPr varScale="1">
        <p:scale>
          <a:sx n="102" d="100"/>
          <a:sy n="102" d="100"/>
        </p:scale>
        <p:origin x="95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slide" Target="slides/slide1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slide" Target="slides/slide17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18/11/2024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DE7F2F-F3F6-06A3-6E9A-B31675FAAC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E84BDE-2544-F7A4-BCEF-B18231A3E3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57F99E-1818-8194-7A09-825D2868E7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614D3C-810A-A0B8-79DC-DC24DCDE88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5763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D408CE-487F-ADE9-4BD5-C38385BE4B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11741F-2E00-B986-5347-0DCC119DCE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CECC4E-D786-0709-9780-752D4E0188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1720DB-22E4-733E-0A4F-2718AD3D0F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6704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2F9754-A745-EDFE-9C41-0B964BC630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9EDA27-83F4-F345-89CD-285DFA794D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CC86C4-19F0-C043-48BA-4A2E78E5FA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1DBCAC-2793-6B5C-AD8E-7AC774DD5D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7207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3F9565-295A-E7D9-EAD8-EFA1D3E20D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9416B1-1832-EFFF-33BE-BAF991F2AF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4E0724-C067-02FC-54AC-5F8332180D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0F796-DFB3-9345-4B86-E55611E497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8677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5101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DCE100-B638-12FB-BED3-E07102F654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B9923B-1AE2-0E60-36E2-91DEEFBBA0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01D024-AC0B-7507-034A-2B8684AE50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A06362-0E5D-9A80-7E6E-D907353366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1196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A3D356-CB91-A55A-6E9A-6FF877AEB9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C6B760-2EC1-BA2E-24C9-B65AB5AA6A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7742CC-71F5-EF5F-9B03-D13FDF8A61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C7F531-808C-28B1-33DC-C5E7C07E92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2358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CC8349-759D-7F3D-ACC4-DAAF394270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852A43-F122-28DE-6B7B-C880A4C23F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2068A8-AFC9-A3F5-457B-6B748FC459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ABE3A5-253C-7A43-FDC6-854F03EF85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0131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6D070A-C2DC-FD5D-2907-731574EF2A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B8941A-1063-3786-55F7-F5BFD82B8F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A511AA-91C6-4C24-C718-0252B1AF30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07F9CA-B2A9-1026-BBFD-C6FC578B3C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5414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DFBDCC-5DE0-1612-A875-F84EB5906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500C64-1E96-5CED-164D-DE0539FE8A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AD9705-9CDC-471E-C847-57C896F3C7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6D8FFA-7338-A3D0-2C17-C28D166BA5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313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53C40D-5053-80D1-06C3-9C3B418588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14666D-7310-6F06-8382-5D43D5855D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E7E455-6B4C-8FD2-DC6B-E8CBA551AE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F9C48D-1DD9-ABD2-34B4-2064BB61B5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235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4406B2-ABF1-8A29-13DB-13458F806B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9A9241-47AB-E36D-1E08-3B06B9A52F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D93D3A-3009-EB84-E4BE-1B9715CDF4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CE513D-8F5E-D846-3EB6-18794FE015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1222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F1DFB0-8E41-332D-9E2C-7CFAE0A186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DFCEC3-3481-69A2-8972-96409C22D2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CA510A-7C87-D092-B849-C3857DE981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7BA130-FF30-6437-CAE6-D3EE660C7D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5983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E63E86-FA1E-07D8-FB3C-D6EC2892EC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BECC5E-6046-28C4-54BF-8B1F88AB28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51AF2E-926B-B9CA-94AE-2AFA5E906C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0C5EBA-3C3B-8474-9978-55B5BA6DB1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18787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6E0031-3175-95F3-E40C-72052ABDBA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491DCD-8BA3-0011-98C4-0FF3935A82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B0411C-0D06-6780-7D4F-42D8E14DBC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2F0B2E-1A3E-556D-960E-73E2D7EE6A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78681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5F7C37-3BE7-355B-3926-EE8625FF93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E86370-7C9E-1EA8-AB72-9391579813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B94D96-4733-753E-5DE4-04AE2FBB35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9221E5-F636-58E8-28C4-ED6B58FB5B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50950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B3BA17-560B-1C21-9468-3EC440E670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F08A18-8FF7-807E-98AC-7FC8444F57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D92C60-911A-6E78-250E-35223CCFCA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CAF00B-516E-5875-85B9-D62353176C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58661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35A0A8-2E04-C429-B4BB-324E7BCF32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193476-7EBC-D56C-C6F6-471C176721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11D685-D402-7204-6771-746887AB96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A5709F-836D-B5E7-994E-449402962D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063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1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5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9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1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3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.sv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 Analysis &amp; </a:t>
            </a:r>
            <a:r>
              <a:rPr lang="en-US" sz="6600" b="1" dirty="0" err="1"/>
              <a:t>Visualisation</a:t>
            </a:r>
            <a:endParaRPr lang="en-US" sz="6600" b="1" dirty="0"/>
          </a:p>
          <a:p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/>
              <a:t>Tables and Graphs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23E53A-D03F-18FA-A7C0-378A1F49EA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17F10FA-A1FE-1DDB-A007-89CA48D62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Basic Steps in Design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898AE7-8ED6-F2D8-6823-8678F25C1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100511"/>
          </a:xfrm>
        </p:spPr>
        <p:txBody>
          <a:bodyPr>
            <a:normAutofit/>
          </a:bodyPr>
          <a:lstStyle/>
          <a:p>
            <a:r>
              <a:rPr lang="en-US" dirty="0"/>
              <a:t>How you present your data depends on:</a:t>
            </a:r>
          </a:p>
          <a:p>
            <a:pPr lvl="1"/>
            <a:r>
              <a:rPr lang="en-US" sz="2800" dirty="0"/>
              <a:t>What you are trying to say</a:t>
            </a:r>
          </a:p>
          <a:p>
            <a:pPr lvl="1"/>
            <a:r>
              <a:rPr lang="en-US" sz="2800" dirty="0"/>
              <a:t>To whom you are trying to say it</a:t>
            </a:r>
          </a:p>
          <a:p>
            <a:endParaRPr lang="en-US" sz="3200" dirty="0"/>
          </a:p>
          <a:p>
            <a:r>
              <a:rPr lang="en-US" dirty="0"/>
              <a:t>There are 3 fundamental steps in the design process: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600" dirty="0"/>
              <a:t>Determine your message.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600" dirty="0"/>
              <a:t>Select the best means to display your message.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600" dirty="0"/>
              <a:t>Design the  display to show the information simply, clearly and accurately.</a:t>
            </a:r>
          </a:p>
        </p:txBody>
      </p:sp>
    </p:spTree>
    <p:extLst>
      <p:ext uri="{BB962C8B-B14F-4D97-AF65-F5344CB8AC3E}">
        <p14:creationId xmlns:p14="http://schemas.microsoft.com/office/powerpoint/2010/main" val="1866030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D8BB5B-53CF-0643-2390-5DC36AD8C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856715B-6142-1171-5B11-9157682DB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Determine Your Message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EDF2E8-E663-91D9-36B1-7D8D27B89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10051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Your message is normally closely related to your aim and objectives.</a:t>
            </a:r>
          </a:p>
          <a:p>
            <a:pPr lvl="1"/>
            <a:r>
              <a:rPr lang="en-US" dirty="0"/>
              <a:t>The objectives are the things that you intend to do/show to meet your aim.</a:t>
            </a:r>
          </a:p>
          <a:p>
            <a:r>
              <a:rPr lang="en-US" dirty="0"/>
              <a:t>Objectives are often of the forms</a:t>
            </a:r>
          </a:p>
          <a:p>
            <a:pPr lvl="1"/>
            <a:r>
              <a:rPr lang="en-US" dirty="0"/>
              <a:t>Identify a relationship between…</a:t>
            </a:r>
          </a:p>
          <a:p>
            <a:pPr lvl="1"/>
            <a:r>
              <a:rPr lang="en-US" dirty="0"/>
              <a:t>Compare the responses of…</a:t>
            </a:r>
          </a:p>
          <a:p>
            <a:pPr lvl="1"/>
            <a:r>
              <a:rPr lang="en-US" dirty="0"/>
              <a:t>Measure the performance of…</a:t>
            </a:r>
          </a:p>
          <a:p>
            <a:r>
              <a:rPr lang="en-US" dirty="0"/>
              <a:t>The data presentation is therefore likely to show:</a:t>
            </a:r>
          </a:p>
          <a:p>
            <a:pPr lvl="1"/>
            <a:r>
              <a:rPr lang="en-US" dirty="0"/>
              <a:t>Relationships</a:t>
            </a:r>
          </a:p>
          <a:p>
            <a:pPr lvl="1"/>
            <a:r>
              <a:rPr lang="en-US" dirty="0"/>
              <a:t>Comparisons</a:t>
            </a:r>
          </a:p>
          <a:p>
            <a:pPr lvl="1"/>
            <a:r>
              <a:rPr lang="en-US" dirty="0"/>
              <a:t>Measurements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010142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C67449-8A9C-E85D-1849-4CF1C5AFD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1CC342D-8DD7-B72B-F6ED-C84F17DEE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Selecting the Display Form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C2EEB2-5A6D-329B-8C67-B1F3DEA40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11481847" cy="4100511"/>
          </a:xfrm>
        </p:spPr>
        <p:txBody>
          <a:bodyPr>
            <a:normAutofit/>
          </a:bodyPr>
          <a:lstStyle/>
          <a:p>
            <a:r>
              <a:rPr lang="en-US" dirty="0"/>
              <a:t>There are two main forms of data display within technical reports and papers:</a:t>
            </a:r>
          </a:p>
          <a:p>
            <a:pPr lvl="1"/>
            <a:r>
              <a:rPr lang="en-US" dirty="0"/>
              <a:t>Tables</a:t>
            </a:r>
          </a:p>
          <a:p>
            <a:pPr lvl="1"/>
            <a:r>
              <a:rPr lang="en-US" dirty="0"/>
              <a:t>Graphs</a:t>
            </a:r>
          </a:p>
          <a:p>
            <a:endParaRPr lang="en-US" sz="1000" dirty="0"/>
          </a:p>
          <a:p>
            <a:r>
              <a:rPr lang="en-US" dirty="0"/>
              <a:t>These are not interchangeable.</a:t>
            </a:r>
          </a:p>
          <a:p>
            <a:endParaRPr lang="en-US" sz="1000" dirty="0"/>
          </a:p>
          <a:p>
            <a:r>
              <a:rPr lang="en-US" dirty="0"/>
              <a:t>‘Graphs’ includes a wide range of displays including (but not limited to!) classic histograms and line graphs.</a:t>
            </a:r>
          </a:p>
          <a:p>
            <a:pPr lvl="1"/>
            <a:r>
              <a:rPr lang="en-US" dirty="0"/>
              <a:t>We’ve seen these before in earlier lectures.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335657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DE2208-530E-DB09-25E3-224FE48D93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505315D-CFFB-8752-BC80-1FB03044D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C82C8C-0C48-478D-23F5-F52B5FDFA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100511"/>
          </a:xfrm>
        </p:spPr>
        <p:txBody>
          <a:bodyPr>
            <a:normAutofit/>
          </a:bodyPr>
          <a:lstStyle/>
          <a:p>
            <a:r>
              <a:rPr lang="en-US" dirty="0"/>
              <a:t>Use tables when:</a:t>
            </a:r>
          </a:p>
          <a:p>
            <a:pPr lvl="1"/>
            <a:r>
              <a:rPr lang="en-US" sz="2800" dirty="0"/>
              <a:t>The display will be used to look up individual values.</a:t>
            </a:r>
          </a:p>
          <a:p>
            <a:pPr lvl="1"/>
            <a:r>
              <a:rPr lang="en-US" sz="2800" dirty="0"/>
              <a:t>The display will only be used to compare individual values rather than whole series of values.</a:t>
            </a:r>
          </a:p>
          <a:p>
            <a:pPr lvl="1"/>
            <a:r>
              <a:rPr lang="en-US" sz="2800" dirty="0"/>
              <a:t>Precise values are required.</a:t>
            </a:r>
          </a:p>
          <a:p>
            <a:pPr lvl="1"/>
            <a:r>
              <a:rPr lang="en-US" sz="2800" dirty="0"/>
              <a:t>Values involve more than one unit of measurement.</a:t>
            </a:r>
          </a:p>
          <a:p>
            <a:pPr lvl="1"/>
            <a:r>
              <a:rPr lang="en-US" sz="2800" dirty="0"/>
              <a:t>Values must be presented at various levels of aggregation (e.g. summary and detail).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8374302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Tables - Types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Tables are used to communicate lists of quantitative information.</a:t>
            </a:r>
          </a:p>
          <a:p>
            <a:r>
              <a:rPr lang="en-US" dirty="0"/>
              <a:t>Tables consist of two components:</a:t>
            </a:r>
          </a:p>
          <a:p>
            <a:pPr lvl="1"/>
            <a:r>
              <a:rPr lang="en-US" dirty="0"/>
              <a:t>Information components;</a:t>
            </a:r>
          </a:p>
          <a:p>
            <a:pPr lvl="2"/>
            <a:r>
              <a:rPr lang="en-US" sz="2400" dirty="0"/>
              <a:t>Categorical labels</a:t>
            </a:r>
          </a:p>
          <a:p>
            <a:pPr lvl="2"/>
            <a:r>
              <a:rPr lang="en-US" sz="2400" dirty="0"/>
              <a:t>Quantitative values</a:t>
            </a:r>
          </a:p>
          <a:p>
            <a:pPr lvl="2"/>
            <a:r>
              <a:rPr lang="en-US" sz="2400" dirty="0"/>
              <a:t>Complementary text</a:t>
            </a:r>
          </a:p>
          <a:p>
            <a:pPr lvl="1"/>
            <a:r>
              <a:rPr lang="en-US" dirty="0"/>
              <a:t>Support components;</a:t>
            </a:r>
          </a:p>
          <a:p>
            <a:pPr lvl="2"/>
            <a:r>
              <a:rPr lang="en-US" sz="2400" dirty="0"/>
              <a:t>White space</a:t>
            </a:r>
          </a:p>
          <a:p>
            <a:pPr lvl="2"/>
            <a:r>
              <a:rPr lang="en-US" sz="2400" dirty="0"/>
              <a:t>Rules and grids</a:t>
            </a:r>
          </a:p>
          <a:p>
            <a:pPr lvl="2"/>
            <a:r>
              <a:rPr lang="en-US" sz="2400" dirty="0"/>
              <a:t>Fill </a:t>
            </a:r>
            <a:r>
              <a:rPr lang="en-US" sz="2400" dirty="0" err="1"/>
              <a:t>colours</a:t>
            </a:r>
            <a:endParaRPr lang="en-US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42179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04E7DC-9B96-946C-631B-F83722C754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8302CF4-45EC-9A1A-0D63-5EC65CFE8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9683"/>
            <a:ext cx="11481847" cy="1521006"/>
          </a:xfrm>
        </p:spPr>
        <p:txBody>
          <a:bodyPr>
            <a:normAutofit/>
          </a:bodyPr>
          <a:lstStyle/>
          <a:p>
            <a:r>
              <a:rPr lang="en-US" sz="6000" b="1" dirty="0"/>
              <a:t>Tables – With Lines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D9322A3-A42E-75E9-6F2E-C4DB85B409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71028" y="1348033"/>
            <a:ext cx="8049943" cy="4366574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690249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C79F97-49F1-7E09-31F3-522139CDCF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11A3529-A4A4-3527-22DA-C5C1F1C92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9683"/>
            <a:ext cx="11481847" cy="1521006"/>
          </a:xfrm>
        </p:spPr>
        <p:txBody>
          <a:bodyPr>
            <a:normAutofit/>
          </a:bodyPr>
          <a:lstStyle/>
          <a:p>
            <a:r>
              <a:rPr lang="en-US" sz="6000" b="1" dirty="0"/>
              <a:t>Tables – With White Space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5454BAC-57E6-2706-F1BC-0525918753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2071028" y="1348033"/>
            <a:ext cx="8049943" cy="4366574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9866980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8E28B3-B6B1-CDFE-2F83-5231313FB8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B772C00-E755-3B7F-DB97-BB4DC8A5C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9683"/>
            <a:ext cx="11481847" cy="1521006"/>
          </a:xfrm>
        </p:spPr>
        <p:txBody>
          <a:bodyPr>
            <a:normAutofit/>
          </a:bodyPr>
          <a:lstStyle/>
          <a:p>
            <a:r>
              <a:rPr lang="en-US" sz="6000" b="1" dirty="0"/>
              <a:t>Tables – With White Space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9110397-409C-BCB7-69B4-369F2506A6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2071028" y="1348033"/>
            <a:ext cx="8049943" cy="4366574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607790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EF0A1F-C771-EFAF-9706-1ABD87DD13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934D506-9167-D92E-FFA2-DECE22E7A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9683"/>
            <a:ext cx="11481847" cy="1521006"/>
          </a:xfrm>
        </p:spPr>
        <p:txBody>
          <a:bodyPr>
            <a:normAutofit/>
          </a:bodyPr>
          <a:lstStyle/>
          <a:p>
            <a:r>
              <a:rPr lang="en-US" sz="6000" b="1" dirty="0"/>
              <a:t>Tables – Combined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F1D9B453-1B01-AEDF-13AB-DC77BC2DFC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2071028" y="1348033"/>
            <a:ext cx="8049943" cy="4366574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8073918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9E5C37-F7B5-2B3B-8F59-12177B04A1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F339615-55AF-8B26-5C32-C70461DEB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9683"/>
            <a:ext cx="11481847" cy="1521006"/>
          </a:xfrm>
        </p:spPr>
        <p:txBody>
          <a:bodyPr>
            <a:normAutofit/>
          </a:bodyPr>
          <a:lstStyle/>
          <a:p>
            <a:r>
              <a:rPr lang="en-US" sz="6000" b="1" dirty="0"/>
              <a:t>Tables – With Varied Lines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A4E7F01-E763-553B-E7E5-B049C5F469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2071028" y="1348033"/>
            <a:ext cx="8049943" cy="4366574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4380445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Graphs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81666"/>
            <a:ext cx="11475562" cy="4009533"/>
          </a:xfrm>
        </p:spPr>
        <p:txBody>
          <a:bodyPr>
            <a:normAutofit/>
          </a:bodyPr>
          <a:lstStyle/>
          <a:p>
            <a:r>
              <a:rPr lang="en-US" dirty="0"/>
              <a:t>Use graphs when:</a:t>
            </a:r>
          </a:p>
          <a:p>
            <a:pPr lvl="1"/>
            <a:r>
              <a:rPr lang="en-US" sz="2800" dirty="0"/>
              <a:t>The message in contained in patterns, trends and exceptions.</a:t>
            </a:r>
          </a:p>
          <a:p>
            <a:pPr lvl="1"/>
            <a:r>
              <a:rPr lang="en-US" sz="2800" dirty="0"/>
              <a:t>Entire series must be seen as a whole.</a:t>
            </a:r>
          </a:p>
          <a:p>
            <a:pPr lvl="1"/>
            <a:r>
              <a:rPr lang="en-US" sz="2800" dirty="0"/>
              <a:t>Entire series must be compared with each other.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360FEB-06D2-C23D-3B3C-6D4FB2633F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605FEF5-3A0A-FAAF-2DF2-D9D07E64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Graphs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92976-B523-DBC0-494B-AB19C6CAB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6842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sz="3000" dirty="0"/>
              <a:t>Selecting graphs is more complicated, given that there are often more variables to be shown.</a:t>
            </a:r>
          </a:p>
          <a:p>
            <a:pPr>
              <a:lnSpc>
                <a:spcPct val="90000"/>
              </a:lnSpc>
            </a:pPr>
            <a:endParaRPr lang="en-US" sz="3000" dirty="0"/>
          </a:p>
          <a:p>
            <a:pPr>
              <a:lnSpc>
                <a:spcPct val="90000"/>
              </a:lnSpc>
            </a:pPr>
            <a:r>
              <a:rPr lang="en-US" sz="3000" dirty="0"/>
              <a:t>There are many different types of graph that can be used, but the really useful ones can be divided into 4 types:</a:t>
            </a:r>
          </a:p>
          <a:p>
            <a:pPr lvl="1"/>
            <a:r>
              <a:rPr lang="en-US" sz="2600" dirty="0"/>
              <a:t>Point graphs (e.g. scatterplots)</a:t>
            </a:r>
          </a:p>
          <a:p>
            <a:pPr lvl="1"/>
            <a:r>
              <a:rPr lang="en-US" sz="2600" dirty="0"/>
              <a:t>Line graphs (e.g. continuous lines, lines through points)</a:t>
            </a:r>
          </a:p>
          <a:p>
            <a:pPr lvl="1"/>
            <a:r>
              <a:rPr lang="en-US" sz="2600" dirty="0"/>
              <a:t>Bar charts (horizontal or vertical)</a:t>
            </a:r>
          </a:p>
          <a:p>
            <a:pPr lvl="1"/>
            <a:r>
              <a:rPr lang="en-US" sz="2600" dirty="0"/>
              <a:t>Box charts (e.g. boxplots, horizontal or vertical)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sz="3000" dirty="0"/>
              <a:t>Each of the types has more than one use.</a:t>
            </a:r>
          </a:p>
        </p:txBody>
      </p:sp>
    </p:spTree>
    <p:extLst>
      <p:ext uri="{BB962C8B-B14F-4D97-AF65-F5344CB8AC3E}">
        <p14:creationId xmlns:p14="http://schemas.microsoft.com/office/powerpoint/2010/main" val="17205310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1CFF99-A28E-7C75-B54D-332083D083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54D837F-683A-FFE5-0936-D7C1873B8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41" y="109981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Graph Types</a:t>
            </a:r>
            <a:endParaRPr lang="en-GB" sz="6000" b="1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8E37553-AD8E-9BDA-D637-3AE0286C0B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28561" y="45726"/>
            <a:ext cx="7396898" cy="573123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C906D29-978C-38D7-9E36-790E67C1426B}"/>
              </a:ext>
            </a:extLst>
          </p:cNvPr>
          <p:cNvSpPr txBox="1"/>
          <p:nvPr/>
        </p:nvSpPr>
        <p:spPr>
          <a:xfrm>
            <a:off x="245097" y="1351184"/>
            <a:ext cx="4468306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Point graphs (e.g. scatterplots)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Line graphs (e.g. continuous lines, lines through points)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Bar charts (horizontal or vertical)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Box charts (e.g. boxplots, horizontal or vertical)</a:t>
            </a:r>
          </a:p>
        </p:txBody>
      </p:sp>
    </p:spTree>
    <p:extLst>
      <p:ext uri="{BB962C8B-B14F-4D97-AF65-F5344CB8AC3E}">
        <p14:creationId xmlns:p14="http://schemas.microsoft.com/office/powerpoint/2010/main" val="33127289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7C6D59-2951-8AA6-A14F-6EA8B14DB6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0999CEB-1069-82D5-A368-A422DF0BD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41" y="109981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Time Series</a:t>
            </a:r>
            <a:endParaRPr lang="en-GB" sz="6000" b="1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51AD523-8EC5-7BF2-FB8C-B6E2833062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8446416" cy="3575934"/>
          </a:xfrm>
        </p:spPr>
        <p:txBody>
          <a:bodyPr>
            <a:normAutofit/>
          </a:bodyPr>
          <a:lstStyle/>
          <a:p>
            <a:r>
              <a:rPr lang="en-US" dirty="0"/>
              <a:t>Time series show how something changed over a period of time.</a:t>
            </a:r>
          </a:p>
          <a:p>
            <a:pPr lvl="1"/>
            <a:r>
              <a:rPr lang="en-US" dirty="0"/>
              <a:t>Line graphs and bar charts are good, and can be used with multiple attributes.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Scatterplots should only be used if you’re calculating a trend.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Boxplots should be only be used to show how a distribution varies over time.</a:t>
            </a: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3E808D5-4299-8E47-C93C-C3A9A63EAE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0868" y="0"/>
            <a:ext cx="2962913" cy="5584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35839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397D85-9F36-63C3-5362-BF431FD157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8EDCFA2-AC8A-19F7-D69A-93B93ED31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41" y="109981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Ranking</a:t>
            </a:r>
            <a:endParaRPr lang="en-GB" sz="6000" b="1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F95B0E7-B5C4-0E97-DDF1-356D488A77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8446416" cy="3575934"/>
          </a:xfrm>
        </p:spPr>
        <p:txBody>
          <a:bodyPr>
            <a:normAutofit/>
          </a:bodyPr>
          <a:lstStyle/>
          <a:p>
            <a:r>
              <a:rPr lang="en-US" dirty="0"/>
              <a:t>Values are ordered by size (ascending or descending).</a:t>
            </a:r>
          </a:p>
          <a:p>
            <a:pPr lvl="1"/>
            <a:r>
              <a:rPr lang="en-US" dirty="0"/>
              <a:t>Bar charts are good. 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Scatterplots are good when the quantitative scale does not start at zero.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Boxplots should only be used when displaying a ranked set of dispersions.</a:t>
            </a: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54A8F9F-081E-55BD-EAA5-3F4156C878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8875217" y="0"/>
            <a:ext cx="2954215" cy="5584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779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CDBDE2-5E2F-3660-DDB9-73398193F9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E5FF0AF-D1A1-FE19-565A-A70C87EED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41" y="109981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Deviation</a:t>
            </a:r>
            <a:endParaRPr lang="en-GB" sz="6000" b="1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5F51565-620B-3EBB-F87E-54C744EE6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8446416" cy="357593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Differences between two sets of values (e.g. expected and actual values).</a:t>
            </a:r>
          </a:p>
          <a:p>
            <a:pPr lvl="1"/>
            <a:r>
              <a:rPr lang="en-US" dirty="0"/>
              <a:t>Line graphs  and bar charts are good.</a:t>
            </a:r>
          </a:p>
          <a:p>
            <a:pPr lvl="2"/>
            <a:r>
              <a:rPr lang="en-US" sz="2400" dirty="0"/>
              <a:t>One axis may set to the predicted value, in which case the difference between values, not the actual value, is shown.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Scatterplots should only be used when the quantitative scale does not start at zero.</a:t>
            </a:r>
          </a:p>
          <a:p>
            <a:r>
              <a:rPr lang="en-US" dirty="0"/>
              <a:t>Use </a:t>
            </a:r>
            <a:r>
              <a:rPr lang="en-US" dirty="0" err="1"/>
              <a:t>colour</a:t>
            </a:r>
            <a:r>
              <a:rPr lang="en-US" dirty="0"/>
              <a:t> or shape to identify the two sets of values.</a:t>
            </a: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17AC561-C38B-44B2-4951-20C6D7D511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8875217" y="0"/>
            <a:ext cx="2954215" cy="5584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2621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9E2BA4-53E8-24C9-1ADF-62E2E0A4A7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6EF1A54-CE10-3D90-91E0-146699215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41" y="109981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Correlation</a:t>
            </a:r>
            <a:endParaRPr lang="en-GB" sz="6000" b="1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61B059-A85A-A257-B1D6-6986C32855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8446416" cy="3575934"/>
          </a:xfrm>
        </p:spPr>
        <p:txBody>
          <a:bodyPr>
            <a:normAutofit/>
          </a:bodyPr>
          <a:lstStyle/>
          <a:p>
            <a:r>
              <a:rPr lang="en-US" dirty="0"/>
              <a:t>Comparison of two paired sets of values (e.g. the heights and weights of people) to see if there is a relationship between them.</a:t>
            </a:r>
          </a:p>
          <a:p>
            <a:pPr lvl="1"/>
            <a:r>
              <a:rPr lang="en-US" dirty="0"/>
              <a:t>Scatterplots are good.</a:t>
            </a:r>
          </a:p>
          <a:p>
            <a:pPr lvl="2"/>
            <a:r>
              <a:rPr lang="en-US" sz="2400" dirty="0"/>
              <a:t>Positive correlation – as x increases, y increases.</a:t>
            </a:r>
          </a:p>
          <a:p>
            <a:pPr lvl="2"/>
            <a:r>
              <a:rPr lang="en-US" sz="2400" dirty="0"/>
              <a:t>Negative correlation – as x increases, y decreases.</a:t>
            </a: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ED213F5-F2BE-B0B1-D1BD-6983599DAB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8875217" y="0"/>
            <a:ext cx="2954214" cy="5584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9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6AD4F6-FE22-9388-8234-C03ACEA834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ED4D92B-5BCD-CF96-9E60-C3C20D00B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41" y="109981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Correlation</a:t>
            </a:r>
            <a:endParaRPr lang="en-GB" sz="6000" b="1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ED023E6-6EC2-58A9-E5DE-F361DDACF6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8446416" cy="3575934"/>
          </a:xfrm>
        </p:spPr>
        <p:txBody>
          <a:bodyPr>
            <a:normAutofit/>
          </a:bodyPr>
          <a:lstStyle/>
          <a:p>
            <a:r>
              <a:rPr lang="en-US" dirty="0"/>
              <a:t>A simple comparison of the values of a set of unordered items (e.g. types of user, algorithm used).</a:t>
            </a:r>
          </a:p>
          <a:p>
            <a:pPr lvl="1"/>
            <a:r>
              <a:rPr lang="en-US" dirty="0"/>
              <a:t>Bar charts are good.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Scatterplots should only be used when the quantitative scale does not start at zero.</a:t>
            </a: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AB025C7-7E5C-99F2-A020-DF9E5EB992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8875217" y="1"/>
            <a:ext cx="2954214" cy="5584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0481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11FBE6-7882-1AFD-BBD6-559AF59C77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72E0D84-4047-9A19-FE3C-BD6A19797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81359-FE86-BCD6-7D09-7A9EC1F6D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68428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dirty="0"/>
              <a:t>How you present your data depends on:</a:t>
            </a:r>
          </a:p>
          <a:p>
            <a:pPr lvl="1"/>
            <a:r>
              <a:rPr lang="en-US" sz="2800" dirty="0"/>
              <a:t>What you are trying to say.</a:t>
            </a:r>
          </a:p>
          <a:p>
            <a:pPr lvl="1"/>
            <a:r>
              <a:rPr lang="en-US" sz="2800" dirty="0"/>
              <a:t>To whom you are trying to say it.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There are 3 fundamental steps in the design process:</a:t>
            </a:r>
          </a:p>
          <a:p>
            <a:pPr lvl="1"/>
            <a:r>
              <a:rPr lang="en-US" sz="2800" dirty="0"/>
              <a:t>Determine your message.</a:t>
            </a:r>
          </a:p>
          <a:p>
            <a:pPr lvl="1"/>
            <a:r>
              <a:rPr lang="en-US" sz="2800" dirty="0"/>
              <a:t>Select the best means to display your message.</a:t>
            </a:r>
          </a:p>
          <a:p>
            <a:pPr lvl="1"/>
            <a:r>
              <a:rPr lang="en-US" sz="2800" dirty="0"/>
              <a:t>Design the  display to show the information simply, clearly and accurately.</a:t>
            </a:r>
          </a:p>
        </p:txBody>
      </p:sp>
    </p:spTree>
    <p:extLst>
      <p:ext uri="{BB962C8B-B14F-4D97-AF65-F5344CB8AC3E}">
        <p14:creationId xmlns:p14="http://schemas.microsoft.com/office/powerpoint/2010/main" val="33087488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32942522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867</Words>
  <Application>Microsoft Office PowerPoint</Application>
  <PresentationFormat>Widescreen</PresentationFormat>
  <Paragraphs>140</Paragraphs>
  <Slides>21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21</vt:i4>
      </vt:variant>
    </vt:vector>
  </HeadingPairs>
  <TitlesOfParts>
    <vt:vector size="46" baseType="lpstr"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Basic Steps in Design</vt:lpstr>
      <vt:lpstr>Determine Your Message</vt:lpstr>
      <vt:lpstr>Selecting the Display Form</vt:lpstr>
      <vt:lpstr>Tables</vt:lpstr>
      <vt:lpstr>Tables - Types</vt:lpstr>
      <vt:lpstr>Tables – With Lines</vt:lpstr>
      <vt:lpstr>Tables – With White Space</vt:lpstr>
      <vt:lpstr>Tables – With White Space</vt:lpstr>
      <vt:lpstr>Tables – Combined</vt:lpstr>
      <vt:lpstr>Tables – With Varied Lines</vt:lpstr>
      <vt:lpstr>Graphs</vt:lpstr>
      <vt:lpstr>Graphs</vt:lpstr>
      <vt:lpstr>Graph Types</vt:lpstr>
      <vt:lpstr>Time Series</vt:lpstr>
      <vt:lpstr>Ranking</vt:lpstr>
      <vt:lpstr>Deviation</vt:lpstr>
      <vt:lpstr>Correlation</vt:lpstr>
      <vt:lpstr>Correlation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82</cp:revision>
  <dcterms:created xsi:type="dcterms:W3CDTF">2021-03-09T15:35:42Z</dcterms:created>
  <dcterms:modified xsi:type="dcterms:W3CDTF">2024-11-18T23:53:46Z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