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ink/ink1.xml" ContentType="application/inkml+xml"/>
  <Override PartName="/ppt/ink/ink2.xml" ContentType="application/inkml+xml"/>
  <Override PartName="/ppt/ink/ink3.xml" ContentType="application/inkml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ink/ink4.xml" ContentType="application/inkml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296" r:id="rId2"/>
    <p:sldId id="266" r:id="rId3"/>
    <p:sldId id="269" r:id="rId4"/>
    <p:sldId id="258" r:id="rId5"/>
    <p:sldId id="277" r:id="rId6"/>
    <p:sldId id="267" r:id="rId7"/>
    <p:sldId id="268" r:id="rId8"/>
    <p:sldId id="270" r:id="rId9"/>
    <p:sldId id="271" r:id="rId10"/>
    <p:sldId id="273" r:id="rId11"/>
    <p:sldId id="274" r:id="rId12"/>
    <p:sldId id="272" r:id="rId13"/>
    <p:sldId id="275" r:id="rId14"/>
    <p:sldId id="276" r:id="rId15"/>
    <p:sldId id="263" r:id="rId16"/>
    <p:sldId id="279" r:id="rId17"/>
    <p:sldId id="265" r:id="rId18"/>
    <p:sldId id="264" r:id="rId19"/>
    <p:sldId id="280" r:id="rId20"/>
    <p:sldId id="281" r:id="rId21"/>
    <p:sldId id="283" r:id="rId22"/>
    <p:sldId id="290" r:id="rId23"/>
    <p:sldId id="286" r:id="rId24"/>
    <p:sldId id="284" r:id="rId25"/>
    <p:sldId id="287" r:id="rId26"/>
    <p:sldId id="288" r:id="rId27"/>
    <p:sldId id="289" r:id="rId28"/>
    <p:sldId id="291" r:id="rId29"/>
    <p:sldId id="292" r:id="rId30"/>
    <p:sldId id="294" r:id="rId31"/>
    <p:sldId id="293" r:id="rId32"/>
    <p:sldId id="285" r:id="rId33"/>
    <p:sldId id="295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55"/>
    <p:restoredTop sz="94845"/>
  </p:normalViewPr>
  <p:slideViewPr>
    <p:cSldViewPr snapToGrid="0">
      <p:cViewPr>
        <p:scale>
          <a:sx n="86" d="100"/>
          <a:sy n="86" d="100"/>
        </p:scale>
        <p:origin x="560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Chart%20in%20Microsoft%20Word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Chart%202%20in%20Microsoft%20Word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TafadzwaK1979/Downloads/Vid%202%20excel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TafadzwaK1979\Downloads\Vid%202%20excel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/TafadzwaK1979/Downloads/Vid%202%20excel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TafadzwaK1979\Downloads\Vid%202%20excel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6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600" baseline="0"/>
              <a:t>Video 1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6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'[Chart in Microsoft Word]Sheet1'!$B$1</c:f>
              <c:strCache>
                <c:ptCount val="1"/>
                <c:pt idx="0">
                  <c:v>Gap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'[Chart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in Microsoft Word]Sheet1'!$B$2:$B$5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5CA-E74F-A3CE-5CCCA5D0FD77}"/>
            </c:ext>
          </c:extLst>
        </c:ser>
        <c:ser>
          <c:idx val="1"/>
          <c:order val="1"/>
          <c:tx>
            <c:strRef>
              <c:f>'[Chart in Microsoft Word]Sheet1'!$C$1</c:f>
              <c:strCache>
                <c:ptCount val="1"/>
                <c:pt idx="0">
                  <c:v>Hyperfunction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'[Chart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in Microsoft Word]Sheet1'!$C$2:$C$5</c:f>
              <c:numCache>
                <c:formatCode>General</c:formatCode>
                <c:ptCount val="4"/>
                <c:pt idx="0">
                  <c:v>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5CA-E74F-A3CE-5CCCA5D0FD77}"/>
            </c:ext>
          </c:extLst>
        </c:ser>
        <c:ser>
          <c:idx val="2"/>
          <c:order val="2"/>
          <c:tx>
            <c:strRef>
              <c:f>'[Chart in Microsoft Word]Sheet1'!$D$1</c:f>
              <c:strCache>
                <c:ptCount val="1"/>
                <c:pt idx="0">
                  <c:v>Bowing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'[Chart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in Microsoft Word]Sheet1'!$D$2:$D$5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0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5CA-E74F-A3CE-5CCCA5D0FD77}"/>
            </c:ext>
          </c:extLst>
        </c:ser>
        <c:ser>
          <c:idx val="3"/>
          <c:order val="3"/>
          <c:tx>
            <c:strRef>
              <c:f>'[Chart in Microsoft Word]Sheet1'!$E$1</c:f>
              <c:strCache>
                <c:ptCount val="1"/>
                <c:pt idx="0">
                  <c:v>Prominent Vocal process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atMod val="103000"/>
                    <a:lumMod val="102000"/>
                    <a:tint val="94000"/>
                  </a:schemeClr>
                </a:gs>
                <a:gs pos="50000">
                  <a:schemeClr val="accent4">
                    <a:satMod val="110000"/>
                    <a:lumMod val="100000"/>
                    <a:shade val="100000"/>
                  </a:schemeClr>
                </a:gs>
                <a:gs pos="100000">
                  <a:schemeClr val="accent4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'[Chart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in Microsoft Word]Sheet1'!$E$2:$E$5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0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5CA-E74F-A3CE-5CCCA5D0FD77}"/>
            </c:ext>
          </c:extLst>
        </c:ser>
        <c:ser>
          <c:idx val="4"/>
          <c:order val="4"/>
          <c:tx>
            <c:strRef>
              <c:f>'[Chart in Microsoft Word]Sheet1'!$F$1</c:f>
              <c:strCache>
                <c:ptCount val="1"/>
                <c:pt idx="0">
                  <c:v>Atrophy</c:v>
                </c:pt>
              </c:strCache>
            </c:strRef>
          </c:tx>
          <c:spPr>
            <a:solidFill>
              <a:schemeClr val="accent6"/>
            </a:soli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1.4360447225356447E-2"/>
                  <c:y val="-0.18055555555555555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Laryngologists</a:t>
                    </a:r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B5CA-E74F-A3CE-5CCCA5D0FD77}"/>
                </c:ext>
              </c:extLst>
            </c:dLbl>
            <c:dLbl>
              <c:idx val="1"/>
              <c:layout>
                <c:manualLayout>
                  <c:x val="1.5386193455739043E-2"/>
                  <c:y val="-0.13425925925925924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200" b="0" i="0" u="none" strike="noStrike" kern="1200" baseline="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r>
                      <a:rPr lang="en-US" sz="2200" baseline="0"/>
                      <a:t>MGD1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200" b="0" i="0" u="none" strike="noStrike" kern="1200" baseline="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6.474510206174991E-2"/>
                      <c:h val="8.324074074074074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5-B5CA-E74F-A3CE-5CCCA5D0FD77}"/>
                </c:ext>
              </c:extLst>
            </c:dLbl>
            <c:dLbl>
              <c:idx val="2"/>
              <c:layout>
                <c:manualLayout>
                  <c:x val="1.0257462303825956E-2"/>
                  <c:y val="-0.21064814814814825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200" b="0" i="0" u="none" strike="noStrike" kern="1200" baseline="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r>
                      <a:rPr lang="en-US" sz="2200" baseline="0"/>
                      <a:t>MGD2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200" b="0" i="0" u="none" strike="noStrike" kern="1200" baseline="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9105549287106364E-2"/>
                      <c:h val="6.9351851851851845E-2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6-B5CA-E74F-A3CE-5CCCA5D0FD77}"/>
                </c:ext>
              </c:extLst>
            </c:dLbl>
            <c:dLbl>
              <c:idx val="3"/>
              <c:layout>
                <c:manualLayout>
                  <c:x val="2.4617909529182486E-2"/>
                  <c:y val="-0.17129629629629634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2200" b="0" i="0" u="none" strike="noStrike" kern="1200" baseline="0">
                        <a:solidFill>
                          <a:schemeClr val="tx2"/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r>
                      <a:rPr lang="en-US" sz="2200" baseline="0"/>
                      <a:t>MGD3</a:t>
                    </a: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2200" b="0" i="0" u="none" strike="noStrike" kern="1200" baseline="0">
                      <a:solidFill>
                        <a:schemeClr val="tx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7.0899579444045555E-2"/>
                      <c:h val="0.10175925925925926"/>
                    </c:manualLayout>
                  </c15:layout>
                  <c15:showDataLabelsRange val="0"/>
                </c:ext>
                <c:ext xmlns:c16="http://schemas.microsoft.com/office/drawing/2014/chart" uri="{C3380CC4-5D6E-409C-BE32-E72D297353CC}">
                  <c16:uniqueId val="{00000007-B5CA-E74F-A3CE-5CCCA5D0FD77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2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'[Chart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in Microsoft Word]Sheet1'!$F$2:$F$5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B5CA-E74F-A3CE-5CCCA5D0FD77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1517644736"/>
        <c:axId val="1567838560"/>
      </c:barChart>
      <c:catAx>
        <c:axId val="1517644736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67838560"/>
        <c:crosses val="autoZero"/>
        <c:auto val="1"/>
        <c:lblAlgn val="ctr"/>
        <c:lblOffset val="100"/>
        <c:noMultiLvlLbl val="0"/>
      </c:catAx>
      <c:valAx>
        <c:axId val="1567838560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15176447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4.5478034088697175E-2"/>
          <c:y val="0.89411927675707203"/>
          <c:w val="0.88852900721495365"/>
          <c:h val="7.8102945465150189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r>
              <a:rPr lang="en-GB" sz="2400" baseline="0" dirty="0"/>
              <a:t>Video 3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2.1749876421156698E-2"/>
          <c:y val="0.18763888888888891"/>
          <c:w val="0.95650024715768656"/>
          <c:h val="0.66016149023038784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'[Chart 2 in Microsoft Word]Sheet1'!$B$1</c:f>
              <c:strCache>
                <c:ptCount val="1"/>
                <c:pt idx="0">
                  <c:v>Gap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'[Chart 2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2 in Microsoft Word]Sheet1'!$B$2:$B$5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0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DCB-A249-AA24-FD70436E9631}"/>
            </c:ext>
          </c:extLst>
        </c:ser>
        <c:ser>
          <c:idx val="1"/>
          <c:order val="1"/>
          <c:tx>
            <c:strRef>
              <c:f>'[Chart 2 in Microsoft Word]Sheet1'!$C$1</c:f>
              <c:strCache>
                <c:ptCount val="1"/>
                <c:pt idx="0">
                  <c:v>Hyperfunction</c:v>
                </c:pt>
              </c:strCache>
            </c:strRef>
          </c:tx>
          <c:spPr>
            <a:solidFill>
              <a:schemeClr val="tx1"/>
            </a:solidFill>
            <a:ln>
              <a:solidFill>
                <a:schemeClr val="tx1"/>
              </a:solidFill>
            </a:ln>
            <a:effectLst/>
          </c:spPr>
          <c:invertIfNegative val="0"/>
          <c:dLbls>
            <c:delete val="1"/>
          </c:dLbls>
          <c:cat>
            <c:strRef>
              <c:f>'[Chart 2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2 in Microsoft Word]Sheet1'!$C$2:$C$5</c:f>
              <c:numCache>
                <c:formatCode>General</c:formatCode>
                <c:ptCount val="4"/>
                <c:pt idx="0">
                  <c:v>1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DCB-A249-AA24-FD70436E9631}"/>
            </c:ext>
          </c:extLst>
        </c:ser>
        <c:ser>
          <c:idx val="2"/>
          <c:order val="2"/>
          <c:tx>
            <c:strRef>
              <c:f>'[Chart 2 in Microsoft Word]Sheet1'!$D$1</c:f>
              <c:strCache>
                <c:ptCount val="1"/>
                <c:pt idx="0">
                  <c:v>Bowing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satMod val="103000"/>
                    <a:lumMod val="102000"/>
                    <a:tint val="94000"/>
                  </a:schemeClr>
                </a:gs>
                <a:gs pos="50000">
                  <a:schemeClr val="accent3">
                    <a:satMod val="110000"/>
                    <a:lumMod val="100000"/>
                    <a:shade val="100000"/>
                  </a:schemeClr>
                </a:gs>
                <a:gs pos="100000">
                  <a:schemeClr val="accent3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'[Chart 2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2 in Microsoft Word]Sheet1'!$D$2:$D$5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7DCB-A249-AA24-FD70436E9631}"/>
            </c:ext>
          </c:extLst>
        </c:ser>
        <c:ser>
          <c:idx val="3"/>
          <c:order val="3"/>
          <c:tx>
            <c:strRef>
              <c:f>'[Chart 2 in Microsoft Word]Sheet1'!$E$1</c:f>
              <c:strCache>
                <c:ptCount val="1"/>
                <c:pt idx="0">
                  <c:v>Prominent Vocal process</c:v>
                </c:pt>
              </c:strCache>
            </c:strRef>
          </c:tx>
          <c:spPr>
            <a:gradFill rotWithShape="1">
              <a:gsLst>
                <a:gs pos="0">
                  <a:schemeClr val="accent4">
                    <a:satMod val="103000"/>
                    <a:lumMod val="102000"/>
                    <a:tint val="94000"/>
                  </a:schemeClr>
                </a:gs>
                <a:gs pos="50000">
                  <a:schemeClr val="accent4">
                    <a:satMod val="110000"/>
                    <a:lumMod val="100000"/>
                    <a:shade val="100000"/>
                  </a:schemeClr>
                </a:gs>
                <a:gs pos="100000">
                  <a:schemeClr val="accent4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DCB-A249-AA24-FD70436E9631}"/>
                </c:ext>
              </c:extLst>
            </c:dLbl>
            <c:dLbl>
              <c:idx val="1"/>
              <c:layout>
                <c:manualLayout>
                  <c:x val="-3.9545229856649267E-3"/>
                  <c:y val="-0.15277777777777779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MGD1</a:t>
                    </a:r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4-7DCB-A249-AA24-FD70436E9631}"/>
                </c:ext>
              </c:extLst>
            </c:dLbl>
            <c:dLbl>
              <c:idx val="2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DCB-A249-AA24-FD70436E9631}"/>
                </c:ext>
              </c:extLst>
            </c:dLbl>
            <c:dLbl>
              <c:idx val="3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7DCB-A249-AA24-FD70436E96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7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'[Chart 2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2 in Microsoft Word]Sheet1'!$E$2:$E$5</c:f>
              <c:numCache>
                <c:formatCode>General</c:formatCode>
                <c:ptCount val="4"/>
                <c:pt idx="0">
                  <c:v>1</c:v>
                </c:pt>
                <c:pt idx="1">
                  <c:v>1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7DCB-A249-AA24-FD70436E9631}"/>
            </c:ext>
          </c:extLst>
        </c:ser>
        <c:ser>
          <c:idx val="4"/>
          <c:order val="4"/>
          <c:tx>
            <c:strRef>
              <c:f>'[Chart 2 in Microsoft Word]Sheet1'!$F$1</c:f>
              <c:strCache>
                <c:ptCount val="1"/>
                <c:pt idx="0">
                  <c:v>Atrophy</c:v>
                </c:pt>
              </c:strCache>
            </c:strRef>
          </c:tx>
          <c:spPr>
            <a:gradFill rotWithShape="1">
              <a:gsLst>
                <a:gs pos="0">
                  <a:schemeClr val="accent5">
                    <a:satMod val="103000"/>
                    <a:lumMod val="102000"/>
                    <a:tint val="94000"/>
                  </a:schemeClr>
                </a:gs>
                <a:gs pos="50000">
                  <a:schemeClr val="accent5">
                    <a:satMod val="110000"/>
                    <a:lumMod val="100000"/>
                    <a:shade val="100000"/>
                  </a:schemeClr>
                </a:gs>
                <a:gs pos="100000">
                  <a:schemeClr val="accent5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Lbl>
              <c:idx val="0"/>
              <c:layout>
                <c:manualLayout>
                  <c:x val="-3.9545229856648633E-3"/>
                  <c:y val="-0.14814814814814817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Laryngologists</a:t>
                    </a:r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8-7DCB-A249-AA24-FD70436E96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7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0"/>
            <c:showBubbleSize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'[Chart 2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2 in Microsoft Word]Sheet1'!$F$2:$F$5</c:f>
              <c:numCache>
                <c:formatCode>General</c:formatCode>
                <c:ptCount val="4"/>
                <c:pt idx="0">
                  <c:v>1</c:v>
                </c:pt>
                <c:pt idx="1">
                  <c:v>0</c:v>
                </c:pt>
                <c:pt idx="2">
                  <c:v>0</c:v>
                </c:pt>
                <c:pt idx="3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7DCB-A249-AA24-FD70436E9631}"/>
            </c:ext>
          </c:extLst>
        </c:ser>
        <c:ser>
          <c:idx val="5"/>
          <c:order val="5"/>
          <c:tx>
            <c:strRef>
              <c:f>'[Chart 2 in Microsoft Word]Sheet1'!$G$1</c:f>
              <c:strCache>
                <c:ptCount val="1"/>
                <c:pt idx="0">
                  <c:v>Vocal cord Paresis</c:v>
                </c:pt>
              </c:strCache>
            </c:strRef>
          </c:tx>
          <c:spPr>
            <a:gradFill rotWithShape="1">
              <a:gsLst>
                <a:gs pos="0">
                  <a:schemeClr val="accent6">
                    <a:satMod val="103000"/>
                    <a:lumMod val="102000"/>
                    <a:tint val="94000"/>
                  </a:schemeClr>
                </a:gs>
                <a:gs pos="50000">
                  <a:schemeClr val="accent6">
                    <a:satMod val="110000"/>
                    <a:lumMod val="100000"/>
                    <a:shade val="100000"/>
                  </a:schemeClr>
                </a:gs>
                <a:gs pos="100000">
                  <a:schemeClr val="accent6"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elete val="1"/>
          </c:dLbls>
          <c:cat>
            <c:strRef>
              <c:f>'[Chart 2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2 in Microsoft Word]Sheet1'!$G$2:$G$5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7DCB-A249-AA24-FD70436E9631}"/>
            </c:ext>
          </c:extLst>
        </c:ser>
        <c:ser>
          <c:idx val="6"/>
          <c:order val="6"/>
          <c:tx>
            <c:strRef>
              <c:f>'[Chart 2 in Microsoft Word]Sheet1'!$H$1</c:f>
              <c:strCache>
                <c:ptCount val="1"/>
                <c:pt idx="0">
                  <c:v>Abnormal mucosal wave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lumMod val="60000"/>
                    <a:satMod val="103000"/>
                    <a:lumMod val="102000"/>
                    <a:tint val="94000"/>
                  </a:schemeClr>
                </a:gs>
                <a:gs pos="50000">
                  <a:schemeClr val="accent1">
                    <a:lumMod val="60000"/>
                    <a:satMod val="110000"/>
                    <a:lumMod val="100000"/>
                    <a:shade val="100000"/>
                  </a:schemeClr>
                </a:gs>
                <a:gs pos="100000">
                  <a:schemeClr val="accent1">
                    <a:lumMod val="60000"/>
                    <a:lumMod val="99000"/>
                    <a:satMod val="120000"/>
                    <a:shade val="78000"/>
                  </a:schemeClr>
                </a:gs>
              </a:gsLst>
              <a:lin ang="5400000" scaled="0"/>
            </a:gradFill>
            <a:ln>
              <a:noFill/>
            </a:ln>
            <a:effectLst/>
          </c:spPr>
          <c:invertIfNegative val="0"/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DCB-A249-AA24-FD70436E9631}"/>
                </c:ext>
              </c:extLst>
            </c:dLbl>
            <c:dLbl>
              <c:idx val="1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7DCB-A249-AA24-FD70436E9631}"/>
                </c:ext>
              </c:extLst>
            </c:dLbl>
            <c:dLbl>
              <c:idx val="2"/>
              <c:layout>
                <c:manualLayout>
                  <c:x val="0"/>
                  <c:y val="-0.27314814814814825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MGD2</a:t>
                    </a:r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D-7DCB-A249-AA24-FD70436E9631}"/>
                </c:ext>
              </c:extLst>
            </c:dLbl>
            <c:dLbl>
              <c:idx val="3"/>
              <c:layout>
                <c:manualLayout>
                  <c:x val="0"/>
                  <c:y val="-7.407407407407407E-2"/>
                </c:manualLayout>
              </c:layout>
              <c:tx>
                <c:rich>
                  <a:bodyPr/>
                  <a:lstStyle/>
                  <a:p>
                    <a:r>
                      <a:rPr lang="en-US"/>
                      <a:t>MGD3</a:t>
                    </a:r>
                  </a:p>
                </c:rich>
              </c:tx>
              <c:dLblPos val="ct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E-7DCB-A249-AA24-FD70436E9631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700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'[Chart 2 in Microsoft Word]Sheet1'!$A$2:$A$5</c:f>
              <c:strCache>
                <c:ptCount val="4"/>
                <c:pt idx="0">
                  <c:v>Laryngology</c:v>
                </c:pt>
                <c:pt idx="1">
                  <c:v>MG1</c:v>
                </c:pt>
                <c:pt idx="2">
                  <c:v>MG2</c:v>
                </c:pt>
                <c:pt idx="3">
                  <c:v>MG3</c:v>
                </c:pt>
              </c:strCache>
            </c:strRef>
          </c:cat>
          <c:val>
            <c:numRef>
              <c:f>'[Chart 2 in Microsoft Word]Sheet1'!$H$2:$H$5</c:f>
              <c:numCache>
                <c:formatCode>General</c:formatCode>
                <c:ptCount val="4"/>
                <c:pt idx="0">
                  <c:v>0</c:v>
                </c:pt>
                <c:pt idx="1">
                  <c:v>0</c:v>
                </c:pt>
                <c:pt idx="2">
                  <c:v>1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F-7DCB-A249-AA24-FD70436E9631}"/>
            </c:ext>
          </c:extLst>
        </c:ser>
        <c:dLbls>
          <c:dLblPos val="ctr"/>
          <c:showLegendKey val="0"/>
          <c:showVal val="1"/>
          <c:showCatName val="0"/>
          <c:showSerName val="0"/>
          <c:showPercent val="0"/>
          <c:showBubbleSize val="0"/>
        </c:dLbls>
        <c:gapWidth val="150"/>
        <c:overlap val="100"/>
        <c:axId val="1517644736"/>
        <c:axId val="1567838560"/>
      </c:barChart>
      <c:catAx>
        <c:axId val="1517644736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567838560"/>
        <c:crosses val="autoZero"/>
        <c:auto val="1"/>
        <c:lblAlgn val="ctr"/>
        <c:lblOffset val="100"/>
        <c:noMultiLvlLbl val="0"/>
      </c:catAx>
      <c:valAx>
        <c:axId val="1567838560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15176447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3"/>
        <c:txPr>
          <a:bodyPr rot="0" spcFirstLastPara="1" vertOverflow="ellipsis" vert="horz" wrap="square" anchor="ctr" anchorCtr="1"/>
          <a:lstStyle/>
          <a:p>
            <a:pPr>
              <a:defRPr sz="1700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legendEntry>
      <c:legendEntry>
        <c:idx val="4"/>
        <c:delete val="1"/>
      </c:legendEntry>
      <c:layout>
        <c:manualLayout>
          <c:xMode val="edge"/>
          <c:yMode val="edge"/>
          <c:x val="3.2358591045684492E-3"/>
          <c:y val="0.85596894138232726"/>
          <c:w val="0.99502225265320077"/>
          <c:h val="0.14403105861767276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700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6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600" b="1" baseline="0" dirty="0"/>
              <a:t>Video 1 Post Intervention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6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Gap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B9A-254C-B93E-5A250A426D3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Bowing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B9A-254C-B93E-5A250A426D3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Atrophy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1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B9A-254C-B93E-5A250A426D3F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Arytenoid inflammation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Sheet1!$E$2:$E$4</c:f>
              <c:numCache>
                <c:formatCode>General</c:formatCode>
                <c:ptCount val="3"/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3B9A-254C-B93E-5A250A426D3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43389359"/>
        <c:axId val="544131135"/>
      </c:barChart>
      <c:catAx>
        <c:axId val="5433893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4131135"/>
        <c:crosses val="autoZero"/>
        <c:auto val="0"/>
        <c:lblAlgn val="ctr"/>
        <c:lblOffset val="100"/>
        <c:noMultiLvlLbl val="0"/>
      </c:catAx>
      <c:valAx>
        <c:axId val="544131135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5433893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5213720567537753"/>
          <c:y val="0.93464184352575619"/>
          <c:w val="0.72471100079881323"/>
          <c:h val="5.086014248796753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6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600" b="1" baseline="0"/>
              <a:t>Video 2 Post Intervention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6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Gap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1C8-0545-A3D3-1A7D808ADB5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Bowing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1C8-0545-A3D3-1A7D808ADB55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Atrophy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1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1C8-0545-A3D3-1A7D808ADB55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Prominent vocal processes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Sheet1!$E$2:$E$4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1C8-0545-A3D3-1A7D808ADB55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Hyperfunction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Sheet1!$F$2:$F$4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B1C8-0545-A3D3-1A7D808ADB5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43389359"/>
        <c:axId val="544131135"/>
      </c:barChart>
      <c:catAx>
        <c:axId val="5433893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4131135"/>
        <c:crosses val="autoZero"/>
        <c:auto val="1"/>
        <c:lblAlgn val="ctr"/>
        <c:lblOffset val="100"/>
        <c:noMultiLvlLbl val="0"/>
      </c:catAx>
      <c:valAx>
        <c:axId val="544131135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5433893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7.704838525619079E-3"/>
          <c:y val="0.93842230482458744"/>
          <c:w val="0.96768211038837559"/>
          <c:h val="6.157769517541251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400" b="1"/>
              <a:t>Video 3</a:t>
            </a:r>
            <a:r>
              <a:rPr lang="en-GB" sz="2400" b="1" baseline="0"/>
              <a:t> Post Intervention</a:t>
            </a:r>
            <a:endParaRPr lang="en-GB" sz="2400" b="1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Gap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6D3-D645-8F3B-7E31433B636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Bowing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6D3-D645-8F3B-7E31433B636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Atrophy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1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6D3-D645-8F3B-7E31433B636E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Laryngeal Inflammation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Sheet1!$E$2:$E$4</c:f>
              <c:numCache>
                <c:formatCode>General</c:formatCode>
                <c:ptCount val="3"/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46D3-D645-8F3B-7E31433B636E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Prominent vocal processes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Sheet1!$F$2:$F$4</c:f>
              <c:numCache>
                <c:formatCode>General</c:formatCode>
                <c:ptCount val="3"/>
                <c:pt idx="0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46D3-D645-8F3B-7E31433B636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43389359"/>
        <c:axId val="544131135"/>
      </c:barChart>
      <c:catAx>
        <c:axId val="5433893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4131135"/>
        <c:crosses val="autoZero"/>
        <c:auto val="1"/>
        <c:lblAlgn val="ctr"/>
        <c:lblOffset val="100"/>
        <c:noMultiLvlLbl val="0"/>
      </c:catAx>
      <c:valAx>
        <c:axId val="544131135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5433893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6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600" b="1" baseline="0"/>
              <a:t>Video 4  Post Intervention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6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Gap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BB-5D49-B459-4A29D831564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Bowing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0BB-5D49-B459-4A29D831564B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Atrophy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Sheet1!$D$2:$D$4</c:f>
              <c:numCache>
                <c:formatCode>General</c:formatCode>
                <c:ptCount val="3"/>
                <c:pt idx="0">
                  <c:v>1</c:v>
                </c:pt>
                <c:pt idx="1">
                  <c:v>0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E0BB-5D49-B459-4A29D831564B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Hyperfunction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Sheet1!$E$2:$E$4</c:f>
              <c:numCache>
                <c:formatCode>General</c:formatCode>
                <c:ptCount val="3"/>
                <c:pt idx="0">
                  <c:v>1</c:v>
                </c:pt>
                <c:pt idx="1">
                  <c:v>1</c:v>
                </c:pt>
                <c:pt idx="2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E0BB-5D49-B459-4A29D831564B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Prominent vocal process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Sheet1!$A$2:$A$4</c:f>
              <c:strCache>
                <c:ptCount val="3"/>
                <c:pt idx="0">
                  <c:v>Laryngologists</c:v>
                </c:pt>
                <c:pt idx="1">
                  <c:v>MG1</c:v>
                </c:pt>
                <c:pt idx="2">
                  <c:v>MG3</c:v>
                </c:pt>
              </c:strCache>
            </c:strRef>
          </c:cat>
          <c:val>
            <c:numRef>
              <c:f>Sheet1!$F$2:$F$4</c:f>
              <c:numCache>
                <c:formatCode>General</c:formatCode>
                <c:ptCount val="3"/>
                <c:pt idx="0">
                  <c:v>1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E0BB-5D49-B459-4A29D83156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543389359"/>
        <c:axId val="544131135"/>
      </c:barChart>
      <c:catAx>
        <c:axId val="5433893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4131135"/>
        <c:crosses val="autoZero"/>
        <c:auto val="1"/>
        <c:lblAlgn val="ctr"/>
        <c:lblOffset val="100"/>
        <c:noMultiLvlLbl val="0"/>
      </c:catAx>
      <c:valAx>
        <c:axId val="544131135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5433893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acrossLinear" id="2">
  <a:schemeClr val="accent1"/>
  <a:schemeClr val="accent2"/>
  <a:schemeClr val="accent3"/>
  <a:schemeClr val="accent4"/>
  <a:schemeClr val="accent5"/>
  <a:schemeClr val="accent6"/>
</cs:colorStyle>
</file>

<file path=ppt/charts/style1.xml><?xml version="1.0" encoding="utf-8"?>
<cs:chartStyle xmlns:cs="http://schemas.microsoft.com/office/drawing/2012/chartStyle" xmlns:a="http://schemas.openxmlformats.org/drawingml/2006/main" id="302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302">
  <cs:axisTitle>
    <cs:lnRef idx="0"/>
    <cs:fillRef idx="0"/>
    <cs:effectRef idx="0"/>
    <cs:fontRef idx="minor">
      <a:schemeClr val="tx2"/>
    </cs:fontRef>
    <cs:defRPr sz="900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2"/>
    </cs:fontRef>
    <cs:defRPr sz="900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900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1600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900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900" kern="1200"/>
  </cs:valueAxis>
  <cs:wall>
    <cs:lnRef idx="0"/>
    <cs:fillRef idx="0"/>
    <cs:effectRef idx="0"/>
    <cs:fontRef idx="minor">
      <a:schemeClr val="tx2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7EBFFF-36BB-40DF-911D-F3099220558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A654A0-F380-4931-86D3-FE6859DA1C9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ENT Consultant and Laryngologist</a:t>
          </a:r>
        </a:p>
      </dgm:t>
    </dgm:pt>
    <dgm:pt modelId="{4E4AF506-8E11-42E0-B2A7-A574D17E8DB8}" type="parTrans" cxnId="{BFF17BD2-5183-45DF-B7B5-D0C0EC007D20}">
      <dgm:prSet/>
      <dgm:spPr/>
      <dgm:t>
        <a:bodyPr/>
        <a:lstStyle/>
        <a:p>
          <a:endParaRPr lang="en-US"/>
        </a:p>
      </dgm:t>
    </dgm:pt>
    <dgm:pt modelId="{6BEF2C91-13BD-47F4-B5F3-D5D0D60C0E32}" type="sibTrans" cxnId="{BFF17BD2-5183-45DF-B7B5-D0C0EC007D20}">
      <dgm:prSet/>
      <dgm:spPr/>
      <dgm:t>
        <a:bodyPr/>
        <a:lstStyle/>
        <a:p>
          <a:endParaRPr lang="en-US"/>
        </a:p>
      </dgm:t>
    </dgm:pt>
    <dgm:pt modelId="{46F2AA49-8A11-4F91-9565-4A1ED6BF7B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DGH with a catchment of 450 000 people</a:t>
          </a:r>
        </a:p>
      </dgm:t>
    </dgm:pt>
    <dgm:pt modelId="{B381C163-BD07-46C6-B530-521135E6FCD1}" type="parTrans" cxnId="{28D3F77C-0766-4948-932C-D1C65A4709B9}">
      <dgm:prSet/>
      <dgm:spPr/>
      <dgm:t>
        <a:bodyPr/>
        <a:lstStyle/>
        <a:p>
          <a:endParaRPr lang="en-US"/>
        </a:p>
      </dgm:t>
    </dgm:pt>
    <dgm:pt modelId="{ECBD6EFC-60DA-4361-9B54-762BD321D9F8}" type="sibTrans" cxnId="{28D3F77C-0766-4948-932C-D1C65A4709B9}">
      <dgm:prSet/>
      <dgm:spPr/>
      <dgm:t>
        <a:bodyPr/>
        <a:lstStyle/>
        <a:p>
          <a:endParaRPr lang="en-US"/>
        </a:p>
      </dgm:t>
    </dgm:pt>
    <dgm:pt modelId="{6162C742-F747-4098-B074-36C1B5AB12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Work in a team of 3 ENT Consultants and 5 Middle Grade Doctors and 4 SHOs</a:t>
          </a:r>
        </a:p>
      </dgm:t>
    </dgm:pt>
    <dgm:pt modelId="{FF59C161-37DD-44B0-A6DF-97E210DAEBA4}" type="parTrans" cxnId="{82E3562D-7A0B-47F6-9C6F-776CA0522141}">
      <dgm:prSet/>
      <dgm:spPr/>
      <dgm:t>
        <a:bodyPr/>
        <a:lstStyle/>
        <a:p>
          <a:endParaRPr lang="en-US"/>
        </a:p>
      </dgm:t>
    </dgm:pt>
    <dgm:pt modelId="{C8E566B8-358F-4C98-A6A5-38693ADD634E}" type="sibTrans" cxnId="{82E3562D-7A0B-47F6-9C6F-776CA0522141}">
      <dgm:prSet/>
      <dgm:spPr/>
      <dgm:t>
        <a:bodyPr/>
        <a:lstStyle/>
        <a:p>
          <a:endParaRPr lang="en-US"/>
        </a:p>
      </dgm:t>
    </dgm:pt>
    <dgm:pt modelId="{E08E0CF4-BD8D-49E2-8590-B8465F041783}" type="pres">
      <dgm:prSet presAssocID="{1E7EBFFF-36BB-40DF-911D-F30992205585}" presName="root" presStyleCnt="0">
        <dgm:presLayoutVars>
          <dgm:dir/>
          <dgm:resizeHandles val="exact"/>
        </dgm:presLayoutVars>
      </dgm:prSet>
      <dgm:spPr/>
    </dgm:pt>
    <dgm:pt modelId="{EEE78C36-8A92-48ED-9383-2FE1F2E2E560}" type="pres">
      <dgm:prSet presAssocID="{6AA654A0-F380-4931-86D3-FE6859DA1C91}" presName="compNode" presStyleCnt="0"/>
      <dgm:spPr/>
    </dgm:pt>
    <dgm:pt modelId="{FC5CFBB3-56A8-4F4F-9647-31784F27B6D8}" type="pres">
      <dgm:prSet presAssocID="{6AA654A0-F380-4931-86D3-FE6859DA1C9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200204E-9103-46CA-83D5-533CB7D3D4BB}" type="pres">
      <dgm:prSet presAssocID="{6AA654A0-F380-4931-86D3-FE6859DA1C91}" presName="spaceRect" presStyleCnt="0"/>
      <dgm:spPr/>
    </dgm:pt>
    <dgm:pt modelId="{4B7413DF-B5AE-4595-99C0-544372A1A374}" type="pres">
      <dgm:prSet presAssocID="{6AA654A0-F380-4931-86D3-FE6859DA1C91}" presName="textRect" presStyleLbl="revTx" presStyleIdx="0" presStyleCnt="3">
        <dgm:presLayoutVars>
          <dgm:chMax val="1"/>
          <dgm:chPref val="1"/>
        </dgm:presLayoutVars>
      </dgm:prSet>
      <dgm:spPr/>
    </dgm:pt>
    <dgm:pt modelId="{FE487EA6-3735-41F8-A8B3-0C6A93C9AA56}" type="pres">
      <dgm:prSet presAssocID="{6BEF2C91-13BD-47F4-B5F3-D5D0D60C0E32}" presName="sibTrans" presStyleCnt="0"/>
      <dgm:spPr/>
    </dgm:pt>
    <dgm:pt modelId="{113E759C-9427-486C-A0D2-3C382CDFBFAD}" type="pres">
      <dgm:prSet presAssocID="{46F2AA49-8A11-4F91-9565-4A1ED6BF7B9E}" presName="compNode" presStyleCnt="0"/>
      <dgm:spPr/>
    </dgm:pt>
    <dgm:pt modelId="{031B5AF4-E8A7-4834-97F7-903B3262DDE6}" type="pres">
      <dgm:prSet presAssocID="{46F2AA49-8A11-4F91-9565-4A1ED6BF7B9E}" presName="iconRect" presStyleLbl="node1" presStyleIdx="1" presStyleCnt="3" custLinFactX="100000" custLinFactNeighborX="171647" custLinFactNeighborY="1771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E460ABE-7591-4F65-8167-2EFA945338CE}" type="pres">
      <dgm:prSet presAssocID="{46F2AA49-8A11-4F91-9565-4A1ED6BF7B9E}" presName="spaceRect" presStyleCnt="0"/>
      <dgm:spPr/>
    </dgm:pt>
    <dgm:pt modelId="{0A27E666-6C92-4F3D-A6FA-1C7CAAF8887C}" type="pres">
      <dgm:prSet presAssocID="{46F2AA49-8A11-4F91-9565-4A1ED6BF7B9E}" presName="textRect" presStyleLbl="revTx" presStyleIdx="1" presStyleCnt="3" custLinFactX="9210" custLinFactNeighborX="100000" custLinFactNeighborY="-37203">
        <dgm:presLayoutVars>
          <dgm:chMax val="1"/>
          <dgm:chPref val="1"/>
        </dgm:presLayoutVars>
      </dgm:prSet>
      <dgm:spPr/>
    </dgm:pt>
    <dgm:pt modelId="{6A59AB5F-FD90-4FF0-8653-66383974FD37}" type="pres">
      <dgm:prSet presAssocID="{ECBD6EFC-60DA-4361-9B54-762BD321D9F8}" presName="sibTrans" presStyleCnt="0"/>
      <dgm:spPr/>
    </dgm:pt>
    <dgm:pt modelId="{2CF0DC5C-29C3-471F-AE3D-8D76CA62103C}" type="pres">
      <dgm:prSet presAssocID="{6162C742-F747-4098-B074-36C1B5AB1252}" presName="compNode" presStyleCnt="0"/>
      <dgm:spPr/>
    </dgm:pt>
    <dgm:pt modelId="{6677A9EF-91B3-47AE-A765-184354B0C7F3}" type="pres">
      <dgm:prSet presAssocID="{6162C742-F747-4098-B074-36C1B5AB1252}" presName="iconRect" presStyleLbl="node1" presStyleIdx="2" presStyleCnt="3" custLinFactX="-100000" custLinFactNeighborX="-195088" custLinFactNeighborY="1654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053BE6A-8664-4A67-BAA5-D5636E1CB32B}" type="pres">
      <dgm:prSet presAssocID="{6162C742-F747-4098-B074-36C1B5AB1252}" presName="spaceRect" presStyleCnt="0"/>
      <dgm:spPr/>
    </dgm:pt>
    <dgm:pt modelId="{E4A51A83-D513-45FC-A0EB-B1DB8376719D}" type="pres">
      <dgm:prSet presAssocID="{6162C742-F747-4098-B074-36C1B5AB1252}" presName="textRect" presStyleLbl="revTx" presStyleIdx="2" presStyleCnt="3" custLinFactX="-17500" custLinFactNeighborX="-100000" custLinFactNeighborY="-19922">
        <dgm:presLayoutVars>
          <dgm:chMax val="1"/>
          <dgm:chPref val="1"/>
        </dgm:presLayoutVars>
      </dgm:prSet>
      <dgm:spPr/>
    </dgm:pt>
  </dgm:ptLst>
  <dgm:cxnLst>
    <dgm:cxn modelId="{8B2D1C1B-A0CD-42C9-AC11-71164C316007}" type="presOf" srcId="{6162C742-F747-4098-B074-36C1B5AB1252}" destId="{E4A51A83-D513-45FC-A0EB-B1DB8376719D}" srcOrd="0" destOrd="0" presId="urn:microsoft.com/office/officeart/2018/2/layout/IconLabelList"/>
    <dgm:cxn modelId="{82E3562D-7A0B-47F6-9C6F-776CA0522141}" srcId="{1E7EBFFF-36BB-40DF-911D-F30992205585}" destId="{6162C742-F747-4098-B074-36C1B5AB1252}" srcOrd="2" destOrd="0" parTransId="{FF59C161-37DD-44B0-A6DF-97E210DAEBA4}" sibTransId="{C8E566B8-358F-4C98-A6A5-38693ADD634E}"/>
    <dgm:cxn modelId="{F4B5A27A-70AD-45CB-9A3F-1ADA4ED0372E}" type="presOf" srcId="{1E7EBFFF-36BB-40DF-911D-F30992205585}" destId="{E08E0CF4-BD8D-49E2-8590-B8465F041783}" srcOrd="0" destOrd="0" presId="urn:microsoft.com/office/officeart/2018/2/layout/IconLabelList"/>
    <dgm:cxn modelId="{28D3F77C-0766-4948-932C-D1C65A4709B9}" srcId="{1E7EBFFF-36BB-40DF-911D-F30992205585}" destId="{46F2AA49-8A11-4F91-9565-4A1ED6BF7B9E}" srcOrd="1" destOrd="0" parTransId="{B381C163-BD07-46C6-B530-521135E6FCD1}" sibTransId="{ECBD6EFC-60DA-4361-9B54-762BD321D9F8}"/>
    <dgm:cxn modelId="{54CBBD92-2EC1-4B4E-9AFC-53F1BCBFE5D3}" type="presOf" srcId="{6AA654A0-F380-4931-86D3-FE6859DA1C91}" destId="{4B7413DF-B5AE-4595-99C0-544372A1A374}" srcOrd="0" destOrd="0" presId="urn:microsoft.com/office/officeart/2018/2/layout/IconLabelList"/>
    <dgm:cxn modelId="{BFF17BD2-5183-45DF-B7B5-D0C0EC007D20}" srcId="{1E7EBFFF-36BB-40DF-911D-F30992205585}" destId="{6AA654A0-F380-4931-86D3-FE6859DA1C91}" srcOrd="0" destOrd="0" parTransId="{4E4AF506-8E11-42E0-B2A7-A574D17E8DB8}" sibTransId="{6BEF2C91-13BD-47F4-B5F3-D5D0D60C0E32}"/>
    <dgm:cxn modelId="{7F41F5F7-7C5E-4304-B60A-2EE5B735D5F3}" type="presOf" srcId="{46F2AA49-8A11-4F91-9565-4A1ED6BF7B9E}" destId="{0A27E666-6C92-4F3D-A6FA-1C7CAAF8887C}" srcOrd="0" destOrd="0" presId="urn:microsoft.com/office/officeart/2018/2/layout/IconLabelList"/>
    <dgm:cxn modelId="{B5B2BC27-8738-4900-80CA-5A1C880A5B5F}" type="presParOf" srcId="{E08E0CF4-BD8D-49E2-8590-B8465F041783}" destId="{EEE78C36-8A92-48ED-9383-2FE1F2E2E560}" srcOrd="0" destOrd="0" presId="urn:microsoft.com/office/officeart/2018/2/layout/IconLabelList"/>
    <dgm:cxn modelId="{0E4AD30D-820A-4831-B6DB-F355A6448BEA}" type="presParOf" srcId="{EEE78C36-8A92-48ED-9383-2FE1F2E2E560}" destId="{FC5CFBB3-56A8-4F4F-9647-31784F27B6D8}" srcOrd="0" destOrd="0" presId="urn:microsoft.com/office/officeart/2018/2/layout/IconLabelList"/>
    <dgm:cxn modelId="{FFE61D1F-6B6F-4201-A1F4-24BBD25F9C25}" type="presParOf" srcId="{EEE78C36-8A92-48ED-9383-2FE1F2E2E560}" destId="{7200204E-9103-46CA-83D5-533CB7D3D4BB}" srcOrd="1" destOrd="0" presId="urn:microsoft.com/office/officeart/2018/2/layout/IconLabelList"/>
    <dgm:cxn modelId="{2F2E3B54-F7C5-4F05-B645-186A085A529A}" type="presParOf" srcId="{EEE78C36-8A92-48ED-9383-2FE1F2E2E560}" destId="{4B7413DF-B5AE-4595-99C0-544372A1A374}" srcOrd="2" destOrd="0" presId="urn:microsoft.com/office/officeart/2018/2/layout/IconLabelList"/>
    <dgm:cxn modelId="{5E4971BC-FC4C-458E-81AA-4C4BBE2FBCFA}" type="presParOf" srcId="{E08E0CF4-BD8D-49E2-8590-B8465F041783}" destId="{FE487EA6-3735-41F8-A8B3-0C6A93C9AA56}" srcOrd="1" destOrd="0" presId="urn:microsoft.com/office/officeart/2018/2/layout/IconLabelList"/>
    <dgm:cxn modelId="{41AC67DE-17CA-492C-9A8F-302F6EB7314E}" type="presParOf" srcId="{E08E0CF4-BD8D-49E2-8590-B8465F041783}" destId="{113E759C-9427-486C-A0D2-3C382CDFBFAD}" srcOrd="2" destOrd="0" presId="urn:microsoft.com/office/officeart/2018/2/layout/IconLabelList"/>
    <dgm:cxn modelId="{7DC3A22C-7BCA-48CE-818B-AE4D84A1C250}" type="presParOf" srcId="{113E759C-9427-486C-A0D2-3C382CDFBFAD}" destId="{031B5AF4-E8A7-4834-97F7-903B3262DDE6}" srcOrd="0" destOrd="0" presId="urn:microsoft.com/office/officeart/2018/2/layout/IconLabelList"/>
    <dgm:cxn modelId="{9DE71C0E-E5B6-461B-A978-364BECA75E62}" type="presParOf" srcId="{113E759C-9427-486C-A0D2-3C382CDFBFAD}" destId="{8E460ABE-7591-4F65-8167-2EFA945338CE}" srcOrd="1" destOrd="0" presId="urn:microsoft.com/office/officeart/2018/2/layout/IconLabelList"/>
    <dgm:cxn modelId="{950FC270-1710-4B68-BA7B-5ADD97219992}" type="presParOf" srcId="{113E759C-9427-486C-A0D2-3C382CDFBFAD}" destId="{0A27E666-6C92-4F3D-A6FA-1C7CAAF8887C}" srcOrd="2" destOrd="0" presId="urn:microsoft.com/office/officeart/2018/2/layout/IconLabelList"/>
    <dgm:cxn modelId="{D9E0D402-3327-4C54-A871-5B13375B8778}" type="presParOf" srcId="{E08E0CF4-BD8D-49E2-8590-B8465F041783}" destId="{6A59AB5F-FD90-4FF0-8653-66383974FD37}" srcOrd="3" destOrd="0" presId="urn:microsoft.com/office/officeart/2018/2/layout/IconLabelList"/>
    <dgm:cxn modelId="{65C6E6BA-2B8E-439E-9E89-6AA4832A429D}" type="presParOf" srcId="{E08E0CF4-BD8D-49E2-8590-B8465F041783}" destId="{2CF0DC5C-29C3-471F-AE3D-8D76CA62103C}" srcOrd="4" destOrd="0" presId="urn:microsoft.com/office/officeart/2018/2/layout/IconLabelList"/>
    <dgm:cxn modelId="{A8E2F507-5234-4E7E-A569-51B050937065}" type="presParOf" srcId="{2CF0DC5C-29C3-471F-AE3D-8D76CA62103C}" destId="{6677A9EF-91B3-47AE-A765-184354B0C7F3}" srcOrd="0" destOrd="0" presId="urn:microsoft.com/office/officeart/2018/2/layout/IconLabelList"/>
    <dgm:cxn modelId="{9D6F392E-1F52-42AC-ADEC-2DFB8F9BD592}" type="presParOf" srcId="{2CF0DC5C-29C3-471F-AE3D-8D76CA62103C}" destId="{2053BE6A-8664-4A67-BAA5-D5636E1CB32B}" srcOrd="1" destOrd="0" presId="urn:microsoft.com/office/officeart/2018/2/layout/IconLabelList"/>
    <dgm:cxn modelId="{BCF9746D-EFC7-4911-A427-3184E546A0A6}" type="presParOf" srcId="{2CF0DC5C-29C3-471F-AE3D-8D76CA62103C}" destId="{E4A51A83-D513-45FC-A0EB-B1DB8376719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FB94DE-57BC-B54A-AEDB-A3C2EA8115DC}" type="doc">
      <dgm:prSet loTypeId="urn:microsoft.com/office/officeart/2008/layout/HalfCircleOrganizationChart" loCatId="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4D2744B-35DB-6D41-810C-BBCC399741B3}">
      <dgm:prSet phldrT="[Text]"/>
      <dgm:spPr/>
      <dgm:t>
        <a:bodyPr/>
        <a:lstStyle/>
        <a:p>
          <a:r>
            <a:rPr lang="en-GB" dirty="0"/>
            <a:t>ENT Consultant</a:t>
          </a:r>
        </a:p>
      </dgm:t>
    </dgm:pt>
    <dgm:pt modelId="{D7A993FE-0ECD-7946-A5FD-FE8BA4A3D292}" type="parTrans" cxnId="{7518EC97-9AA5-6049-9D78-26FA319C722C}">
      <dgm:prSet/>
      <dgm:spPr/>
      <dgm:t>
        <a:bodyPr/>
        <a:lstStyle/>
        <a:p>
          <a:endParaRPr lang="en-GB"/>
        </a:p>
      </dgm:t>
    </dgm:pt>
    <dgm:pt modelId="{DA4481EA-6AF5-894A-AD3F-5F2C03F0A19A}" type="sibTrans" cxnId="{7518EC97-9AA5-6049-9D78-26FA319C722C}">
      <dgm:prSet/>
      <dgm:spPr/>
      <dgm:t>
        <a:bodyPr/>
        <a:lstStyle/>
        <a:p>
          <a:endParaRPr lang="en-GB"/>
        </a:p>
      </dgm:t>
    </dgm:pt>
    <dgm:pt modelId="{9E9FC62D-0FF8-E042-8711-0BCD59FD756E}">
      <dgm:prSet phldrT="[Text]"/>
      <dgm:spPr/>
      <dgm:t>
        <a:bodyPr/>
        <a:lstStyle/>
        <a:p>
          <a:r>
            <a:rPr lang="en-GB" dirty="0"/>
            <a:t>Middle Grade Doctor/ENT </a:t>
          </a:r>
          <a:r>
            <a:rPr lang="en-GB" dirty="0" err="1"/>
            <a:t>StR</a:t>
          </a:r>
          <a:endParaRPr lang="en-GB" dirty="0"/>
        </a:p>
      </dgm:t>
    </dgm:pt>
    <dgm:pt modelId="{0AA495CA-91B3-5446-860D-848C97F53541}" type="parTrans" cxnId="{F3D66377-C9F4-CB4C-A76C-25EFB986C1AD}">
      <dgm:prSet/>
      <dgm:spPr/>
      <dgm:t>
        <a:bodyPr/>
        <a:lstStyle/>
        <a:p>
          <a:endParaRPr lang="en-GB"/>
        </a:p>
      </dgm:t>
    </dgm:pt>
    <dgm:pt modelId="{A16269EA-DADD-A946-8B1A-4F534DE88011}" type="sibTrans" cxnId="{F3D66377-C9F4-CB4C-A76C-25EFB986C1AD}">
      <dgm:prSet/>
      <dgm:spPr/>
      <dgm:t>
        <a:bodyPr/>
        <a:lstStyle/>
        <a:p>
          <a:endParaRPr lang="en-GB"/>
        </a:p>
      </dgm:t>
    </dgm:pt>
    <dgm:pt modelId="{8CD47FEB-90CC-DB45-99AC-1DF77735F1BD}">
      <dgm:prSet phldrT="[Text]"/>
      <dgm:spPr/>
      <dgm:t>
        <a:bodyPr/>
        <a:lstStyle/>
        <a:p>
          <a:r>
            <a:rPr lang="en-GB" dirty="0"/>
            <a:t>SHO/IMG</a:t>
          </a:r>
        </a:p>
      </dgm:t>
    </dgm:pt>
    <dgm:pt modelId="{FC6CD8E9-A059-6B40-A4F1-B022CD521890}" type="parTrans" cxnId="{02CE1013-EEC1-EF4E-96EA-7779FC3E464A}">
      <dgm:prSet/>
      <dgm:spPr/>
      <dgm:t>
        <a:bodyPr/>
        <a:lstStyle/>
        <a:p>
          <a:endParaRPr lang="en-GB"/>
        </a:p>
      </dgm:t>
    </dgm:pt>
    <dgm:pt modelId="{E4ABA528-516A-024E-AF2A-E9A5E5E2C406}" type="sibTrans" cxnId="{02CE1013-EEC1-EF4E-96EA-7779FC3E464A}">
      <dgm:prSet/>
      <dgm:spPr/>
      <dgm:t>
        <a:bodyPr/>
        <a:lstStyle/>
        <a:p>
          <a:endParaRPr lang="en-GB"/>
        </a:p>
      </dgm:t>
    </dgm:pt>
    <dgm:pt modelId="{B5F05D46-2743-A847-A567-F54C513D4C98}" type="pres">
      <dgm:prSet presAssocID="{6CFB94DE-57BC-B54A-AEDB-A3C2EA8115DC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C6D19DF-DC73-1940-A398-409DB80C4AB3}" type="pres">
      <dgm:prSet presAssocID="{64D2744B-35DB-6D41-810C-BBCC399741B3}" presName="hierRoot1" presStyleCnt="0">
        <dgm:presLayoutVars>
          <dgm:hierBranch val="init"/>
        </dgm:presLayoutVars>
      </dgm:prSet>
      <dgm:spPr/>
    </dgm:pt>
    <dgm:pt modelId="{CCC63432-2F7E-8C4B-8F71-6B16B231AE39}" type="pres">
      <dgm:prSet presAssocID="{64D2744B-35DB-6D41-810C-BBCC399741B3}" presName="rootComposite1" presStyleCnt="0"/>
      <dgm:spPr/>
    </dgm:pt>
    <dgm:pt modelId="{AD2C92C2-3CC3-A14B-A46B-507B78B80B56}" type="pres">
      <dgm:prSet presAssocID="{64D2744B-35DB-6D41-810C-BBCC399741B3}" presName="rootText1" presStyleLbl="alignAcc1" presStyleIdx="0" presStyleCnt="0">
        <dgm:presLayoutVars>
          <dgm:chPref val="3"/>
        </dgm:presLayoutVars>
      </dgm:prSet>
      <dgm:spPr/>
    </dgm:pt>
    <dgm:pt modelId="{221512DC-9FD5-2740-9072-AEA9CDD68608}" type="pres">
      <dgm:prSet presAssocID="{64D2744B-35DB-6D41-810C-BBCC399741B3}" presName="topArc1" presStyleLbl="parChTrans1D1" presStyleIdx="0" presStyleCnt="6"/>
      <dgm:spPr/>
    </dgm:pt>
    <dgm:pt modelId="{1327FA73-12A5-4541-9902-461190BB3ACF}" type="pres">
      <dgm:prSet presAssocID="{64D2744B-35DB-6D41-810C-BBCC399741B3}" presName="bottomArc1" presStyleLbl="parChTrans1D1" presStyleIdx="1" presStyleCnt="6"/>
      <dgm:spPr/>
    </dgm:pt>
    <dgm:pt modelId="{21D206F9-7994-3C4A-B970-682FD88FDC9B}" type="pres">
      <dgm:prSet presAssocID="{64D2744B-35DB-6D41-810C-BBCC399741B3}" presName="topConnNode1" presStyleLbl="node1" presStyleIdx="0" presStyleCnt="0"/>
      <dgm:spPr/>
    </dgm:pt>
    <dgm:pt modelId="{6C20DE0B-4315-E748-94B0-0A354FDDFBCD}" type="pres">
      <dgm:prSet presAssocID="{64D2744B-35DB-6D41-810C-BBCC399741B3}" presName="hierChild2" presStyleCnt="0"/>
      <dgm:spPr/>
    </dgm:pt>
    <dgm:pt modelId="{9D8A7814-08E0-CA4C-AC72-90D30F446EF0}" type="pres">
      <dgm:prSet presAssocID="{0AA495CA-91B3-5446-860D-848C97F53541}" presName="Name28" presStyleLbl="parChTrans1D2" presStyleIdx="0" presStyleCnt="2"/>
      <dgm:spPr/>
    </dgm:pt>
    <dgm:pt modelId="{110ED5EB-526F-9144-B427-B9D8CE9A647C}" type="pres">
      <dgm:prSet presAssocID="{9E9FC62D-0FF8-E042-8711-0BCD59FD756E}" presName="hierRoot2" presStyleCnt="0">
        <dgm:presLayoutVars>
          <dgm:hierBranch val="init"/>
        </dgm:presLayoutVars>
      </dgm:prSet>
      <dgm:spPr/>
    </dgm:pt>
    <dgm:pt modelId="{16B7714A-801B-E04A-87EA-4B02268DC0B6}" type="pres">
      <dgm:prSet presAssocID="{9E9FC62D-0FF8-E042-8711-0BCD59FD756E}" presName="rootComposite2" presStyleCnt="0"/>
      <dgm:spPr/>
    </dgm:pt>
    <dgm:pt modelId="{2A42BE54-3426-7D45-A415-B2579D69921F}" type="pres">
      <dgm:prSet presAssocID="{9E9FC62D-0FF8-E042-8711-0BCD59FD756E}" presName="rootText2" presStyleLbl="alignAcc1" presStyleIdx="0" presStyleCnt="0">
        <dgm:presLayoutVars>
          <dgm:chPref val="3"/>
        </dgm:presLayoutVars>
      </dgm:prSet>
      <dgm:spPr/>
    </dgm:pt>
    <dgm:pt modelId="{B4249880-9BEF-7449-B43D-035E561CF4E6}" type="pres">
      <dgm:prSet presAssocID="{9E9FC62D-0FF8-E042-8711-0BCD59FD756E}" presName="topArc2" presStyleLbl="parChTrans1D1" presStyleIdx="2" presStyleCnt="6"/>
      <dgm:spPr/>
    </dgm:pt>
    <dgm:pt modelId="{D6811AFE-38B1-B343-A9B9-791C4BBC8AE0}" type="pres">
      <dgm:prSet presAssocID="{9E9FC62D-0FF8-E042-8711-0BCD59FD756E}" presName="bottomArc2" presStyleLbl="parChTrans1D1" presStyleIdx="3" presStyleCnt="6"/>
      <dgm:spPr/>
    </dgm:pt>
    <dgm:pt modelId="{4FE99C76-3408-B44D-B264-24E976735CBF}" type="pres">
      <dgm:prSet presAssocID="{9E9FC62D-0FF8-E042-8711-0BCD59FD756E}" presName="topConnNode2" presStyleLbl="node2" presStyleIdx="0" presStyleCnt="0"/>
      <dgm:spPr/>
    </dgm:pt>
    <dgm:pt modelId="{00C1EB3E-1630-B448-B2CB-BE5437CCEF34}" type="pres">
      <dgm:prSet presAssocID="{9E9FC62D-0FF8-E042-8711-0BCD59FD756E}" presName="hierChild4" presStyleCnt="0"/>
      <dgm:spPr/>
    </dgm:pt>
    <dgm:pt modelId="{1930FBF6-0E25-4E4C-AB9A-3AB7619C8611}" type="pres">
      <dgm:prSet presAssocID="{9E9FC62D-0FF8-E042-8711-0BCD59FD756E}" presName="hierChild5" presStyleCnt="0"/>
      <dgm:spPr/>
    </dgm:pt>
    <dgm:pt modelId="{CA364D1A-18EB-FD4C-9FA7-19691C03664C}" type="pres">
      <dgm:prSet presAssocID="{FC6CD8E9-A059-6B40-A4F1-B022CD521890}" presName="Name28" presStyleLbl="parChTrans1D2" presStyleIdx="1" presStyleCnt="2"/>
      <dgm:spPr/>
    </dgm:pt>
    <dgm:pt modelId="{F33EF1C0-947A-DC41-B28C-67630B2CF461}" type="pres">
      <dgm:prSet presAssocID="{8CD47FEB-90CC-DB45-99AC-1DF77735F1BD}" presName="hierRoot2" presStyleCnt="0">
        <dgm:presLayoutVars>
          <dgm:hierBranch val="init"/>
        </dgm:presLayoutVars>
      </dgm:prSet>
      <dgm:spPr/>
    </dgm:pt>
    <dgm:pt modelId="{9C2D37A8-588A-B842-8F80-A73C7CF6D211}" type="pres">
      <dgm:prSet presAssocID="{8CD47FEB-90CC-DB45-99AC-1DF77735F1BD}" presName="rootComposite2" presStyleCnt="0"/>
      <dgm:spPr/>
    </dgm:pt>
    <dgm:pt modelId="{ED81FF1A-F3B1-3E45-9F4B-CB053BD80F20}" type="pres">
      <dgm:prSet presAssocID="{8CD47FEB-90CC-DB45-99AC-1DF77735F1BD}" presName="rootText2" presStyleLbl="alignAcc1" presStyleIdx="0" presStyleCnt="0">
        <dgm:presLayoutVars>
          <dgm:chPref val="3"/>
        </dgm:presLayoutVars>
      </dgm:prSet>
      <dgm:spPr/>
    </dgm:pt>
    <dgm:pt modelId="{66215245-A7DC-2D48-B50D-D7A388779BB9}" type="pres">
      <dgm:prSet presAssocID="{8CD47FEB-90CC-DB45-99AC-1DF77735F1BD}" presName="topArc2" presStyleLbl="parChTrans1D1" presStyleIdx="4" presStyleCnt="6"/>
      <dgm:spPr/>
    </dgm:pt>
    <dgm:pt modelId="{BFECD262-8B90-6A4F-8C44-F4D056584409}" type="pres">
      <dgm:prSet presAssocID="{8CD47FEB-90CC-DB45-99AC-1DF77735F1BD}" presName="bottomArc2" presStyleLbl="parChTrans1D1" presStyleIdx="5" presStyleCnt="6"/>
      <dgm:spPr/>
    </dgm:pt>
    <dgm:pt modelId="{E6925D20-A7E0-7E42-82A6-6E93CB433AA8}" type="pres">
      <dgm:prSet presAssocID="{8CD47FEB-90CC-DB45-99AC-1DF77735F1BD}" presName="topConnNode2" presStyleLbl="node2" presStyleIdx="0" presStyleCnt="0"/>
      <dgm:spPr/>
    </dgm:pt>
    <dgm:pt modelId="{2EEC4CFD-E9E7-CA4A-8942-8C2C142D38D8}" type="pres">
      <dgm:prSet presAssocID="{8CD47FEB-90CC-DB45-99AC-1DF77735F1BD}" presName="hierChild4" presStyleCnt="0"/>
      <dgm:spPr/>
    </dgm:pt>
    <dgm:pt modelId="{871BCDEA-71DF-1447-90B0-C6D6093DE6FE}" type="pres">
      <dgm:prSet presAssocID="{8CD47FEB-90CC-DB45-99AC-1DF77735F1BD}" presName="hierChild5" presStyleCnt="0"/>
      <dgm:spPr/>
    </dgm:pt>
    <dgm:pt modelId="{A843AD02-CB5D-4744-B23A-2652740D2D57}" type="pres">
      <dgm:prSet presAssocID="{64D2744B-35DB-6D41-810C-BBCC399741B3}" presName="hierChild3" presStyleCnt="0"/>
      <dgm:spPr/>
    </dgm:pt>
  </dgm:ptLst>
  <dgm:cxnLst>
    <dgm:cxn modelId="{02CE1013-EEC1-EF4E-96EA-7779FC3E464A}" srcId="{64D2744B-35DB-6D41-810C-BBCC399741B3}" destId="{8CD47FEB-90CC-DB45-99AC-1DF77735F1BD}" srcOrd="1" destOrd="0" parTransId="{FC6CD8E9-A059-6B40-A4F1-B022CD521890}" sibTransId="{E4ABA528-516A-024E-AF2A-E9A5E5E2C406}"/>
    <dgm:cxn modelId="{62E5873A-B246-BA4D-A6E6-EC58822F70A1}" type="presOf" srcId="{8CD47FEB-90CC-DB45-99AC-1DF77735F1BD}" destId="{ED81FF1A-F3B1-3E45-9F4B-CB053BD80F20}" srcOrd="0" destOrd="0" presId="urn:microsoft.com/office/officeart/2008/layout/HalfCircleOrganizationChart"/>
    <dgm:cxn modelId="{1309973B-F769-CE4B-8C10-C38122F790CF}" type="presOf" srcId="{9E9FC62D-0FF8-E042-8711-0BCD59FD756E}" destId="{4FE99C76-3408-B44D-B264-24E976735CBF}" srcOrd="1" destOrd="0" presId="urn:microsoft.com/office/officeart/2008/layout/HalfCircleOrganizationChart"/>
    <dgm:cxn modelId="{516FFA45-2ADF-FC4C-AB54-B9924B2079A4}" type="presOf" srcId="{8CD47FEB-90CC-DB45-99AC-1DF77735F1BD}" destId="{E6925D20-A7E0-7E42-82A6-6E93CB433AA8}" srcOrd="1" destOrd="0" presId="urn:microsoft.com/office/officeart/2008/layout/HalfCircleOrganizationChart"/>
    <dgm:cxn modelId="{D8CF5250-5FC0-874B-8CAE-43F889B4AED1}" type="presOf" srcId="{64D2744B-35DB-6D41-810C-BBCC399741B3}" destId="{AD2C92C2-3CC3-A14B-A46B-507B78B80B56}" srcOrd="0" destOrd="0" presId="urn:microsoft.com/office/officeart/2008/layout/HalfCircleOrganizationChart"/>
    <dgm:cxn modelId="{7B327351-D38D-724A-85AA-800667974210}" type="presOf" srcId="{0AA495CA-91B3-5446-860D-848C97F53541}" destId="{9D8A7814-08E0-CA4C-AC72-90D30F446EF0}" srcOrd="0" destOrd="0" presId="urn:microsoft.com/office/officeart/2008/layout/HalfCircleOrganizationChart"/>
    <dgm:cxn modelId="{F3D66377-C9F4-CB4C-A76C-25EFB986C1AD}" srcId="{64D2744B-35DB-6D41-810C-BBCC399741B3}" destId="{9E9FC62D-0FF8-E042-8711-0BCD59FD756E}" srcOrd="0" destOrd="0" parTransId="{0AA495CA-91B3-5446-860D-848C97F53541}" sibTransId="{A16269EA-DADD-A946-8B1A-4F534DE88011}"/>
    <dgm:cxn modelId="{7518EC97-9AA5-6049-9D78-26FA319C722C}" srcId="{6CFB94DE-57BC-B54A-AEDB-A3C2EA8115DC}" destId="{64D2744B-35DB-6D41-810C-BBCC399741B3}" srcOrd="0" destOrd="0" parTransId="{D7A993FE-0ECD-7946-A5FD-FE8BA4A3D292}" sibTransId="{DA4481EA-6AF5-894A-AD3F-5F2C03F0A19A}"/>
    <dgm:cxn modelId="{C167CDC8-BDFB-8E4C-B1E6-96AD0AA89136}" type="presOf" srcId="{FC6CD8E9-A059-6B40-A4F1-B022CD521890}" destId="{CA364D1A-18EB-FD4C-9FA7-19691C03664C}" srcOrd="0" destOrd="0" presId="urn:microsoft.com/office/officeart/2008/layout/HalfCircleOrganizationChart"/>
    <dgm:cxn modelId="{74E6F8D7-24D3-8C4F-A10C-40ACA58F1A45}" type="presOf" srcId="{6CFB94DE-57BC-B54A-AEDB-A3C2EA8115DC}" destId="{B5F05D46-2743-A847-A567-F54C513D4C98}" srcOrd="0" destOrd="0" presId="urn:microsoft.com/office/officeart/2008/layout/HalfCircleOrganizationChart"/>
    <dgm:cxn modelId="{734AF3D8-BAE9-1844-B125-B956F34BF43B}" type="presOf" srcId="{64D2744B-35DB-6D41-810C-BBCC399741B3}" destId="{21D206F9-7994-3C4A-B970-682FD88FDC9B}" srcOrd="1" destOrd="0" presId="urn:microsoft.com/office/officeart/2008/layout/HalfCircleOrganizationChart"/>
    <dgm:cxn modelId="{A9F55CF3-C63E-0148-ACD5-BE1AD06C41A6}" type="presOf" srcId="{9E9FC62D-0FF8-E042-8711-0BCD59FD756E}" destId="{2A42BE54-3426-7D45-A415-B2579D69921F}" srcOrd="0" destOrd="0" presId="urn:microsoft.com/office/officeart/2008/layout/HalfCircleOrganizationChart"/>
    <dgm:cxn modelId="{7CC63F40-B069-544D-840F-D30506FC31BA}" type="presParOf" srcId="{B5F05D46-2743-A847-A567-F54C513D4C98}" destId="{2C6D19DF-DC73-1940-A398-409DB80C4AB3}" srcOrd="0" destOrd="0" presId="urn:microsoft.com/office/officeart/2008/layout/HalfCircleOrganizationChart"/>
    <dgm:cxn modelId="{D47AB8B8-235B-6043-91A2-E45FF9260C07}" type="presParOf" srcId="{2C6D19DF-DC73-1940-A398-409DB80C4AB3}" destId="{CCC63432-2F7E-8C4B-8F71-6B16B231AE39}" srcOrd="0" destOrd="0" presId="urn:microsoft.com/office/officeart/2008/layout/HalfCircleOrganizationChart"/>
    <dgm:cxn modelId="{EA0C9557-11C4-3944-9917-0F951BED4595}" type="presParOf" srcId="{CCC63432-2F7E-8C4B-8F71-6B16B231AE39}" destId="{AD2C92C2-3CC3-A14B-A46B-507B78B80B56}" srcOrd="0" destOrd="0" presId="urn:microsoft.com/office/officeart/2008/layout/HalfCircleOrganizationChart"/>
    <dgm:cxn modelId="{103AB7C0-1F18-6F41-8C06-5F7308B71144}" type="presParOf" srcId="{CCC63432-2F7E-8C4B-8F71-6B16B231AE39}" destId="{221512DC-9FD5-2740-9072-AEA9CDD68608}" srcOrd="1" destOrd="0" presId="urn:microsoft.com/office/officeart/2008/layout/HalfCircleOrganizationChart"/>
    <dgm:cxn modelId="{A8786D99-30D4-7A4C-9722-114BC056C715}" type="presParOf" srcId="{CCC63432-2F7E-8C4B-8F71-6B16B231AE39}" destId="{1327FA73-12A5-4541-9902-461190BB3ACF}" srcOrd="2" destOrd="0" presId="urn:microsoft.com/office/officeart/2008/layout/HalfCircleOrganizationChart"/>
    <dgm:cxn modelId="{5700FCB6-D179-FE48-8F31-AED92C250990}" type="presParOf" srcId="{CCC63432-2F7E-8C4B-8F71-6B16B231AE39}" destId="{21D206F9-7994-3C4A-B970-682FD88FDC9B}" srcOrd="3" destOrd="0" presId="urn:microsoft.com/office/officeart/2008/layout/HalfCircleOrganizationChart"/>
    <dgm:cxn modelId="{DEACB694-E713-584A-8606-D4E2872FA7AA}" type="presParOf" srcId="{2C6D19DF-DC73-1940-A398-409DB80C4AB3}" destId="{6C20DE0B-4315-E748-94B0-0A354FDDFBCD}" srcOrd="1" destOrd="0" presId="urn:microsoft.com/office/officeart/2008/layout/HalfCircleOrganizationChart"/>
    <dgm:cxn modelId="{736350F7-B567-1047-94F0-589ADD7E9A12}" type="presParOf" srcId="{6C20DE0B-4315-E748-94B0-0A354FDDFBCD}" destId="{9D8A7814-08E0-CA4C-AC72-90D30F446EF0}" srcOrd="0" destOrd="0" presId="urn:microsoft.com/office/officeart/2008/layout/HalfCircleOrganizationChart"/>
    <dgm:cxn modelId="{7BECC5CA-5266-DE4D-BD11-43D531F0CABA}" type="presParOf" srcId="{6C20DE0B-4315-E748-94B0-0A354FDDFBCD}" destId="{110ED5EB-526F-9144-B427-B9D8CE9A647C}" srcOrd="1" destOrd="0" presId="urn:microsoft.com/office/officeart/2008/layout/HalfCircleOrganizationChart"/>
    <dgm:cxn modelId="{4651A686-FB32-7949-9AB5-FB544E789ACD}" type="presParOf" srcId="{110ED5EB-526F-9144-B427-B9D8CE9A647C}" destId="{16B7714A-801B-E04A-87EA-4B02268DC0B6}" srcOrd="0" destOrd="0" presId="urn:microsoft.com/office/officeart/2008/layout/HalfCircleOrganizationChart"/>
    <dgm:cxn modelId="{3B663857-6873-CC40-A0B2-52D823ED3CFF}" type="presParOf" srcId="{16B7714A-801B-E04A-87EA-4B02268DC0B6}" destId="{2A42BE54-3426-7D45-A415-B2579D69921F}" srcOrd="0" destOrd="0" presId="urn:microsoft.com/office/officeart/2008/layout/HalfCircleOrganizationChart"/>
    <dgm:cxn modelId="{B531D4F6-BF90-F946-B88C-2CF3E6E69012}" type="presParOf" srcId="{16B7714A-801B-E04A-87EA-4B02268DC0B6}" destId="{B4249880-9BEF-7449-B43D-035E561CF4E6}" srcOrd="1" destOrd="0" presId="urn:microsoft.com/office/officeart/2008/layout/HalfCircleOrganizationChart"/>
    <dgm:cxn modelId="{21E61470-FCB1-8F43-BE76-1C1ACD84E871}" type="presParOf" srcId="{16B7714A-801B-E04A-87EA-4B02268DC0B6}" destId="{D6811AFE-38B1-B343-A9B9-791C4BBC8AE0}" srcOrd="2" destOrd="0" presId="urn:microsoft.com/office/officeart/2008/layout/HalfCircleOrganizationChart"/>
    <dgm:cxn modelId="{22EF2569-B347-464B-A512-19FB00BE7F5F}" type="presParOf" srcId="{16B7714A-801B-E04A-87EA-4B02268DC0B6}" destId="{4FE99C76-3408-B44D-B264-24E976735CBF}" srcOrd="3" destOrd="0" presId="urn:microsoft.com/office/officeart/2008/layout/HalfCircleOrganizationChart"/>
    <dgm:cxn modelId="{664E6CEE-8420-2B40-A403-C1EC4D40A593}" type="presParOf" srcId="{110ED5EB-526F-9144-B427-B9D8CE9A647C}" destId="{00C1EB3E-1630-B448-B2CB-BE5437CCEF34}" srcOrd="1" destOrd="0" presId="urn:microsoft.com/office/officeart/2008/layout/HalfCircleOrganizationChart"/>
    <dgm:cxn modelId="{E00C5BC9-03E2-E449-94AC-887B0FDBD9CE}" type="presParOf" srcId="{110ED5EB-526F-9144-B427-B9D8CE9A647C}" destId="{1930FBF6-0E25-4E4C-AB9A-3AB7619C8611}" srcOrd="2" destOrd="0" presId="urn:microsoft.com/office/officeart/2008/layout/HalfCircleOrganizationChart"/>
    <dgm:cxn modelId="{AF7BA45B-FD42-774A-B9A6-D28E58B8A701}" type="presParOf" srcId="{6C20DE0B-4315-E748-94B0-0A354FDDFBCD}" destId="{CA364D1A-18EB-FD4C-9FA7-19691C03664C}" srcOrd="2" destOrd="0" presId="urn:microsoft.com/office/officeart/2008/layout/HalfCircleOrganizationChart"/>
    <dgm:cxn modelId="{5DA90FC3-974D-0C4F-9C65-BE1EBC1FEB15}" type="presParOf" srcId="{6C20DE0B-4315-E748-94B0-0A354FDDFBCD}" destId="{F33EF1C0-947A-DC41-B28C-67630B2CF461}" srcOrd="3" destOrd="0" presId="urn:microsoft.com/office/officeart/2008/layout/HalfCircleOrganizationChart"/>
    <dgm:cxn modelId="{6FB686AE-90D2-934D-9F64-2F1F96D86EC3}" type="presParOf" srcId="{F33EF1C0-947A-DC41-B28C-67630B2CF461}" destId="{9C2D37A8-588A-B842-8F80-A73C7CF6D211}" srcOrd="0" destOrd="0" presId="urn:microsoft.com/office/officeart/2008/layout/HalfCircleOrganizationChart"/>
    <dgm:cxn modelId="{EAABC03A-BDB7-D645-AFA0-3FFB2CE78175}" type="presParOf" srcId="{9C2D37A8-588A-B842-8F80-A73C7CF6D211}" destId="{ED81FF1A-F3B1-3E45-9F4B-CB053BD80F20}" srcOrd="0" destOrd="0" presId="urn:microsoft.com/office/officeart/2008/layout/HalfCircleOrganizationChart"/>
    <dgm:cxn modelId="{F211F868-1974-8147-930B-2AFAE2DD38B0}" type="presParOf" srcId="{9C2D37A8-588A-B842-8F80-A73C7CF6D211}" destId="{66215245-A7DC-2D48-B50D-D7A388779BB9}" srcOrd="1" destOrd="0" presId="urn:microsoft.com/office/officeart/2008/layout/HalfCircleOrganizationChart"/>
    <dgm:cxn modelId="{991A9700-135A-A74D-BA14-E3BE706CBCBE}" type="presParOf" srcId="{9C2D37A8-588A-B842-8F80-A73C7CF6D211}" destId="{BFECD262-8B90-6A4F-8C44-F4D056584409}" srcOrd="2" destOrd="0" presId="urn:microsoft.com/office/officeart/2008/layout/HalfCircleOrganizationChart"/>
    <dgm:cxn modelId="{BBE25EF3-C8A8-E54D-95B2-D6B53DAF2071}" type="presParOf" srcId="{9C2D37A8-588A-B842-8F80-A73C7CF6D211}" destId="{E6925D20-A7E0-7E42-82A6-6E93CB433AA8}" srcOrd="3" destOrd="0" presId="urn:microsoft.com/office/officeart/2008/layout/HalfCircleOrganizationChart"/>
    <dgm:cxn modelId="{A3C854DE-ADE9-474B-9D50-8ECEA6CAAA10}" type="presParOf" srcId="{F33EF1C0-947A-DC41-B28C-67630B2CF461}" destId="{2EEC4CFD-E9E7-CA4A-8942-8C2C142D38D8}" srcOrd="1" destOrd="0" presId="urn:microsoft.com/office/officeart/2008/layout/HalfCircleOrganizationChart"/>
    <dgm:cxn modelId="{E1413913-13DE-7B4E-ACF2-D556913B0928}" type="presParOf" srcId="{F33EF1C0-947A-DC41-B28C-67630B2CF461}" destId="{871BCDEA-71DF-1447-90B0-C6D6093DE6FE}" srcOrd="2" destOrd="0" presId="urn:microsoft.com/office/officeart/2008/layout/HalfCircleOrganizationChart"/>
    <dgm:cxn modelId="{921CC6AD-01B2-EF40-9F7B-828BE19FDA90}" type="presParOf" srcId="{2C6D19DF-DC73-1940-A398-409DB80C4AB3}" destId="{A843AD02-CB5D-4744-B23A-2652740D2D57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CFBB3-56A8-4F4F-9647-31784F27B6D8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7413DF-B5AE-4595-99C0-544372A1A374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ENT Consultant and Laryngologist</a:t>
          </a:r>
        </a:p>
      </dsp:txBody>
      <dsp:txXfrm>
        <a:off x="417971" y="2644140"/>
        <a:ext cx="2889450" cy="720000"/>
      </dsp:txXfrm>
    </dsp:sp>
    <dsp:sp modelId="{031B5AF4-E8A7-4834-97F7-903B3262DDE6}">
      <dsp:nvSpPr>
        <dsp:cNvPr id="0" name=""/>
        <dsp:cNvSpPr/>
      </dsp:nvSpPr>
      <dsp:spPr>
        <a:xfrm>
          <a:off x="8139770" y="1217524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7E666-6C92-4F3D-A6FA-1C7CAAF8887C}">
      <dsp:nvSpPr>
        <dsp:cNvPr id="0" name=""/>
        <dsp:cNvSpPr/>
      </dsp:nvSpPr>
      <dsp:spPr>
        <a:xfrm>
          <a:off x="6968643" y="2376279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DGH with a catchment of 450 000 people</a:t>
          </a:r>
        </a:p>
      </dsp:txBody>
      <dsp:txXfrm>
        <a:off x="6968643" y="2376279"/>
        <a:ext cx="2889450" cy="720000"/>
      </dsp:txXfrm>
    </dsp:sp>
    <dsp:sp modelId="{6677A9EF-91B3-47AE-A765-184354B0C7F3}">
      <dsp:nvSpPr>
        <dsp:cNvPr id="0" name=""/>
        <dsp:cNvSpPr/>
      </dsp:nvSpPr>
      <dsp:spPr>
        <a:xfrm>
          <a:off x="4165888" y="1202350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51A83-D513-45FC-A0EB-B1DB8376719D}">
      <dsp:nvSpPr>
        <dsp:cNvPr id="0" name=""/>
        <dsp:cNvSpPr/>
      </dsp:nvSpPr>
      <dsp:spPr>
        <a:xfrm>
          <a:off x="3813075" y="250070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Work in a team of 3 ENT Consultants and 5 Middle Grade Doctors and 4 SHOs</a:t>
          </a:r>
        </a:p>
      </dsp:txBody>
      <dsp:txXfrm>
        <a:off x="3813075" y="2500702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64D1A-18EB-FD4C-9FA7-19691C03664C}">
      <dsp:nvSpPr>
        <dsp:cNvPr id="0" name=""/>
        <dsp:cNvSpPr/>
      </dsp:nvSpPr>
      <dsp:spPr>
        <a:xfrm>
          <a:off x="4064000" y="2323347"/>
          <a:ext cx="2224013" cy="7719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5985"/>
              </a:lnTo>
              <a:lnTo>
                <a:pt x="2224013" y="385985"/>
              </a:lnTo>
              <a:lnTo>
                <a:pt x="2224013" y="77197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8A7814-08E0-CA4C-AC72-90D30F446EF0}">
      <dsp:nvSpPr>
        <dsp:cNvPr id="0" name=""/>
        <dsp:cNvSpPr/>
      </dsp:nvSpPr>
      <dsp:spPr>
        <a:xfrm>
          <a:off x="1839986" y="2323347"/>
          <a:ext cx="2224013" cy="771971"/>
        </a:xfrm>
        <a:custGeom>
          <a:avLst/>
          <a:gdLst/>
          <a:ahLst/>
          <a:cxnLst/>
          <a:rect l="0" t="0" r="0" b="0"/>
          <a:pathLst>
            <a:path>
              <a:moveTo>
                <a:pt x="2224013" y="0"/>
              </a:moveTo>
              <a:lnTo>
                <a:pt x="2224013" y="385985"/>
              </a:lnTo>
              <a:lnTo>
                <a:pt x="0" y="385985"/>
              </a:lnTo>
              <a:lnTo>
                <a:pt x="0" y="77197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1512DC-9FD5-2740-9072-AEA9CDD68608}">
      <dsp:nvSpPr>
        <dsp:cNvPr id="0" name=""/>
        <dsp:cNvSpPr/>
      </dsp:nvSpPr>
      <dsp:spPr>
        <a:xfrm>
          <a:off x="3144986" y="485320"/>
          <a:ext cx="1838027" cy="1838027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27FA73-12A5-4541-9902-461190BB3ACF}">
      <dsp:nvSpPr>
        <dsp:cNvPr id="0" name=""/>
        <dsp:cNvSpPr/>
      </dsp:nvSpPr>
      <dsp:spPr>
        <a:xfrm>
          <a:off x="3144986" y="485320"/>
          <a:ext cx="1838027" cy="1838027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2C92C2-3CC3-A14B-A46B-507B78B80B56}">
      <dsp:nvSpPr>
        <dsp:cNvPr id="0" name=""/>
        <dsp:cNvSpPr/>
      </dsp:nvSpPr>
      <dsp:spPr>
        <a:xfrm>
          <a:off x="2225972" y="816165"/>
          <a:ext cx="3676054" cy="117633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ENT Consultant</a:t>
          </a:r>
        </a:p>
      </dsp:txBody>
      <dsp:txXfrm>
        <a:off x="2225972" y="816165"/>
        <a:ext cx="3676054" cy="1176337"/>
      </dsp:txXfrm>
    </dsp:sp>
    <dsp:sp modelId="{B4249880-9BEF-7449-B43D-035E561CF4E6}">
      <dsp:nvSpPr>
        <dsp:cNvPr id="0" name=""/>
        <dsp:cNvSpPr/>
      </dsp:nvSpPr>
      <dsp:spPr>
        <a:xfrm>
          <a:off x="920973" y="3095319"/>
          <a:ext cx="1838027" cy="1838027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811AFE-38B1-B343-A9B9-791C4BBC8AE0}">
      <dsp:nvSpPr>
        <dsp:cNvPr id="0" name=""/>
        <dsp:cNvSpPr/>
      </dsp:nvSpPr>
      <dsp:spPr>
        <a:xfrm>
          <a:off x="920973" y="3095319"/>
          <a:ext cx="1838027" cy="1838027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42BE54-3426-7D45-A415-B2579D69921F}">
      <dsp:nvSpPr>
        <dsp:cNvPr id="0" name=""/>
        <dsp:cNvSpPr/>
      </dsp:nvSpPr>
      <dsp:spPr>
        <a:xfrm>
          <a:off x="1959" y="3426164"/>
          <a:ext cx="3676054" cy="117633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Middle Grade Doctor/ENT </a:t>
          </a:r>
          <a:r>
            <a:rPr lang="en-GB" sz="4000" kern="1200" dirty="0" err="1"/>
            <a:t>StR</a:t>
          </a:r>
          <a:endParaRPr lang="en-GB" sz="4000" kern="1200" dirty="0"/>
        </a:p>
      </dsp:txBody>
      <dsp:txXfrm>
        <a:off x="1959" y="3426164"/>
        <a:ext cx="3676054" cy="1176337"/>
      </dsp:txXfrm>
    </dsp:sp>
    <dsp:sp modelId="{66215245-A7DC-2D48-B50D-D7A388779BB9}">
      <dsp:nvSpPr>
        <dsp:cNvPr id="0" name=""/>
        <dsp:cNvSpPr/>
      </dsp:nvSpPr>
      <dsp:spPr>
        <a:xfrm>
          <a:off x="5368999" y="3095319"/>
          <a:ext cx="1838027" cy="1838027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ECD262-8B90-6A4F-8C44-F4D056584409}">
      <dsp:nvSpPr>
        <dsp:cNvPr id="0" name=""/>
        <dsp:cNvSpPr/>
      </dsp:nvSpPr>
      <dsp:spPr>
        <a:xfrm>
          <a:off x="5368999" y="3095319"/>
          <a:ext cx="1838027" cy="1838027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81FF1A-F3B1-3E45-9F4B-CB053BD80F20}">
      <dsp:nvSpPr>
        <dsp:cNvPr id="0" name=""/>
        <dsp:cNvSpPr/>
      </dsp:nvSpPr>
      <dsp:spPr>
        <a:xfrm>
          <a:off x="4449985" y="3426164"/>
          <a:ext cx="3676054" cy="1176337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SHO/IMG</a:t>
          </a:r>
        </a:p>
      </dsp:txBody>
      <dsp:txXfrm>
        <a:off x="4449985" y="3426164"/>
        <a:ext cx="3676054" cy="1176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3T08:06:15.8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3T08:06:48.18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6308 4521 24575,'-8'-69'0,"-5"11"0,-6-10 0,-4-15 0,-5-10 0,2 5-768,-5-4 1,-1-1 767,7 19 0,-2-7 0,-1-1 0,3 8 0,3 8 0,2 5 0,-1-3 0,-4-15 0,0-4 0,0 1 0,3 2 0,1 1 0,2 2 249,-4-18 1,3 4-250,2 11 0,2 4 127,3 13 0,0 3-127,1 5 0,-1 2 0,0 4 0,-1 1 0,-11-44 782,1 11-782,7 19 0,7 20 0,3 19 0,4 12 0,1 5 0,1 0 0,1-5 0,-2-9 0,-3-12 0,-5-12 0,-5-7 0,-2-1 0,-4 6 0,5 9 0,5 10 0,-9-29 0,-8-5 0,-3-4 0,7 16 0,-2-3 0,-6-6 0,-4-7 0,-1 5 0,-5-7 0,-2 3 0,7 9 0,-2-1 0,0 1 0,-17-26 0,0 5 0,5 10 0,2 7 0,11 15 0,1 5 0,-20-13 0,13 21 0,6 8 0,0 2 0,-3-1 0,-9-2 0,-5-1 0,-6-2 0,-3 2 0,-1 0 0,0 0 0,2 4 0,2 1 0,0 1 0,-4-1 0,-4 1 0,-13 2 0,-16 4 0,36 9 0,-4 1 0,-8 1 0,-4 1 0,-10 0 0,-2 1 0,23 0 0,0 0 0,-1 0-186,-3 0 1,-1 0-1,0 0 186,-5 0 0,0 0 0,0 0 0,1 0 0,1 0 0,0 0 0,2 0 0,0 1 0,1-2 0,4 1 0,0-2 0,2 1 0,-24-1 0,3 0 0,7 0 0,2 1 0,9-1 0,2 0 0,5 2 0,1 0 0,0 0 0,0 0 0,0 2 0,0 1 0,3 3 0,2 2 0,-39 18 557,33-10-557,4 6 0,3-1 0,10-5 0,-28 25 0,18-3 0,-18 15 0,-1 3 0,17-6 0,14-6 0,11-5 0,10-1 0,3 1 0,1 7 0,1 8 0,-2 10 0,0 10 0,-2 4 0,-2-3 0,3-11 0,4-14 0,3-14 0,4-8 0,2-1 0,1 1 0,1 5 0,0 4 0,1 3 0,-1 5 0,2 2 0,0 1 0,0-1 0,3-6 0,0-3 0,0-1 0,0 3 0,0 2 0,0 4 0,0 4 0,4 5 0,8 7 0,7 6 0,6 4 0,3 0 0,-2-2 0,-3-6 0,-2-3 0,-5 0 0,-2-3 0,-1 2 0,-1-2 0,-1-3 0,1 0 0,-1-3 0,0 3 0,-2 3 0,0-2 0,-2 0 0,0-4 0,0-7 0,-1 2 0,2-3 0,1 4 0,3 2 0,4 2 0,1 3 0,0-1 0,-1 0 0,-1-4 0,1-3 0,-5-6 0,0-3 0,1-2 0,-2 0 0,2 0 0,0-1 0,-2 1 0,2-3 0,1-2 0,1-1 0,1-3 0,0 1 0,1 0 0,-2 0 0,2 4 0,0 0 0,-2 0 0,-4-4 0,-2-8 0,-5 0 0,0 13 0,11 23 0,-4-4 0,16 24 0,-5-21 0,6 13 0,0-7 0,-5-13 0,-6-11 0,-6-9 0,-3-4 0,0 0 0,-1-2 0,2 2 0,-5-10 0,1 1 0,-2-7 0,3 3 0,0 4 0,4 2 0,1 4 0,2 3 0,3 3 0,1 0 0,1-3 0,-1-3 0,0-3 0,0 1 0,0-1 0,5 1 0,3 0 0,4 0 0,-1 1 0,-1-1 0,1 0 0,1-2 0,9 1 0,3-1 0,4 2 0,3 0 0,-3-4 0,4-2 0,-1-2 0,0 0 0,4-1 0,3 1 0,4 0 0,2 0 0,1 0 0,-4-1 0,-2-1 0,1-2 0,6-3 0,8 0 0,12-1 0,11 3 0,4 0 0,1 1 0,-7-1 0,-13 0 0,-4 0 0,-7-3 0,1-1 0,0-2 0,4 0 0,6 0 0,7 0 0,13-3 0,-45 0 0,1 0 0,3-1 0,1-1 0,-1-1 0,0-1 0,-4 1 0,-2 0 0,44-9 0,-12 0 0,-5-2 0,1-3 0,4 1 0,12 2 0,-45 10 0,1 1 0,0 2 0,-1 0 0,41-1 0,-20 1 0,-20 0 0,-18 1 0,-19 0 0,-5 0 0,-1 1 0,20 0 0,41 1 0,-9 1 0,-7 0 0,4 0 0,33 0 0,-34 1 0,2-2 0,-3 0 0,0-1 0,41-8 0,-16-11 0,-10-10 0,-9-2 0,-5-1 0,-2 2 0,-5 3 0,2 3 0,-1 2 0,1 0 0,3 0 0,1-1 0,-2 2 0,-4 1 0,-7 2 0,-8 0 0,-5-2 0,-2-4 0,1-1 0,-1-3 0,0 5 0,-1 4 0,-3 4 0,-2 4 0,-3 0 0,1 1 0,2-2 0,0-2 0,1 0 0,-1 0 0,-4 1 0,-7 8 0,-3 1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3T08:06:51.36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0 181 24575,'46'-3'0,"4"-2"0,11-1 0,20 2 0,11 0 0,-4 0-523,-1-3 0,2 2 523,-15 2 0,9 1 0,0 1 0,-7 0 0,19 0 0,-3 2 0,-10-1 0,3 0 0,1 0 0,1 0 0,1 0 0,-4 0 0,-10 0 0,-3 0 0,-3 0 0,24 0 0,-6 0 171,-18 0 1,-5 0-172,36-1 173,-22-6-173,-11-5 0,-1-6 0,7-7 530,7 1-530,12 2 0,6 6 0,-1 8 0,-5 5 0,-15 3 0,-15 0 0,-13 3 0,-10 2 0,-5 3 0,-1 0 0,4-2 0,0-1 0,2-2 0,-1-2 0,-4-1 0,-2 0 0,-2 0 0,1 0 0,3 0 0,2 0 0,-5 0 0,-4 0 0,-8 0 0,-8 0 0,-4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3T08:15:31.0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6153 891 24575,'-24'-4'0,"-25"-15"0,0-2 0,-2-3 0,-32-17 0,17 6 0,-2-2 0,16 8 0,1-2 0,-14-8 0,-3-2 0,3 1 0,1 1 0,4 1 0,2 1 0,5 4 0,1 1 0,2 2 0,0 2 0,0 2 0,-1 2 0,-2 0 0,-1 2 0,-2 0 0,-1 2 0,-2 2 0,0 2 0,-1-1 0,1 1 0,2 3 0,1 1 0,2 1 0,1 1 0,0 0 0,0 1 0,1 2 0,-1 2 0,-4 1 0,-1 1 0,-6 1 0,-2 1 0,-6 1 0,-3 0 0,-14 1 0,-4 1 0,27 0 0,-1 2 0,-1 1-147,-2 2 0,-2 2 0,1 1 147,-1 1 0,0 1 0,1 2 0,5 1 0,1 1 0,1 0 0,-29 9 0,2 1 0,5 0 0,1 0 0,5-1 0,2 0 0,1-1 0,2 1 0,2-1 0,1 0 0,3-1 0,2 1 0,0 1 0,0-1 0,1 0 0,2 0 0,1 0 0,1 1 220,-2 0 1,1 1-221,1 2 0,1 0 0,2-1 0,2 1 0,1-3 0,1 0 0,6-1 0,0 0 0,-39 17 0,9-2 0,14-2 0,10-4 0,9 3 0,3 0 0,-1 6 0,0 6 0,-4 6 0,-3 5 0,0 5 0,1 4 0,7-5 0,10-10 0,10-10 0,13-21 0,6-5 0,4-12 0,0 4 0,0 13 0,0 39 0,2-6 0,1 8 0,4 20 0,4 6 0,0-18 0,1 2 0,3 0-209,4 4 0,1 0 1,2-1 208,2-2 0,1-1 0,1-2 0,-1-4 0,1-3 0,-1-2 0,10 17 0,-1-7 0,-4-12 0,-1-4 0,21 27 0,-7-20 0,-6-12 0,-6-8 626,-3-1-626,1 0 0,2 1 0,1-4 0,0-4 0,-3-5 0,1-6 0,-13-10 0,1-3 0,-10-6 0,13 8 0,19 7 0,22 10 0,19 9 0,-36-17 0,2 0 0,0 0 0,1 0 0,-1-1 0,-1-2 0,41 16 0,-4-4 0,-4-1 0,0-3 0,4 0 0,6 1 0,-39-13 0,1 0 0,7 2 0,1 0 0,0 0 0,2 0 0,-1 0 0,1 0 0,-4 0 0,0-1 0,-4-1 0,-2-1 0,46 7 0,-11-5 0,-5-8 0,-7-4 0,-2 3 0,1-2 0,0 2 0,3 4 0,1-1 0,-1-1 0,-3-1 0,-5-5 0,-3-1 0,0-2 0,4 0 0,9 0 0,13 0 0,-39-2 0,3 0 0,7-1 0,2 0 0,6-1 0,2-1 0,2 0 0,0 0 0,-2 0 0,-1 1 0,-5 0 0,-2 0 0,-11 2 0,-2 0 0,33-3 0,-17 2 0,-8-7 0,4-4 0,1-3 0,4-4 0,5 1 0,4 0 0,15-3 0,-41 10 0,2 1 0,7-3 0,0-1 0,6-1 0,0-2 0,2-1 0,0-1 0,3-5 0,0-2 0,0-4 0,0-2 0,-1-2 0,-2-4 0,0-1 0,-2-1 0,-2 2 0,-1 0 0,-4 2 0,0-1 0,-5 4 0,-2-1 0,-3 2 0,-3 0 0,-3 0 0,-1-1 0,-2 0 0,-1 0 0,-1-2 0,-1 0 0,33-34 0,-10-6 0,-10-3 0,-8-4 0,-10-11 0,-18 46 0,-2-1 0,-2-1 0,-1 0 0,-4-1 0,-1 1 0,-1 0 0,-2-1 0,-1-1 0,0-2 0,-3-5 0,-2-2 0,-5-5 0,-5-1 0,-5-3 0,-4 0 0,-5 2 0,-3 3 0,-1 7 0,-1 3 0,4 8 0,-2 3 0,-32-28 0,-3 8 0,28 33 0,-3 1 0,-8-3 0,-2-1 0,-4-1 0,-2 0 0,-4-1 0,-1 0 0,4 1 0,1 2 0,9 6 0,3 1 0,-25-14 0,26 17 0,24 14 0,6 7 0,9 3 0,-3 0 0,2-2 0,-8-3 0,-18-8 0,-29-14 0,-27-15 0,41 17 0,1 0 0,-33-22 0,25 15 0,31 17 0,11 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CB5C83-C214-9747-845D-12206C9A88A7}" type="datetimeFigureOut">
              <a:rPr lang="en-US" smtClean="0"/>
              <a:t>7/13/23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E1FD96-5FF2-C541-9274-678D4B6C10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484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Publicity</a:t>
            </a:r>
          </a:p>
          <a:p>
            <a:r>
              <a:rPr lang="en-US" dirty="0"/>
              <a:t>Post intervention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E1FD96-5FF2-C541-9274-678D4B6C10D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059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D51E5-013B-C74F-91A8-ECB8439AE9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847219-AB0D-9A24-369C-EFB94A27AF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B0A11-EB42-4015-FF3B-A5DA3A869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837B7-ED58-B3EF-9C89-36D973FEC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EC0D8-0481-C187-A43D-0103D66C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33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36415-B73F-1490-8A10-4482339C7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7569B-0293-B06C-EC00-C88393FAE3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CFE6F-F084-941F-9948-4D36F50F6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A7DBB-78CB-AC7C-2907-6D9057935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6F5513-D70B-F08A-52BF-61E4C0FF4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678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4650F-3FA6-2E3A-2836-ECE54ABAE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AE31C-0FD0-30B4-496E-81CA0FB57D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FEB9E-0A28-A4D0-8B3B-1CC6F4AA9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84723-15A0-BA3B-CFFD-230A617EF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073E3-AFFE-3D97-D9FF-C3C1D8F8E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30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75254-F4FE-7793-684A-6CF697538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7AA9F-1390-A556-A285-CA1FCFFF9F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373241-BC16-5786-46B9-0F66A47916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CD410F-8AD8-A7F9-D3D2-4D5ACB2C7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EC4FCB-ACD1-799C-0638-98269D808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3878CF-333B-0C56-973D-34992F01D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886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3BD21-D26C-13EA-0E3B-CDDB45011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71AAD3-A068-00EE-F697-DE8B6C5234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F07CD9-4CA0-F37F-BE59-619CE666A7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60B9A1-0B14-C245-82CE-1EEB2CDADE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3E24F4-9A39-4CFB-56A5-4EF36744D1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38C9DB-37DA-1A4B-4070-6458AE934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53515C-3B8C-A458-1E88-0BA35CBC7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97B78C-1BAF-169F-38B6-C8103C634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782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4A09D-58D3-E882-270C-0D1CD489A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C86BD3-53FC-8003-277C-E6A46815B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B322E6-6E02-09F8-7AA6-002566ECD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14CB5A-B08A-4602-E9E7-14D0C2441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276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333FC5-B188-55B4-9B6F-6BD93B7BC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C9E24B-8098-18A9-A144-4427DFC81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2CC4A-0C4D-9CD6-C953-BC500299E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106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19E9C-418F-2314-0EBD-0EED573E5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04BF6-CF52-CFD1-4818-1862AA6EC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CEADF6-1735-9E83-D342-312690B7B3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9343F8-85AD-E61B-54DE-8F2EAC144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50CDCD-717A-9153-D53A-8A135BB5D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E8E47A-4742-5D6D-4467-4FEDBEA26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507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F20EB-C443-248D-F754-E54054E51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343C01-5D6F-170F-7568-948183488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C6C15A-36CE-05DE-A4DF-51CEE64B76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84DE7-E9AC-0EB9-7943-B49AA8E53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1F8549-3B1B-1B0D-2524-3C044C2F9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F7B334-80DB-14F3-53C6-52C7FAE16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94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68A5E-C5C5-34CF-7032-E09F290F7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A60193-3C66-7C8B-4338-803D7FD4AB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E34D8-688B-887E-781B-84672AF74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EAC72-F141-0FC9-1E6A-35127FCBB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4CDEB-7C97-3B3E-14BE-EE56BFBB9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064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0C226F-416A-A92B-3D26-2CF94B1CFA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61DCB2-62B4-2FDF-B76F-42B1A9C253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7DC85-7E3E-BF45-CBFA-7DBA81991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64C71A-1B3E-BE50-788B-ACCF46DF4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FE35F-C667-229A-7E77-0B2E9A99B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02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63E769-B309-DA3F-41CF-47B9B9203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EE441-C668-3E0B-17F7-C7D429FBC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670F2-B94C-F140-1196-9B60B7241E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58CDE-6A86-0A49-9CFF-2FCEB2B4E2A1}" type="datetimeFigureOut">
              <a:rPr lang="en-US" smtClean="0"/>
              <a:t>7/13/23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CA6DDD-00FA-6901-660F-F93DDEE123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A6679-7DB8-E1CA-3301-C08CED2BA8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B456C-6BC5-1146-9612-CCCCE78E22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886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customXml" Target="../ink/ink2.xml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ustomXml" Target="../ink/ink4.xml"/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503/cmaj.080372" TargetMode="External"/><Relationship Id="rId7" Type="http://schemas.openxmlformats.org/officeDocument/2006/relationships/hyperlink" Target="https://doi.org/10.1016/j.jvoice.2018.11.016" TargetMode="External"/><Relationship Id="rId2" Type="http://schemas.openxmlformats.org/officeDocument/2006/relationships/hyperlink" Target="https://doi.org/10.1001/jamaoto.2018.04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44/2023_AJSLP-22-00393" TargetMode="External"/><Relationship Id="rId5" Type="http://schemas.openxmlformats.org/officeDocument/2006/relationships/hyperlink" Target="https://doi.org/10.1111/tct.13027" TargetMode="External"/><Relationship Id="rId4" Type="http://schemas.openxmlformats.org/officeDocument/2006/relationships/hyperlink" Target="https://doi.org/10.46743/2160-3715/2012.1752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3F748E0-FB43-E860-AE54-17C17AD59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Name: </a:t>
            </a:r>
            <a:r>
              <a:rPr lang="en-GB" sz="20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Todd Kanzara</a:t>
            </a:r>
            <a:endParaRPr lang="en-GB" sz="20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Number: 2119937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BMPF7008 (Work Based Learning Project) Cohort J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PG Cert Professional Practice (Voice Pedagogy)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2255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BFD6E-49F1-96BF-7ECF-AF7FEBB33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Title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8F1E7-95DA-B8A4-9745-C56AC8042D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Presbylarynx: can junior ENT doctors be taught to </a:t>
            </a:r>
          </a:p>
          <a:p>
            <a:pPr marL="0" indent="0" algn="just">
              <a:buNone/>
            </a:pPr>
            <a:endParaRPr lang="en-GB" sz="28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recognise it?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115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A92E9-231C-7D56-BED2-73F97541D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1FBE92-F00B-17E4-C14F-9D875C72F7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8867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5883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9069BA61-FAE4-FF9D-E2C8-BD947EC9744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6034797"/>
              </p:ext>
            </p:extLst>
          </p:nvPr>
        </p:nvGraphicFramePr>
        <p:xfrm>
          <a:off x="2032000" y="107420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itle 9">
            <a:extLst>
              <a:ext uri="{FF2B5EF4-FFF2-40B4-BE49-F238E27FC236}">
                <a16:creationId xmlns:a16="http://schemas.microsoft.com/office/drawing/2014/main" id="{3CC96C1D-82AB-9E7D-1560-35F7C0FE2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05087"/>
          </a:xfrm>
        </p:spPr>
        <p:txBody>
          <a:bodyPr/>
          <a:lstStyle/>
          <a:p>
            <a:r>
              <a:rPr lang="en-US" dirty="0"/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3668194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9761E-3958-4EEF-A62B-DA87A6C6B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Presbyphonia and Presbylarynx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EFB95-8A63-1464-B7E8-FE39D3A25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b="1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Presbylarynx 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age-related morphological changes in the larynx. </a:t>
            </a:r>
            <a:endParaRPr lang="en-GB" sz="1800" kern="0" dirty="0">
              <a:solidFill>
                <a:srgbClr val="0E101A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b="1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Presbyphonia 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changes in vocal characteristics due to the ageing process </a:t>
            </a:r>
            <a:r>
              <a:rPr lang="en-GB" sz="1800" kern="0" dirty="0">
                <a:solidFill>
                  <a:srgbClr val="0E101A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manifesting 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 weak, breathy </a:t>
            </a:r>
            <a:r>
              <a:rPr lang="en-GB" sz="1800" kern="0" dirty="0" err="1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fatiguable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voice  (Santos et al., 2021; 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Crawley et </a:t>
            </a:r>
            <a:r>
              <a:rPr lang="en-GB" sz="1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al.,Mallick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1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Garas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McGlashan, 2019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  <a:endParaRPr lang="en-GB" sz="1800" kern="100" dirty="0">
              <a:solidFill>
                <a:srgbClr val="0E101A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800" kern="100" dirty="0">
              <a:solidFill>
                <a:srgbClr val="0E101A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kern="100" dirty="0">
                <a:solidFill>
                  <a:srgbClr val="0E101A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Exponential rise in aging population.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kern="100" dirty="0">
                <a:solidFill>
                  <a:srgbClr val="0E101A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oice disorder has a significant adverse impact on older adults leading to social isolation and depression (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Mallick, </a:t>
            </a:r>
            <a:r>
              <a:rPr lang="en-GB" sz="1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Garas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McGlashan, 2019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).</a:t>
            </a:r>
            <a:endParaRPr lang="en-GB" sz="1800" kern="100" dirty="0">
              <a:solidFill>
                <a:srgbClr val="0E101A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705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D46B-5488-7B77-7127-369D08831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79588-6B55-1D8C-778E-B100AF5F1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lnSpc>
                <a:spcPct val="250000"/>
              </a:lnSpc>
              <a:buFont typeface="+mj-lt"/>
              <a:buAutoNum type="arabicPeriod"/>
            </a:pPr>
            <a:r>
              <a:rPr lang="en-US" dirty="0"/>
              <a:t>Improve the quality of care delivered to older adults with presbyphonia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1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AD0D7-5F5F-C38D-608B-D0D2EEBD8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2C5F0-97F0-BEFD-B201-8F811F4DD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b="1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Assess Middle Grade Doctors understanding of presbylarynx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Provide individualized teaching to MDGs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Assess the impact of a teaching intervention on MGD understanding of presbyphonia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985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D9282-256E-25A6-F4AF-0EEDCF95B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4F3EF-8A39-7410-17A8-DF46DED25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b="1" dirty="0"/>
              <a:t>Quantitative/ Experimental design</a:t>
            </a:r>
          </a:p>
          <a:p>
            <a:pPr marL="0" indent="0">
              <a:buNone/>
            </a:pPr>
            <a:r>
              <a:rPr lang="en-US" dirty="0"/>
              <a:t>Raw, categorical data, statistical analyses</a:t>
            </a:r>
          </a:p>
          <a:p>
            <a:pPr marL="0" indent="0">
              <a:buNone/>
            </a:pPr>
            <a:r>
              <a:rPr lang="en-GB" sz="20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quantify the relationship between independent and dependent variables (Leavy 2017)</a:t>
            </a:r>
            <a:endParaRPr lang="en-US" sz="20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2. Online Survey sent via Google forms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</a:rPr>
              <a:t>Surveys are versatile and collect both quantitative and qualitative data (Burns et al 2008)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</a:rPr>
              <a:t>Anonymity- Insider research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899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F6A66-A4B8-D9A5-52AF-4E6D72571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6035B-24CA-FD72-5266-7B039CEEAC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Participants were emailed a link to a folder containing seven chronologically numbered anonymised dynamic videos of the larynx of patients with a variety of laryngeal signs, including presbylarynx</a:t>
            </a:r>
            <a:r>
              <a:rPr lang="en-GB" sz="1800" dirty="0">
                <a:effectLst/>
              </a:rPr>
              <a:t>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kern="0" dirty="0">
                <a:solidFill>
                  <a:srgbClr val="0E101A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ccompanied by a survey-style questionnaire designed on Google Forms. </a:t>
            </a:r>
            <a:endParaRPr lang="en-GB" sz="1800" kern="0" dirty="0">
              <a:solidFill>
                <a:srgbClr val="0E101A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Responses compared against answers independently agreed  by two Consultant Laryngologists, including the researcher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2400" b="1" dirty="0">
                <a:effectLst/>
              </a:rPr>
              <a:t>Intervention</a:t>
            </a:r>
            <a:r>
              <a:rPr lang="en-GB" sz="1800" b="1" dirty="0">
                <a:effectLst/>
              </a:rPr>
              <a:t> -  </a:t>
            </a:r>
            <a:r>
              <a:rPr lang="en-GB" sz="1800" kern="0" dirty="0">
                <a:solidFill>
                  <a:srgbClr val="0E101A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ach participant was given a 1:1 teaching session during which each video was discussed with the researcher at length</a:t>
            </a:r>
            <a:r>
              <a:rPr lang="en-GB" sz="1200" dirty="0">
                <a:effectLst/>
              </a:rPr>
              <a:t>  -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7244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BD6D2-3EB8-03E0-BA85-12993D520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Teaching as an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A60CC-C693-B3A0-D735-31705ED54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sz="20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Argyris and Schon (1992) argue that a fundamental aspect of designing a learning event is the underpinning educational beliefs the educator holds because these beliefs justify the design (Argyris and Schon, 1992).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 a visual learner, the researcher chose clinical videos as they felt this would provide an experiential element to the learning process. Evidence shows that narrated animations and videos presented in learner-paced segments are superior to textbooks and continuous presentation, mainly when using words alone (</a:t>
            </a:r>
            <a:r>
              <a:rPr lang="en-GB" sz="2000" kern="0" dirty="0" err="1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Frenk</a:t>
            </a:r>
            <a:r>
              <a:rPr lang="en-GB" sz="20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et al., 2010; Flores et al., 2013). </a:t>
            </a:r>
          </a:p>
          <a:p>
            <a:r>
              <a:rPr lang="en-GB" sz="2000" kern="0" dirty="0">
                <a:solidFill>
                  <a:srgbClr val="0E101A"/>
                </a:solidFill>
                <a:latin typeface="Arial" panose="020B0604020202020204" pitchFamily="34" charset="0"/>
              </a:rPr>
              <a:t>Group session vs 1:1 sessions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51792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3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5D584-0167-69EA-3B99-7E0544983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400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78894-DA36-84EC-573E-E80F34A05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r>
              <a:rPr lang="en-US" sz="2000" dirty="0"/>
              <a:t>Study approved by UWTSD</a:t>
            </a:r>
          </a:p>
          <a:p>
            <a:r>
              <a:rPr lang="en-US" sz="2000" dirty="0"/>
              <a:t>Consent </a:t>
            </a:r>
          </a:p>
          <a:p>
            <a:r>
              <a:rPr lang="en-US" sz="2000" dirty="0"/>
              <a:t>De-identified patient data (Human Research Authority)</a:t>
            </a:r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7CF05D-A80A-D49C-3841-096F99CA32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3565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043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16D2AF-7298-6F21-BAC6-6CFD85DCB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4000" dirty="0"/>
              <a:t>Insider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36944-17C4-96E6-D66C-CA9E6A698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459" y="1825625"/>
            <a:ext cx="11353800" cy="430346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US" sz="2000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powerful driver for insider researchers is the potential to effect impactful change in the workplace and amongst the community of practice locally, regionally, or nationally (Bonner and </a:t>
            </a:r>
            <a:r>
              <a:rPr lang="en-GB" sz="1800" kern="0" dirty="0" err="1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Tolhurst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2002)</a:t>
            </a:r>
            <a:endParaRPr lang="en-US" sz="2000" dirty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</a:t>
            </a:r>
            <a:r>
              <a:rPr lang="en-GB" sz="1800" kern="0" dirty="0" err="1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rivilege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access and proximity to people who can participate in research (</a:t>
            </a:r>
            <a:r>
              <a:rPr lang="en-GB" sz="1800" kern="0" dirty="0" err="1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Unluer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2015; Locke, 2019)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800" kern="0" dirty="0">
                <a:solidFill>
                  <a:srgbClr val="0E101A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Conflict with hierarchy in Medicine/Undue influence (Locke 2019)</a:t>
            </a:r>
            <a:endParaRPr lang="en-GB" sz="1800" kern="0" dirty="0">
              <a:solidFill>
                <a:srgbClr val="0E101A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103282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4737B-C2F7-CC5E-6DF6-1D650C71C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review/ The scale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DE2ED-811F-28A5-3830-324CBD6E40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No prevalence data on UK Population in the literature</a:t>
            </a:r>
          </a:p>
          <a:p>
            <a:r>
              <a:rPr lang="en-US" dirty="0"/>
              <a:t>Prevalence in healthy adults 4-7% (Roy et al. 2007)</a:t>
            </a:r>
          </a:p>
          <a:p>
            <a:r>
              <a:rPr lang="en-US" dirty="0"/>
              <a:t>Presbyphonia- variable across the </a:t>
            </a:r>
            <a:r>
              <a:rPr lang="en-US" i="1" dirty="0"/>
              <a:t>world  t. seeking vs non treatment seeking population</a:t>
            </a:r>
          </a:p>
          <a:p>
            <a:r>
              <a:rPr lang="en-US" dirty="0"/>
              <a:t>Meta analysis and systematic review – 18.9% (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Wang et al., 2023</a:t>
            </a:r>
            <a:r>
              <a:rPr lang="en-GB" dirty="0">
                <a:effectLst/>
              </a:rPr>
              <a:t> 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649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8A28F-7E3F-C0DF-EFD3-E3C87F228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43486"/>
            <a:ext cx="4267200" cy="1437406"/>
          </a:xfrm>
        </p:spPr>
        <p:txBody>
          <a:bodyPr anchor="t">
            <a:normAutofit/>
          </a:bodyPr>
          <a:lstStyle/>
          <a:p>
            <a:r>
              <a:rPr lang="en-US" sz="3200"/>
              <a:t>Literature review- Presbylarynx</a:t>
            </a:r>
          </a:p>
        </p:txBody>
      </p:sp>
      <p:cxnSp>
        <p:nvCxnSpPr>
          <p:cNvPr id="13" name="Straight Connector 8">
            <a:extLst>
              <a:ext uri="{FF2B5EF4-FFF2-40B4-BE49-F238E27FC236}">
                <a16:creationId xmlns:a16="http://schemas.microsoft.com/office/drawing/2014/main" id="{37C77032-C865-6057-7D7A-E2743CFA2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2E61C-1CB0-E721-6FA8-C05F78817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201" y="555138"/>
            <a:ext cx="6297660" cy="1295394"/>
          </a:xfrm>
        </p:spPr>
        <p:txBody>
          <a:bodyPr>
            <a:normAutofit/>
          </a:bodyPr>
          <a:lstStyle/>
          <a:p>
            <a:r>
              <a:rPr lang="en-GB" sz="2000" kern="0" dirty="0">
                <a:latin typeface="Arial" panose="020B0604020202020204" pitchFamily="34" charset="0"/>
                <a:ea typeface="Times New Roman" panose="02020603050405020304" pitchFamily="18" charset="0"/>
              </a:rPr>
              <a:t>S</a:t>
            </a:r>
            <a:r>
              <a:rPr lang="en-GB" sz="2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tructural changes include prominent vocal processes, glottal gap, bowing and thinning of the vocal folds (Roy et al., 2005; Martins et al., 2014; Santos et al. 2023).</a:t>
            </a:r>
          </a:p>
          <a:p>
            <a:endParaRPr lang="en-US" sz="2000" dirty="0"/>
          </a:p>
        </p:txBody>
      </p:sp>
      <p:pic>
        <p:nvPicPr>
          <p:cNvPr id="4" name="Picture 3" descr="A diagram of a flowchart&#10;&#10;Description automatically generated">
            <a:extLst>
              <a:ext uri="{FF2B5EF4-FFF2-40B4-BE49-F238E27FC236}">
                <a16:creationId xmlns:a16="http://schemas.microsoft.com/office/drawing/2014/main" id="{778D664B-6421-0FC0-D4AC-3B6D499F5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871" y="1850532"/>
            <a:ext cx="4494270" cy="46040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A3A599-92F7-3544-50ED-542F389DD332}"/>
              </a:ext>
            </a:extLst>
          </p:cNvPr>
          <p:cNvSpPr txBox="1"/>
          <p:nvPr/>
        </p:nvSpPr>
        <p:spPr>
          <a:xfrm>
            <a:off x="1233609" y="58568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Santos et al.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893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80DF40B2-80F7-4E71-B46C-284163F3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E0908-B1B6-F001-A296-BF7A37F4D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8464"/>
            <a:ext cx="3807187" cy="22280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Morphology of presbylarynx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640607-CE0B-D603-08BC-5B85DA0CA3C1}"/>
              </a:ext>
            </a:extLst>
          </p:cNvPr>
          <p:cNvSpPr txBox="1"/>
          <p:nvPr/>
        </p:nvSpPr>
        <p:spPr>
          <a:xfrm>
            <a:off x="838201" y="2962279"/>
            <a:ext cx="3799425" cy="31432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A – Glottic gap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B – Widened ventricle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C – Prominent vocal processes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D – hyperfunction of right false vocal fold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Dotted outline of both vocal cords to demonstrate bowing</a:t>
            </a:r>
          </a:p>
        </p:txBody>
      </p:sp>
      <p:pic>
        <p:nvPicPr>
          <p:cNvPr id="10" name="Content Placeholder 9" descr="A close up of a person's body&#10;&#10;Description automatically generated">
            <a:extLst>
              <a:ext uri="{FF2B5EF4-FFF2-40B4-BE49-F238E27FC236}">
                <a16:creationId xmlns:a16="http://schemas.microsoft.com/office/drawing/2014/main" id="{6E688FA2-7DF1-FA3B-BB56-C00C3796C9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949" r="12103" b="-1"/>
          <a:stretch/>
        </p:blipFill>
        <p:spPr>
          <a:xfrm>
            <a:off x="5010386" y="10"/>
            <a:ext cx="7181613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66728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arynx 2.mov">
            <a:hlinkClick r:id="" action="ppaction://media"/>
            <a:extLst>
              <a:ext uri="{FF2B5EF4-FFF2-40B4-BE49-F238E27FC236}">
                <a16:creationId xmlns:a16="http://schemas.microsoft.com/office/drawing/2014/main" id="{92024681-D304-0F58-8E61-5875BF5BCE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62636" y="1027206"/>
            <a:ext cx="8337177" cy="4803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47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0FF3A-2F5B-0BF6-77A4-E8376BE99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0FF94A-7F8A-0715-F624-BFCA814A0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Survey one</a:t>
            </a:r>
          </a:p>
          <a:p>
            <a:pPr marL="0" indent="0">
              <a:buNone/>
            </a:pPr>
            <a:r>
              <a:rPr lang="en-US" dirty="0"/>
              <a:t>3 respondents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1800" kern="0" dirty="0">
                <a:solidFill>
                  <a:srgbClr val="0E101A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ifferences in the length of ENT experience between the 3 MGD; one has 10 years’ experience of working in ENT and has worked independently for 5 years. The other participants have worked in ENT for 5 and 7 years working independently for 2 and 4 years respectively.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200000"/>
              </a:lnSpc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0343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arynx 2.mov">
            <a:hlinkClick r:id="" action="ppaction://media"/>
            <a:extLst>
              <a:ext uri="{FF2B5EF4-FFF2-40B4-BE49-F238E27FC236}">
                <a16:creationId xmlns:a16="http://schemas.microsoft.com/office/drawing/2014/main" id="{92024681-D304-0F58-8E61-5875BF5BCE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62636" y="1027206"/>
            <a:ext cx="8337177" cy="4803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745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3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125ADCE-66B9-5976-C828-0A6D183A1D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3310894"/>
              </p:ext>
            </p:extLst>
          </p:nvPr>
        </p:nvGraphicFramePr>
        <p:xfrm>
          <a:off x="304800" y="286871"/>
          <a:ext cx="11456894" cy="62035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080917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D20AB-FF45-2B80-23A8-E6F4A292A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US" dirty="0"/>
              <a:t>Video 3</a:t>
            </a:r>
          </a:p>
        </p:txBody>
      </p:sp>
      <p:pic>
        <p:nvPicPr>
          <p:cNvPr id="4" name="Vid 6.mov">
            <a:hlinkClick r:id="" action="ppaction://media"/>
            <a:extLst>
              <a:ext uri="{FF2B5EF4-FFF2-40B4-BE49-F238E27FC236}">
                <a16:creationId xmlns:a16="http://schemas.microsoft.com/office/drawing/2014/main" id="{AD06AD9C-666F-E486-F67D-E6358E72329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66988" y="1272988"/>
            <a:ext cx="8423741" cy="4903975"/>
          </a:xfrm>
        </p:spPr>
      </p:pic>
    </p:spTree>
    <p:extLst>
      <p:ext uri="{BB962C8B-B14F-4D97-AF65-F5344CB8AC3E}">
        <p14:creationId xmlns:p14="http://schemas.microsoft.com/office/powerpoint/2010/main" val="3427264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125ADCE-66B9-5976-C828-0A6D183A1D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6832905"/>
              </p:ext>
            </p:extLst>
          </p:nvPr>
        </p:nvGraphicFramePr>
        <p:xfrm>
          <a:off x="215153" y="599090"/>
          <a:ext cx="11689975" cy="60347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805306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C53BC-0CDC-AA22-E55E-412F49776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 Intervention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DB2BD-C554-5546-EE63-35A2156FD6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2 respondents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sz="24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MGD 1 - 10 years’ experience of working in ENT and has worked independently for 5 years. </a:t>
            </a:r>
          </a:p>
          <a:p>
            <a:pPr marL="0" indent="0">
              <a:buNone/>
            </a:pPr>
            <a:endParaRPr lang="en-GB" sz="2400" kern="0" dirty="0">
              <a:solidFill>
                <a:srgbClr val="0E101A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MGD 3 – 5 years experience of working ENT and 2 years experience working independently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748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2529A-D569-B3E1-2ACC-303CAF5D9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6041"/>
            <a:ext cx="10515600" cy="769992"/>
          </a:xfrm>
        </p:spPr>
        <p:txBody>
          <a:bodyPr/>
          <a:lstStyle/>
          <a:p>
            <a:r>
              <a:rPr lang="en-US" dirty="0"/>
              <a:t>Video 1 Post Intervention</a:t>
            </a:r>
          </a:p>
        </p:txBody>
      </p:sp>
      <p:pic>
        <p:nvPicPr>
          <p:cNvPr id="4" name="Larynx 1.mov">
            <a:hlinkClick r:id="" action="ppaction://media"/>
            <a:extLst>
              <a:ext uri="{FF2B5EF4-FFF2-40B4-BE49-F238E27FC236}">
                <a16:creationId xmlns:a16="http://schemas.microsoft.com/office/drawing/2014/main" id="{2A4BF15A-1698-A56B-EAE9-D6809AAD5A9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1" y="1135118"/>
            <a:ext cx="10134600" cy="5041845"/>
          </a:xfrm>
        </p:spPr>
      </p:pic>
    </p:spTree>
    <p:extLst>
      <p:ext uri="{BB962C8B-B14F-4D97-AF65-F5344CB8AC3E}">
        <p14:creationId xmlns:p14="http://schemas.microsoft.com/office/powerpoint/2010/main" val="1814334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DFAC39A-45FE-923A-A315-6004361A13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9899427"/>
              </p:ext>
            </p:extLst>
          </p:nvPr>
        </p:nvGraphicFramePr>
        <p:xfrm>
          <a:off x="838200" y="466164"/>
          <a:ext cx="10515600" cy="61318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2F068B2-D800-403D-DC77-E6936E1D5018}"/>
                  </a:ext>
                </a:extLst>
              </p14:cNvPr>
              <p14:cNvContentPartPr/>
              <p14:nvPr/>
            </p14:nvContentPartPr>
            <p14:xfrm>
              <a:off x="10334357" y="4421495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2F068B2-D800-403D-DC77-E6936E1D501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325717" y="4412855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32F8B15-48E5-B69E-094C-6833C91702C7}"/>
                  </a:ext>
                </a:extLst>
              </p14:cNvPr>
              <p14:cNvContentPartPr/>
              <p14:nvPr/>
            </p14:nvContentPartPr>
            <p14:xfrm>
              <a:off x="8329517" y="3963215"/>
              <a:ext cx="2372040" cy="19371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32F8B15-48E5-B69E-094C-6833C91702C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320517" y="3954215"/>
                <a:ext cx="2389680" cy="19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D6FDD16-2BC3-DF18-FDBC-3E61B24E33B1}"/>
                  </a:ext>
                </a:extLst>
              </p14:cNvPr>
              <p14:cNvContentPartPr/>
              <p14:nvPr/>
            </p14:nvContentPartPr>
            <p14:xfrm>
              <a:off x="7654157" y="6425615"/>
              <a:ext cx="1325160" cy="655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D6FDD16-2BC3-DF18-FDBC-3E61B24E33B1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645157" y="6416615"/>
                <a:ext cx="1342800" cy="83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991934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6DFAC39A-45FE-923A-A315-6004361A13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8256330"/>
              </p:ext>
            </p:extLst>
          </p:nvPr>
        </p:nvGraphicFramePr>
        <p:xfrm>
          <a:off x="161364" y="358588"/>
          <a:ext cx="11851341" cy="63649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0256687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DFAC39A-45FE-923A-A315-6004361A13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271953"/>
              </p:ext>
            </p:extLst>
          </p:nvPr>
        </p:nvGraphicFramePr>
        <p:xfrm>
          <a:off x="-1" y="0"/>
          <a:ext cx="12030635" cy="685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D4C9CEA-C73D-FF78-D0BF-B1E464D82F2E}"/>
                  </a:ext>
                </a:extLst>
              </p14:cNvPr>
              <p14:cNvContentPartPr/>
              <p14:nvPr/>
            </p14:nvContentPartPr>
            <p14:xfrm>
              <a:off x="8661127" y="3241539"/>
              <a:ext cx="2651400" cy="15598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D4C9CEA-C73D-FF78-D0BF-B1E464D82F2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652487" y="3232899"/>
                <a:ext cx="2669040" cy="15775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915587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6DFAC39A-45FE-923A-A315-6004361A13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8597082"/>
              </p:ext>
            </p:extLst>
          </p:nvPr>
        </p:nvGraphicFramePr>
        <p:xfrm>
          <a:off x="197224" y="233082"/>
          <a:ext cx="11779624" cy="64904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648225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31717-65C9-9FE0-28DB-66CC2AE51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F3D5B-BDC3-38B7-B66D-09C7D5123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6071"/>
            <a:ext cx="10515600" cy="467089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Is there a correlation between experience and knowledge acquisition?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Reflux – overdiagnosis of reflux in ENT patients (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Watson et al. (2021), (Thomas and </a:t>
            </a:r>
            <a:r>
              <a:rPr lang="en-GB" sz="1800" kern="0" dirty="0" err="1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Zubiaur</a:t>
            </a:r>
            <a:r>
              <a:rPr lang="en-GB" sz="1800" kern="0" dirty="0">
                <a:solidFill>
                  <a:srgbClr val="0E101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2013)</a:t>
            </a:r>
            <a:r>
              <a:rPr lang="en-GB" dirty="0">
                <a:effectLst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Relationship between glottic, gap, atrophy point of clarification in teaching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3049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575AC-E294-6FC6-E471-8709F2128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CF938-D8D4-2A56-9B0D-5893BB52F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Small sample size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Limitations of surveys (2/5 MGDs responded)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Bias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Insider research – hierarchy/anonymity/Surgical environment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Stroboscopy – interrater variability 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</a:t>
            </a:r>
            <a:r>
              <a:rPr lang="en-GB" sz="1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Nawka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</a:t>
            </a:r>
            <a:r>
              <a:rPr lang="en-GB" sz="1800" kern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Konerding</a:t>
            </a: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2245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96D0F-7D6C-5341-F9DD-4C13680C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B2483-AAE4-6BB7-D308-7AF6B4EC1A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 the Voice clinic as a platform for teaching MGDs </a:t>
            </a:r>
          </a:p>
        </p:txBody>
      </p:sp>
    </p:spTree>
    <p:extLst>
      <p:ext uri="{BB962C8B-B14F-4D97-AF65-F5344CB8AC3E}">
        <p14:creationId xmlns:p14="http://schemas.microsoft.com/office/powerpoint/2010/main" val="27561267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2F74A-7A7F-6FE4-4FCF-A649D8937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FCBE7-979E-61B0-091F-7A2F71BB2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possible to teach MGDs how to recognize presbylarynx but layered approach to knowledge acquisition</a:t>
            </a:r>
          </a:p>
          <a:p>
            <a:r>
              <a:rPr lang="en-US" dirty="0"/>
              <a:t>Learning curve</a:t>
            </a:r>
          </a:p>
        </p:txBody>
      </p:sp>
    </p:spTree>
    <p:extLst>
      <p:ext uri="{BB962C8B-B14F-4D97-AF65-F5344CB8AC3E}">
        <p14:creationId xmlns:p14="http://schemas.microsoft.com/office/powerpoint/2010/main" val="4299339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BA508-2112-2B6E-FFE9-7C00C6742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348" y="77171"/>
            <a:ext cx="10545052" cy="354785"/>
          </a:xfrm>
        </p:spPr>
        <p:txBody>
          <a:bodyPr>
            <a:normAutofit fontScale="90000"/>
          </a:bodyPr>
          <a:lstStyle/>
          <a:p>
            <a:r>
              <a:rPr lang="en-US" sz="24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E4FDA-212A-659A-399F-8DAE84FD8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1956"/>
            <a:ext cx="12192000" cy="634887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Santos M, Freitas SV, Sousa CAE, da Silva ÁM. Presbylarynx: stratifying endoscopic signs for future researches.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Eur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Arch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Otorhinolaryngol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. 2021 Jun;278(6):2157-2158.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doi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: 10.1007/s00405-021-06735-3.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Epub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2021 Mar 8. PMID: 33686485.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Mallick AS,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Garas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G, McGlashan J.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Presbylaryngis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: a state-of-the-art review.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Curr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Opin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Otolaryngol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Head Neck Surg. 2019 Jun;27(3):168-177.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doi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: 10.1097/MOO.0000000000000540. PMID: 30920986.</a:t>
            </a:r>
            <a:endParaRPr lang="en-GB" sz="4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Crawley, B.K.,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Dehom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Thiel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Yang, J.,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Cragoe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Mousselli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I., Krishna, P. and Murry, T., 2018. Assessment of clinical and social characteristics that distinguish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presbylaryngis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from pathologic presbyphonia in elderly individuals. JAMA Otolaryngology - Head and Neck Surgery, 144(7), pp.566–571. </a:t>
            </a:r>
            <a:r>
              <a:rPr lang="en-GB" sz="4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https://doi.org/10.1001/jamaoto.2018.0409</a:t>
            </a:r>
            <a:r>
              <a:rPr lang="en-GB" sz="4400" dirty="0">
                <a:effectLst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Burns, K.E.A.,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Duffett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Kho, M.E., Meade, M.O., Adhikari, N.K.J., </a:t>
            </a:r>
            <a:r>
              <a:rPr lang="en-GB" sz="4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Sinuff</a:t>
            </a:r>
            <a:r>
              <a:rPr lang="en-GB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and Cook, D.J., 2008. A guide for the design and conduct of self-administered surveys of clinicians. Canadian Medical Association Journal, 179(3), pp.245–252. </a:t>
            </a:r>
            <a:r>
              <a:rPr lang="en-GB" sz="4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https://doi.org/10.1503/cmaj.080372</a:t>
            </a:r>
            <a:r>
              <a:rPr lang="en-GB" sz="4400" dirty="0">
                <a:effectLst/>
              </a:rPr>
              <a:t> 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Fleming, J., n.d. </a:t>
            </a:r>
            <a:r>
              <a:rPr lang="en-GB" sz="44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Recognizing and resolving the challenges of being an insider researcher in work-integrated learning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Argyris, C. and Schon,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David.A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1992. </a:t>
            </a:r>
            <a:r>
              <a:rPr lang="en-GB" sz="44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 in practice: Increasing professional effectiveness.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3rd ed. San Francisco : Jossey-Bass: John Wiley &amp; Sons.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Frenk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Chen, L.,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Bhutta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Z.A., Cohen, J., Crisp, N., Evans, T.,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Fineberg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H., Garcia, P.,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Y., Kelley, P.,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Kistnasamy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Meleis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Naylor, D.,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Pablos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-Mendez, A., Reddy, S., Scrimshaw, S., Sepulveda, J.,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Serwadda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Zurayk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H., 2010. Health professionals for a new century: transforming education to strengthen health systems in an interdependent world. </a:t>
            </a:r>
            <a:r>
              <a:rPr lang="en-GB" sz="44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376(9756), pp.1923–1958. https://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/10.1016/S0140-6736(10)61854-5.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Flores, R.L., DeMoss, P.,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Klene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Havlik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R.J. and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Tholpady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2013. Digital Animation versus Textbook in Teaching Plastic Surgery Techniques to Novice Learners. </a:t>
            </a:r>
            <a:r>
              <a:rPr lang="en-GB" sz="44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Plastic and Reconstructive Surgery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132(1), pp.101e–109e. https://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GB" sz="44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/10.1097/PRS.0b013e3182910aa9.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Bonner A,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Tolhurst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G. Insider-outsider perspectives of participant observation. Nurse Res. 2002;9(4):7-19.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doi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: 10.7748/nr2002.07.9.4.7.c6194. PMID: 12149898.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Unluer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2015. Being an Insider Researcher While Conducting Case Study Research. The Qualitative Report. </a:t>
            </a:r>
            <a:r>
              <a:rPr lang="en-GB" sz="44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https://doi.org/10.46743/2160-3715/2012.1752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Locke, R., 2019. Showcasing insider research. The Clinical Teacher, 16(3), pp.175–176. </a:t>
            </a:r>
            <a:r>
              <a:rPr lang="en-GB" sz="44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https://doi.org/10.1111/tct.13027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Roy N, Stemple J, Merrill RM, Thomas L. Epidemiology of voice disorders in the elderly: preliminary findings. Laryngoscope. 2007 Apr;117(4):628-33.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doi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: 10.1097/MLG.0b013e3180306da1. PMID: 17429872.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Wang, L.-H., Doan, T.-N., Chang, F.-C., To, T.-L., Ho, W.-C. and Chou, L.-W., 2023. Prevalence of Voice Disorders in Older Adults: A Systematic Review and Meta-Analysis. American Journal of Speech-Language Pathology, pp.1–12. </a:t>
            </a:r>
            <a:r>
              <a:rPr lang="en-GB" sz="44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https://doi.org/10.1044/2023_AJSLP-22-00393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Wilson JA, Stocken DD, Watson GC,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Fouweather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T, McGlashan J,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MacKenzie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K, Carding P,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Karagama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Y, Harries M, Ball S, Khwaja S, Costello D, Wood R,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Lecouturier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J, O'Hara J. Lansoprazole for persistent throat symptoms in secondary care: the TOPPITS RCT. Health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Technol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Assess. 2021 Jan;25(3):1-118.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doi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: 10.3310/hta25030. PMID: 33492208; PMCID: PMC7869007.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Thomas JP,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Zubiaur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FM. Over-diagnosis of laryngopharyngeal reflux as the cause of hoarseness.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Eur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Arch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Otorhinolaryngol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. 2013 Mar;270(3):995-9.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doi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: 10.1007/s00405-012-2244-8. </a:t>
            </a:r>
            <a:r>
              <a:rPr lang="en-GB" sz="4400" b="0" i="0" u="none" strike="noStrike" dirty="0" err="1">
                <a:solidFill>
                  <a:srgbClr val="212121"/>
                </a:solidFill>
                <a:effectLst/>
                <a:latin typeface="BlinkMacSystemFont"/>
              </a:rPr>
              <a:t>Epub</a:t>
            </a:r>
            <a:r>
              <a:rPr lang="en-GB" sz="4400" b="0" i="0" u="none" strike="noStrike" dirty="0">
                <a:solidFill>
                  <a:srgbClr val="212121"/>
                </a:solidFill>
                <a:effectLst/>
                <a:latin typeface="BlinkMacSystemFont"/>
              </a:rPr>
              <a:t> 2012 Nov 13. PMID: 23143641.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Nawka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and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Konerding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U., 2012. The Interrater Reliability of Stroboscopy Evaluations. Journal of Voice, 26(6), pp.812.e1-812.e10. https://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doi.org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/10.1016/j.jvoice.2011.09.009.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Jones, J.W., Perryman, M., Judge, P., 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Baumanis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M.M., Sykes, K., Dowdall, J., Cabrera-</a:t>
            </a:r>
            <a:r>
              <a:rPr lang="en-GB" sz="44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Muffly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C., Garnett, J.D. and Kraft, S., 2020. Resident Education in Laryngeal Stroboscopy and Perceptual Voice Evaluation: An Assessment. Journal of Voice, 34(3), pp.442–446. </a:t>
            </a:r>
            <a:r>
              <a:rPr lang="en-GB" sz="44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https://doi.org/10.1016/j.jvoice.2018.11.016</a:t>
            </a:r>
            <a:r>
              <a:rPr lang="en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2658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AC730-3FC6-90AC-8160-8A1ADB26D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43434"/>
            <a:ext cx="10515600" cy="1325563"/>
          </a:xfrm>
        </p:spPr>
        <p:txBody>
          <a:bodyPr/>
          <a:lstStyle/>
          <a:p>
            <a:r>
              <a:rPr lang="en-US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4159712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2906</TotalTime>
  <Words>1848</Words>
  <Application>Microsoft Macintosh PowerPoint</Application>
  <PresentationFormat>Widescreen</PresentationFormat>
  <Paragraphs>138</Paragraphs>
  <Slides>33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BlinkMacSystemFont</vt:lpstr>
      <vt:lpstr>Calibri</vt:lpstr>
      <vt:lpstr>Calibri Light</vt:lpstr>
      <vt:lpstr>Office Theme</vt:lpstr>
      <vt:lpstr>PowerPoint Presentation</vt:lpstr>
      <vt:lpstr>Title</vt:lpstr>
      <vt:lpstr>Context</vt:lpstr>
      <vt:lpstr>Context</vt:lpstr>
      <vt:lpstr>Presbyphonia and Presbylarynx</vt:lpstr>
      <vt:lpstr>Aims</vt:lpstr>
      <vt:lpstr>Objectives</vt:lpstr>
      <vt:lpstr>Methodology</vt:lpstr>
      <vt:lpstr>Methodology</vt:lpstr>
      <vt:lpstr>Teaching as an intervention</vt:lpstr>
      <vt:lpstr>Ethics</vt:lpstr>
      <vt:lpstr>Insider research</vt:lpstr>
      <vt:lpstr>Literature review/ The scale of the problem</vt:lpstr>
      <vt:lpstr>Literature review- Presbylarynx</vt:lpstr>
      <vt:lpstr>Morphology of presbylarynx</vt:lpstr>
      <vt:lpstr>PowerPoint Presentation</vt:lpstr>
      <vt:lpstr>Results</vt:lpstr>
      <vt:lpstr>PowerPoint Presentation</vt:lpstr>
      <vt:lpstr>PowerPoint Presentation</vt:lpstr>
      <vt:lpstr>Video 3</vt:lpstr>
      <vt:lpstr>PowerPoint Presentation</vt:lpstr>
      <vt:lpstr>Post Intervention Survey</vt:lpstr>
      <vt:lpstr>Video 1 Post Intervention</vt:lpstr>
      <vt:lpstr>PowerPoint Presentation</vt:lpstr>
      <vt:lpstr>PowerPoint Presentation</vt:lpstr>
      <vt:lpstr>PowerPoint Presentation</vt:lpstr>
      <vt:lpstr>PowerPoint Presentation</vt:lpstr>
      <vt:lpstr>Themes</vt:lpstr>
      <vt:lpstr>Limitations</vt:lpstr>
      <vt:lpstr>Future plans</vt:lpstr>
      <vt:lpstr>Conclusion</vt:lpstr>
      <vt:lpstr>References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Todd Kanzara</dc:creator>
  <cp:lastModifiedBy>Todd Kanzara</cp:lastModifiedBy>
  <cp:revision>5</cp:revision>
  <dcterms:created xsi:type="dcterms:W3CDTF">2023-07-11T08:57:05Z</dcterms:created>
  <dcterms:modified xsi:type="dcterms:W3CDTF">2023-07-13T09:34:41Z</dcterms:modified>
</cp:coreProperties>
</file>