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6"/>
  </p:handoutMasterIdLst>
  <p:sldIdLst>
    <p:sldId id="256" r:id="rId2"/>
    <p:sldId id="257" r:id="rId3"/>
    <p:sldId id="258" r:id="rId4"/>
    <p:sldId id="259" r:id="rId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3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20367B-3119-4635-8ECC-A3C0C300B6AC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E25F93-23FC-46DF-9004-ABCDBF9E06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09868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15278-6B6F-4146-BA24-7ADA8BB51321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F0B9F-F7CD-49B2-A894-327D807CE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305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15278-6B6F-4146-BA24-7ADA8BB51321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F0B9F-F7CD-49B2-A894-327D807CE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155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15278-6B6F-4146-BA24-7ADA8BB51321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F0B9F-F7CD-49B2-A894-327D807CE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84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15278-6B6F-4146-BA24-7ADA8BB51321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F0B9F-F7CD-49B2-A894-327D807CE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120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15278-6B6F-4146-BA24-7ADA8BB51321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F0B9F-F7CD-49B2-A894-327D807CE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188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15278-6B6F-4146-BA24-7ADA8BB51321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F0B9F-F7CD-49B2-A894-327D807CE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307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15278-6B6F-4146-BA24-7ADA8BB51321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F0B9F-F7CD-49B2-A894-327D807CE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134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15278-6B6F-4146-BA24-7ADA8BB51321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F0B9F-F7CD-49B2-A894-327D807CE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642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15278-6B6F-4146-BA24-7ADA8BB51321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F0B9F-F7CD-49B2-A894-327D807CE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551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15278-6B6F-4146-BA24-7ADA8BB51321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F0B9F-F7CD-49B2-A894-327D807CE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061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15278-6B6F-4146-BA24-7ADA8BB51321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F0B9F-F7CD-49B2-A894-327D807CE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81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315278-6B6F-4146-BA24-7ADA8BB51321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3F0B9F-F7CD-49B2-A894-327D807CE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659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MODULE</a:t>
            </a:r>
            <a:br>
              <a:rPr lang="en-GB" dirty="0" smtClean="0"/>
            </a:br>
            <a:r>
              <a:rPr lang="en-GB" dirty="0" smtClean="0"/>
              <a:t>CAE &amp; STRESS ANALYSIS</a:t>
            </a:r>
            <a:br>
              <a:rPr lang="en-GB" dirty="0" smtClean="0"/>
            </a:br>
            <a:r>
              <a:rPr lang="en-GB" dirty="0" smtClean="0"/>
              <a:t>M5X02064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937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61895"/>
            <a:ext cx="12191999" cy="1325563"/>
          </a:xfrm>
        </p:spPr>
        <p:txBody>
          <a:bodyPr>
            <a:noAutofit/>
          </a:bodyPr>
          <a:lstStyle/>
          <a:p>
            <a:r>
              <a:rPr lang="en-GB" sz="2800" b="1" dirty="0" smtClean="0"/>
              <a:t>CAE with Andrew Harrison </a:t>
            </a:r>
            <a:r>
              <a:rPr lang="en-GB" sz="2400" b="1" dirty="0" smtClean="0"/>
              <a:t>dates in blue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	</a:t>
            </a:r>
            <a:r>
              <a:rPr lang="en-GB" sz="2800" dirty="0" smtClean="0"/>
              <a:t>andrew.harrison@uwtsd.ac.uk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2800" b="1" dirty="0" smtClean="0"/>
              <a:t>Stress Analysis with Arnaud Marotin </a:t>
            </a:r>
            <a:r>
              <a:rPr lang="en-GB" sz="2400" b="1" dirty="0" smtClean="0"/>
              <a:t>dates in purple</a:t>
            </a: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dirty="0" smtClean="0"/>
              <a:t>	</a:t>
            </a:r>
            <a:r>
              <a:rPr lang="en-GB" sz="2800" dirty="0" smtClean="0"/>
              <a:t>arnaud.marotin@uwtsd.ac.uk</a:t>
            </a:r>
            <a:r>
              <a:rPr lang="en-GB" sz="3200" dirty="0" smtClean="0"/>
              <a:t/>
            </a:r>
            <a:br>
              <a:rPr lang="en-GB" sz="3200" dirty="0" smtClean="0"/>
            </a:br>
            <a:endParaRPr lang="en-GB" sz="3200" dirty="0"/>
          </a:p>
        </p:txBody>
      </p:sp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3127249"/>
              </p:ext>
            </p:extLst>
          </p:nvPr>
        </p:nvGraphicFramePr>
        <p:xfrm>
          <a:off x="1893338" y="2052968"/>
          <a:ext cx="8169180" cy="4001844"/>
        </p:xfrm>
        <a:graphic>
          <a:graphicData uri="http://schemas.openxmlformats.org/drawingml/2006/table">
            <a:tbl>
              <a:tblPr/>
              <a:tblGrid>
                <a:gridCol w="408459">
                  <a:extLst>
                    <a:ext uri="{9D8B030D-6E8A-4147-A177-3AD203B41FA5}">
                      <a16:colId xmlns:a16="http://schemas.microsoft.com/office/drawing/2014/main" val="598276283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1290446477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4006812461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3782405844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1572707053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1233127842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3048647337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2930475191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658227765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2157736744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3162477619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3561375349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407220144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3186279261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1793795268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2518305455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3443713847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447701616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1227154575"/>
                    </a:ext>
                  </a:extLst>
                </a:gridCol>
                <a:gridCol w="408459">
                  <a:extLst>
                    <a:ext uri="{9D8B030D-6E8A-4147-A177-3AD203B41FA5}">
                      <a16:colId xmlns:a16="http://schemas.microsoft.com/office/drawing/2014/main" val="2301148675"/>
                    </a:ext>
                  </a:extLst>
                </a:gridCol>
              </a:tblGrid>
              <a:tr h="116077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14/02/2020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21/02/2020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28/02/2020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06/03/2020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13/03/2020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20/03/2020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27/03/2020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BF8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04/03/2020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10/04/2020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17/04/2020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24/04/2020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6B0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01/05/2020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6B0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08/05/2020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6B0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15/05/2020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6B0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22/05/2020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6B0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29/05/2020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6B0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05/06/2020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6B0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12/06/2020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6B0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19/06/2020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6B0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26/06/2020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6B0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332865"/>
                  </a:ext>
                </a:extLst>
              </a:tr>
              <a:tr h="473511"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004 IQ</a:t>
                      </a: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en-GB" sz="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004 IQ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4E2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004 IQ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4E2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004 IQ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4E2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004 IQ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4E2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004 IQ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4E2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004 IQ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4E2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004 IQ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4E2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004 IQ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4E2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004 IQ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4E2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004 IQ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4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2575019"/>
                  </a:ext>
                </a:extLst>
              </a:tr>
              <a:tr h="473511"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4132256"/>
                  </a:ext>
                </a:extLst>
              </a:tr>
              <a:tr h="473511"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4116849"/>
                  </a:ext>
                </a:extLst>
              </a:tr>
              <a:tr h="473511"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6972049"/>
                  </a:ext>
                </a:extLst>
              </a:tr>
              <a:tr h="473511"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6426969"/>
                  </a:ext>
                </a:extLst>
              </a:tr>
              <a:tr h="473511"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11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4763" marR="4763" marT="4763" marB="0" vert="vert27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en-GB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763" marR="4763" marT="4763" marB="0" vert="vert27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6815836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8027492"/>
              </p:ext>
            </p:extLst>
          </p:nvPr>
        </p:nvGraphicFramePr>
        <p:xfrm>
          <a:off x="1893338" y="3221275"/>
          <a:ext cx="4079090" cy="2833536"/>
        </p:xfrm>
        <a:graphic>
          <a:graphicData uri="http://schemas.openxmlformats.org/drawingml/2006/table">
            <a:tbl>
              <a:tblPr/>
              <a:tblGrid>
                <a:gridCol w="407909">
                  <a:extLst>
                    <a:ext uri="{9D8B030D-6E8A-4147-A177-3AD203B41FA5}">
                      <a16:colId xmlns:a16="http://schemas.microsoft.com/office/drawing/2014/main" val="1357787801"/>
                    </a:ext>
                  </a:extLst>
                </a:gridCol>
                <a:gridCol w="407909">
                  <a:extLst>
                    <a:ext uri="{9D8B030D-6E8A-4147-A177-3AD203B41FA5}">
                      <a16:colId xmlns:a16="http://schemas.microsoft.com/office/drawing/2014/main" val="1930177744"/>
                    </a:ext>
                  </a:extLst>
                </a:gridCol>
                <a:gridCol w="407909">
                  <a:extLst>
                    <a:ext uri="{9D8B030D-6E8A-4147-A177-3AD203B41FA5}">
                      <a16:colId xmlns:a16="http://schemas.microsoft.com/office/drawing/2014/main" val="2602622014"/>
                    </a:ext>
                  </a:extLst>
                </a:gridCol>
                <a:gridCol w="407909">
                  <a:extLst>
                    <a:ext uri="{9D8B030D-6E8A-4147-A177-3AD203B41FA5}">
                      <a16:colId xmlns:a16="http://schemas.microsoft.com/office/drawing/2014/main" val="1925005196"/>
                    </a:ext>
                  </a:extLst>
                </a:gridCol>
                <a:gridCol w="407909">
                  <a:extLst>
                    <a:ext uri="{9D8B030D-6E8A-4147-A177-3AD203B41FA5}">
                      <a16:colId xmlns:a16="http://schemas.microsoft.com/office/drawing/2014/main" val="3590563861"/>
                    </a:ext>
                  </a:extLst>
                </a:gridCol>
                <a:gridCol w="407909">
                  <a:extLst>
                    <a:ext uri="{9D8B030D-6E8A-4147-A177-3AD203B41FA5}">
                      <a16:colId xmlns:a16="http://schemas.microsoft.com/office/drawing/2014/main" val="2868025839"/>
                    </a:ext>
                  </a:extLst>
                </a:gridCol>
                <a:gridCol w="407909">
                  <a:extLst>
                    <a:ext uri="{9D8B030D-6E8A-4147-A177-3AD203B41FA5}">
                      <a16:colId xmlns:a16="http://schemas.microsoft.com/office/drawing/2014/main" val="517153842"/>
                    </a:ext>
                  </a:extLst>
                </a:gridCol>
                <a:gridCol w="407909">
                  <a:extLst>
                    <a:ext uri="{9D8B030D-6E8A-4147-A177-3AD203B41FA5}">
                      <a16:colId xmlns:a16="http://schemas.microsoft.com/office/drawing/2014/main" val="2772705693"/>
                    </a:ext>
                  </a:extLst>
                </a:gridCol>
                <a:gridCol w="407909">
                  <a:extLst>
                    <a:ext uri="{9D8B030D-6E8A-4147-A177-3AD203B41FA5}">
                      <a16:colId xmlns:a16="http://schemas.microsoft.com/office/drawing/2014/main" val="840027667"/>
                    </a:ext>
                  </a:extLst>
                </a:gridCol>
                <a:gridCol w="407909">
                  <a:extLst>
                    <a:ext uri="{9D8B030D-6E8A-4147-A177-3AD203B41FA5}">
                      <a16:colId xmlns:a16="http://schemas.microsoft.com/office/drawing/2014/main" val="2016807830"/>
                    </a:ext>
                  </a:extLst>
                </a:gridCol>
              </a:tblGrid>
              <a:tr h="472256"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  FF 001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1A0C7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  FF 001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1A0C7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  FF 001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1A0C7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  FF 001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1A0C7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  FF 001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1A0C7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  FF 001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1A0C7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  FF 001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1A0C7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  FF 001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1A0C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 rowSpan="6"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  FF 001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1A0C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332002"/>
                  </a:ext>
                </a:extLst>
              </a:tr>
              <a:tr h="47225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6725054"/>
                  </a:ext>
                </a:extLst>
              </a:tr>
              <a:tr h="47225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4761921"/>
                  </a:ext>
                </a:extLst>
              </a:tr>
              <a:tr h="47225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3279429"/>
                  </a:ext>
                </a:extLst>
              </a:tr>
              <a:tr h="47225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4502488"/>
                  </a:ext>
                </a:extLst>
              </a:tr>
              <a:tr h="47225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9436284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7698264"/>
              </p:ext>
            </p:extLst>
          </p:nvPr>
        </p:nvGraphicFramePr>
        <p:xfrm>
          <a:off x="9650970" y="3217436"/>
          <a:ext cx="411548" cy="2833536"/>
        </p:xfrm>
        <a:graphic>
          <a:graphicData uri="http://schemas.openxmlformats.org/drawingml/2006/table">
            <a:tbl>
              <a:tblPr/>
              <a:tblGrid>
                <a:gridCol w="411548">
                  <a:extLst>
                    <a:ext uri="{9D8B030D-6E8A-4147-A177-3AD203B41FA5}">
                      <a16:colId xmlns:a16="http://schemas.microsoft.com/office/drawing/2014/main" val="3435507518"/>
                    </a:ext>
                  </a:extLst>
                </a:gridCol>
              </a:tblGrid>
              <a:tr h="283353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  FF 001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1A0C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178400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5360506"/>
              </p:ext>
            </p:extLst>
          </p:nvPr>
        </p:nvGraphicFramePr>
        <p:xfrm>
          <a:off x="8023998" y="3226428"/>
          <a:ext cx="411548" cy="2824544"/>
        </p:xfrm>
        <a:graphic>
          <a:graphicData uri="http://schemas.openxmlformats.org/drawingml/2006/table">
            <a:tbl>
              <a:tblPr/>
              <a:tblGrid>
                <a:gridCol w="411548">
                  <a:extLst>
                    <a:ext uri="{9D8B030D-6E8A-4147-A177-3AD203B41FA5}">
                      <a16:colId xmlns:a16="http://schemas.microsoft.com/office/drawing/2014/main" val="581897528"/>
                    </a:ext>
                  </a:extLst>
                </a:gridCol>
              </a:tblGrid>
              <a:tr h="282454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  FF 001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1A0C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8620906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3840778"/>
              </p:ext>
            </p:extLst>
          </p:nvPr>
        </p:nvGraphicFramePr>
        <p:xfrm>
          <a:off x="8435545" y="3226428"/>
          <a:ext cx="407773" cy="2824544"/>
        </p:xfrm>
        <a:graphic>
          <a:graphicData uri="http://schemas.openxmlformats.org/drawingml/2006/table">
            <a:tbl>
              <a:tblPr/>
              <a:tblGrid>
                <a:gridCol w="407773">
                  <a:extLst>
                    <a:ext uri="{9D8B030D-6E8A-4147-A177-3AD203B41FA5}">
                      <a16:colId xmlns:a16="http://schemas.microsoft.com/office/drawing/2014/main" val="4017380295"/>
                    </a:ext>
                  </a:extLst>
                </a:gridCol>
              </a:tblGrid>
              <a:tr h="282454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  FF 001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1A0C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4447413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0339788"/>
              </p:ext>
            </p:extLst>
          </p:nvPr>
        </p:nvGraphicFramePr>
        <p:xfrm>
          <a:off x="6392905" y="3217436"/>
          <a:ext cx="423906" cy="2833536"/>
        </p:xfrm>
        <a:graphic>
          <a:graphicData uri="http://schemas.openxmlformats.org/drawingml/2006/table">
            <a:tbl>
              <a:tblPr/>
              <a:tblGrid>
                <a:gridCol w="423906">
                  <a:extLst>
                    <a:ext uri="{9D8B030D-6E8A-4147-A177-3AD203B41FA5}">
                      <a16:colId xmlns:a16="http://schemas.microsoft.com/office/drawing/2014/main" val="2589794010"/>
                    </a:ext>
                  </a:extLst>
                </a:gridCol>
              </a:tblGrid>
              <a:tr h="283353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  FF 001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1A0C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3349414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6721930"/>
              </p:ext>
            </p:extLst>
          </p:nvPr>
        </p:nvGraphicFramePr>
        <p:xfrm>
          <a:off x="5569978" y="3226428"/>
          <a:ext cx="402449" cy="2824544"/>
        </p:xfrm>
        <a:graphic>
          <a:graphicData uri="http://schemas.openxmlformats.org/drawingml/2006/table">
            <a:tbl>
              <a:tblPr/>
              <a:tblGrid>
                <a:gridCol w="402449">
                  <a:extLst>
                    <a:ext uri="{9D8B030D-6E8A-4147-A177-3AD203B41FA5}">
                      <a16:colId xmlns:a16="http://schemas.microsoft.com/office/drawing/2014/main" val="895213834"/>
                    </a:ext>
                  </a:extLst>
                </a:gridCol>
              </a:tblGrid>
              <a:tr h="282454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004 IQ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4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4425139"/>
                  </a:ext>
                </a:extLst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3329996"/>
              </p:ext>
            </p:extLst>
          </p:nvPr>
        </p:nvGraphicFramePr>
        <p:xfrm>
          <a:off x="4339534" y="3225674"/>
          <a:ext cx="415155" cy="2824544"/>
        </p:xfrm>
        <a:graphic>
          <a:graphicData uri="http://schemas.openxmlformats.org/drawingml/2006/table">
            <a:tbl>
              <a:tblPr/>
              <a:tblGrid>
                <a:gridCol w="415155">
                  <a:extLst>
                    <a:ext uri="{9D8B030D-6E8A-4147-A177-3AD203B41FA5}">
                      <a16:colId xmlns:a16="http://schemas.microsoft.com/office/drawing/2014/main" val="3378438389"/>
                    </a:ext>
                  </a:extLst>
                </a:gridCol>
              </a:tblGrid>
              <a:tr h="282454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L5 CAE &amp; Stress Analysis 004 IQ</a:t>
                      </a:r>
                    </a:p>
                  </a:txBody>
                  <a:tcPr marL="4763" marR="4763" marT="4763" marB="0" vert="vert27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DB4E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45813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436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ASSESSMENTS: two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CAE Project Work 50% (work undertaken with Andrew Harrison)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Stress Analysis Exam 50% (Stress Analysis Principles covered with Arnaud Marotin)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21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014984"/>
          </a:xfrm>
        </p:spPr>
        <p:txBody>
          <a:bodyPr>
            <a:normAutofit/>
          </a:bodyPr>
          <a:lstStyle/>
          <a:p>
            <a:pPr algn="ctr"/>
            <a:r>
              <a:rPr lang="en-GB" sz="3600" u="sng" dirty="0" smtClean="0"/>
              <a:t>Stress Analysis Topics</a:t>
            </a:r>
            <a:endParaRPr lang="en-GB" sz="36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14984"/>
            <a:ext cx="10515600" cy="5779008"/>
          </a:xfrm>
        </p:spPr>
        <p:txBody>
          <a:bodyPr>
            <a:normAutofit fontScale="55000" lnSpcReduction="20000"/>
          </a:bodyPr>
          <a:lstStyle/>
          <a:p>
            <a:r>
              <a:rPr lang="en-GB" dirty="0" smtClean="0"/>
              <a:t>Scalar and Vector Quantities</a:t>
            </a:r>
          </a:p>
          <a:p>
            <a:r>
              <a:rPr lang="en-GB" dirty="0" smtClean="0"/>
              <a:t>Stress and Strain</a:t>
            </a:r>
          </a:p>
          <a:p>
            <a:r>
              <a:rPr lang="en-GB" dirty="0" smtClean="0"/>
              <a:t>Elasticity, Plasticity and Hooke’s Law</a:t>
            </a:r>
          </a:p>
          <a:p>
            <a:r>
              <a:rPr lang="en-GB" dirty="0" smtClean="0"/>
              <a:t>Bending Beams: </a:t>
            </a:r>
          </a:p>
          <a:p>
            <a:pPr marL="1079500">
              <a:buFont typeface="Wingdings" panose="05000000000000000000" pitchFamily="2" charset="2"/>
              <a:buChar char="Ø"/>
            </a:pPr>
            <a:r>
              <a:rPr lang="en-GB" dirty="0" smtClean="0"/>
              <a:t>Equilibrium condition</a:t>
            </a:r>
          </a:p>
          <a:p>
            <a:pPr marL="1079500">
              <a:buFont typeface="Wingdings" panose="05000000000000000000" pitchFamily="2" charset="2"/>
              <a:buChar char="Ø"/>
            </a:pPr>
            <a:r>
              <a:rPr lang="en-GB" dirty="0" smtClean="0"/>
              <a:t>Beam supports and reactions</a:t>
            </a:r>
          </a:p>
          <a:p>
            <a:pPr marL="1079500">
              <a:buFont typeface="Wingdings" panose="05000000000000000000" pitchFamily="2" charset="2"/>
              <a:buChar char="Ø"/>
            </a:pPr>
            <a:r>
              <a:rPr lang="en-GB" dirty="0" smtClean="0"/>
              <a:t>Free Body / Bending Moment / Shear Force Diagrams</a:t>
            </a:r>
          </a:p>
          <a:p>
            <a:pPr marL="1079500">
              <a:buFont typeface="Wingdings" panose="05000000000000000000" pitchFamily="2" charset="2"/>
              <a:buChar char="Ø"/>
            </a:pPr>
            <a:r>
              <a:rPr lang="en-GB" dirty="0" smtClean="0"/>
              <a:t>Points of Inflexion</a:t>
            </a:r>
          </a:p>
          <a:p>
            <a:pPr marL="1079500">
              <a:buFont typeface="Wingdings" panose="05000000000000000000" pitchFamily="2" charset="2"/>
              <a:buChar char="Ø"/>
            </a:pPr>
            <a:r>
              <a:rPr lang="en-GB" dirty="0" smtClean="0"/>
              <a:t>Relationship between shear force, bending moment and intensity of loading</a:t>
            </a:r>
          </a:p>
          <a:p>
            <a:pPr marL="265113" indent="-265113"/>
            <a:r>
              <a:rPr lang="en-GB" dirty="0" smtClean="0"/>
              <a:t>Bending Stress:</a:t>
            </a:r>
          </a:p>
          <a:p>
            <a:pPr marL="1079500">
              <a:buFont typeface="Wingdings" panose="05000000000000000000" pitchFamily="2" charset="2"/>
              <a:buChar char="Ø"/>
            </a:pPr>
            <a:r>
              <a:rPr lang="en-GB" dirty="0" smtClean="0"/>
              <a:t>Distribution of bending stress</a:t>
            </a:r>
          </a:p>
          <a:p>
            <a:pPr marL="1079500">
              <a:buFont typeface="Wingdings" panose="05000000000000000000" pitchFamily="2" charset="2"/>
              <a:buChar char="Ø"/>
            </a:pPr>
            <a:r>
              <a:rPr lang="en-GB" dirty="0" smtClean="0"/>
              <a:t>Neutral axis position</a:t>
            </a:r>
          </a:p>
          <a:p>
            <a:pPr marL="265113" indent="-265113"/>
            <a:r>
              <a:rPr lang="en-GB" dirty="0" smtClean="0"/>
              <a:t>General Bending Formula:</a:t>
            </a:r>
          </a:p>
          <a:p>
            <a:pPr marL="1079500">
              <a:buFont typeface="Wingdings" panose="05000000000000000000" pitchFamily="2" charset="2"/>
              <a:buChar char="Ø"/>
            </a:pPr>
            <a:r>
              <a:rPr lang="en-GB" dirty="0" smtClean="0"/>
              <a:t>Simple bending equation</a:t>
            </a:r>
          </a:p>
          <a:p>
            <a:pPr marL="1079500">
              <a:buFont typeface="Wingdings" panose="05000000000000000000" pitchFamily="2" charset="2"/>
              <a:buChar char="Ø"/>
            </a:pPr>
            <a:r>
              <a:rPr lang="en-GB" dirty="0" smtClean="0"/>
              <a:t>Second moment of Area for common shapes</a:t>
            </a:r>
          </a:p>
          <a:p>
            <a:pPr marL="265113" indent="-265113"/>
            <a:r>
              <a:rPr lang="en-GB" dirty="0" smtClean="0"/>
              <a:t>Slope and Deflection of Beams</a:t>
            </a:r>
          </a:p>
          <a:p>
            <a:pPr marL="1079500">
              <a:buFont typeface="Wingdings" panose="05000000000000000000" pitchFamily="2" charset="2"/>
              <a:buChar char="Ø"/>
            </a:pPr>
            <a:r>
              <a:rPr lang="en-GB" dirty="0" smtClean="0"/>
              <a:t>Relationship between loading, shear force, bending moment, slope and deflection.</a:t>
            </a:r>
          </a:p>
          <a:p>
            <a:pPr marL="1079500">
              <a:buFont typeface="Wingdings" panose="05000000000000000000" pitchFamily="2" charset="2"/>
              <a:buChar char="Ø"/>
            </a:pPr>
            <a:r>
              <a:rPr lang="en-GB" dirty="0" smtClean="0"/>
              <a:t>Direct Integration Method</a:t>
            </a:r>
          </a:p>
          <a:p>
            <a:pPr marL="1079500">
              <a:buFont typeface="Wingdings" panose="05000000000000000000" pitchFamily="2" charset="2"/>
              <a:buChar char="Ø"/>
            </a:pPr>
            <a:r>
              <a:rPr lang="en-GB" dirty="0" smtClean="0"/>
              <a:t>Macauley’s Method</a:t>
            </a:r>
          </a:p>
          <a:p>
            <a:pPr marL="107950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5814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370</Words>
  <Application>Microsoft Office PowerPoint</Application>
  <PresentationFormat>Widescreen</PresentationFormat>
  <Paragraphs>83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Wingdings</vt:lpstr>
      <vt:lpstr>Office Theme</vt:lpstr>
      <vt:lpstr>MODULE CAE &amp; STRESS ANALYSIS M5X02064</vt:lpstr>
      <vt:lpstr>CAE with Andrew Harrison dates in blue  andrew.harrison@uwtsd.ac.uk Stress Analysis with Arnaud Marotin dates in purple  arnaud.marotin@uwtsd.ac.uk </vt:lpstr>
      <vt:lpstr>ASSESSMENTS: two components</vt:lpstr>
      <vt:lpstr>Stress Analysis Topics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CAE &amp; STRESS ANALYSIS M5X02064</dc:title>
  <dc:creator>Arnaud Marotin</dc:creator>
  <cp:lastModifiedBy>Arnaud Marotin</cp:lastModifiedBy>
  <cp:revision>16</cp:revision>
  <cp:lastPrinted>2020-02-14T11:53:29Z</cp:lastPrinted>
  <dcterms:created xsi:type="dcterms:W3CDTF">2019-02-08T09:18:07Z</dcterms:created>
  <dcterms:modified xsi:type="dcterms:W3CDTF">2020-02-14T16:45:17Z</dcterms:modified>
</cp:coreProperties>
</file>