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7"/>
  </p:notesMasterIdLst>
  <p:sldIdLst>
    <p:sldId id="286" r:id="rId3"/>
    <p:sldId id="256" r:id="rId4"/>
    <p:sldId id="287" r:id="rId5"/>
    <p:sldId id="291" r:id="rId6"/>
    <p:sldId id="288" r:id="rId7"/>
    <p:sldId id="289" r:id="rId8"/>
    <p:sldId id="290" r:id="rId9"/>
    <p:sldId id="292" r:id="rId10"/>
    <p:sldId id="293" r:id="rId11"/>
    <p:sldId id="294" r:id="rId12"/>
    <p:sldId id="295" r:id="rId13"/>
    <p:sldId id="296" r:id="rId14"/>
    <p:sldId id="284" r:id="rId15"/>
    <p:sldId id="297" r:id="rId16"/>
    <p:sldId id="261" r:id="rId17"/>
    <p:sldId id="264" r:id="rId18"/>
    <p:sldId id="258" r:id="rId19"/>
    <p:sldId id="303" r:id="rId20"/>
    <p:sldId id="304" r:id="rId21"/>
    <p:sldId id="259" r:id="rId22"/>
    <p:sldId id="260" r:id="rId23"/>
    <p:sldId id="262" r:id="rId24"/>
    <p:sldId id="318" r:id="rId25"/>
    <p:sldId id="298" r:id="rId26"/>
    <p:sldId id="302" r:id="rId27"/>
    <p:sldId id="270" r:id="rId28"/>
    <p:sldId id="271" r:id="rId29"/>
    <p:sldId id="299" r:id="rId30"/>
    <p:sldId id="300" r:id="rId31"/>
    <p:sldId id="272" r:id="rId32"/>
    <p:sldId id="306" r:id="rId33"/>
    <p:sldId id="273" r:id="rId34"/>
    <p:sldId id="274" r:id="rId35"/>
    <p:sldId id="307" r:id="rId36"/>
    <p:sldId id="308" r:id="rId37"/>
    <p:sldId id="309" r:id="rId38"/>
    <p:sldId id="310" r:id="rId39"/>
    <p:sldId id="311" r:id="rId40"/>
    <p:sldId id="312" r:id="rId41"/>
    <p:sldId id="314" r:id="rId42"/>
    <p:sldId id="315" r:id="rId43"/>
    <p:sldId id="313" r:id="rId44"/>
    <p:sldId id="317" r:id="rId45"/>
    <p:sldId id="30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88" autoAdjust="0"/>
  </p:normalViewPr>
  <p:slideViewPr>
    <p:cSldViewPr>
      <p:cViewPr varScale="1">
        <p:scale>
          <a:sx n="49" d="100"/>
          <a:sy n="49" d="100"/>
        </p:scale>
        <p:origin x="1708"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EAE06B-4474-456C-B3DD-EF0AC5A07099}"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70F65E07-D524-46E2-B6DC-D646E713DCC3}">
      <dgm:prSet phldrT="[Text]"/>
      <dgm:spPr/>
      <dgm:t>
        <a:bodyPr/>
        <a:lstStyle/>
        <a:p>
          <a:r>
            <a:rPr lang="en-GB" dirty="0"/>
            <a:t>Country A</a:t>
          </a:r>
        </a:p>
      </dgm:t>
    </dgm:pt>
    <dgm:pt modelId="{DB1666EA-8FFD-4361-BE84-1614764A6B96}" type="parTrans" cxnId="{7CA1AEEC-1411-4AA9-8CF5-F7A49DD9F28C}">
      <dgm:prSet/>
      <dgm:spPr/>
      <dgm:t>
        <a:bodyPr/>
        <a:lstStyle/>
        <a:p>
          <a:endParaRPr lang="en-GB"/>
        </a:p>
      </dgm:t>
    </dgm:pt>
    <dgm:pt modelId="{65A89C2B-A60E-4F58-8FCD-A751B143B647}" type="sibTrans" cxnId="{7CA1AEEC-1411-4AA9-8CF5-F7A49DD9F28C}">
      <dgm:prSet/>
      <dgm:spPr/>
      <dgm:t>
        <a:bodyPr/>
        <a:lstStyle/>
        <a:p>
          <a:endParaRPr lang="en-GB"/>
        </a:p>
      </dgm:t>
    </dgm:pt>
    <dgm:pt modelId="{B9E819EA-AFC8-4C4F-8D84-65E2C1BB2A2E}">
      <dgm:prSet phldrT="[Text]"/>
      <dgm:spPr/>
      <dgm:t>
        <a:bodyPr/>
        <a:lstStyle/>
        <a:p>
          <a:r>
            <a:rPr lang="en-GB" dirty="0"/>
            <a:t>Culture Religious Bath</a:t>
          </a:r>
        </a:p>
      </dgm:t>
    </dgm:pt>
    <dgm:pt modelId="{05713806-D965-4D20-8275-B6002821F300}" type="parTrans" cxnId="{C72B63AA-AFBE-4973-AE0A-798E64F8C876}">
      <dgm:prSet/>
      <dgm:spPr/>
      <dgm:t>
        <a:bodyPr/>
        <a:lstStyle/>
        <a:p>
          <a:endParaRPr lang="en-GB"/>
        </a:p>
      </dgm:t>
    </dgm:pt>
    <dgm:pt modelId="{67128083-58C2-475D-8592-31DDD59AEC7F}" type="sibTrans" cxnId="{C72B63AA-AFBE-4973-AE0A-798E64F8C876}">
      <dgm:prSet/>
      <dgm:spPr/>
      <dgm:t>
        <a:bodyPr/>
        <a:lstStyle/>
        <a:p>
          <a:endParaRPr lang="en-GB"/>
        </a:p>
      </dgm:t>
    </dgm:pt>
    <dgm:pt modelId="{2BD24AB1-ECB3-4D45-BEFA-0A83137F39DF}">
      <dgm:prSet phldrT="[Text]"/>
      <dgm:spPr/>
      <dgm:t>
        <a:bodyPr/>
        <a:lstStyle/>
        <a:p>
          <a:r>
            <a:rPr lang="en-GB" dirty="0"/>
            <a:t>Language</a:t>
          </a:r>
        </a:p>
      </dgm:t>
    </dgm:pt>
    <dgm:pt modelId="{C6A690A1-F13F-4DCE-BD19-43F050C38AB9}" type="parTrans" cxnId="{A35BA94E-F225-4801-946E-41A2F7A4E9D3}">
      <dgm:prSet/>
      <dgm:spPr/>
      <dgm:t>
        <a:bodyPr/>
        <a:lstStyle/>
        <a:p>
          <a:endParaRPr lang="en-GB"/>
        </a:p>
      </dgm:t>
    </dgm:pt>
    <dgm:pt modelId="{C2250E36-468E-44A3-BC42-D6199CCAB03E}" type="sibTrans" cxnId="{A35BA94E-F225-4801-946E-41A2F7A4E9D3}">
      <dgm:prSet/>
      <dgm:spPr/>
      <dgm:t>
        <a:bodyPr/>
        <a:lstStyle/>
        <a:p>
          <a:endParaRPr lang="en-GB"/>
        </a:p>
      </dgm:t>
    </dgm:pt>
    <dgm:pt modelId="{86E9805D-F0D6-4060-AA67-C78203B64323}">
      <dgm:prSet phldrT="[Text]"/>
      <dgm:spPr/>
      <dgm:t>
        <a:bodyPr/>
        <a:lstStyle/>
        <a:p>
          <a:r>
            <a:rPr lang="en-GB" dirty="0"/>
            <a:t>Economic High income, Premium pricing</a:t>
          </a:r>
        </a:p>
      </dgm:t>
    </dgm:pt>
    <dgm:pt modelId="{82C92FAA-1DA6-49B5-85BA-B37F1A5BF552}" type="parTrans" cxnId="{51E49529-12F7-4E3B-8098-A138AD3A7664}">
      <dgm:prSet/>
      <dgm:spPr/>
      <dgm:t>
        <a:bodyPr/>
        <a:lstStyle/>
        <a:p>
          <a:endParaRPr lang="en-GB"/>
        </a:p>
      </dgm:t>
    </dgm:pt>
    <dgm:pt modelId="{0E17242F-929B-4F64-A768-A263AB4F7DEF}" type="sibTrans" cxnId="{51E49529-12F7-4E3B-8098-A138AD3A7664}">
      <dgm:prSet/>
      <dgm:spPr/>
      <dgm:t>
        <a:bodyPr/>
        <a:lstStyle/>
        <a:p>
          <a:endParaRPr lang="en-GB"/>
        </a:p>
      </dgm:t>
    </dgm:pt>
    <dgm:pt modelId="{640E409C-3831-4B42-AE39-2018A0BBC2CB}">
      <dgm:prSet phldrT="[Text]"/>
      <dgm:spPr/>
      <dgm:t>
        <a:bodyPr/>
        <a:lstStyle/>
        <a:p>
          <a:r>
            <a:rPr lang="en-GB" dirty="0"/>
            <a:t>Infrastructure</a:t>
          </a:r>
        </a:p>
      </dgm:t>
    </dgm:pt>
    <dgm:pt modelId="{BE029488-5A32-4F97-99CF-D2CB2C678E8D}" type="parTrans" cxnId="{A15551EF-0C06-4959-9AF8-20CE053AFB78}">
      <dgm:prSet/>
      <dgm:spPr/>
      <dgm:t>
        <a:bodyPr/>
        <a:lstStyle/>
        <a:p>
          <a:endParaRPr lang="en-GB"/>
        </a:p>
      </dgm:t>
    </dgm:pt>
    <dgm:pt modelId="{9B1EE176-0CA2-4700-950A-0692F1FD16E3}" type="sibTrans" cxnId="{A15551EF-0C06-4959-9AF8-20CE053AFB78}">
      <dgm:prSet/>
      <dgm:spPr/>
      <dgm:t>
        <a:bodyPr/>
        <a:lstStyle/>
        <a:p>
          <a:endParaRPr lang="en-GB"/>
        </a:p>
      </dgm:t>
    </dgm:pt>
    <dgm:pt modelId="{EB111F49-2467-4FAB-86D7-D78784159F6E}" type="pres">
      <dgm:prSet presAssocID="{AEEAE06B-4474-456C-B3DD-EF0AC5A07099}" presName="Name0" presStyleCnt="0">
        <dgm:presLayoutVars>
          <dgm:chMax val="1"/>
          <dgm:dir/>
          <dgm:animLvl val="ctr"/>
          <dgm:resizeHandles val="exact"/>
        </dgm:presLayoutVars>
      </dgm:prSet>
      <dgm:spPr/>
    </dgm:pt>
    <dgm:pt modelId="{291D2FC7-9006-43DA-885C-3D17C556B6D5}" type="pres">
      <dgm:prSet presAssocID="{70F65E07-D524-46E2-B6DC-D646E713DCC3}" presName="centerShape" presStyleLbl="node0" presStyleIdx="0" presStyleCnt="1"/>
      <dgm:spPr/>
    </dgm:pt>
    <dgm:pt modelId="{419E33E3-0C63-4781-A5D7-9F0374B7A470}" type="pres">
      <dgm:prSet presAssocID="{05713806-D965-4D20-8275-B6002821F300}" presName="parTrans" presStyleLbl="sibTrans2D1" presStyleIdx="0" presStyleCnt="4"/>
      <dgm:spPr/>
    </dgm:pt>
    <dgm:pt modelId="{E175DF1B-BE05-4303-B8B6-5440497A4853}" type="pres">
      <dgm:prSet presAssocID="{05713806-D965-4D20-8275-B6002821F300}" presName="connectorText" presStyleLbl="sibTrans2D1" presStyleIdx="0" presStyleCnt="4"/>
      <dgm:spPr/>
    </dgm:pt>
    <dgm:pt modelId="{2E6D0224-C4E8-41B8-B67B-0AD9E626EC51}" type="pres">
      <dgm:prSet presAssocID="{B9E819EA-AFC8-4C4F-8D84-65E2C1BB2A2E}" presName="node" presStyleLbl="node1" presStyleIdx="0" presStyleCnt="4">
        <dgm:presLayoutVars>
          <dgm:bulletEnabled val="1"/>
        </dgm:presLayoutVars>
      </dgm:prSet>
      <dgm:spPr/>
    </dgm:pt>
    <dgm:pt modelId="{BACDE535-652F-499E-ABD8-E0D79708F2E3}" type="pres">
      <dgm:prSet presAssocID="{C6A690A1-F13F-4DCE-BD19-43F050C38AB9}" presName="parTrans" presStyleLbl="sibTrans2D1" presStyleIdx="1" presStyleCnt="4"/>
      <dgm:spPr/>
    </dgm:pt>
    <dgm:pt modelId="{ABFEEB42-D36C-49B0-A43F-E46F6159FF22}" type="pres">
      <dgm:prSet presAssocID="{C6A690A1-F13F-4DCE-BD19-43F050C38AB9}" presName="connectorText" presStyleLbl="sibTrans2D1" presStyleIdx="1" presStyleCnt="4"/>
      <dgm:spPr/>
    </dgm:pt>
    <dgm:pt modelId="{D65497F1-67D9-4BEF-9F9F-B7DC3F8E1783}" type="pres">
      <dgm:prSet presAssocID="{2BD24AB1-ECB3-4D45-BEFA-0A83137F39DF}" presName="node" presStyleLbl="node1" presStyleIdx="1" presStyleCnt="4">
        <dgm:presLayoutVars>
          <dgm:bulletEnabled val="1"/>
        </dgm:presLayoutVars>
      </dgm:prSet>
      <dgm:spPr/>
    </dgm:pt>
    <dgm:pt modelId="{77C21CFC-04E7-4D60-B073-F7229529A83F}" type="pres">
      <dgm:prSet presAssocID="{82C92FAA-1DA6-49B5-85BA-B37F1A5BF552}" presName="parTrans" presStyleLbl="sibTrans2D1" presStyleIdx="2" presStyleCnt="4"/>
      <dgm:spPr/>
    </dgm:pt>
    <dgm:pt modelId="{3876A791-5B46-49F3-AF1F-B9EBFA7C8B02}" type="pres">
      <dgm:prSet presAssocID="{82C92FAA-1DA6-49B5-85BA-B37F1A5BF552}" presName="connectorText" presStyleLbl="sibTrans2D1" presStyleIdx="2" presStyleCnt="4"/>
      <dgm:spPr/>
    </dgm:pt>
    <dgm:pt modelId="{239FC1D7-0EEE-42DE-9667-5117D441CA8B}" type="pres">
      <dgm:prSet presAssocID="{86E9805D-F0D6-4060-AA67-C78203B64323}" presName="node" presStyleLbl="node1" presStyleIdx="2" presStyleCnt="4">
        <dgm:presLayoutVars>
          <dgm:bulletEnabled val="1"/>
        </dgm:presLayoutVars>
      </dgm:prSet>
      <dgm:spPr/>
    </dgm:pt>
    <dgm:pt modelId="{700BE79C-8468-40AE-9E4F-E0D3A850DA44}" type="pres">
      <dgm:prSet presAssocID="{BE029488-5A32-4F97-99CF-D2CB2C678E8D}" presName="parTrans" presStyleLbl="sibTrans2D1" presStyleIdx="3" presStyleCnt="4"/>
      <dgm:spPr/>
    </dgm:pt>
    <dgm:pt modelId="{622A40D8-D718-41D7-B972-B8B3D590FFC5}" type="pres">
      <dgm:prSet presAssocID="{BE029488-5A32-4F97-99CF-D2CB2C678E8D}" presName="connectorText" presStyleLbl="sibTrans2D1" presStyleIdx="3" presStyleCnt="4"/>
      <dgm:spPr/>
    </dgm:pt>
    <dgm:pt modelId="{468178DD-1539-4D58-AF9D-2656B1063832}" type="pres">
      <dgm:prSet presAssocID="{640E409C-3831-4B42-AE39-2018A0BBC2CB}" presName="node" presStyleLbl="node1" presStyleIdx="3" presStyleCnt="4">
        <dgm:presLayoutVars>
          <dgm:bulletEnabled val="1"/>
        </dgm:presLayoutVars>
      </dgm:prSet>
      <dgm:spPr/>
    </dgm:pt>
  </dgm:ptLst>
  <dgm:cxnLst>
    <dgm:cxn modelId="{51E49529-12F7-4E3B-8098-A138AD3A7664}" srcId="{70F65E07-D524-46E2-B6DC-D646E713DCC3}" destId="{86E9805D-F0D6-4060-AA67-C78203B64323}" srcOrd="2" destOrd="0" parTransId="{82C92FAA-1DA6-49B5-85BA-B37F1A5BF552}" sibTransId="{0E17242F-929B-4F64-A768-A263AB4F7DEF}"/>
    <dgm:cxn modelId="{FF2BB429-EE9F-489F-B046-AA75B5C4740E}" type="presOf" srcId="{B9E819EA-AFC8-4C4F-8D84-65E2C1BB2A2E}" destId="{2E6D0224-C4E8-41B8-B67B-0AD9E626EC51}" srcOrd="0" destOrd="0" presId="urn:microsoft.com/office/officeart/2005/8/layout/radial5"/>
    <dgm:cxn modelId="{7478832D-4C35-4D30-B704-BB3C9E59C240}" type="presOf" srcId="{2BD24AB1-ECB3-4D45-BEFA-0A83137F39DF}" destId="{D65497F1-67D9-4BEF-9F9F-B7DC3F8E1783}" srcOrd="0" destOrd="0" presId="urn:microsoft.com/office/officeart/2005/8/layout/radial5"/>
    <dgm:cxn modelId="{006D9931-E0EA-4025-B31A-D0A3B01E3ADB}" type="presOf" srcId="{BE029488-5A32-4F97-99CF-D2CB2C678E8D}" destId="{700BE79C-8468-40AE-9E4F-E0D3A850DA44}" srcOrd="0" destOrd="0" presId="urn:microsoft.com/office/officeart/2005/8/layout/radial5"/>
    <dgm:cxn modelId="{01F03647-B2CC-45BC-865E-EEBE5D57F073}" type="presOf" srcId="{86E9805D-F0D6-4060-AA67-C78203B64323}" destId="{239FC1D7-0EEE-42DE-9667-5117D441CA8B}" srcOrd="0" destOrd="0" presId="urn:microsoft.com/office/officeart/2005/8/layout/radial5"/>
    <dgm:cxn modelId="{01EEA14E-8757-4D52-8FF0-392034249B00}" type="presOf" srcId="{640E409C-3831-4B42-AE39-2018A0BBC2CB}" destId="{468178DD-1539-4D58-AF9D-2656B1063832}" srcOrd="0" destOrd="0" presId="urn:microsoft.com/office/officeart/2005/8/layout/radial5"/>
    <dgm:cxn modelId="{A35BA94E-F225-4801-946E-41A2F7A4E9D3}" srcId="{70F65E07-D524-46E2-B6DC-D646E713DCC3}" destId="{2BD24AB1-ECB3-4D45-BEFA-0A83137F39DF}" srcOrd="1" destOrd="0" parTransId="{C6A690A1-F13F-4DCE-BD19-43F050C38AB9}" sibTransId="{C2250E36-468E-44A3-BC42-D6199CCAB03E}"/>
    <dgm:cxn modelId="{37CDBC4E-E751-4F9A-B90E-DAB2AE3F2935}" type="presOf" srcId="{82C92FAA-1DA6-49B5-85BA-B37F1A5BF552}" destId="{77C21CFC-04E7-4D60-B073-F7229529A83F}" srcOrd="0" destOrd="0" presId="urn:microsoft.com/office/officeart/2005/8/layout/radial5"/>
    <dgm:cxn modelId="{D7CFD94E-0C2D-4D20-82E7-40F756A784D3}" type="presOf" srcId="{AEEAE06B-4474-456C-B3DD-EF0AC5A07099}" destId="{EB111F49-2467-4FAB-86D7-D78784159F6E}" srcOrd="0" destOrd="0" presId="urn:microsoft.com/office/officeart/2005/8/layout/radial5"/>
    <dgm:cxn modelId="{2D586E8C-0A0D-42C8-9BBD-016E04B2F96D}" type="presOf" srcId="{05713806-D965-4D20-8275-B6002821F300}" destId="{E175DF1B-BE05-4303-B8B6-5440497A4853}" srcOrd="1" destOrd="0" presId="urn:microsoft.com/office/officeart/2005/8/layout/radial5"/>
    <dgm:cxn modelId="{A3264A8E-8B60-4C05-BF85-67ECE495B7DB}" type="presOf" srcId="{82C92FAA-1DA6-49B5-85BA-B37F1A5BF552}" destId="{3876A791-5B46-49F3-AF1F-B9EBFA7C8B02}" srcOrd="1" destOrd="0" presId="urn:microsoft.com/office/officeart/2005/8/layout/radial5"/>
    <dgm:cxn modelId="{D5D9639A-7A60-440E-A7FF-35D4097B8D88}" type="presOf" srcId="{C6A690A1-F13F-4DCE-BD19-43F050C38AB9}" destId="{ABFEEB42-D36C-49B0-A43F-E46F6159FF22}" srcOrd="1" destOrd="0" presId="urn:microsoft.com/office/officeart/2005/8/layout/radial5"/>
    <dgm:cxn modelId="{95327C9E-0D4B-43C9-AE44-B61B1647A207}" type="presOf" srcId="{C6A690A1-F13F-4DCE-BD19-43F050C38AB9}" destId="{BACDE535-652F-499E-ABD8-E0D79708F2E3}" srcOrd="0" destOrd="0" presId="urn:microsoft.com/office/officeart/2005/8/layout/radial5"/>
    <dgm:cxn modelId="{C12EE4A8-256E-48FA-BFC5-386D6E808289}" type="presOf" srcId="{70F65E07-D524-46E2-B6DC-D646E713DCC3}" destId="{291D2FC7-9006-43DA-885C-3D17C556B6D5}" srcOrd="0" destOrd="0" presId="urn:microsoft.com/office/officeart/2005/8/layout/radial5"/>
    <dgm:cxn modelId="{C72B63AA-AFBE-4973-AE0A-798E64F8C876}" srcId="{70F65E07-D524-46E2-B6DC-D646E713DCC3}" destId="{B9E819EA-AFC8-4C4F-8D84-65E2C1BB2A2E}" srcOrd="0" destOrd="0" parTransId="{05713806-D965-4D20-8275-B6002821F300}" sibTransId="{67128083-58C2-475D-8592-31DDD59AEC7F}"/>
    <dgm:cxn modelId="{D1BD1FCA-8DA3-44A2-98C0-6D952EA27D61}" type="presOf" srcId="{BE029488-5A32-4F97-99CF-D2CB2C678E8D}" destId="{622A40D8-D718-41D7-B972-B8B3D590FFC5}" srcOrd="1" destOrd="0" presId="urn:microsoft.com/office/officeart/2005/8/layout/radial5"/>
    <dgm:cxn modelId="{9A91AAE5-F87D-4FED-B522-C939EE66F06D}" type="presOf" srcId="{05713806-D965-4D20-8275-B6002821F300}" destId="{419E33E3-0C63-4781-A5D7-9F0374B7A470}" srcOrd="0" destOrd="0" presId="urn:microsoft.com/office/officeart/2005/8/layout/radial5"/>
    <dgm:cxn modelId="{7CA1AEEC-1411-4AA9-8CF5-F7A49DD9F28C}" srcId="{AEEAE06B-4474-456C-B3DD-EF0AC5A07099}" destId="{70F65E07-D524-46E2-B6DC-D646E713DCC3}" srcOrd="0" destOrd="0" parTransId="{DB1666EA-8FFD-4361-BE84-1614764A6B96}" sibTransId="{65A89C2B-A60E-4F58-8FCD-A751B143B647}"/>
    <dgm:cxn modelId="{A15551EF-0C06-4959-9AF8-20CE053AFB78}" srcId="{70F65E07-D524-46E2-B6DC-D646E713DCC3}" destId="{640E409C-3831-4B42-AE39-2018A0BBC2CB}" srcOrd="3" destOrd="0" parTransId="{BE029488-5A32-4F97-99CF-D2CB2C678E8D}" sibTransId="{9B1EE176-0CA2-4700-950A-0692F1FD16E3}"/>
    <dgm:cxn modelId="{B80F1CDB-DE9B-4876-AE05-5550341B7954}" type="presParOf" srcId="{EB111F49-2467-4FAB-86D7-D78784159F6E}" destId="{291D2FC7-9006-43DA-885C-3D17C556B6D5}" srcOrd="0" destOrd="0" presId="urn:microsoft.com/office/officeart/2005/8/layout/radial5"/>
    <dgm:cxn modelId="{235FD874-673F-400C-B56D-E7A8E7D687F4}" type="presParOf" srcId="{EB111F49-2467-4FAB-86D7-D78784159F6E}" destId="{419E33E3-0C63-4781-A5D7-9F0374B7A470}" srcOrd="1" destOrd="0" presId="urn:microsoft.com/office/officeart/2005/8/layout/radial5"/>
    <dgm:cxn modelId="{5A507858-65F9-4376-8EC4-F66F2088C9D9}" type="presParOf" srcId="{419E33E3-0C63-4781-A5D7-9F0374B7A470}" destId="{E175DF1B-BE05-4303-B8B6-5440497A4853}" srcOrd="0" destOrd="0" presId="urn:microsoft.com/office/officeart/2005/8/layout/radial5"/>
    <dgm:cxn modelId="{1BFCD917-3E4E-459C-BCEF-F67AB77AD328}" type="presParOf" srcId="{EB111F49-2467-4FAB-86D7-D78784159F6E}" destId="{2E6D0224-C4E8-41B8-B67B-0AD9E626EC51}" srcOrd="2" destOrd="0" presId="urn:microsoft.com/office/officeart/2005/8/layout/radial5"/>
    <dgm:cxn modelId="{2AD3AAB2-3C7B-4A75-8984-149604D07A7F}" type="presParOf" srcId="{EB111F49-2467-4FAB-86D7-D78784159F6E}" destId="{BACDE535-652F-499E-ABD8-E0D79708F2E3}" srcOrd="3" destOrd="0" presId="urn:microsoft.com/office/officeart/2005/8/layout/radial5"/>
    <dgm:cxn modelId="{7FA66AB5-0318-43A5-ACF1-A076896194DA}" type="presParOf" srcId="{BACDE535-652F-499E-ABD8-E0D79708F2E3}" destId="{ABFEEB42-D36C-49B0-A43F-E46F6159FF22}" srcOrd="0" destOrd="0" presId="urn:microsoft.com/office/officeart/2005/8/layout/radial5"/>
    <dgm:cxn modelId="{0C32CD36-4260-42B7-83D0-0CCE8D26A99C}" type="presParOf" srcId="{EB111F49-2467-4FAB-86D7-D78784159F6E}" destId="{D65497F1-67D9-4BEF-9F9F-B7DC3F8E1783}" srcOrd="4" destOrd="0" presId="urn:microsoft.com/office/officeart/2005/8/layout/radial5"/>
    <dgm:cxn modelId="{2C553848-5F74-4360-8899-BBBEA9450121}" type="presParOf" srcId="{EB111F49-2467-4FAB-86D7-D78784159F6E}" destId="{77C21CFC-04E7-4D60-B073-F7229529A83F}" srcOrd="5" destOrd="0" presId="urn:microsoft.com/office/officeart/2005/8/layout/radial5"/>
    <dgm:cxn modelId="{C30A8A2F-A87B-41CE-BBCE-4D1B1AF1678B}" type="presParOf" srcId="{77C21CFC-04E7-4D60-B073-F7229529A83F}" destId="{3876A791-5B46-49F3-AF1F-B9EBFA7C8B02}" srcOrd="0" destOrd="0" presId="urn:microsoft.com/office/officeart/2005/8/layout/radial5"/>
    <dgm:cxn modelId="{712DEDC8-79E0-43E3-B02B-1F44E2C75D00}" type="presParOf" srcId="{EB111F49-2467-4FAB-86D7-D78784159F6E}" destId="{239FC1D7-0EEE-42DE-9667-5117D441CA8B}" srcOrd="6" destOrd="0" presId="urn:microsoft.com/office/officeart/2005/8/layout/radial5"/>
    <dgm:cxn modelId="{FF2D51E6-68C8-47CE-8ABE-E7D81FA129B0}" type="presParOf" srcId="{EB111F49-2467-4FAB-86D7-D78784159F6E}" destId="{700BE79C-8468-40AE-9E4F-E0D3A850DA44}" srcOrd="7" destOrd="0" presId="urn:microsoft.com/office/officeart/2005/8/layout/radial5"/>
    <dgm:cxn modelId="{A849C262-40FC-4ACC-8E5C-8FD6641C9990}" type="presParOf" srcId="{700BE79C-8468-40AE-9E4F-E0D3A850DA44}" destId="{622A40D8-D718-41D7-B972-B8B3D590FFC5}" srcOrd="0" destOrd="0" presId="urn:microsoft.com/office/officeart/2005/8/layout/radial5"/>
    <dgm:cxn modelId="{16B56494-ADD8-4928-8646-DA721C58C414}" type="presParOf" srcId="{EB111F49-2467-4FAB-86D7-D78784159F6E}" destId="{468178DD-1539-4D58-AF9D-2656B1063832}"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EAE06B-4474-456C-B3DD-EF0AC5A07099}"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70F65E07-D524-46E2-B6DC-D646E713DCC3}">
      <dgm:prSet phldrT="[Text]"/>
      <dgm:spPr>
        <a:solidFill>
          <a:schemeClr val="accent2"/>
        </a:solidFill>
      </dgm:spPr>
      <dgm:t>
        <a:bodyPr/>
        <a:lstStyle/>
        <a:p>
          <a:r>
            <a:rPr lang="en-GB" dirty="0"/>
            <a:t>Country B</a:t>
          </a:r>
        </a:p>
      </dgm:t>
    </dgm:pt>
    <dgm:pt modelId="{DB1666EA-8FFD-4361-BE84-1614764A6B96}" type="parTrans" cxnId="{7CA1AEEC-1411-4AA9-8CF5-F7A49DD9F28C}">
      <dgm:prSet/>
      <dgm:spPr/>
      <dgm:t>
        <a:bodyPr/>
        <a:lstStyle/>
        <a:p>
          <a:endParaRPr lang="en-GB"/>
        </a:p>
      </dgm:t>
    </dgm:pt>
    <dgm:pt modelId="{65A89C2B-A60E-4F58-8FCD-A751B143B647}" type="sibTrans" cxnId="{7CA1AEEC-1411-4AA9-8CF5-F7A49DD9F28C}">
      <dgm:prSet/>
      <dgm:spPr/>
      <dgm:t>
        <a:bodyPr/>
        <a:lstStyle/>
        <a:p>
          <a:endParaRPr lang="en-GB"/>
        </a:p>
      </dgm:t>
    </dgm:pt>
    <dgm:pt modelId="{B9E819EA-AFC8-4C4F-8D84-65E2C1BB2A2E}">
      <dgm:prSet phldrT="[Text]"/>
      <dgm:spPr>
        <a:solidFill>
          <a:schemeClr val="accent2"/>
        </a:solidFill>
      </dgm:spPr>
      <dgm:t>
        <a:bodyPr/>
        <a:lstStyle/>
        <a:p>
          <a:r>
            <a:rPr lang="en-GB" dirty="0"/>
            <a:t>Culture Bath for hygiene</a:t>
          </a:r>
        </a:p>
      </dgm:t>
    </dgm:pt>
    <dgm:pt modelId="{05713806-D965-4D20-8275-B6002821F300}" type="parTrans" cxnId="{C72B63AA-AFBE-4973-AE0A-798E64F8C876}">
      <dgm:prSet/>
      <dgm:spPr/>
      <dgm:t>
        <a:bodyPr/>
        <a:lstStyle/>
        <a:p>
          <a:endParaRPr lang="en-GB"/>
        </a:p>
      </dgm:t>
    </dgm:pt>
    <dgm:pt modelId="{67128083-58C2-475D-8592-31DDD59AEC7F}" type="sibTrans" cxnId="{C72B63AA-AFBE-4973-AE0A-798E64F8C876}">
      <dgm:prSet/>
      <dgm:spPr/>
      <dgm:t>
        <a:bodyPr/>
        <a:lstStyle/>
        <a:p>
          <a:endParaRPr lang="en-GB"/>
        </a:p>
      </dgm:t>
    </dgm:pt>
    <dgm:pt modelId="{2BD24AB1-ECB3-4D45-BEFA-0A83137F39DF}">
      <dgm:prSet phldrT="[Text]"/>
      <dgm:spPr>
        <a:solidFill>
          <a:schemeClr val="accent2"/>
        </a:solidFill>
      </dgm:spPr>
      <dgm:t>
        <a:bodyPr/>
        <a:lstStyle/>
        <a:p>
          <a:r>
            <a:rPr lang="en-GB" dirty="0"/>
            <a:t>Language</a:t>
          </a:r>
        </a:p>
      </dgm:t>
    </dgm:pt>
    <dgm:pt modelId="{C6A690A1-F13F-4DCE-BD19-43F050C38AB9}" type="parTrans" cxnId="{A35BA94E-F225-4801-946E-41A2F7A4E9D3}">
      <dgm:prSet/>
      <dgm:spPr/>
      <dgm:t>
        <a:bodyPr/>
        <a:lstStyle/>
        <a:p>
          <a:endParaRPr lang="en-GB"/>
        </a:p>
      </dgm:t>
    </dgm:pt>
    <dgm:pt modelId="{C2250E36-468E-44A3-BC42-D6199CCAB03E}" type="sibTrans" cxnId="{A35BA94E-F225-4801-946E-41A2F7A4E9D3}">
      <dgm:prSet/>
      <dgm:spPr/>
      <dgm:t>
        <a:bodyPr/>
        <a:lstStyle/>
        <a:p>
          <a:endParaRPr lang="en-GB"/>
        </a:p>
      </dgm:t>
    </dgm:pt>
    <dgm:pt modelId="{86E9805D-F0D6-4060-AA67-C78203B64323}">
      <dgm:prSet phldrT="[Text]"/>
      <dgm:spPr>
        <a:solidFill>
          <a:schemeClr val="accent2"/>
        </a:solidFill>
      </dgm:spPr>
      <dgm:t>
        <a:bodyPr/>
        <a:lstStyle/>
        <a:p>
          <a:r>
            <a:rPr lang="en-GB" dirty="0"/>
            <a:t>Economic Low income – small size packaging</a:t>
          </a:r>
        </a:p>
      </dgm:t>
    </dgm:pt>
    <dgm:pt modelId="{82C92FAA-1DA6-49B5-85BA-B37F1A5BF552}" type="parTrans" cxnId="{51E49529-12F7-4E3B-8098-A138AD3A7664}">
      <dgm:prSet/>
      <dgm:spPr/>
      <dgm:t>
        <a:bodyPr/>
        <a:lstStyle/>
        <a:p>
          <a:endParaRPr lang="en-GB"/>
        </a:p>
      </dgm:t>
    </dgm:pt>
    <dgm:pt modelId="{0E17242F-929B-4F64-A768-A263AB4F7DEF}" type="sibTrans" cxnId="{51E49529-12F7-4E3B-8098-A138AD3A7664}">
      <dgm:prSet/>
      <dgm:spPr/>
      <dgm:t>
        <a:bodyPr/>
        <a:lstStyle/>
        <a:p>
          <a:endParaRPr lang="en-GB"/>
        </a:p>
      </dgm:t>
    </dgm:pt>
    <dgm:pt modelId="{640E409C-3831-4B42-AE39-2018A0BBC2CB}">
      <dgm:prSet phldrT="[Text]"/>
      <dgm:spPr>
        <a:solidFill>
          <a:schemeClr val="accent2"/>
        </a:solidFill>
      </dgm:spPr>
      <dgm:t>
        <a:bodyPr/>
        <a:lstStyle/>
        <a:p>
          <a:r>
            <a:rPr lang="en-GB" dirty="0"/>
            <a:t>Infrastructure</a:t>
          </a:r>
        </a:p>
      </dgm:t>
    </dgm:pt>
    <dgm:pt modelId="{BE029488-5A32-4F97-99CF-D2CB2C678E8D}" type="parTrans" cxnId="{A15551EF-0C06-4959-9AF8-20CE053AFB78}">
      <dgm:prSet/>
      <dgm:spPr/>
      <dgm:t>
        <a:bodyPr/>
        <a:lstStyle/>
        <a:p>
          <a:endParaRPr lang="en-GB"/>
        </a:p>
      </dgm:t>
    </dgm:pt>
    <dgm:pt modelId="{9B1EE176-0CA2-4700-950A-0692F1FD16E3}" type="sibTrans" cxnId="{A15551EF-0C06-4959-9AF8-20CE053AFB78}">
      <dgm:prSet/>
      <dgm:spPr/>
      <dgm:t>
        <a:bodyPr/>
        <a:lstStyle/>
        <a:p>
          <a:endParaRPr lang="en-GB"/>
        </a:p>
      </dgm:t>
    </dgm:pt>
    <dgm:pt modelId="{EB111F49-2467-4FAB-86D7-D78784159F6E}" type="pres">
      <dgm:prSet presAssocID="{AEEAE06B-4474-456C-B3DD-EF0AC5A07099}" presName="Name0" presStyleCnt="0">
        <dgm:presLayoutVars>
          <dgm:chMax val="1"/>
          <dgm:dir/>
          <dgm:animLvl val="ctr"/>
          <dgm:resizeHandles val="exact"/>
        </dgm:presLayoutVars>
      </dgm:prSet>
      <dgm:spPr/>
    </dgm:pt>
    <dgm:pt modelId="{291D2FC7-9006-43DA-885C-3D17C556B6D5}" type="pres">
      <dgm:prSet presAssocID="{70F65E07-D524-46E2-B6DC-D646E713DCC3}" presName="centerShape" presStyleLbl="node0" presStyleIdx="0" presStyleCnt="1"/>
      <dgm:spPr/>
    </dgm:pt>
    <dgm:pt modelId="{419E33E3-0C63-4781-A5D7-9F0374B7A470}" type="pres">
      <dgm:prSet presAssocID="{05713806-D965-4D20-8275-B6002821F300}" presName="parTrans" presStyleLbl="sibTrans2D1" presStyleIdx="0" presStyleCnt="4"/>
      <dgm:spPr/>
    </dgm:pt>
    <dgm:pt modelId="{E175DF1B-BE05-4303-B8B6-5440497A4853}" type="pres">
      <dgm:prSet presAssocID="{05713806-D965-4D20-8275-B6002821F300}" presName="connectorText" presStyleLbl="sibTrans2D1" presStyleIdx="0" presStyleCnt="4"/>
      <dgm:spPr/>
    </dgm:pt>
    <dgm:pt modelId="{2E6D0224-C4E8-41B8-B67B-0AD9E626EC51}" type="pres">
      <dgm:prSet presAssocID="{B9E819EA-AFC8-4C4F-8D84-65E2C1BB2A2E}" presName="node" presStyleLbl="node1" presStyleIdx="0" presStyleCnt="4">
        <dgm:presLayoutVars>
          <dgm:bulletEnabled val="1"/>
        </dgm:presLayoutVars>
      </dgm:prSet>
      <dgm:spPr/>
    </dgm:pt>
    <dgm:pt modelId="{BACDE535-652F-499E-ABD8-E0D79708F2E3}" type="pres">
      <dgm:prSet presAssocID="{C6A690A1-F13F-4DCE-BD19-43F050C38AB9}" presName="parTrans" presStyleLbl="sibTrans2D1" presStyleIdx="1" presStyleCnt="4"/>
      <dgm:spPr/>
    </dgm:pt>
    <dgm:pt modelId="{ABFEEB42-D36C-49B0-A43F-E46F6159FF22}" type="pres">
      <dgm:prSet presAssocID="{C6A690A1-F13F-4DCE-BD19-43F050C38AB9}" presName="connectorText" presStyleLbl="sibTrans2D1" presStyleIdx="1" presStyleCnt="4"/>
      <dgm:spPr/>
    </dgm:pt>
    <dgm:pt modelId="{D65497F1-67D9-4BEF-9F9F-B7DC3F8E1783}" type="pres">
      <dgm:prSet presAssocID="{2BD24AB1-ECB3-4D45-BEFA-0A83137F39DF}" presName="node" presStyleLbl="node1" presStyleIdx="1" presStyleCnt="4">
        <dgm:presLayoutVars>
          <dgm:bulletEnabled val="1"/>
        </dgm:presLayoutVars>
      </dgm:prSet>
      <dgm:spPr/>
    </dgm:pt>
    <dgm:pt modelId="{77C21CFC-04E7-4D60-B073-F7229529A83F}" type="pres">
      <dgm:prSet presAssocID="{82C92FAA-1DA6-49B5-85BA-B37F1A5BF552}" presName="parTrans" presStyleLbl="sibTrans2D1" presStyleIdx="2" presStyleCnt="4"/>
      <dgm:spPr/>
    </dgm:pt>
    <dgm:pt modelId="{3876A791-5B46-49F3-AF1F-B9EBFA7C8B02}" type="pres">
      <dgm:prSet presAssocID="{82C92FAA-1DA6-49B5-85BA-B37F1A5BF552}" presName="connectorText" presStyleLbl="sibTrans2D1" presStyleIdx="2" presStyleCnt="4"/>
      <dgm:spPr/>
    </dgm:pt>
    <dgm:pt modelId="{239FC1D7-0EEE-42DE-9667-5117D441CA8B}" type="pres">
      <dgm:prSet presAssocID="{86E9805D-F0D6-4060-AA67-C78203B64323}" presName="node" presStyleLbl="node1" presStyleIdx="2" presStyleCnt="4">
        <dgm:presLayoutVars>
          <dgm:bulletEnabled val="1"/>
        </dgm:presLayoutVars>
      </dgm:prSet>
      <dgm:spPr/>
    </dgm:pt>
    <dgm:pt modelId="{700BE79C-8468-40AE-9E4F-E0D3A850DA44}" type="pres">
      <dgm:prSet presAssocID="{BE029488-5A32-4F97-99CF-D2CB2C678E8D}" presName="parTrans" presStyleLbl="sibTrans2D1" presStyleIdx="3" presStyleCnt="4"/>
      <dgm:spPr/>
    </dgm:pt>
    <dgm:pt modelId="{622A40D8-D718-41D7-B972-B8B3D590FFC5}" type="pres">
      <dgm:prSet presAssocID="{BE029488-5A32-4F97-99CF-D2CB2C678E8D}" presName="connectorText" presStyleLbl="sibTrans2D1" presStyleIdx="3" presStyleCnt="4"/>
      <dgm:spPr/>
    </dgm:pt>
    <dgm:pt modelId="{468178DD-1539-4D58-AF9D-2656B1063832}" type="pres">
      <dgm:prSet presAssocID="{640E409C-3831-4B42-AE39-2018A0BBC2CB}" presName="node" presStyleLbl="node1" presStyleIdx="3" presStyleCnt="4">
        <dgm:presLayoutVars>
          <dgm:bulletEnabled val="1"/>
        </dgm:presLayoutVars>
      </dgm:prSet>
      <dgm:spPr/>
    </dgm:pt>
  </dgm:ptLst>
  <dgm:cxnLst>
    <dgm:cxn modelId="{51E49529-12F7-4E3B-8098-A138AD3A7664}" srcId="{70F65E07-D524-46E2-B6DC-D646E713DCC3}" destId="{86E9805D-F0D6-4060-AA67-C78203B64323}" srcOrd="2" destOrd="0" parTransId="{82C92FAA-1DA6-49B5-85BA-B37F1A5BF552}" sibTransId="{0E17242F-929B-4F64-A768-A263AB4F7DEF}"/>
    <dgm:cxn modelId="{FF2BB429-EE9F-489F-B046-AA75B5C4740E}" type="presOf" srcId="{B9E819EA-AFC8-4C4F-8D84-65E2C1BB2A2E}" destId="{2E6D0224-C4E8-41B8-B67B-0AD9E626EC51}" srcOrd="0" destOrd="0" presId="urn:microsoft.com/office/officeart/2005/8/layout/radial5"/>
    <dgm:cxn modelId="{7478832D-4C35-4D30-B704-BB3C9E59C240}" type="presOf" srcId="{2BD24AB1-ECB3-4D45-BEFA-0A83137F39DF}" destId="{D65497F1-67D9-4BEF-9F9F-B7DC3F8E1783}" srcOrd="0" destOrd="0" presId="urn:microsoft.com/office/officeart/2005/8/layout/radial5"/>
    <dgm:cxn modelId="{006D9931-E0EA-4025-B31A-D0A3B01E3ADB}" type="presOf" srcId="{BE029488-5A32-4F97-99CF-D2CB2C678E8D}" destId="{700BE79C-8468-40AE-9E4F-E0D3A850DA44}" srcOrd="0" destOrd="0" presId="urn:microsoft.com/office/officeart/2005/8/layout/radial5"/>
    <dgm:cxn modelId="{01F03647-B2CC-45BC-865E-EEBE5D57F073}" type="presOf" srcId="{86E9805D-F0D6-4060-AA67-C78203B64323}" destId="{239FC1D7-0EEE-42DE-9667-5117D441CA8B}" srcOrd="0" destOrd="0" presId="urn:microsoft.com/office/officeart/2005/8/layout/radial5"/>
    <dgm:cxn modelId="{01EEA14E-8757-4D52-8FF0-392034249B00}" type="presOf" srcId="{640E409C-3831-4B42-AE39-2018A0BBC2CB}" destId="{468178DD-1539-4D58-AF9D-2656B1063832}" srcOrd="0" destOrd="0" presId="urn:microsoft.com/office/officeart/2005/8/layout/radial5"/>
    <dgm:cxn modelId="{A35BA94E-F225-4801-946E-41A2F7A4E9D3}" srcId="{70F65E07-D524-46E2-B6DC-D646E713DCC3}" destId="{2BD24AB1-ECB3-4D45-BEFA-0A83137F39DF}" srcOrd="1" destOrd="0" parTransId="{C6A690A1-F13F-4DCE-BD19-43F050C38AB9}" sibTransId="{C2250E36-468E-44A3-BC42-D6199CCAB03E}"/>
    <dgm:cxn modelId="{37CDBC4E-E751-4F9A-B90E-DAB2AE3F2935}" type="presOf" srcId="{82C92FAA-1DA6-49B5-85BA-B37F1A5BF552}" destId="{77C21CFC-04E7-4D60-B073-F7229529A83F}" srcOrd="0" destOrd="0" presId="urn:microsoft.com/office/officeart/2005/8/layout/radial5"/>
    <dgm:cxn modelId="{D7CFD94E-0C2D-4D20-82E7-40F756A784D3}" type="presOf" srcId="{AEEAE06B-4474-456C-B3DD-EF0AC5A07099}" destId="{EB111F49-2467-4FAB-86D7-D78784159F6E}" srcOrd="0" destOrd="0" presId="urn:microsoft.com/office/officeart/2005/8/layout/radial5"/>
    <dgm:cxn modelId="{2D586E8C-0A0D-42C8-9BBD-016E04B2F96D}" type="presOf" srcId="{05713806-D965-4D20-8275-B6002821F300}" destId="{E175DF1B-BE05-4303-B8B6-5440497A4853}" srcOrd="1" destOrd="0" presId="urn:microsoft.com/office/officeart/2005/8/layout/radial5"/>
    <dgm:cxn modelId="{A3264A8E-8B60-4C05-BF85-67ECE495B7DB}" type="presOf" srcId="{82C92FAA-1DA6-49B5-85BA-B37F1A5BF552}" destId="{3876A791-5B46-49F3-AF1F-B9EBFA7C8B02}" srcOrd="1" destOrd="0" presId="urn:microsoft.com/office/officeart/2005/8/layout/radial5"/>
    <dgm:cxn modelId="{D5D9639A-7A60-440E-A7FF-35D4097B8D88}" type="presOf" srcId="{C6A690A1-F13F-4DCE-BD19-43F050C38AB9}" destId="{ABFEEB42-D36C-49B0-A43F-E46F6159FF22}" srcOrd="1" destOrd="0" presId="urn:microsoft.com/office/officeart/2005/8/layout/radial5"/>
    <dgm:cxn modelId="{95327C9E-0D4B-43C9-AE44-B61B1647A207}" type="presOf" srcId="{C6A690A1-F13F-4DCE-BD19-43F050C38AB9}" destId="{BACDE535-652F-499E-ABD8-E0D79708F2E3}" srcOrd="0" destOrd="0" presId="urn:microsoft.com/office/officeart/2005/8/layout/radial5"/>
    <dgm:cxn modelId="{C12EE4A8-256E-48FA-BFC5-386D6E808289}" type="presOf" srcId="{70F65E07-D524-46E2-B6DC-D646E713DCC3}" destId="{291D2FC7-9006-43DA-885C-3D17C556B6D5}" srcOrd="0" destOrd="0" presId="urn:microsoft.com/office/officeart/2005/8/layout/radial5"/>
    <dgm:cxn modelId="{C72B63AA-AFBE-4973-AE0A-798E64F8C876}" srcId="{70F65E07-D524-46E2-B6DC-D646E713DCC3}" destId="{B9E819EA-AFC8-4C4F-8D84-65E2C1BB2A2E}" srcOrd="0" destOrd="0" parTransId="{05713806-D965-4D20-8275-B6002821F300}" sibTransId="{67128083-58C2-475D-8592-31DDD59AEC7F}"/>
    <dgm:cxn modelId="{D1BD1FCA-8DA3-44A2-98C0-6D952EA27D61}" type="presOf" srcId="{BE029488-5A32-4F97-99CF-D2CB2C678E8D}" destId="{622A40D8-D718-41D7-B972-B8B3D590FFC5}" srcOrd="1" destOrd="0" presId="urn:microsoft.com/office/officeart/2005/8/layout/radial5"/>
    <dgm:cxn modelId="{9A91AAE5-F87D-4FED-B522-C939EE66F06D}" type="presOf" srcId="{05713806-D965-4D20-8275-B6002821F300}" destId="{419E33E3-0C63-4781-A5D7-9F0374B7A470}" srcOrd="0" destOrd="0" presId="urn:microsoft.com/office/officeart/2005/8/layout/radial5"/>
    <dgm:cxn modelId="{7CA1AEEC-1411-4AA9-8CF5-F7A49DD9F28C}" srcId="{AEEAE06B-4474-456C-B3DD-EF0AC5A07099}" destId="{70F65E07-D524-46E2-B6DC-D646E713DCC3}" srcOrd="0" destOrd="0" parTransId="{DB1666EA-8FFD-4361-BE84-1614764A6B96}" sibTransId="{65A89C2B-A60E-4F58-8FCD-A751B143B647}"/>
    <dgm:cxn modelId="{A15551EF-0C06-4959-9AF8-20CE053AFB78}" srcId="{70F65E07-D524-46E2-B6DC-D646E713DCC3}" destId="{640E409C-3831-4B42-AE39-2018A0BBC2CB}" srcOrd="3" destOrd="0" parTransId="{BE029488-5A32-4F97-99CF-D2CB2C678E8D}" sibTransId="{9B1EE176-0CA2-4700-950A-0692F1FD16E3}"/>
    <dgm:cxn modelId="{B80F1CDB-DE9B-4876-AE05-5550341B7954}" type="presParOf" srcId="{EB111F49-2467-4FAB-86D7-D78784159F6E}" destId="{291D2FC7-9006-43DA-885C-3D17C556B6D5}" srcOrd="0" destOrd="0" presId="urn:microsoft.com/office/officeart/2005/8/layout/radial5"/>
    <dgm:cxn modelId="{235FD874-673F-400C-B56D-E7A8E7D687F4}" type="presParOf" srcId="{EB111F49-2467-4FAB-86D7-D78784159F6E}" destId="{419E33E3-0C63-4781-A5D7-9F0374B7A470}" srcOrd="1" destOrd="0" presId="urn:microsoft.com/office/officeart/2005/8/layout/radial5"/>
    <dgm:cxn modelId="{5A507858-65F9-4376-8EC4-F66F2088C9D9}" type="presParOf" srcId="{419E33E3-0C63-4781-A5D7-9F0374B7A470}" destId="{E175DF1B-BE05-4303-B8B6-5440497A4853}" srcOrd="0" destOrd="0" presId="urn:microsoft.com/office/officeart/2005/8/layout/radial5"/>
    <dgm:cxn modelId="{1BFCD917-3E4E-459C-BCEF-F67AB77AD328}" type="presParOf" srcId="{EB111F49-2467-4FAB-86D7-D78784159F6E}" destId="{2E6D0224-C4E8-41B8-B67B-0AD9E626EC51}" srcOrd="2" destOrd="0" presId="urn:microsoft.com/office/officeart/2005/8/layout/radial5"/>
    <dgm:cxn modelId="{2AD3AAB2-3C7B-4A75-8984-149604D07A7F}" type="presParOf" srcId="{EB111F49-2467-4FAB-86D7-D78784159F6E}" destId="{BACDE535-652F-499E-ABD8-E0D79708F2E3}" srcOrd="3" destOrd="0" presId="urn:microsoft.com/office/officeart/2005/8/layout/radial5"/>
    <dgm:cxn modelId="{7FA66AB5-0318-43A5-ACF1-A076896194DA}" type="presParOf" srcId="{BACDE535-652F-499E-ABD8-E0D79708F2E3}" destId="{ABFEEB42-D36C-49B0-A43F-E46F6159FF22}" srcOrd="0" destOrd="0" presId="urn:microsoft.com/office/officeart/2005/8/layout/radial5"/>
    <dgm:cxn modelId="{0C32CD36-4260-42B7-83D0-0CCE8D26A99C}" type="presParOf" srcId="{EB111F49-2467-4FAB-86D7-D78784159F6E}" destId="{D65497F1-67D9-4BEF-9F9F-B7DC3F8E1783}" srcOrd="4" destOrd="0" presId="urn:microsoft.com/office/officeart/2005/8/layout/radial5"/>
    <dgm:cxn modelId="{2C553848-5F74-4360-8899-BBBEA9450121}" type="presParOf" srcId="{EB111F49-2467-4FAB-86D7-D78784159F6E}" destId="{77C21CFC-04E7-4D60-B073-F7229529A83F}" srcOrd="5" destOrd="0" presId="urn:microsoft.com/office/officeart/2005/8/layout/radial5"/>
    <dgm:cxn modelId="{C30A8A2F-A87B-41CE-BBCE-4D1B1AF1678B}" type="presParOf" srcId="{77C21CFC-04E7-4D60-B073-F7229529A83F}" destId="{3876A791-5B46-49F3-AF1F-B9EBFA7C8B02}" srcOrd="0" destOrd="0" presId="urn:microsoft.com/office/officeart/2005/8/layout/radial5"/>
    <dgm:cxn modelId="{712DEDC8-79E0-43E3-B02B-1F44E2C75D00}" type="presParOf" srcId="{EB111F49-2467-4FAB-86D7-D78784159F6E}" destId="{239FC1D7-0EEE-42DE-9667-5117D441CA8B}" srcOrd="6" destOrd="0" presId="urn:microsoft.com/office/officeart/2005/8/layout/radial5"/>
    <dgm:cxn modelId="{FF2D51E6-68C8-47CE-8ABE-E7D81FA129B0}" type="presParOf" srcId="{EB111F49-2467-4FAB-86D7-D78784159F6E}" destId="{700BE79C-8468-40AE-9E4F-E0D3A850DA44}" srcOrd="7" destOrd="0" presId="urn:microsoft.com/office/officeart/2005/8/layout/radial5"/>
    <dgm:cxn modelId="{A849C262-40FC-4ACC-8E5C-8FD6641C9990}" type="presParOf" srcId="{700BE79C-8468-40AE-9E4F-E0D3A850DA44}" destId="{622A40D8-D718-41D7-B972-B8B3D590FFC5}" srcOrd="0" destOrd="0" presId="urn:microsoft.com/office/officeart/2005/8/layout/radial5"/>
    <dgm:cxn modelId="{16B56494-ADD8-4928-8646-DA721C58C414}" type="presParOf" srcId="{EB111F49-2467-4FAB-86D7-D78784159F6E}" destId="{468178DD-1539-4D58-AF9D-2656B1063832}" srcOrd="8"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D2FC7-9006-43DA-885C-3D17C556B6D5}">
      <dsp:nvSpPr>
        <dsp:cNvPr id="0" name=""/>
        <dsp:cNvSpPr/>
      </dsp:nvSpPr>
      <dsp:spPr>
        <a:xfrm>
          <a:off x="2575956" y="1559956"/>
          <a:ext cx="944087" cy="9440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Country A</a:t>
          </a:r>
        </a:p>
      </dsp:txBody>
      <dsp:txXfrm>
        <a:off x="2714214" y="1698214"/>
        <a:ext cx="667571" cy="667571"/>
      </dsp:txXfrm>
    </dsp:sp>
    <dsp:sp modelId="{419E33E3-0C63-4781-A5D7-9F0374B7A470}">
      <dsp:nvSpPr>
        <dsp:cNvPr id="0" name=""/>
        <dsp:cNvSpPr/>
      </dsp:nvSpPr>
      <dsp:spPr>
        <a:xfrm rot="16200000">
          <a:off x="2947040" y="1214686"/>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77328" y="1309172"/>
        <a:ext cx="141343" cy="192593"/>
      </dsp:txXfrm>
    </dsp:sp>
    <dsp:sp modelId="{2E6D0224-C4E8-41B8-B67B-0AD9E626EC51}">
      <dsp:nvSpPr>
        <dsp:cNvPr id="0" name=""/>
        <dsp:cNvSpPr/>
      </dsp:nvSpPr>
      <dsp:spPr>
        <a:xfrm>
          <a:off x="2461633" y="6244"/>
          <a:ext cx="1172733" cy="11727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Culture Religious Bath</a:t>
          </a:r>
        </a:p>
      </dsp:txBody>
      <dsp:txXfrm>
        <a:off x="2633376" y="177987"/>
        <a:ext cx="829247" cy="829247"/>
      </dsp:txXfrm>
    </dsp:sp>
    <dsp:sp modelId="{BACDE535-652F-499E-ABD8-E0D79708F2E3}">
      <dsp:nvSpPr>
        <dsp:cNvPr id="0" name=""/>
        <dsp:cNvSpPr/>
      </dsp:nvSpPr>
      <dsp:spPr>
        <a:xfrm>
          <a:off x="3603859" y="1871505"/>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603859" y="1935703"/>
        <a:ext cx="141343" cy="192593"/>
      </dsp:txXfrm>
    </dsp:sp>
    <dsp:sp modelId="{D65497F1-67D9-4BEF-9F9F-B7DC3F8E1783}">
      <dsp:nvSpPr>
        <dsp:cNvPr id="0" name=""/>
        <dsp:cNvSpPr/>
      </dsp:nvSpPr>
      <dsp:spPr>
        <a:xfrm>
          <a:off x="3901021" y="1445633"/>
          <a:ext cx="1172733" cy="11727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Language</a:t>
          </a:r>
        </a:p>
      </dsp:txBody>
      <dsp:txXfrm>
        <a:off x="4072764" y="1617376"/>
        <a:ext cx="829247" cy="829247"/>
      </dsp:txXfrm>
    </dsp:sp>
    <dsp:sp modelId="{77C21CFC-04E7-4D60-B073-F7229529A83F}">
      <dsp:nvSpPr>
        <dsp:cNvPr id="0" name=""/>
        <dsp:cNvSpPr/>
      </dsp:nvSpPr>
      <dsp:spPr>
        <a:xfrm rot="5400000">
          <a:off x="2947040" y="2528323"/>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77328" y="2562234"/>
        <a:ext cx="141343" cy="192593"/>
      </dsp:txXfrm>
    </dsp:sp>
    <dsp:sp modelId="{239FC1D7-0EEE-42DE-9667-5117D441CA8B}">
      <dsp:nvSpPr>
        <dsp:cNvPr id="0" name=""/>
        <dsp:cNvSpPr/>
      </dsp:nvSpPr>
      <dsp:spPr>
        <a:xfrm>
          <a:off x="2461633" y="2885021"/>
          <a:ext cx="1172733" cy="11727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Economic High income, Premium pricing</a:t>
          </a:r>
        </a:p>
      </dsp:txBody>
      <dsp:txXfrm>
        <a:off x="2633376" y="3056764"/>
        <a:ext cx="829247" cy="829247"/>
      </dsp:txXfrm>
    </dsp:sp>
    <dsp:sp modelId="{700BE79C-8468-40AE-9E4F-E0D3A850DA44}">
      <dsp:nvSpPr>
        <dsp:cNvPr id="0" name=""/>
        <dsp:cNvSpPr/>
      </dsp:nvSpPr>
      <dsp:spPr>
        <a:xfrm rot="10800000">
          <a:off x="2290222" y="1871505"/>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350797" y="1935703"/>
        <a:ext cx="141343" cy="192593"/>
      </dsp:txXfrm>
    </dsp:sp>
    <dsp:sp modelId="{468178DD-1539-4D58-AF9D-2656B1063832}">
      <dsp:nvSpPr>
        <dsp:cNvPr id="0" name=""/>
        <dsp:cNvSpPr/>
      </dsp:nvSpPr>
      <dsp:spPr>
        <a:xfrm>
          <a:off x="1022244" y="1445633"/>
          <a:ext cx="1172733" cy="11727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Infrastructure</a:t>
          </a:r>
        </a:p>
      </dsp:txBody>
      <dsp:txXfrm>
        <a:off x="1193987" y="1617376"/>
        <a:ext cx="829247" cy="829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D2FC7-9006-43DA-885C-3D17C556B6D5}">
      <dsp:nvSpPr>
        <dsp:cNvPr id="0" name=""/>
        <dsp:cNvSpPr/>
      </dsp:nvSpPr>
      <dsp:spPr>
        <a:xfrm>
          <a:off x="2575956" y="1559956"/>
          <a:ext cx="944087" cy="944087"/>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Country B</a:t>
          </a:r>
        </a:p>
      </dsp:txBody>
      <dsp:txXfrm>
        <a:off x="2714214" y="1698214"/>
        <a:ext cx="667571" cy="667571"/>
      </dsp:txXfrm>
    </dsp:sp>
    <dsp:sp modelId="{419E33E3-0C63-4781-A5D7-9F0374B7A470}">
      <dsp:nvSpPr>
        <dsp:cNvPr id="0" name=""/>
        <dsp:cNvSpPr/>
      </dsp:nvSpPr>
      <dsp:spPr>
        <a:xfrm rot="16200000">
          <a:off x="2947040" y="1214686"/>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77328" y="1309172"/>
        <a:ext cx="141343" cy="192593"/>
      </dsp:txXfrm>
    </dsp:sp>
    <dsp:sp modelId="{2E6D0224-C4E8-41B8-B67B-0AD9E626EC51}">
      <dsp:nvSpPr>
        <dsp:cNvPr id="0" name=""/>
        <dsp:cNvSpPr/>
      </dsp:nvSpPr>
      <dsp:spPr>
        <a:xfrm>
          <a:off x="2461633" y="6244"/>
          <a:ext cx="1172733" cy="1172733"/>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Culture Bath for hygiene</a:t>
          </a:r>
        </a:p>
      </dsp:txBody>
      <dsp:txXfrm>
        <a:off x="2633376" y="177987"/>
        <a:ext cx="829247" cy="829247"/>
      </dsp:txXfrm>
    </dsp:sp>
    <dsp:sp modelId="{BACDE535-652F-499E-ABD8-E0D79708F2E3}">
      <dsp:nvSpPr>
        <dsp:cNvPr id="0" name=""/>
        <dsp:cNvSpPr/>
      </dsp:nvSpPr>
      <dsp:spPr>
        <a:xfrm>
          <a:off x="3603859" y="1871505"/>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603859" y="1935703"/>
        <a:ext cx="141343" cy="192593"/>
      </dsp:txXfrm>
    </dsp:sp>
    <dsp:sp modelId="{D65497F1-67D9-4BEF-9F9F-B7DC3F8E1783}">
      <dsp:nvSpPr>
        <dsp:cNvPr id="0" name=""/>
        <dsp:cNvSpPr/>
      </dsp:nvSpPr>
      <dsp:spPr>
        <a:xfrm>
          <a:off x="3901021" y="1445633"/>
          <a:ext cx="1172733" cy="1172733"/>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Language</a:t>
          </a:r>
        </a:p>
      </dsp:txBody>
      <dsp:txXfrm>
        <a:off x="4072764" y="1617376"/>
        <a:ext cx="829247" cy="829247"/>
      </dsp:txXfrm>
    </dsp:sp>
    <dsp:sp modelId="{77C21CFC-04E7-4D60-B073-F7229529A83F}">
      <dsp:nvSpPr>
        <dsp:cNvPr id="0" name=""/>
        <dsp:cNvSpPr/>
      </dsp:nvSpPr>
      <dsp:spPr>
        <a:xfrm rot="5400000">
          <a:off x="2947040" y="2528323"/>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77328" y="2562234"/>
        <a:ext cx="141343" cy="192593"/>
      </dsp:txXfrm>
    </dsp:sp>
    <dsp:sp modelId="{239FC1D7-0EEE-42DE-9667-5117D441CA8B}">
      <dsp:nvSpPr>
        <dsp:cNvPr id="0" name=""/>
        <dsp:cNvSpPr/>
      </dsp:nvSpPr>
      <dsp:spPr>
        <a:xfrm>
          <a:off x="2461633" y="2885021"/>
          <a:ext cx="1172733" cy="1172733"/>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Economic Low income – small size packaging</a:t>
          </a:r>
        </a:p>
      </dsp:txBody>
      <dsp:txXfrm>
        <a:off x="2633376" y="3056764"/>
        <a:ext cx="829247" cy="829247"/>
      </dsp:txXfrm>
    </dsp:sp>
    <dsp:sp modelId="{700BE79C-8468-40AE-9E4F-E0D3A850DA44}">
      <dsp:nvSpPr>
        <dsp:cNvPr id="0" name=""/>
        <dsp:cNvSpPr/>
      </dsp:nvSpPr>
      <dsp:spPr>
        <a:xfrm rot="10800000">
          <a:off x="2290222" y="1871505"/>
          <a:ext cx="201918" cy="320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350797" y="1935703"/>
        <a:ext cx="141343" cy="192593"/>
      </dsp:txXfrm>
    </dsp:sp>
    <dsp:sp modelId="{468178DD-1539-4D58-AF9D-2656B1063832}">
      <dsp:nvSpPr>
        <dsp:cNvPr id="0" name=""/>
        <dsp:cNvSpPr/>
      </dsp:nvSpPr>
      <dsp:spPr>
        <a:xfrm>
          <a:off x="1022244" y="1445633"/>
          <a:ext cx="1172733" cy="1172733"/>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Infrastructure</a:t>
          </a:r>
        </a:p>
      </dsp:txBody>
      <dsp:txXfrm>
        <a:off x="1193987" y="1617376"/>
        <a:ext cx="829247" cy="829247"/>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5/12/2025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 the name, email and pic as needed</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CF950-AC03-08A0-C171-3FA54B563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0337-09B3-AD5D-5C34-DE7CFD3EB9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DB5F3-7B30-D519-7463-38754531BB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A4FE2C-E02B-6AA1-4572-8E33768EE97D}"/>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2604924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E6F68-8DB7-2597-BDD1-44B522DEA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EBBF4C-EB18-D862-319D-DB9FBD73A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396C5-CCAC-3FB4-4800-C027A28FF0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A1EFC1-C8EE-28D7-71AC-44D83BBB753E}"/>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4283713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0B613-658C-BB89-A4BC-F9C2F56BF6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200C8-6E58-29CE-38DA-C54D7A9ABE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B3F021-0E64-AF2A-1272-7078F4A37A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81DB10-162F-304B-41DA-C224009B2983}"/>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2764341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874246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1220177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3631232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right and wrong answer. The question is to highlight the importance/ significant of the international business</a:t>
            </a:r>
          </a:p>
          <a:p>
            <a:endParaRPr lang="en-GB" dirty="0"/>
          </a:p>
          <a:p>
            <a:pPr algn="l">
              <a:spcBef>
                <a:spcPts val="750"/>
              </a:spcBef>
              <a:spcAft>
                <a:spcPts val="600"/>
              </a:spcAft>
              <a:buFont typeface="Arial" panose="020B0604020202020204" pitchFamily="34" charset="0"/>
              <a:buNone/>
            </a:pPr>
            <a:r>
              <a:rPr lang="en-GB" b="1" i="0" dirty="0">
                <a:solidFill>
                  <a:srgbClr val="EEF0FF"/>
                </a:solidFill>
                <a:effectLst/>
                <a:latin typeface="Google Sans"/>
              </a:rPr>
              <a:t>Comparison:</a:t>
            </a:r>
            <a:endParaRPr lang="en-GB" b="0" i="0" dirty="0">
              <a:solidFill>
                <a:srgbClr val="EEF0FF"/>
              </a:solidFill>
              <a:effectLst/>
              <a:latin typeface="Google Sans"/>
            </a:endParaRPr>
          </a:p>
          <a:p>
            <a:pPr algn="l">
              <a:spcBef>
                <a:spcPts val="750"/>
              </a:spcBef>
              <a:spcAft>
                <a:spcPts val="600"/>
              </a:spcAft>
              <a:buFont typeface="Arial" panose="020B0604020202020204" pitchFamily="34" charset="0"/>
              <a:buChar char="•"/>
            </a:pPr>
            <a:r>
              <a:rPr lang="en-GB" b="0" i="0" dirty="0">
                <a:solidFill>
                  <a:srgbClr val="EEF0FF"/>
                </a:solidFill>
                <a:effectLst/>
                <a:latin typeface="Google Sans"/>
              </a:rPr>
              <a:t>Comparing a company's market cap to a country's GDP provides a way to gauge the relative size and economic influence of the company compared to the nation.</a:t>
            </a:r>
          </a:p>
          <a:p>
            <a:pPr algn="l">
              <a:spcBef>
                <a:spcPts val="750"/>
              </a:spcBef>
              <a:spcAft>
                <a:spcPts val="600"/>
              </a:spcAft>
              <a:buFont typeface="Arial" panose="020B0604020202020204" pitchFamily="34" charset="0"/>
              <a:buNone/>
            </a:pPr>
            <a:endParaRPr lang="en-GB" b="0" i="0" dirty="0">
              <a:solidFill>
                <a:srgbClr val="EEF0FF"/>
              </a:solidFill>
              <a:effectLst/>
              <a:latin typeface="Google Sans"/>
            </a:endParaRPr>
          </a:p>
          <a:p>
            <a:pPr algn="l">
              <a:spcBef>
                <a:spcPts val="750"/>
              </a:spcBef>
              <a:spcAft>
                <a:spcPts val="1500"/>
              </a:spcAft>
              <a:buFont typeface="Arial" panose="020B0604020202020204" pitchFamily="34" charset="0"/>
              <a:buNone/>
            </a:pPr>
            <a:r>
              <a:rPr lang="en-GB" b="1" i="0" dirty="0">
                <a:solidFill>
                  <a:srgbClr val="EEF0FF"/>
                </a:solidFill>
                <a:effectLst/>
                <a:latin typeface="Google Sans"/>
              </a:rPr>
              <a:t>Implication:</a:t>
            </a:r>
            <a:endParaRPr lang="en-GB" b="0" i="0" dirty="0">
              <a:solidFill>
                <a:srgbClr val="EEF0FF"/>
              </a:solidFill>
              <a:effectLst/>
              <a:latin typeface="Google Sans"/>
            </a:endParaRPr>
          </a:p>
          <a:p>
            <a:pPr algn="l">
              <a:spcBef>
                <a:spcPts val="750"/>
              </a:spcBef>
              <a:spcAft>
                <a:spcPts val="1500"/>
              </a:spcAft>
              <a:buFont typeface="Arial" panose="020B0604020202020204" pitchFamily="34" charset="0"/>
              <a:buChar char="•"/>
            </a:pPr>
            <a:r>
              <a:rPr lang="en-GB" b="0" i="0" dirty="0">
                <a:solidFill>
                  <a:srgbClr val="EEF0FF"/>
                </a:solidFill>
                <a:effectLst/>
                <a:latin typeface="Google Sans"/>
              </a:rPr>
              <a:t>If a company's market cap is as large as a country's GDP, it suggests that the company's economic impact and influence are comparable to that of the entire nation.</a:t>
            </a:r>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3899522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3146751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0269E-9687-5E72-1887-C6E478C1F1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3CEC2D-DF36-4659-BC96-49E8F5C9E8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41278B-BAB9-537B-CB0B-FCF1038C0E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73A02F-CC64-4100-0511-8FC6DA37BBFC}"/>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2597922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3832619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3940361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C3C6D6"/>
                </a:solidFill>
                <a:effectLst/>
                <a:latin typeface="Google Sans"/>
              </a:rPr>
              <a:t>Containerization is a method of transporting freight by placing it in large, standardized containers without need for repacking or complex handling</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13843101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China in 2023 = 3.3 billion USS (Statista, 2023)</a:t>
            </a:r>
          </a:p>
        </p:txBody>
      </p:sp>
      <p:sp>
        <p:nvSpPr>
          <p:cNvPr id="4" name="Slide Number Placeholder 3"/>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3257557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2164669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19025671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39</a:t>
            </a:fld>
            <a:endParaRPr lang="en-US"/>
          </a:p>
        </p:txBody>
      </p:sp>
    </p:spTree>
    <p:extLst>
      <p:ext uri="{BB962C8B-B14F-4D97-AF65-F5344CB8AC3E}">
        <p14:creationId xmlns:p14="http://schemas.microsoft.com/office/powerpoint/2010/main" val="2905693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3.xml"/><Relationship Id="rId4" Type="http://schemas.openxmlformats.org/officeDocument/2006/relationships/image" Target="../media/image21.jpe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1</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one</a:t>
            </a:r>
          </a:p>
        </p:txBody>
      </p:sp>
      <p:sp>
        <p:nvSpPr>
          <p:cNvPr id="5" name="Subtitle 4"/>
          <p:cNvSpPr>
            <a:spLocks noGrp="1"/>
          </p:cNvSpPr>
          <p:nvPr>
            <p:ph type="subTitle" idx="1"/>
          </p:nvPr>
        </p:nvSpPr>
        <p:spPr>
          <a:xfrm>
            <a:off x="1143000" y="2209800"/>
            <a:ext cx="6858000" cy="1655762"/>
          </a:xfrm>
        </p:spPr>
        <p:txBody>
          <a:bodyPr>
            <a:normAutofit fontScale="77500" lnSpcReduction="20000"/>
          </a:bodyPr>
          <a:lstStyle/>
          <a:p>
            <a:pPr algn="l"/>
            <a:r>
              <a:rPr lang="en-US" sz="3600" b="1" dirty="0"/>
              <a:t>Part One: Module Introduction</a:t>
            </a:r>
          </a:p>
          <a:p>
            <a:pPr algn="l"/>
            <a:endParaRPr lang="en-US" sz="3600" b="1" dirty="0"/>
          </a:p>
          <a:p>
            <a:pPr algn="l"/>
            <a:r>
              <a:rPr lang="en-US" sz="3600" b="1" dirty="0"/>
              <a:t>Part Two: Growth of International Business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Module Introduction</a:t>
            </a:r>
          </a:p>
        </p:txBody>
      </p:sp>
      <p:sp>
        <p:nvSpPr>
          <p:cNvPr id="7" name="Subtitle 4">
            <a:extLst>
              <a:ext uri="{FF2B5EF4-FFF2-40B4-BE49-F238E27FC236}">
                <a16:creationId xmlns:a16="http://schemas.microsoft.com/office/drawing/2014/main" id="{B3DE9D27-D7E1-3D56-361A-8E6B80404697}"/>
              </a:ext>
            </a:extLst>
          </p:cNvPr>
          <p:cNvSpPr txBox="1">
            <a:spLocks/>
          </p:cNvSpPr>
          <p:nvPr/>
        </p:nvSpPr>
        <p:spPr>
          <a:xfrm>
            <a:off x="4664929" y="2753998"/>
            <a:ext cx="3887340" cy="1360802"/>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5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Courier New" panose="02070309020205020404" pitchFamily="49"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800" b="1" dirty="0"/>
              <a:t>Module leader and Lecturer:</a:t>
            </a:r>
          </a:p>
          <a:p>
            <a:pPr algn="l"/>
            <a:r>
              <a:rPr lang="en-US" sz="1800" b="1" dirty="0"/>
              <a:t>Dr Ejike Robert </a:t>
            </a:r>
            <a:r>
              <a:rPr lang="en-US" sz="1800" b="1" dirty="0" err="1"/>
              <a:t>Udeogu</a:t>
            </a:r>
            <a:endParaRPr lang="en-US" sz="1800" b="1" dirty="0"/>
          </a:p>
        </p:txBody>
      </p:sp>
      <p:pic>
        <p:nvPicPr>
          <p:cNvPr id="23" name="Picture 22" descr="A person with a long white beard&#10;&#10;AI-generated content may be incorrect.">
            <a:extLst>
              <a:ext uri="{FF2B5EF4-FFF2-40B4-BE49-F238E27FC236}">
                <a16:creationId xmlns:a16="http://schemas.microsoft.com/office/drawing/2014/main" id="{33E54EB6-946B-8F51-7B73-488F89782354}"/>
              </a:ext>
            </a:extLst>
          </p:cNvPr>
          <p:cNvPicPr>
            <a:picLocks noChangeAspect="1"/>
          </p:cNvPicPr>
          <p:nvPr/>
        </p:nvPicPr>
        <p:blipFill>
          <a:blip r:embed="rId3">
            <a:extLst>
              <a:ext uri="{28A0092B-C50C-407E-A947-70E740481C1C}">
                <a14:useLocalDpi xmlns:a14="http://schemas.microsoft.com/office/drawing/2010/main" val="0"/>
              </a:ext>
            </a:extLst>
          </a:blip>
          <a:srcRect t="10000" b="19625"/>
          <a:stretch/>
        </p:blipFill>
        <p:spPr>
          <a:xfrm>
            <a:off x="3042285" y="2780094"/>
            <a:ext cx="1233682" cy="1197522"/>
          </a:xfrm>
          <a:prstGeom prst="rect">
            <a:avLst/>
          </a:prstGeom>
        </p:spPr>
      </p:pic>
      <p:sp>
        <p:nvSpPr>
          <p:cNvPr id="4" name="Subtitle 3">
            <a:extLst>
              <a:ext uri="{FF2B5EF4-FFF2-40B4-BE49-F238E27FC236}">
                <a16:creationId xmlns:a16="http://schemas.microsoft.com/office/drawing/2014/main" id="{CD70D60D-0644-51CC-0EF9-4A27EA3DB48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685800" y="762000"/>
            <a:ext cx="7772400" cy="914400"/>
          </a:xfrm>
        </p:spPr>
        <p:txBody>
          <a:bodyPr anchor="t">
            <a:noAutofit/>
          </a:bodyPr>
          <a:lstStyle/>
          <a:p>
            <a:r>
              <a:rPr lang="en-US" sz="4800" b="1" dirty="0"/>
              <a:t>Over to you..</a:t>
            </a:r>
          </a:p>
        </p:txBody>
      </p:sp>
      <p:sp>
        <p:nvSpPr>
          <p:cNvPr id="5" name="Subtitle 4">
            <a:extLst>
              <a:ext uri="{FF2B5EF4-FFF2-40B4-BE49-F238E27FC236}">
                <a16:creationId xmlns:a16="http://schemas.microsoft.com/office/drawing/2014/main" id="{2DD3D2E1-29BB-41CB-0D0B-C8DABC1B1B4D}"/>
              </a:ext>
            </a:extLst>
          </p:cNvPr>
          <p:cNvSpPr>
            <a:spLocks noGrp="1"/>
          </p:cNvSpPr>
          <p:nvPr>
            <p:ph type="subTitle" idx="1"/>
          </p:nvPr>
        </p:nvSpPr>
        <p:spPr>
          <a:xfrm>
            <a:off x="533400" y="1981200"/>
            <a:ext cx="7543800" cy="2743200"/>
          </a:xfrm>
        </p:spPr>
        <p:txBody>
          <a:bodyPr>
            <a:normAutofit fontScale="92500"/>
          </a:bodyPr>
          <a:lstStyle/>
          <a:p>
            <a:pPr algn="l"/>
            <a:r>
              <a:rPr lang="en-US" sz="3900" b="1" dirty="0"/>
              <a:t>Introduce yourself:</a:t>
            </a:r>
          </a:p>
          <a:p>
            <a:pPr algn="l"/>
            <a:r>
              <a:rPr lang="en-US" sz="2000" dirty="0"/>
              <a:t>(name, hobby, education/ work experience, </a:t>
            </a:r>
            <a:r>
              <a:rPr lang="en-US" sz="2000" dirty="0" err="1"/>
              <a:t>etc</a:t>
            </a:r>
            <a:r>
              <a:rPr lang="en-US" sz="2000" dirty="0"/>
              <a:t>)</a:t>
            </a:r>
          </a:p>
          <a:p>
            <a:pPr algn="l"/>
            <a:endParaRPr lang="en-US" sz="2000" dirty="0"/>
          </a:p>
          <a:p>
            <a:pPr algn="l"/>
            <a:r>
              <a:rPr lang="en-US" sz="3600" b="1" dirty="0"/>
              <a:t>Share your idea: </a:t>
            </a:r>
          </a:p>
          <a:p>
            <a:pPr algn="l"/>
            <a:r>
              <a:rPr lang="en-US" sz="3600" b="1" dirty="0">
                <a:solidFill>
                  <a:srgbClr val="002060"/>
                </a:solidFill>
              </a:rPr>
              <a:t>What makes this module a success?</a:t>
            </a:r>
          </a:p>
        </p:txBody>
      </p:sp>
    </p:spTree>
    <p:extLst>
      <p:ext uri="{BB962C8B-B14F-4D97-AF65-F5344CB8AC3E}">
        <p14:creationId xmlns:p14="http://schemas.microsoft.com/office/powerpoint/2010/main" val="456175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69F9-92A8-D197-0A8E-3B1EEC7A9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2232F-FDE4-9D1E-1F74-C78668E0D116}"/>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Module Introduction</a:t>
            </a:r>
          </a:p>
        </p:txBody>
      </p:sp>
      <p:sp>
        <p:nvSpPr>
          <p:cNvPr id="5" name="Subtitle 4">
            <a:extLst>
              <a:ext uri="{FF2B5EF4-FFF2-40B4-BE49-F238E27FC236}">
                <a16:creationId xmlns:a16="http://schemas.microsoft.com/office/drawing/2014/main" id="{FB472E31-2F1F-0364-4047-96AEBC07E3DB}"/>
              </a:ext>
            </a:extLst>
          </p:cNvPr>
          <p:cNvSpPr>
            <a:spLocks noGrp="1"/>
          </p:cNvSpPr>
          <p:nvPr>
            <p:ph type="subTitle" idx="1"/>
          </p:nvPr>
        </p:nvSpPr>
        <p:spPr>
          <a:xfrm>
            <a:off x="381000" y="1344134"/>
            <a:ext cx="8001000" cy="3761266"/>
          </a:xfrm>
        </p:spPr>
        <p:txBody>
          <a:bodyPr>
            <a:normAutofit fontScale="92500" lnSpcReduction="20000"/>
          </a:bodyPr>
          <a:lstStyle/>
          <a:p>
            <a:pPr algn="l"/>
            <a:r>
              <a:rPr lang="en-US" sz="3100" b="1" dirty="0"/>
              <a:t>Professional Services/ Support:</a:t>
            </a:r>
          </a:p>
          <a:p>
            <a:pPr algn="l"/>
            <a:endParaRPr lang="en-US" sz="2000" b="1" dirty="0"/>
          </a:p>
          <a:p>
            <a:pPr algn="l"/>
            <a:endParaRPr lang="en-US" sz="2000" b="1" dirty="0"/>
          </a:p>
          <a:p>
            <a:pPr marL="342900" indent="-342900" algn="l">
              <a:buFont typeface="Arial" panose="020B0604020202020204" pitchFamily="34" charset="0"/>
              <a:buChar char="•"/>
            </a:pPr>
            <a:r>
              <a:rPr lang="en-GB" sz="2000" dirty="0"/>
              <a:t>IT service desk - BirminghamITServiceDesk@uwtsd.ac.uk</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Student Engagement - birminghamstudentengagement@uwtsd.ac.uk</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Wellbeing team - birminghamstudentengagement@uwtsd.ac.uk</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Disability teams - disability.birmingham@uwtsd.ac.uk</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Birmingham Assessment - birminghamassessments@uwtsd.ac.uk</a:t>
            </a:r>
          </a:p>
          <a:p>
            <a:pPr algn="l"/>
            <a:endParaRPr lang="en-US" sz="20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p:txBody>
      </p:sp>
    </p:spTree>
    <p:extLst>
      <p:ext uri="{BB962C8B-B14F-4D97-AF65-F5344CB8AC3E}">
        <p14:creationId xmlns:p14="http://schemas.microsoft.com/office/powerpoint/2010/main" val="3726725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3EFF9-882A-87D5-859B-1CF6AF9E50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47DFD-B4B4-2142-4CED-23BDA817FEC3}"/>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Module Overview</a:t>
            </a:r>
          </a:p>
        </p:txBody>
      </p:sp>
      <p:sp>
        <p:nvSpPr>
          <p:cNvPr id="5" name="Subtitle 4">
            <a:extLst>
              <a:ext uri="{FF2B5EF4-FFF2-40B4-BE49-F238E27FC236}">
                <a16:creationId xmlns:a16="http://schemas.microsoft.com/office/drawing/2014/main" id="{6DBBFFF0-8ABB-0EBF-DACB-BD1FAD1E3F84}"/>
              </a:ext>
            </a:extLst>
          </p:cNvPr>
          <p:cNvSpPr>
            <a:spLocks noGrp="1"/>
          </p:cNvSpPr>
          <p:nvPr>
            <p:ph type="subTitle" idx="1"/>
          </p:nvPr>
        </p:nvSpPr>
        <p:spPr>
          <a:xfrm>
            <a:off x="381000" y="1344134"/>
            <a:ext cx="8001000" cy="3761266"/>
          </a:xfrm>
        </p:spPr>
        <p:txBody>
          <a:bodyPr>
            <a:normAutofit/>
          </a:bodyPr>
          <a:lstStyle/>
          <a:p>
            <a:pPr algn="l"/>
            <a:r>
              <a:rPr lang="en-US" sz="3100" b="1" dirty="0"/>
              <a:t>Title: </a:t>
            </a:r>
          </a:p>
          <a:p>
            <a:pPr algn="l"/>
            <a:r>
              <a:rPr lang="en-GB" sz="3200" dirty="0"/>
              <a:t>International Marketing: Principles and Practices</a:t>
            </a:r>
            <a:br>
              <a:rPr lang="en-GB" sz="3100" b="1" dirty="0"/>
            </a:br>
            <a:endParaRPr lang="en-GB" sz="3100" b="1" dirty="0"/>
          </a:p>
          <a:p>
            <a:pPr algn="l"/>
            <a:r>
              <a:rPr lang="en-GB" sz="3100" b="1" dirty="0"/>
              <a:t>Module Code: LCMB 7026</a:t>
            </a:r>
          </a:p>
          <a:p>
            <a:pPr algn="l"/>
            <a:endParaRPr lang="en-GB" sz="3100" b="1" dirty="0"/>
          </a:p>
          <a:p>
            <a:pPr algn="l"/>
            <a:r>
              <a:rPr lang="en-GB" sz="3100" b="1" dirty="0"/>
              <a:t>Credit: 20</a:t>
            </a:r>
            <a:endParaRPr lang="en-US" sz="31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a:p>
            <a:pPr algn="l"/>
            <a:endParaRPr lang="en-US" sz="2000" b="1" dirty="0"/>
          </a:p>
        </p:txBody>
      </p:sp>
    </p:spTree>
    <p:extLst>
      <p:ext uri="{BB962C8B-B14F-4D97-AF65-F5344CB8AC3E}">
        <p14:creationId xmlns:p14="http://schemas.microsoft.com/office/powerpoint/2010/main" val="106842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5B0E7-2A20-37F7-591D-99D092E39A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154387-4A87-4AA5-BC20-3EE3B16F61CB}"/>
              </a:ext>
            </a:extLst>
          </p:cNvPr>
          <p:cNvSpPr>
            <a:spLocks noGrp="1"/>
          </p:cNvSpPr>
          <p:nvPr>
            <p:ph type="ctrTitle"/>
          </p:nvPr>
        </p:nvSpPr>
        <p:spPr>
          <a:xfrm>
            <a:off x="685800" y="429734"/>
            <a:ext cx="7772400" cy="914400"/>
          </a:xfrm>
        </p:spPr>
        <p:txBody>
          <a:bodyPr anchor="t">
            <a:noAutofit/>
          </a:bodyPr>
          <a:lstStyle/>
          <a:p>
            <a:r>
              <a:rPr lang="en-US" sz="4800" b="1" dirty="0"/>
              <a:t>Module Overview</a:t>
            </a:r>
          </a:p>
        </p:txBody>
      </p:sp>
      <p:sp>
        <p:nvSpPr>
          <p:cNvPr id="5" name="Subtitle 4">
            <a:extLst>
              <a:ext uri="{FF2B5EF4-FFF2-40B4-BE49-F238E27FC236}">
                <a16:creationId xmlns:a16="http://schemas.microsoft.com/office/drawing/2014/main" id="{26D5197E-BFBA-D65F-A46B-5FC7A674B71C}"/>
              </a:ext>
            </a:extLst>
          </p:cNvPr>
          <p:cNvSpPr>
            <a:spLocks noGrp="1"/>
          </p:cNvSpPr>
          <p:nvPr>
            <p:ph type="subTitle" idx="1"/>
          </p:nvPr>
        </p:nvSpPr>
        <p:spPr>
          <a:xfrm>
            <a:off x="381000" y="1344134"/>
            <a:ext cx="8382000" cy="3989866"/>
          </a:xfrm>
        </p:spPr>
        <p:txBody>
          <a:bodyPr>
            <a:normAutofit lnSpcReduction="10000"/>
          </a:bodyPr>
          <a:lstStyle/>
          <a:p>
            <a:pPr algn="l"/>
            <a:r>
              <a:rPr lang="en-US" b="1" dirty="0">
                <a:solidFill>
                  <a:srgbClr val="002060"/>
                </a:solidFill>
              </a:rPr>
              <a:t>AIMS</a:t>
            </a:r>
          </a:p>
          <a:p>
            <a:pPr algn="l"/>
            <a:r>
              <a:rPr lang="en-GB" sz="2000" dirty="0"/>
              <a:t>To support the development of a comprehensive understanding of contemporary marketing theories and practices in an international environment.</a:t>
            </a:r>
            <a:br>
              <a:rPr lang="en-GB" sz="2000" b="1" dirty="0"/>
            </a:br>
            <a:endParaRPr lang="en-GB" sz="2000" b="1" dirty="0"/>
          </a:p>
          <a:p>
            <a:pPr algn="l"/>
            <a:r>
              <a:rPr lang="en-GB" sz="2000" b="1" dirty="0">
                <a:solidFill>
                  <a:srgbClr val="002060"/>
                </a:solidFill>
              </a:rPr>
              <a:t>LEARNING OUTCOMES</a:t>
            </a:r>
          </a:p>
          <a:p>
            <a:pPr algn="l"/>
            <a:r>
              <a:rPr lang="en-GB" sz="2000" dirty="0"/>
              <a:t>Upon the successful completion of this module, the student should be able to demonstrate the ability to:</a:t>
            </a:r>
          </a:p>
          <a:p>
            <a:pPr marL="457200" indent="-457200" algn="l">
              <a:buFont typeface="Arial" panose="020B0604020202020204" pitchFamily="34" charset="0"/>
              <a:buChar char="•"/>
            </a:pPr>
            <a:r>
              <a:rPr lang="en-GB" sz="2000" dirty="0"/>
              <a:t>Critically compare and contrast the impact of cultural differences and similarities between nations in a marketing context;</a:t>
            </a:r>
          </a:p>
          <a:p>
            <a:pPr marL="457200" indent="-457200" algn="l">
              <a:buFont typeface="Arial" panose="020B0604020202020204" pitchFamily="34" charset="0"/>
              <a:buChar char="•"/>
            </a:pPr>
            <a:r>
              <a:rPr lang="en-GB" sz="2000" dirty="0"/>
              <a:t>Identify and critically reflect on the contemporary ethical and practical frameworks of marketing within a global context.</a:t>
            </a:r>
          </a:p>
          <a:p>
            <a:pPr algn="l"/>
            <a:endParaRPr lang="en-US" sz="1400" b="1" dirty="0"/>
          </a:p>
          <a:p>
            <a:pPr algn="l"/>
            <a:endParaRPr lang="en-US" sz="1400" b="1" dirty="0"/>
          </a:p>
          <a:p>
            <a:pPr algn="l"/>
            <a:endParaRPr lang="en-US" sz="1400" b="1" dirty="0"/>
          </a:p>
          <a:p>
            <a:pPr algn="l"/>
            <a:endParaRPr lang="en-US" sz="1400" b="1" dirty="0"/>
          </a:p>
          <a:p>
            <a:pPr algn="l"/>
            <a:endParaRPr lang="en-US" sz="1400" b="1" dirty="0"/>
          </a:p>
          <a:p>
            <a:pPr algn="l"/>
            <a:endParaRPr lang="en-US" sz="1400" b="1" dirty="0"/>
          </a:p>
          <a:p>
            <a:pPr algn="l"/>
            <a:endParaRPr lang="en-US" sz="1400" b="1" dirty="0"/>
          </a:p>
          <a:p>
            <a:pPr algn="l"/>
            <a:endParaRPr lang="en-US" sz="1400" b="1" dirty="0"/>
          </a:p>
        </p:txBody>
      </p:sp>
    </p:spTree>
    <p:extLst>
      <p:ext uri="{BB962C8B-B14F-4D97-AF65-F5344CB8AC3E}">
        <p14:creationId xmlns:p14="http://schemas.microsoft.com/office/powerpoint/2010/main" val="2215562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DAA5AA7-ED10-4016-A974-6D5B01978A19}"/>
              </a:ext>
            </a:extLst>
          </p:cNvPr>
          <p:cNvSpPr>
            <a:spLocks noGrp="1"/>
          </p:cNvSpPr>
          <p:nvPr/>
        </p:nvSpPr>
        <p:spPr>
          <a:xfrm>
            <a:off x="457200" y="457200"/>
            <a:ext cx="8229600" cy="63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highlight>
                  <a:srgbClr val="FFFF00"/>
                </a:highlight>
              </a:rPr>
              <a:t>In the classroom</a:t>
            </a:r>
          </a:p>
        </p:txBody>
      </p:sp>
      <p:sp>
        <p:nvSpPr>
          <p:cNvPr id="5" name="Content Placeholder 2">
            <a:extLst>
              <a:ext uri="{FF2B5EF4-FFF2-40B4-BE49-F238E27FC236}">
                <a16:creationId xmlns:a16="http://schemas.microsoft.com/office/drawing/2014/main" id="{D78708A7-C4C3-4B95-A970-42331F701328}"/>
              </a:ext>
            </a:extLst>
          </p:cNvPr>
          <p:cNvSpPr>
            <a:spLocks noGrp="1"/>
          </p:cNvSpPr>
          <p:nvPr/>
        </p:nvSpPr>
        <p:spPr>
          <a:xfrm>
            <a:off x="127427" y="1447800"/>
            <a:ext cx="9016573" cy="36004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to the last minute (assessments, etc.)</a:t>
            </a:r>
          </a:p>
          <a:p>
            <a:pPr>
              <a:buClr>
                <a:srgbClr val="0070C0"/>
              </a:buClr>
              <a:buFont typeface="Wingdings" panose="05000000000000000000" pitchFamily="2" charset="2"/>
              <a:buChar char="q"/>
            </a:pPr>
            <a:r>
              <a:rPr lang="en-GB" sz="2800" dirty="0"/>
              <a:t> Always here to help- please ask if you need any support.</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504832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nvSpPr>
        <p:spPr>
          <a:xfrm>
            <a:off x="539552" y="304800"/>
            <a:ext cx="8229600" cy="63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highlight>
                  <a:srgbClr val="FFFF00"/>
                </a:highlight>
              </a:rPr>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nvSpPr>
        <p:spPr>
          <a:xfrm>
            <a:off x="0" y="1135513"/>
            <a:ext cx="9144000" cy="453650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DC3"/>
              </a:buClr>
              <a:buFont typeface="Wingdings" panose="05000000000000000000" pitchFamily="2" charset="2"/>
              <a:buChar char="q"/>
            </a:pPr>
            <a:r>
              <a:rPr lang="en-GB" sz="2000" dirty="0"/>
              <a:t>Morning classes start at 09:15 and afternoon classes start at 14:00. Please make sure you arrive in class on time.</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Anyone that comes to class late, after 40 minutes will be marked as absent in the register- Lectures/ Module leaders/ Program managers are not allowed to authorise any absences. Only the Student Engagement Team can authorise absences. </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Last 15 minutes are reserved for 1 to 1. (e.g. 13:00-13:15 or 17:45-18:00)</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Academic staff members (Program managers, Module leaders or lectures) cannot grant extensions, change timetable or provide/discuss any well wellbeing advice/issues etc. Any </a:t>
            </a:r>
            <a:r>
              <a:rPr lang="en-GB" sz="2000" u="sng" dirty="0"/>
              <a:t>Non-academic issues </a:t>
            </a:r>
            <a:r>
              <a:rPr lang="en-GB" sz="2000" dirty="0"/>
              <a:t>should be discussed with the designated UWTSD staff members/ teams. </a:t>
            </a:r>
          </a:p>
          <a:p>
            <a:pPr marL="0" indent="0">
              <a:buClr>
                <a:srgbClr val="007DC3"/>
              </a:buClr>
              <a:buNone/>
            </a:pPr>
            <a:endParaRPr lang="en-GB" sz="2400" dirty="0"/>
          </a:p>
          <a:p>
            <a:pPr>
              <a:buClr>
                <a:srgbClr val="007DC3"/>
              </a:buClr>
              <a:buFont typeface="Wingdings" panose="05000000000000000000" pitchFamily="2" charset="2"/>
              <a:buChar char="q"/>
            </a:pPr>
            <a:endParaRPr lang="en-GB" sz="2400" dirty="0"/>
          </a:p>
          <a:p>
            <a:pPr marL="0" indent="0">
              <a:buNone/>
            </a:pPr>
            <a:endParaRPr lang="en-GB" dirty="0"/>
          </a:p>
        </p:txBody>
      </p:sp>
    </p:spTree>
    <p:extLst>
      <p:ext uri="{BB962C8B-B14F-4D97-AF65-F5344CB8AC3E}">
        <p14:creationId xmlns:p14="http://schemas.microsoft.com/office/powerpoint/2010/main" val="2711917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A0B6E651-E7C8-6D20-D087-480AE61A779C}"/>
              </a:ext>
            </a:extLst>
          </p:cNvPr>
          <p:cNvSpPr txBox="1"/>
          <p:nvPr/>
        </p:nvSpPr>
        <p:spPr>
          <a:xfrm>
            <a:off x="0" y="152400"/>
            <a:ext cx="9144000"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2800" b="1" dirty="0">
                <a:highlight>
                  <a:srgbClr val="FFFF00"/>
                </a:highlight>
              </a:rPr>
              <a:t>Indicative Content covered each week</a:t>
            </a:r>
          </a:p>
        </p:txBody>
      </p:sp>
      <p:graphicFrame>
        <p:nvGraphicFramePr>
          <p:cNvPr id="4" name="Table 3">
            <a:extLst>
              <a:ext uri="{FF2B5EF4-FFF2-40B4-BE49-F238E27FC236}">
                <a16:creationId xmlns:a16="http://schemas.microsoft.com/office/drawing/2014/main" id="{3F31F2AA-5B88-4D0E-C77F-FBC47FB37E1F}"/>
              </a:ext>
            </a:extLst>
          </p:cNvPr>
          <p:cNvGraphicFramePr>
            <a:graphicFrameLocks noGrp="1"/>
          </p:cNvGraphicFramePr>
          <p:nvPr>
            <p:extLst>
              <p:ext uri="{D42A27DB-BD31-4B8C-83A1-F6EECF244321}">
                <p14:modId xmlns:p14="http://schemas.microsoft.com/office/powerpoint/2010/main" val="2218780482"/>
              </p:ext>
            </p:extLst>
          </p:nvPr>
        </p:nvGraphicFramePr>
        <p:xfrm>
          <a:off x="1219200" y="990600"/>
          <a:ext cx="6781800" cy="4614564"/>
        </p:xfrm>
        <a:graphic>
          <a:graphicData uri="http://schemas.openxmlformats.org/drawingml/2006/table">
            <a:tbl>
              <a:tblPr firstRow="1" firstCol="1" bandRow="1">
                <a:tableStyleId>{5C22544A-7EE6-4342-B048-85BDC9FD1C3A}</a:tableStyleId>
              </a:tblPr>
              <a:tblGrid>
                <a:gridCol w="1606216">
                  <a:extLst>
                    <a:ext uri="{9D8B030D-6E8A-4147-A177-3AD203B41FA5}">
                      <a16:colId xmlns:a16="http://schemas.microsoft.com/office/drawing/2014/main" val="1436674783"/>
                    </a:ext>
                  </a:extLst>
                </a:gridCol>
                <a:gridCol w="5175584">
                  <a:extLst>
                    <a:ext uri="{9D8B030D-6E8A-4147-A177-3AD203B41FA5}">
                      <a16:colId xmlns:a16="http://schemas.microsoft.com/office/drawing/2014/main" val="2889560283"/>
                    </a:ext>
                  </a:extLst>
                </a:gridCol>
              </a:tblGrid>
              <a:tr h="231756">
                <a:tc>
                  <a:txBody>
                    <a:bodyPr/>
                    <a:lstStyle/>
                    <a:p>
                      <a:pPr algn="ctr">
                        <a:buNone/>
                      </a:pPr>
                      <a:r>
                        <a:rPr lang="en-GB" sz="1200">
                          <a:effectLst/>
                        </a:rPr>
                        <a:t>Week</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200">
                          <a:effectLst/>
                        </a:rPr>
                        <a:t>Topic</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407127376"/>
                  </a:ext>
                </a:extLst>
              </a:tr>
              <a:tr h="231756">
                <a:tc rowSpan="2">
                  <a:txBody>
                    <a:bodyPr/>
                    <a:lstStyle/>
                    <a:p>
                      <a:pPr algn="ctr">
                        <a:buNone/>
                      </a:pPr>
                      <a:r>
                        <a:rPr lang="en-GB" sz="1400">
                          <a:effectLst/>
                        </a:rPr>
                        <a:t>1</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buNone/>
                      </a:pPr>
                      <a:r>
                        <a:rPr lang="en-GB" sz="1400">
                          <a:effectLst/>
                        </a:rPr>
                        <a:t>Module introduction</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893145527"/>
                  </a:ext>
                </a:extLst>
              </a:tr>
              <a:tr h="231756">
                <a:tc vMerge="1">
                  <a:txBody>
                    <a:bodyPr/>
                    <a:lstStyle/>
                    <a:p>
                      <a:endParaRPr lang="en-GB"/>
                    </a:p>
                  </a:txBody>
                  <a:tcPr/>
                </a:tc>
                <a:tc>
                  <a:txBody>
                    <a:bodyPr/>
                    <a:lstStyle/>
                    <a:p>
                      <a:pPr>
                        <a:buNone/>
                      </a:pPr>
                      <a:r>
                        <a:rPr lang="en-GB" sz="1400">
                          <a:effectLst/>
                        </a:rPr>
                        <a:t>Growth of international business</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421724339"/>
                  </a:ext>
                </a:extLst>
              </a:tr>
              <a:tr h="407892">
                <a:tc>
                  <a:txBody>
                    <a:bodyPr/>
                    <a:lstStyle/>
                    <a:p>
                      <a:pPr algn="ctr">
                        <a:buNone/>
                      </a:pPr>
                      <a:r>
                        <a:rPr lang="en-GB" sz="1400">
                          <a:effectLst/>
                        </a:rPr>
                        <a:t>2</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dirty="0">
                          <a:effectLst/>
                        </a:rPr>
                        <a:t>International marketing environment</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811001503"/>
                  </a:ext>
                </a:extLst>
              </a:tr>
              <a:tr h="407892">
                <a:tc>
                  <a:txBody>
                    <a:bodyPr/>
                    <a:lstStyle/>
                    <a:p>
                      <a:pPr algn="ctr">
                        <a:buNone/>
                      </a:pPr>
                      <a:r>
                        <a:rPr lang="en-GB" sz="1400">
                          <a:effectLst/>
                        </a:rPr>
                        <a:t>3</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a:effectLst/>
                        </a:rPr>
                        <a:t>Sociocultural environment in international marketing</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011178341"/>
                  </a:ext>
                </a:extLst>
              </a:tr>
              <a:tr h="407892">
                <a:tc>
                  <a:txBody>
                    <a:bodyPr/>
                    <a:lstStyle/>
                    <a:p>
                      <a:pPr algn="ctr">
                        <a:buNone/>
                      </a:pPr>
                      <a:r>
                        <a:rPr lang="en-GB" sz="1400">
                          <a:effectLst/>
                        </a:rPr>
                        <a:t>4</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a:effectLst/>
                        </a:rPr>
                        <a:t>Organisational structure and market entry </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440258858"/>
                  </a:ext>
                </a:extLst>
              </a:tr>
              <a:tr h="231756">
                <a:tc>
                  <a:txBody>
                    <a:bodyPr/>
                    <a:lstStyle/>
                    <a:p>
                      <a:pPr algn="ctr">
                        <a:buNone/>
                      </a:pPr>
                      <a:r>
                        <a:rPr lang="en-GB" sz="1400">
                          <a:effectLst/>
                        </a:rPr>
                        <a:t>5</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endParaRPr lang="en-GB" sz="1400" dirty="0">
                        <a:effectLst/>
                      </a:endParaRPr>
                    </a:p>
                    <a:p>
                      <a:pPr>
                        <a:buNone/>
                      </a:pPr>
                      <a:r>
                        <a:rPr lang="en-GB" sz="1400" dirty="0">
                          <a:effectLst/>
                        </a:rPr>
                        <a:t>STP strategies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685732040"/>
                  </a:ext>
                </a:extLst>
              </a:tr>
              <a:tr h="407892">
                <a:tc>
                  <a:txBody>
                    <a:bodyPr/>
                    <a:lstStyle/>
                    <a:p>
                      <a:pPr algn="ctr">
                        <a:buNone/>
                      </a:pPr>
                      <a:r>
                        <a:rPr lang="en-GB" sz="1400">
                          <a:effectLst/>
                        </a:rPr>
                        <a:t>6</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a:effectLst/>
                        </a:rPr>
                        <a:t>International product strategies and branding</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517353335"/>
                  </a:ext>
                </a:extLst>
              </a:tr>
              <a:tr h="420639">
                <a:tc>
                  <a:txBody>
                    <a:bodyPr/>
                    <a:lstStyle/>
                    <a:p>
                      <a:pPr algn="ctr">
                        <a:buNone/>
                      </a:pPr>
                      <a:r>
                        <a:rPr lang="en-GB" sz="1400">
                          <a:effectLst/>
                        </a:rPr>
                        <a:t>7</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nSpc>
                          <a:spcPct val="107000"/>
                        </a:lnSpc>
                        <a:buNone/>
                      </a:pPr>
                      <a:r>
                        <a:rPr lang="en-GB" sz="1400">
                          <a:effectLst/>
                        </a:rPr>
                        <a:t>International pricing and promotional strategies</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151725049"/>
                  </a:ext>
                </a:extLst>
              </a:tr>
              <a:tr h="420639">
                <a:tc>
                  <a:txBody>
                    <a:bodyPr/>
                    <a:lstStyle/>
                    <a:p>
                      <a:pPr algn="ctr">
                        <a:buNone/>
                      </a:pPr>
                      <a:r>
                        <a:rPr lang="en-GB" sz="1400">
                          <a:effectLst/>
                        </a:rPr>
                        <a:t>8</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nSpc>
                          <a:spcPct val="107000"/>
                        </a:lnSpc>
                        <a:buNone/>
                      </a:pPr>
                      <a:r>
                        <a:rPr lang="en-GB" sz="1400">
                          <a:effectLst/>
                        </a:rPr>
                        <a:t>International distribution and logistics</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705056710"/>
                  </a:ext>
                </a:extLst>
              </a:tr>
              <a:tr h="611838">
                <a:tc>
                  <a:txBody>
                    <a:bodyPr/>
                    <a:lstStyle/>
                    <a:p>
                      <a:pPr algn="ctr">
                        <a:buNone/>
                      </a:pPr>
                      <a:r>
                        <a:rPr lang="en-GB" sz="1400">
                          <a:effectLst/>
                        </a:rPr>
                        <a:t>9</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a:effectLst/>
                        </a:rPr>
                        <a:t>Research in international marketing and assessment surgeries </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453328661"/>
                  </a:ext>
                </a:extLst>
              </a:tr>
              <a:tr h="407892">
                <a:tc>
                  <a:txBody>
                    <a:bodyPr/>
                    <a:lstStyle/>
                    <a:p>
                      <a:pPr algn="ctr">
                        <a:buNone/>
                      </a:pPr>
                      <a:r>
                        <a:rPr lang="en-GB" sz="1400">
                          <a:effectLst/>
                        </a:rPr>
                        <a:t>10</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buNone/>
                      </a:pPr>
                      <a:r>
                        <a:rPr lang="en-GB" sz="1400" dirty="0">
                          <a:effectLst/>
                        </a:rPr>
                        <a:t>Ethical issues in international marketing</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027139307"/>
                  </a:ext>
                </a:extLst>
              </a:tr>
            </a:tbl>
          </a:graphicData>
        </a:graphic>
      </p:graphicFrame>
    </p:spTree>
    <p:extLst>
      <p:ext uri="{BB962C8B-B14F-4D97-AF65-F5344CB8AC3E}">
        <p14:creationId xmlns:p14="http://schemas.microsoft.com/office/powerpoint/2010/main" val="3998495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05A7108-8B0F-7524-A4EE-FF38DF60501B}"/>
              </a:ext>
            </a:extLst>
          </p:cNvPr>
          <p:cNvSpPr>
            <a:spLocks noGrp="1"/>
          </p:cNvSpPr>
          <p:nvPr/>
        </p:nvSpPr>
        <p:spPr>
          <a:xfrm>
            <a:off x="8120" y="1036755"/>
            <a:ext cx="9144000" cy="43924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a:buNone/>
            </a:pPr>
            <a:r>
              <a:rPr lang="en-GB" sz="2800" b="1" dirty="0">
                <a:solidFill>
                  <a:srgbClr val="0070C0"/>
                </a:solidFill>
                <a:latin typeface="Arial" panose="020B0604020202020204" pitchFamily="34" charset="0"/>
              </a:rPr>
              <a:t>Assessment 1-100% weighting of overall mark</a:t>
            </a:r>
          </a:p>
          <a:p>
            <a:pPr marL="0" lvl="0" indent="0" algn="ctr">
              <a:buNone/>
            </a:pPr>
            <a:r>
              <a:rPr lang="en-GB" sz="2800" u="sng" dirty="0">
                <a:solidFill>
                  <a:srgbClr val="000000"/>
                </a:solidFill>
                <a:latin typeface="Arial" panose="020B0604020202020204" pitchFamily="34" charset="0"/>
              </a:rPr>
              <a:t>Individual</a:t>
            </a:r>
            <a:r>
              <a:rPr lang="en-GB" sz="2800" dirty="0">
                <a:solidFill>
                  <a:srgbClr val="000000"/>
                </a:solidFill>
                <a:latin typeface="Arial" panose="020B0604020202020204" pitchFamily="34" charset="0"/>
              </a:rPr>
              <a:t> Essay(5000 words ±10%) </a:t>
            </a:r>
          </a:p>
          <a:p>
            <a:pPr marL="0" lvl="0" indent="0" algn="ctr">
              <a:buNone/>
            </a:pPr>
            <a:endParaRPr lang="en-GB" sz="2800" b="1" dirty="0">
              <a:solidFill>
                <a:srgbClr val="000000"/>
              </a:solidFill>
              <a:latin typeface="Arial" panose="020B0604020202020204" pitchFamily="34" charset="0"/>
            </a:endParaRPr>
          </a:p>
          <a:p>
            <a:pPr marL="0" lvl="0" indent="0" algn="ctr">
              <a:buNone/>
              <a:defRPr/>
            </a:pPr>
            <a:r>
              <a:rPr lang="en-GB" sz="2800" dirty="0">
                <a:latin typeface="Arial" panose="020B0604020202020204" pitchFamily="34" charset="0"/>
              </a:rPr>
              <a:t>Let’s check together the assessment briefs in Moodle.</a:t>
            </a:r>
          </a:p>
          <a:p>
            <a:pPr marL="0" lvl="0" indent="0" algn="ctr">
              <a:buNone/>
              <a:defRPr/>
            </a:pPr>
            <a:endParaRPr lang="en-GB" sz="2800" dirty="0">
              <a:latin typeface="Arial" panose="020B0604020202020204" pitchFamily="34" charset="0"/>
            </a:endParaRPr>
          </a:p>
          <a:p>
            <a:pPr marL="0" lvl="0" indent="0" algn="ctr">
              <a:buNone/>
              <a:defRPr/>
            </a:pPr>
            <a:r>
              <a:rPr lang="en-GB" sz="2800" dirty="0">
                <a:latin typeface="Arial" panose="020B0604020202020204" pitchFamily="34" charset="0"/>
              </a:rPr>
              <a:t>A step-by-step guide template is provided to support you writing the essay</a:t>
            </a:r>
          </a:p>
        </p:txBody>
      </p:sp>
      <p:sp>
        <p:nvSpPr>
          <p:cNvPr id="3" name="TextBox 3">
            <a:extLst>
              <a:ext uri="{FF2B5EF4-FFF2-40B4-BE49-F238E27FC236}">
                <a16:creationId xmlns:a16="http://schemas.microsoft.com/office/drawing/2014/main" id="{A0B6E651-E7C8-6D20-D087-480AE61A779C}"/>
              </a:ext>
            </a:extLst>
          </p:cNvPr>
          <p:cNvSpPr txBox="1"/>
          <p:nvPr/>
        </p:nvSpPr>
        <p:spPr>
          <a:xfrm>
            <a:off x="-8120" y="381000"/>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Assessment</a:t>
            </a:r>
            <a:endParaRPr lang="en-GB" sz="3600" b="1" dirty="0">
              <a:highlight>
                <a:srgbClr val="FFFF00"/>
              </a:highlight>
            </a:endParaRPr>
          </a:p>
        </p:txBody>
      </p:sp>
    </p:spTree>
    <p:extLst>
      <p:ext uri="{BB962C8B-B14F-4D97-AF65-F5344CB8AC3E}">
        <p14:creationId xmlns:p14="http://schemas.microsoft.com/office/powerpoint/2010/main" val="1234393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1793F98-2D13-7662-E78E-86D439A0A048}"/>
              </a:ext>
            </a:extLst>
          </p:cNvPr>
          <p:cNvSpPr>
            <a:spLocks noGrp="1"/>
          </p:cNvSpPr>
          <p:nvPr/>
        </p:nvSpPr>
        <p:spPr>
          <a:xfrm>
            <a:off x="89756" y="2550110"/>
            <a:ext cx="3978188" cy="34563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Do you have any  questions relating the module……</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6B948A6A-2348-5C05-8B4E-40FEB613751F}"/>
              </a:ext>
            </a:extLst>
          </p:cNvPr>
          <p:cNvSpPr txBox="1"/>
          <p:nvPr/>
        </p:nvSpPr>
        <p:spPr>
          <a:xfrm>
            <a:off x="0" y="851506"/>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EC331BA3-43E8-A5A8-FF37-56924648E5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1758022"/>
            <a:ext cx="4784576"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1190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12800"/>
            <a:ext cx="7772400" cy="863600"/>
          </a:xfrm>
        </p:spPr>
        <p:txBody>
          <a:bodyPr>
            <a:noAutofit/>
          </a:bodyPr>
          <a:lstStyle/>
          <a:p>
            <a:r>
              <a:rPr lang="en-US" sz="3600" b="1" dirty="0"/>
              <a:t> Part Two</a:t>
            </a:r>
          </a:p>
        </p:txBody>
      </p:sp>
      <p:sp>
        <p:nvSpPr>
          <p:cNvPr id="5" name="Subtitle 4"/>
          <p:cNvSpPr>
            <a:spLocks noGrp="1"/>
          </p:cNvSpPr>
          <p:nvPr>
            <p:ph type="subTitle" idx="1"/>
          </p:nvPr>
        </p:nvSpPr>
        <p:spPr>
          <a:xfrm>
            <a:off x="1371600" y="2286000"/>
            <a:ext cx="6858000" cy="1655762"/>
          </a:xfrm>
        </p:spPr>
        <p:txBody>
          <a:bodyPr>
            <a:normAutofit/>
          </a:bodyPr>
          <a:lstStyle/>
          <a:p>
            <a:r>
              <a:rPr lang="en-US" sz="2800" b="1" dirty="0"/>
              <a:t>Introduction to international marketing:</a:t>
            </a:r>
          </a:p>
          <a:p>
            <a:r>
              <a:rPr lang="en-US" sz="3500" b="1" dirty="0"/>
              <a:t>Growth of the International Business</a:t>
            </a:r>
          </a:p>
        </p:txBody>
      </p:sp>
    </p:spTree>
    <p:extLst>
      <p:ext uri="{BB962C8B-B14F-4D97-AF65-F5344CB8AC3E}">
        <p14:creationId xmlns:p14="http://schemas.microsoft.com/office/powerpoint/2010/main" val="2749658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0" y="662958"/>
            <a:ext cx="9144000" cy="482344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After reading and studying this session, you will be able to:</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Explain the meanings of the terms “international marketing,” “multinational corporation,” “born-global,” “home country,” and “host country”</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849217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#1</a:t>
            </a:r>
          </a:p>
        </p:txBody>
      </p:sp>
      <p:sp>
        <p:nvSpPr>
          <p:cNvPr id="3" name="Content Placeholder 2"/>
          <p:cNvSpPr>
            <a:spLocks noGrp="1"/>
          </p:cNvSpPr>
          <p:nvPr>
            <p:ph idx="1"/>
          </p:nvPr>
        </p:nvSpPr>
        <p:spPr/>
        <p:txBody>
          <a:bodyPr/>
          <a:lstStyle/>
          <a:p>
            <a:pPr marL="0" indent="0">
              <a:buNone/>
            </a:pPr>
            <a:r>
              <a:rPr lang="en-US" dirty="0"/>
              <a:t>What are the meanings of the terms “multinational corporation,” “born-global,” “home country,” and “host country”?</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15</a:t>
            </a:fld>
            <a:endParaRPr lang="en-US"/>
          </a:p>
        </p:txBody>
      </p:sp>
    </p:spTree>
    <p:extLst>
      <p:ext uri="{BB962C8B-B14F-4D97-AF65-F5344CB8AC3E}">
        <p14:creationId xmlns:p14="http://schemas.microsoft.com/office/powerpoint/2010/main" val="8949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Marketing defined</a:t>
            </a:r>
          </a:p>
        </p:txBody>
      </p:sp>
      <p:sp>
        <p:nvSpPr>
          <p:cNvPr id="3" name="Content Placeholder 2"/>
          <p:cNvSpPr>
            <a:spLocks noGrp="1"/>
          </p:cNvSpPr>
          <p:nvPr>
            <p:ph idx="1"/>
          </p:nvPr>
        </p:nvSpPr>
        <p:spPr>
          <a:xfrm>
            <a:off x="628650" y="2057400"/>
            <a:ext cx="7886700" cy="2743200"/>
          </a:xfrm>
        </p:spPr>
        <p:txBody>
          <a:bodyPr/>
          <a:lstStyle/>
          <a:p>
            <a:r>
              <a:rPr lang="en-US" dirty="0"/>
              <a:t>Marketing may be defined as “discovering consumer needs and wants, creating the goods and services products that meet those needs, and then pricing, promoting, and delivering those goods and services.” (Keegan, 2013)</a:t>
            </a:r>
          </a:p>
          <a:p>
            <a:r>
              <a:rPr lang="en-US" dirty="0"/>
              <a:t>The marketing mix consists of the major activities used to develop and sell goods and services.</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2830735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International marketing</a:t>
            </a:r>
          </a:p>
        </p:txBody>
      </p:sp>
      <p:sp>
        <p:nvSpPr>
          <p:cNvPr id="3" name="Content Placeholder 2"/>
          <p:cNvSpPr>
            <a:spLocks noGrp="1"/>
          </p:cNvSpPr>
          <p:nvPr>
            <p:ph idx="1"/>
          </p:nvPr>
        </p:nvSpPr>
        <p:spPr/>
        <p:txBody>
          <a:bodyPr/>
          <a:lstStyle/>
          <a:p>
            <a:r>
              <a:rPr lang="en-US" dirty="0"/>
              <a:t>The utilization and adaptation of the best marketing practices for the purposes of conducting commerce in other countries (Baack, 2018)</a:t>
            </a:r>
          </a:p>
          <a:p>
            <a:r>
              <a:rPr lang="en-GB" dirty="0"/>
              <a:t> The process of planning and conducting transactions across orders does create exchanges that satisfy the objectives of individuals</a:t>
            </a:r>
            <a:r>
              <a:rPr lang="en-US" dirty="0"/>
              <a:t> and </a:t>
            </a:r>
            <a:r>
              <a:rPr lang="en-US" dirty="0" err="1"/>
              <a:t>organisations</a:t>
            </a:r>
            <a:r>
              <a:rPr lang="en-US" dirty="0"/>
              <a:t> (</a:t>
            </a:r>
            <a:r>
              <a:rPr lang="en-US" dirty="0" err="1"/>
              <a:t>Czinkota</a:t>
            </a:r>
            <a:r>
              <a:rPr lang="en-US" dirty="0"/>
              <a:t>, 2011).</a:t>
            </a:r>
          </a:p>
          <a:p>
            <a:r>
              <a:rPr lang="en-US" dirty="0"/>
              <a:t>It includes conducting commerce with customers, clients, partners, society at large, and the </a:t>
            </a:r>
            <a:r>
              <a:rPr lang="en-US" i="1" dirty="0"/>
              <a:t>overall global community</a:t>
            </a:r>
            <a:r>
              <a:rPr lang="en-US" dirty="0"/>
              <a:t>.</a:t>
            </a:r>
          </a:p>
          <a:p>
            <a:r>
              <a:rPr lang="en-US" dirty="0"/>
              <a:t>Also known as the Global marketing (Zou &amp; </a:t>
            </a:r>
            <a:r>
              <a:rPr lang="en-US" dirty="0" err="1"/>
              <a:t>Cavusgil</a:t>
            </a:r>
            <a:r>
              <a:rPr lang="en-US" dirty="0"/>
              <a:t>, 2002)</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1924557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F05E-369C-266E-21DD-E670B67C0163}"/>
              </a:ext>
            </a:extLst>
          </p:cNvPr>
          <p:cNvSpPr txBox="1">
            <a:spLocks/>
          </p:cNvSpPr>
          <p:nvPr/>
        </p:nvSpPr>
        <p:spPr>
          <a:xfrm>
            <a:off x="695325" y="1576252"/>
            <a:ext cx="7753350" cy="1881051"/>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3200" b="1" dirty="0">
                <a:highlight>
                  <a:srgbClr val="FFFF00"/>
                </a:highlight>
              </a:rPr>
              <a:t>What’s the difference between Marketing strategies and International marketing strategies?</a:t>
            </a:r>
          </a:p>
        </p:txBody>
      </p:sp>
    </p:spTree>
    <p:extLst>
      <p:ext uri="{BB962C8B-B14F-4D97-AF65-F5344CB8AC3E}">
        <p14:creationId xmlns:p14="http://schemas.microsoft.com/office/powerpoint/2010/main" val="1553650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ABEEFAF-3C8C-BED6-F88D-7B02DF52B86F}"/>
              </a:ext>
            </a:extLst>
          </p:cNvPr>
          <p:cNvGraphicFramePr>
            <a:graphicFrameLocks noGrp="1"/>
          </p:cNvGraphicFramePr>
          <p:nvPr>
            <p:extLst>
              <p:ext uri="{D42A27DB-BD31-4B8C-83A1-F6EECF244321}">
                <p14:modId xmlns:p14="http://schemas.microsoft.com/office/powerpoint/2010/main" val="2996404025"/>
              </p:ext>
            </p:extLst>
          </p:nvPr>
        </p:nvGraphicFramePr>
        <p:xfrm>
          <a:off x="609600" y="1318260"/>
          <a:ext cx="8305800" cy="3738880"/>
        </p:xfrm>
        <a:graphic>
          <a:graphicData uri="http://schemas.openxmlformats.org/drawingml/2006/table">
            <a:tbl>
              <a:tblPr firstRow="1" bandRow="1">
                <a:tableStyleId>{5C22544A-7EE6-4342-B048-85BDC9FD1C3A}</a:tableStyleId>
              </a:tblPr>
              <a:tblGrid>
                <a:gridCol w="3962400">
                  <a:extLst>
                    <a:ext uri="{9D8B030D-6E8A-4147-A177-3AD203B41FA5}">
                      <a16:colId xmlns:a16="http://schemas.microsoft.com/office/drawing/2014/main" val="808216116"/>
                    </a:ext>
                  </a:extLst>
                </a:gridCol>
                <a:gridCol w="4343400">
                  <a:extLst>
                    <a:ext uri="{9D8B030D-6E8A-4147-A177-3AD203B41FA5}">
                      <a16:colId xmlns:a16="http://schemas.microsoft.com/office/drawing/2014/main" val="1086506331"/>
                    </a:ext>
                  </a:extLst>
                </a:gridCol>
              </a:tblGrid>
              <a:tr h="370840">
                <a:tc>
                  <a:txBody>
                    <a:bodyPr/>
                    <a:lstStyle/>
                    <a:p>
                      <a:r>
                        <a:rPr lang="en-GB" dirty="0"/>
                        <a:t>Single Country Marketing Strategy</a:t>
                      </a:r>
                    </a:p>
                  </a:txBody>
                  <a:tcPr/>
                </a:tc>
                <a:tc>
                  <a:txBody>
                    <a:bodyPr/>
                    <a:lstStyle/>
                    <a:p>
                      <a:r>
                        <a:rPr lang="en-GB" dirty="0"/>
                        <a:t>International Marketing Strategy</a:t>
                      </a:r>
                    </a:p>
                  </a:txBody>
                  <a:tcPr/>
                </a:tc>
                <a:extLst>
                  <a:ext uri="{0D108BD9-81ED-4DB2-BD59-A6C34878D82A}">
                    <a16:rowId xmlns:a16="http://schemas.microsoft.com/office/drawing/2014/main" val="2169506677"/>
                  </a:ext>
                </a:extLst>
              </a:tr>
              <a:tr h="370840">
                <a:tc>
                  <a:txBody>
                    <a:bodyPr/>
                    <a:lstStyle/>
                    <a:p>
                      <a:r>
                        <a:rPr lang="en-GB" sz="1600" dirty="0"/>
                        <a:t>Target market strategy</a:t>
                      </a:r>
                    </a:p>
                  </a:txBody>
                  <a:tcPr/>
                </a:tc>
                <a:tc>
                  <a:txBody>
                    <a:bodyPr/>
                    <a:lstStyle/>
                    <a:p>
                      <a:r>
                        <a:rPr lang="en-GB" sz="1600" dirty="0"/>
                        <a:t>Global market participation</a:t>
                      </a:r>
                    </a:p>
                    <a:p>
                      <a:endParaRPr lang="en-GB" sz="1600" dirty="0"/>
                    </a:p>
                  </a:txBody>
                  <a:tcPr/>
                </a:tc>
                <a:extLst>
                  <a:ext uri="{0D108BD9-81ED-4DB2-BD59-A6C34878D82A}">
                    <a16:rowId xmlns:a16="http://schemas.microsoft.com/office/drawing/2014/main" val="2819529389"/>
                  </a:ext>
                </a:extLst>
              </a:tr>
              <a:tr h="370840">
                <a:tc>
                  <a:txBody>
                    <a:bodyPr/>
                    <a:lstStyle/>
                    <a:p>
                      <a:r>
                        <a:rPr lang="en-GB" sz="1600" dirty="0"/>
                        <a:t>Marketing mix development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Marketing mix development</a:t>
                      </a:r>
                    </a:p>
                  </a:txBody>
                  <a:tcPr/>
                </a:tc>
                <a:extLst>
                  <a:ext uri="{0D108BD9-81ED-4DB2-BD59-A6C34878D82A}">
                    <a16:rowId xmlns:a16="http://schemas.microsoft.com/office/drawing/2014/main" val="830398768"/>
                  </a:ext>
                </a:extLst>
              </a:tr>
              <a:tr h="370840">
                <a:tc>
                  <a:txBody>
                    <a:bodyPr/>
                    <a:lstStyle/>
                    <a:p>
                      <a:pPr marL="285750" indent="-285750">
                        <a:buFont typeface="Arial" panose="020B0604020202020204" pitchFamily="34" charset="0"/>
                        <a:buChar char="•"/>
                      </a:pPr>
                      <a:r>
                        <a:rPr lang="en-GB" sz="1600" dirty="0"/>
                        <a:t>Product</a:t>
                      </a:r>
                    </a:p>
                  </a:txBody>
                  <a:tcPr/>
                </a:tc>
                <a:tc>
                  <a:txBody>
                    <a:bodyPr/>
                    <a:lstStyle/>
                    <a:p>
                      <a:pPr marL="285750" indent="-285750">
                        <a:buFont typeface="Arial" panose="020B0604020202020204" pitchFamily="34" charset="0"/>
                        <a:buChar char="•"/>
                      </a:pPr>
                      <a:r>
                        <a:rPr lang="en-GB" sz="1600" dirty="0"/>
                        <a:t>Product standardization or adaptation</a:t>
                      </a:r>
                    </a:p>
                  </a:txBody>
                  <a:tcPr/>
                </a:tc>
                <a:extLst>
                  <a:ext uri="{0D108BD9-81ED-4DB2-BD59-A6C34878D82A}">
                    <a16:rowId xmlns:a16="http://schemas.microsoft.com/office/drawing/2014/main" val="4208840271"/>
                  </a:ext>
                </a:extLst>
              </a:tr>
              <a:tr h="370840">
                <a:tc>
                  <a:txBody>
                    <a:bodyPr/>
                    <a:lstStyle/>
                    <a:p>
                      <a:pPr marL="285750" indent="-285750">
                        <a:buFont typeface="Arial" panose="020B0604020202020204" pitchFamily="34" charset="0"/>
                        <a:buChar char="•"/>
                      </a:pPr>
                      <a:r>
                        <a:rPr lang="en-GB" sz="1600" dirty="0"/>
                        <a:t>Price</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Price standardization or adaptation</a:t>
                      </a:r>
                    </a:p>
                  </a:txBody>
                  <a:tcPr/>
                </a:tc>
                <a:extLst>
                  <a:ext uri="{0D108BD9-81ED-4DB2-BD59-A6C34878D82A}">
                    <a16:rowId xmlns:a16="http://schemas.microsoft.com/office/drawing/2014/main" val="2736095462"/>
                  </a:ext>
                </a:extLst>
              </a:tr>
              <a:tr h="185420">
                <a:tc>
                  <a:txBody>
                    <a:bodyPr/>
                    <a:lstStyle/>
                    <a:p>
                      <a:pPr marL="285750" indent="-285750">
                        <a:buFont typeface="Arial" panose="020B0604020202020204" pitchFamily="34" charset="0"/>
                        <a:buChar char="•"/>
                      </a:pPr>
                      <a:r>
                        <a:rPr lang="en-GB" sz="1600" dirty="0"/>
                        <a:t>Promotion</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Promotion standardization or adaptation</a:t>
                      </a:r>
                    </a:p>
                  </a:txBody>
                  <a:tcPr/>
                </a:tc>
                <a:extLst>
                  <a:ext uri="{0D108BD9-81ED-4DB2-BD59-A6C34878D82A}">
                    <a16:rowId xmlns:a16="http://schemas.microsoft.com/office/drawing/2014/main" val="418008531"/>
                  </a:ext>
                </a:extLst>
              </a:tr>
              <a:tr h="213360">
                <a:tc>
                  <a:txBody>
                    <a:bodyPr/>
                    <a:lstStyle/>
                    <a:p>
                      <a:pPr marL="285750" indent="-285750">
                        <a:buFont typeface="Arial" panose="020B0604020202020204" pitchFamily="34" charset="0"/>
                        <a:buChar char="•"/>
                      </a:pPr>
                      <a:r>
                        <a:rPr lang="en-GB" sz="1600" dirty="0"/>
                        <a:t>Place</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Place standardization or adaptation</a:t>
                      </a:r>
                    </a:p>
                  </a:txBody>
                  <a:tcPr/>
                </a:tc>
                <a:extLst>
                  <a:ext uri="{0D108BD9-81ED-4DB2-BD59-A6C34878D82A}">
                    <a16:rowId xmlns:a16="http://schemas.microsoft.com/office/drawing/2014/main" val="4293319577"/>
                  </a:ext>
                </a:extLst>
              </a:tr>
              <a:tr h="426720">
                <a:tc>
                  <a:txBody>
                    <a:bodyPr/>
                    <a:lstStyle/>
                    <a:p>
                      <a:pPr marL="285750" indent="-285750">
                        <a:buFont typeface="Arial" panose="020B0604020202020204" pitchFamily="34" charset="0"/>
                        <a:buChar char="•"/>
                      </a:pPr>
                      <a:endParaRPr lang="en-GB" dirty="0"/>
                    </a:p>
                  </a:txBody>
                  <a:tcPr/>
                </a:tc>
                <a:tc>
                  <a:txBody>
                    <a:bodyPr/>
                    <a:lstStyle/>
                    <a:p>
                      <a:r>
                        <a:rPr lang="en-GB" dirty="0"/>
                        <a:t>Concentration and coordination of marketing strategy</a:t>
                      </a:r>
                    </a:p>
                  </a:txBody>
                  <a:tcPr/>
                </a:tc>
                <a:extLst>
                  <a:ext uri="{0D108BD9-81ED-4DB2-BD59-A6C34878D82A}">
                    <a16:rowId xmlns:a16="http://schemas.microsoft.com/office/drawing/2014/main" val="3863014046"/>
                  </a:ext>
                </a:extLst>
              </a:tr>
              <a:tr h="213360">
                <a:tc>
                  <a:txBody>
                    <a:bodyPr/>
                    <a:lstStyle/>
                    <a:p>
                      <a:pPr marL="285750" indent="-285750">
                        <a:buFont typeface="Arial" panose="020B0604020202020204" pitchFamily="34" charset="0"/>
                        <a:buChar char="•"/>
                      </a:pPr>
                      <a:endParaRPr lang="en-GB" dirty="0"/>
                    </a:p>
                  </a:txBody>
                  <a:tcPr/>
                </a:tc>
                <a:tc>
                  <a:txBody>
                    <a:bodyPr/>
                    <a:lstStyle/>
                    <a:p>
                      <a:r>
                        <a:rPr lang="en-GB" dirty="0"/>
                        <a:t>Integration of the competitive moves</a:t>
                      </a:r>
                    </a:p>
                  </a:txBody>
                  <a:tcPr/>
                </a:tc>
                <a:extLst>
                  <a:ext uri="{0D108BD9-81ED-4DB2-BD59-A6C34878D82A}">
                    <a16:rowId xmlns:a16="http://schemas.microsoft.com/office/drawing/2014/main" val="1012313557"/>
                  </a:ext>
                </a:extLst>
              </a:tr>
            </a:tbl>
          </a:graphicData>
        </a:graphic>
      </p:graphicFrame>
      <p:sp>
        <p:nvSpPr>
          <p:cNvPr id="3" name="Title 1">
            <a:extLst>
              <a:ext uri="{FF2B5EF4-FFF2-40B4-BE49-F238E27FC236}">
                <a16:creationId xmlns:a16="http://schemas.microsoft.com/office/drawing/2014/main" id="{14A9D267-3ED4-6461-04F6-2D756AE2FF01}"/>
              </a:ext>
            </a:extLst>
          </p:cNvPr>
          <p:cNvSpPr txBox="1">
            <a:spLocks/>
          </p:cNvSpPr>
          <p:nvPr/>
        </p:nvSpPr>
        <p:spPr>
          <a:xfrm>
            <a:off x="419100" y="3048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sz="2400" dirty="0"/>
              <a:t>Comparison of Single country marketing strategy and International marketing strategy</a:t>
            </a:r>
          </a:p>
        </p:txBody>
      </p:sp>
      <p:sp>
        <p:nvSpPr>
          <p:cNvPr id="4" name="TextBox 3">
            <a:extLst>
              <a:ext uri="{FF2B5EF4-FFF2-40B4-BE49-F238E27FC236}">
                <a16:creationId xmlns:a16="http://schemas.microsoft.com/office/drawing/2014/main" id="{BA121CC8-7D44-EBB8-D9D3-808271EE50B5}"/>
              </a:ext>
            </a:extLst>
          </p:cNvPr>
          <p:cNvSpPr txBox="1"/>
          <p:nvPr/>
        </p:nvSpPr>
        <p:spPr>
          <a:xfrm>
            <a:off x="6096000" y="5158434"/>
            <a:ext cx="2597186" cy="369332"/>
          </a:xfrm>
          <a:prstGeom prst="rect">
            <a:avLst/>
          </a:prstGeom>
          <a:noFill/>
        </p:spPr>
        <p:txBody>
          <a:bodyPr wrap="none" rtlCol="0">
            <a:spAutoFit/>
          </a:bodyPr>
          <a:lstStyle/>
          <a:p>
            <a:r>
              <a:rPr lang="en-GB" b="0" i="0" dirty="0">
                <a:solidFill>
                  <a:srgbClr val="3A3A3A"/>
                </a:solidFill>
                <a:effectLst/>
                <a:latin typeface="Source Sans Pro" panose="020B0503030403020204" pitchFamily="34" charset="0"/>
              </a:rPr>
              <a:t>Keegan and Green (2013)</a:t>
            </a:r>
            <a:endParaRPr lang="en-GB" dirty="0"/>
          </a:p>
        </p:txBody>
      </p:sp>
    </p:spTree>
    <p:extLst>
      <p:ext uri="{BB962C8B-B14F-4D97-AF65-F5344CB8AC3E}">
        <p14:creationId xmlns:p14="http://schemas.microsoft.com/office/powerpoint/2010/main" val="170542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Who does international marketing?</a:t>
            </a:r>
          </a:p>
        </p:txBody>
      </p:sp>
      <p:sp>
        <p:nvSpPr>
          <p:cNvPr id="3" name="Content Placeholder 2"/>
          <p:cNvSpPr>
            <a:spLocks noGrp="1"/>
          </p:cNvSpPr>
          <p:nvPr>
            <p:ph idx="1"/>
          </p:nvPr>
        </p:nvSpPr>
        <p:spPr>
          <a:xfrm>
            <a:off x="628650" y="1676400"/>
            <a:ext cx="7886700" cy="4152952"/>
          </a:xfrm>
        </p:spPr>
        <p:txBody>
          <a:bodyPr/>
          <a:lstStyle/>
          <a:p>
            <a:r>
              <a:rPr lang="en-US" dirty="0"/>
              <a:t>Multinational Corporations (MNCs)</a:t>
            </a:r>
          </a:p>
          <a:p>
            <a:pPr lvl="1"/>
            <a:r>
              <a:rPr lang="en-US" dirty="0"/>
              <a:t>Businesses that conduct activities in at least one other country that differs from the home country in which the </a:t>
            </a:r>
            <a:r>
              <a:rPr lang="en-US" dirty="0" err="1"/>
              <a:t>organisation</a:t>
            </a:r>
            <a:r>
              <a:rPr lang="en-US" dirty="0"/>
              <a:t> is headquartered.</a:t>
            </a:r>
          </a:p>
          <a:p>
            <a:pPr marL="228600" lvl="1" indent="0">
              <a:buNone/>
            </a:pPr>
            <a:r>
              <a:rPr lang="en-US" b="1" dirty="0">
                <a:highlight>
                  <a:srgbClr val="FFFF00"/>
                </a:highlight>
              </a:rPr>
              <a:t>Example?</a:t>
            </a:r>
          </a:p>
          <a:p>
            <a:pPr marL="228600" lvl="1" indent="0">
              <a:buNone/>
            </a:pPr>
            <a:endParaRPr lang="en-US" b="1" dirty="0">
              <a:highlight>
                <a:srgbClr val="FFFF00"/>
              </a:highlight>
            </a:endParaRPr>
          </a:p>
          <a:p>
            <a:r>
              <a:rPr lang="en-US" dirty="0"/>
              <a:t>Born-global firms</a:t>
            </a:r>
          </a:p>
          <a:p>
            <a:pPr lvl="1"/>
            <a:r>
              <a:rPr lang="en-US" dirty="0"/>
              <a:t>Businesses that operate in two or more different countries from inception are </a:t>
            </a:r>
            <a:r>
              <a:rPr lang="en-US" b="1" dirty="0"/>
              <a:t>born-global firms</a:t>
            </a:r>
            <a:r>
              <a:rPr lang="en-US" dirty="0"/>
              <a:t>.</a:t>
            </a:r>
          </a:p>
          <a:p>
            <a:pPr lvl="1"/>
            <a:r>
              <a:rPr lang="en-US" b="1" dirty="0">
                <a:highlight>
                  <a:srgbClr val="FFFF00"/>
                </a:highlight>
              </a:rPr>
              <a:t>Example?</a:t>
            </a:r>
          </a:p>
          <a:p>
            <a:pPr lvl="1"/>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20</a:t>
            </a:fld>
            <a:endParaRPr lang="en-US"/>
          </a:p>
        </p:txBody>
      </p:sp>
    </p:spTree>
    <p:extLst>
      <p:ext uri="{BB962C8B-B14F-4D97-AF65-F5344CB8AC3E}">
        <p14:creationId xmlns:p14="http://schemas.microsoft.com/office/powerpoint/2010/main" val="2934098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cstate="print"/>
          <a:srcRect b="4613"/>
          <a:stretch/>
        </p:blipFill>
        <p:spPr>
          <a:xfrm>
            <a:off x="87494" y="76200"/>
            <a:ext cx="5141595" cy="5639169"/>
          </a:xfrm>
        </p:spPr>
      </p:pic>
      <p:sp>
        <p:nvSpPr>
          <p:cNvPr id="8" name="Slide Number Placeholder 7"/>
          <p:cNvSpPr>
            <a:spLocks noGrp="1"/>
          </p:cNvSpPr>
          <p:nvPr>
            <p:ph type="sldNum" sz="quarter" idx="12"/>
          </p:nvPr>
        </p:nvSpPr>
        <p:spPr/>
        <p:txBody>
          <a:bodyPr/>
          <a:lstStyle/>
          <a:p>
            <a:fld id="{9CE62F59-9C4E-4709-9842-9496C6D856C6}" type="slidenum">
              <a:rPr lang="en-US" smtClean="0"/>
              <a:pPr/>
              <a:t>21</a:t>
            </a:fld>
            <a:endParaRPr lang="en-US"/>
          </a:p>
        </p:txBody>
      </p:sp>
      <p:sp>
        <p:nvSpPr>
          <p:cNvPr id="2" name="Content Placeholder 2">
            <a:extLst>
              <a:ext uri="{FF2B5EF4-FFF2-40B4-BE49-F238E27FC236}">
                <a16:creationId xmlns:a16="http://schemas.microsoft.com/office/drawing/2014/main" id="{2EB2CEED-EE12-7D00-201E-367D98455707}"/>
              </a:ext>
            </a:extLst>
          </p:cNvPr>
          <p:cNvSpPr txBox="1">
            <a:spLocks/>
          </p:cNvSpPr>
          <p:nvPr/>
        </p:nvSpPr>
        <p:spPr>
          <a:xfrm>
            <a:off x="5400539" y="1543362"/>
            <a:ext cx="3333750" cy="24141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2000" dirty="0"/>
              <a:t>Exxon Mobil’s market value is almost as big as the GDP of Pakistan</a:t>
            </a:r>
          </a:p>
          <a:p>
            <a:pPr lvl="1"/>
            <a:r>
              <a:rPr lang="en-US" sz="2000" dirty="0"/>
              <a:t>Microsoft’s market value is almost as big as the GDP of Vietnam </a:t>
            </a:r>
          </a:p>
        </p:txBody>
      </p:sp>
      <p:sp>
        <p:nvSpPr>
          <p:cNvPr id="3" name="Content Placeholder 2">
            <a:extLst>
              <a:ext uri="{FF2B5EF4-FFF2-40B4-BE49-F238E27FC236}">
                <a16:creationId xmlns:a16="http://schemas.microsoft.com/office/drawing/2014/main" id="{F5EC1C69-EB13-93A0-61FC-9335EDF38B66}"/>
              </a:ext>
            </a:extLst>
          </p:cNvPr>
          <p:cNvSpPr txBox="1">
            <a:spLocks/>
          </p:cNvSpPr>
          <p:nvPr/>
        </p:nvSpPr>
        <p:spPr>
          <a:xfrm>
            <a:off x="5370195" y="4107581"/>
            <a:ext cx="3762375" cy="103678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What can you conclude from the data in Table 1.1?</a:t>
            </a:r>
          </a:p>
        </p:txBody>
      </p:sp>
      <p:sp>
        <p:nvSpPr>
          <p:cNvPr id="5" name="TextBox 4">
            <a:extLst>
              <a:ext uri="{FF2B5EF4-FFF2-40B4-BE49-F238E27FC236}">
                <a16:creationId xmlns:a16="http://schemas.microsoft.com/office/drawing/2014/main" id="{C971C6BC-B3AD-D720-8A38-921238BBD6C8}"/>
              </a:ext>
            </a:extLst>
          </p:cNvPr>
          <p:cNvSpPr txBox="1"/>
          <p:nvPr/>
        </p:nvSpPr>
        <p:spPr>
          <a:xfrm>
            <a:off x="5229089" y="612028"/>
            <a:ext cx="3505200" cy="646331"/>
          </a:xfrm>
          <a:prstGeom prst="rect">
            <a:avLst/>
          </a:prstGeom>
          <a:noFill/>
        </p:spPr>
        <p:txBody>
          <a:bodyPr wrap="square" rtlCol="0">
            <a:spAutoFit/>
          </a:bodyPr>
          <a:lstStyle/>
          <a:p>
            <a:r>
              <a:rPr lang="en-GB" b="1" dirty="0"/>
              <a:t>Largest MNC and Equivalent Size countries</a:t>
            </a:r>
          </a:p>
        </p:txBody>
      </p:sp>
      <p:sp>
        <p:nvSpPr>
          <p:cNvPr id="4" name="Content Placeholder 2">
            <a:extLst>
              <a:ext uri="{FF2B5EF4-FFF2-40B4-BE49-F238E27FC236}">
                <a16:creationId xmlns:a16="http://schemas.microsoft.com/office/drawing/2014/main" id="{1A43EBF2-B17E-8353-A6FF-0F46FC546BA0}"/>
              </a:ext>
            </a:extLst>
          </p:cNvPr>
          <p:cNvSpPr txBox="1">
            <a:spLocks/>
          </p:cNvSpPr>
          <p:nvPr/>
        </p:nvSpPr>
        <p:spPr>
          <a:xfrm>
            <a:off x="5024437" y="5359873"/>
            <a:ext cx="2462213" cy="36512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indent="0">
              <a:buNone/>
            </a:pPr>
            <a:r>
              <a:rPr lang="en-US" sz="2000" dirty="0"/>
              <a:t>(Baack, 2018)</a:t>
            </a:r>
          </a:p>
        </p:txBody>
      </p:sp>
    </p:spTree>
    <p:extLst>
      <p:ext uri="{BB962C8B-B14F-4D97-AF65-F5344CB8AC3E}">
        <p14:creationId xmlns:p14="http://schemas.microsoft.com/office/powerpoint/2010/main" val="252595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Home vs. Host Country</a:t>
            </a:r>
          </a:p>
        </p:txBody>
      </p:sp>
      <p:sp>
        <p:nvSpPr>
          <p:cNvPr id="3" name="Content Placeholder 2"/>
          <p:cNvSpPr>
            <a:spLocks noGrp="1"/>
          </p:cNvSpPr>
          <p:nvPr>
            <p:ph idx="1"/>
          </p:nvPr>
        </p:nvSpPr>
        <p:spPr>
          <a:xfrm>
            <a:off x="628650" y="1752600"/>
            <a:ext cx="7886700" cy="2244250"/>
          </a:xfrm>
        </p:spPr>
        <p:txBody>
          <a:bodyPr>
            <a:normAutofit/>
          </a:bodyPr>
          <a:lstStyle/>
          <a:p>
            <a:r>
              <a:rPr lang="en-US" dirty="0"/>
              <a:t>The </a:t>
            </a:r>
            <a:r>
              <a:rPr lang="en-US" b="1" dirty="0"/>
              <a:t>home country </a:t>
            </a:r>
            <a:r>
              <a:rPr lang="en-US" dirty="0"/>
              <a:t>is the nation in which the business is located or the country that houses the company’s main headquarters. </a:t>
            </a:r>
          </a:p>
          <a:p>
            <a:r>
              <a:rPr lang="en-US" dirty="0"/>
              <a:t>A </a:t>
            </a:r>
            <a:r>
              <a:rPr lang="en-US" b="1" dirty="0"/>
              <a:t>host country</a:t>
            </a:r>
            <a:r>
              <a:rPr lang="en-US" dirty="0"/>
              <a:t> is a nation being targeted for expansion. The country where the company wants to market its product.</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22</a:t>
            </a:fld>
            <a:endParaRPr lang="en-US"/>
          </a:p>
        </p:txBody>
      </p:sp>
      <p:pic>
        <p:nvPicPr>
          <p:cNvPr id="5" name="Picture 4">
            <a:extLst>
              <a:ext uri="{FF2B5EF4-FFF2-40B4-BE49-F238E27FC236}">
                <a16:creationId xmlns:a16="http://schemas.microsoft.com/office/drawing/2014/main" id="{4F761A34-7482-0DE7-6245-D20EF72E2A7A}"/>
              </a:ext>
            </a:extLst>
          </p:cNvPr>
          <p:cNvPicPr>
            <a:picLocks noChangeAspect="1"/>
          </p:cNvPicPr>
          <p:nvPr/>
        </p:nvPicPr>
        <p:blipFill>
          <a:blip r:embed="rId3"/>
          <a:stretch>
            <a:fillRect/>
          </a:stretch>
        </p:blipFill>
        <p:spPr>
          <a:xfrm>
            <a:off x="4666297" y="3810000"/>
            <a:ext cx="3583305" cy="1990725"/>
          </a:xfrm>
          <a:prstGeom prst="rect">
            <a:avLst/>
          </a:prstGeom>
        </p:spPr>
      </p:pic>
      <p:sp>
        <p:nvSpPr>
          <p:cNvPr id="6" name="Content Placeholder 2">
            <a:extLst>
              <a:ext uri="{FF2B5EF4-FFF2-40B4-BE49-F238E27FC236}">
                <a16:creationId xmlns:a16="http://schemas.microsoft.com/office/drawing/2014/main" id="{DF680C18-1C47-BE05-F919-1A62B9AD2B17}"/>
              </a:ext>
            </a:extLst>
          </p:cNvPr>
          <p:cNvSpPr txBox="1">
            <a:spLocks/>
          </p:cNvSpPr>
          <p:nvPr/>
        </p:nvSpPr>
        <p:spPr>
          <a:xfrm>
            <a:off x="1228725" y="4191000"/>
            <a:ext cx="2895600" cy="461327"/>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Figure 1 – Nestle sales around the world (Nestle, 2024)</a:t>
            </a:r>
          </a:p>
        </p:txBody>
      </p:sp>
    </p:spTree>
    <p:extLst>
      <p:ext uri="{BB962C8B-B14F-4D97-AF65-F5344CB8AC3E}">
        <p14:creationId xmlns:p14="http://schemas.microsoft.com/office/powerpoint/2010/main" val="1510134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64A00-7B68-9401-E2B9-B31D567378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0BBEF9-41CC-6F83-554C-EDF3A550D784}"/>
              </a:ext>
            </a:extLst>
          </p:cNvPr>
          <p:cNvSpPr>
            <a:spLocks noGrp="1"/>
          </p:cNvSpPr>
          <p:nvPr>
            <p:ph type="title"/>
          </p:nvPr>
        </p:nvSpPr>
        <p:spPr>
          <a:xfrm>
            <a:off x="628650" y="232887"/>
            <a:ext cx="7886700" cy="1325563"/>
          </a:xfrm>
        </p:spPr>
        <p:txBody>
          <a:bodyPr/>
          <a:lstStyle/>
          <a:p>
            <a:r>
              <a:rPr lang="en-US" b="1" dirty="0">
                <a:highlight>
                  <a:srgbClr val="FFFF00"/>
                </a:highlight>
              </a:rPr>
              <a:t>International Marketing Approach</a:t>
            </a:r>
          </a:p>
        </p:txBody>
      </p:sp>
      <p:sp>
        <p:nvSpPr>
          <p:cNvPr id="3" name="Content Placeholder 2">
            <a:extLst>
              <a:ext uri="{FF2B5EF4-FFF2-40B4-BE49-F238E27FC236}">
                <a16:creationId xmlns:a16="http://schemas.microsoft.com/office/drawing/2014/main" id="{79E4612C-79A0-2078-7011-D1AA23D81982}"/>
              </a:ext>
            </a:extLst>
          </p:cNvPr>
          <p:cNvSpPr>
            <a:spLocks noGrp="1"/>
          </p:cNvSpPr>
          <p:nvPr>
            <p:ph idx="1"/>
          </p:nvPr>
        </p:nvSpPr>
        <p:spPr>
          <a:xfrm>
            <a:off x="457200" y="1534501"/>
            <a:ext cx="7886700" cy="3695700"/>
          </a:xfrm>
        </p:spPr>
        <p:txBody>
          <a:bodyPr>
            <a:normAutofit/>
          </a:bodyPr>
          <a:lstStyle/>
          <a:p>
            <a:r>
              <a:rPr lang="en-US" b="1" dirty="0"/>
              <a:t>Ethnocentric: </a:t>
            </a:r>
            <a:r>
              <a:rPr lang="en-US" dirty="0"/>
              <a:t>Only considers the host country’s cultural ambience</a:t>
            </a:r>
            <a:endParaRPr lang="en-US" b="1" dirty="0"/>
          </a:p>
          <a:p>
            <a:r>
              <a:rPr lang="en-US" b="1" dirty="0"/>
              <a:t>Polycentric: </a:t>
            </a:r>
            <a:r>
              <a:rPr lang="en-US" dirty="0"/>
              <a:t>Considers the cultural values of both the host and home countries</a:t>
            </a:r>
            <a:endParaRPr lang="en-US" b="1" dirty="0"/>
          </a:p>
          <a:p>
            <a:r>
              <a:rPr lang="en-US" b="1" dirty="0"/>
              <a:t>Region-centric: </a:t>
            </a:r>
            <a:r>
              <a:rPr lang="en-US" dirty="0"/>
              <a:t>Consider the culture only of the region in which the company is operating</a:t>
            </a:r>
          </a:p>
          <a:p>
            <a:r>
              <a:rPr lang="en-US" b="1" dirty="0"/>
              <a:t>Geocentric: </a:t>
            </a:r>
            <a:r>
              <a:rPr lang="en-US" dirty="0"/>
              <a:t>Takes the cultural ethos of the geographic coverage company plans to have</a:t>
            </a:r>
          </a:p>
        </p:txBody>
      </p:sp>
      <p:sp>
        <p:nvSpPr>
          <p:cNvPr id="8" name="Slide Number Placeholder 7">
            <a:extLst>
              <a:ext uri="{FF2B5EF4-FFF2-40B4-BE49-F238E27FC236}">
                <a16:creationId xmlns:a16="http://schemas.microsoft.com/office/drawing/2014/main" id="{4CC2F41E-8D61-0C1C-F182-BACF94ACC9FA}"/>
              </a:ext>
            </a:extLst>
          </p:cNvPr>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189089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0F699-0E42-8571-2EF2-F9F504CA5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8E7D1F-3E96-21EE-3336-D172F8B07A7B}"/>
              </a:ext>
            </a:extLst>
          </p:cNvPr>
          <p:cNvSpPr>
            <a:spLocks noGrp="1"/>
          </p:cNvSpPr>
          <p:nvPr>
            <p:ph type="title"/>
          </p:nvPr>
        </p:nvSpPr>
        <p:spPr>
          <a:xfrm>
            <a:off x="457200" y="450645"/>
            <a:ext cx="7886700" cy="1325563"/>
          </a:xfrm>
        </p:spPr>
        <p:txBody>
          <a:bodyPr/>
          <a:lstStyle/>
          <a:p>
            <a:r>
              <a:rPr lang="en-US" b="1" dirty="0">
                <a:highlight>
                  <a:srgbClr val="FFFF00"/>
                </a:highlight>
              </a:rPr>
              <a:t>Activity 1 - </a:t>
            </a:r>
            <a:r>
              <a:rPr lang="en-US" dirty="0">
                <a:highlight>
                  <a:srgbClr val="FFFF00"/>
                </a:highlight>
              </a:rPr>
              <a:t>Home vs Host Country</a:t>
            </a:r>
          </a:p>
        </p:txBody>
      </p:sp>
      <p:sp>
        <p:nvSpPr>
          <p:cNvPr id="3" name="Content Placeholder 2">
            <a:extLst>
              <a:ext uri="{FF2B5EF4-FFF2-40B4-BE49-F238E27FC236}">
                <a16:creationId xmlns:a16="http://schemas.microsoft.com/office/drawing/2014/main" id="{6FA92458-3195-9402-ECEE-3CA4494067EF}"/>
              </a:ext>
            </a:extLst>
          </p:cNvPr>
          <p:cNvSpPr>
            <a:spLocks noGrp="1"/>
          </p:cNvSpPr>
          <p:nvPr>
            <p:ph idx="1"/>
          </p:nvPr>
        </p:nvSpPr>
        <p:spPr>
          <a:xfrm>
            <a:off x="304800" y="1639683"/>
            <a:ext cx="7886700" cy="609600"/>
          </a:xfrm>
        </p:spPr>
        <p:txBody>
          <a:bodyPr>
            <a:normAutofit/>
          </a:bodyPr>
          <a:lstStyle/>
          <a:p>
            <a:pPr marL="0" indent="0">
              <a:buNone/>
            </a:pPr>
            <a:r>
              <a:rPr lang="en-US" dirty="0"/>
              <a:t>Do it in pairs (e.g. with a person sitting next to you) – 20 min</a:t>
            </a:r>
          </a:p>
        </p:txBody>
      </p:sp>
      <p:sp>
        <p:nvSpPr>
          <p:cNvPr id="8" name="Slide Number Placeholder 7">
            <a:extLst>
              <a:ext uri="{FF2B5EF4-FFF2-40B4-BE49-F238E27FC236}">
                <a16:creationId xmlns:a16="http://schemas.microsoft.com/office/drawing/2014/main" id="{A59CF16C-9A01-0A9F-94C5-FFAF90885638}"/>
              </a:ext>
            </a:extLst>
          </p:cNvPr>
          <p:cNvSpPr>
            <a:spLocks noGrp="1"/>
          </p:cNvSpPr>
          <p:nvPr>
            <p:ph type="sldNum" sz="quarter" idx="12"/>
          </p:nvPr>
        </p:nvSpPr>
        <p:spPr/>
        <p:txBody>
          <a:bodyPr/>
          <a:lstStyle/>
          <a:p>
            <a:fld id="{9CE62F59-9C4E-4709-9842-9496C6D856C6}" type="slidenum">
              <a:rPr lang="en-US" smtClean="0"/>
              <a:pPr/>
              <a:t>24</a:t>
            </a:fld>
            <a:endParaRPr lang="en-US"/>
          </a:p>
        </p:txBody>
      </p:sp>
      <p:sp>
        <p:nvSpPr>
          <p:cNvPr id="4" name="Content Placeholder 2">
            <a:extLst>
              <a:ext uri="{FF2B5EF4-FFF2-40B4-BE49-F238E27FC236}">
                <a16:creationId xmlns:a16="http://schemas.microsoft.com/office/drawing/2014/main" id="{FD4DDEAA-A4A0-5E44-0D24-0EA1772737FE}"/>
              </a:ext>
            </a:extLst>
          </p:cNvPr>
          <p:cNvSpPr txBox="1">
            <a:spLocks/>
          </p:cNvSpPr>
          <p:nvPr/>
        </p:nvSpPr>
        <p:spPr>
          <a:xfrm>
            <a:off x="457200" y="2362200"/>
            <a:ext cx="8458200" cy="3048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Have a look at Table 1.1 (slide 21) –  Use your laptop/ mobile phone to do the research:</a:t>
            </a:r>
          </a:p>
          <a:p>
            <a:pPr marL="0" indent="0">
              <a:buNone/>
            </a:pPr>
            <a:endParaRPr lang="en-US" b="1" dirty="0"/>
          </a:p>
          <a:p>
            <a:r>
              <a:rPr lang="en-US" sz="2400" dirty="0"/>
              <a:t>Identify the home country of the MNC listed in Table 1.1</a:t>
            </a:r>
          </a:p>
          <a:p>
            <a:r>
              <a:rPr lang="en-US" sz="2400" dirty="0"/>
              <a:t>Identify if the host country(s) of the MNC  listed in Table 1.1</a:t>
            </a:r>
          </a:p>
        </p:txBody>
      </p:sp>
    </p:spTree>
    <p:extLst>
      <p:ext uri="{BB962C8B-B14F-4D97-AF65-F5344CB8AC3E}">
        <p14:creationId xmlns:p14="http://schemas.microsoft.com/office/powerpoint/2010/main" val="41607822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40DC024-3AF3-788A-A60F-DA0C792780DE}"/>
              </a:ext>
            </a:extLst>
          </p:cNvPr>
          <p:cNvSpPr txBox="1">
            <a:spLocks/>
          </p:cNvSpPr>
          <p:nvPr/>
        </p:nvSpPr>
        <p:spPr>
          <a:xfrm>
            <a:off x="659130" y="294513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10603404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pPr marL="0" indent="0">
              <a:buNone/>
            </a:pPr>
            <a:r>
              <a:rPr lang="en-US" dirty="0"/>
              <a:t>How have the drivers of </a:t>
            </a:r>
            <a:r>
              <a:rPr lang="en-US" dirty="0" err="1"/>
              <a:t>globalisation</a:t>
            </a:r>
            <a:r>
              <a:rPr lang="en-US" dirty="0"/>
              <a:t> influenced international marketing?</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33118377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9600"/>
            <a:ext cx="7886700" cy="1672175"/>
          </a:xfrm>
        </p:spPr>
        <p:txBody>
          <a:bodyPr>
            <a:normAutofit fontScale="90000"/>
          </a:bodyPr>
          <a:lstStyle/>
          <a:p>
            <a:r>
              <a:rPr lang="en-US" dirty="0"/>
              <a:t>Globalization</a:t>
            </a:r>
            <a:br>
              <a:rPr lang="en-US" dirty="0"/>
            </a:br>
            <a:br>
              <a:rPr lang="en-US" dirty="0"/>
            </a:br>
            <a:r>
              <a:rPr lang="en-US" sz="2700" i="1" dirty="0"/>
              <a:t>The increased interconnectedness of consumers and businesses </a:t>
            </a:r>
            <a:r>
              <a:rPr lang="en-US" sz="2200" i="1" dirty="0"/>
              <a:t>(Baack, D. G. 2018)</a:t>
            </a:r>
            <a:endParaRPr lang="en-US" dirty="0"/>
          </a:p>
        </p:txBody>
      </p:sp>
      <p:sp>
        <p:nvSpPr>
          <p:cNvPr id="3" name="Content Placeholder 2"/>
          <p:cNvSpPr>
            <a:spLocks noGrp="1"/>
          </p:cNvSpPr>
          <p:nvPr>
            <p:ph idx="1"/>
          </p:nvPr>
        </p:nvSpPr>
        <p:spPr>
          <a:xfrm>
            <a:off x="762000" y="2514600"/>
            <a:ext cx="7886700" cy="2534382"/>
          </a:xfrm>
        </p:spPr>
        <p:txBody>
          <a:bodyPr>
            <a:normAutofit fontScale="92500" lnSpcReduction="20000"/>
          </a:bodyPr>
          <a:lstStyle/>
          <a:p>
            <a:r>
              <a:rPr lang="en-GB" dirty="0"/>
              <a:t>Globalization provides a key marketing opportunity</a:t>
            </a:r>
            <a:endParaRPr lang="en-US" dirty="0"/>
          </a:p>
          <a:p>
            <a:r>
              <a:rPr lang="en-US" dirty="0"/>
              <a:t>Globalization Drivers:</a:t>
            </a:r>
          </a:p>
          <a:p>
            <a:pPr lvl="1"/>
            <a:r>
              <a:rPr lang="en-US" dirty="0"/>
              <a:t>Channels of Communication</a:t>
            </a:r>
          </a:p>
          <a:p>
            <a:pPr lvl="1"/>
            <a:r>
              <a:rPr lang="en-US" dirty="0"/>
              <a:t>Lower Transportation Costs</a:t>
            </a:r>
          </a:p>
          <a:p>
            <a:pPr lvl="1"/>
            <a:r>
              <a:rPr lang="en-US" dirty="0"/>
              <a:t>Immigration and Emigration Patterns</a:t>
            </a:r>
          </a:p>
          <a:p>
            <a:pPr lvl="1"/>
            <a:r>
              <a:rPr lang="en-US" dirty="0"/>
              <a:t>Governmental Actions</a:t>
            </a:r>
          </a:p>
          <a:p>
            <a:pPr lvl="1"/>
            <a:r>
              <a:rPr lang="en-US" dirty="0"/>
              <a:t>Multilateral Trade Agreement (further discussion in session 2 – next week)</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27</a:t>
            </a:fld>
            <a:endParaRPr lang="en-US"/>
          </a:p>
        </p:txBody>
      </p:sp>
      <p:pic>
        <p:nvPicPr>
          <p:cNvPr id="1026" name="Picture 2" descr="Is globalisation a form of ...">
            <a:extLst>
              <a:ext uri="{FF2B5EF4-FFF2-40B4-BE49-F238E27FC236}">
                <a16:creationId xmlns:a16="http://schemas.microsoft.com/office/drawing/2014/main" id="{38E57A97-2534-5CDE-F8E6-1F3BAF0B2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2486" y="2774756"/>
            <a:ext cx="2809875"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377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6E8AF-4B91-4F99-AC59-67F23D0C17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278D6-0F04-CE12-65F0-7DD24A3B6BB6}"/>
              </a:ext>
            </a:extLst>
          </p:cNvPr>
          <p:cNvSpPr>
            <a:spLocks noGrp="1"/>
          </p:cNvSpPr>
          <p:nvPr>
            <p:ph type="title"/>
          </p:nvPr>
        </p:nvSpPr>
        <p:spPr>
          <a:xfrm>
            <a:off x="628650" y="274637"/>
            <a:ext cx="7886700" cy="1325563"/>
          </a:xfrm>
        </p:spPr>
        <p:txBody>
          <a:bodyPr/>
          <a:lstStyle/>
          <a:p>
            <a:r>
              <a:rPr lang="en-US" dirty="0"/>
              <a:t>Globalization Drivers:</a:t>
            </a:r>
          </a:p>
        </p:txBody>
      </p:sp>
      <p:sp>
        <p:nvSpPr>
          <p:cNvPr id="3" name="Content Placeholder 2">
            <a:extLst>
              <a:ext uri="{FF2B5EF4-FFF2-40B4-BE49-F238E27FC236}">
                <a16:creationId xmlns:a16="http://schemas.microsoft.com/office/drawing/2014/main" id="{2A8A778C-FE40-4C1F-3F92-8DD5D28347AA}"/>
              </a:ext>
            </a:extLst>
          </p:cNvPr>
          <p:cNvSpPr>
            <a:spLocks noGrp="1"/>
          </p:cNvSpPr>
          <p:nvPr>
            <p:ph idx="1"/>
          </p:nvPr>
        </p:nvSpPr>
        <p:spPr>
          <a:xfrm>
            <a:off x="628650" y="1352524"/>
            <a:ext cx="7886700" cy="4152952"/>
          </a:xfrm>
        </p:spPr>
        <p:txBody>
          <a:bodyPr>
            <a:normAutofit fontScale="92500"/>
          </a:bodyPr>
          <a:lstStyle/>
          <a:p>
            <a:pPr marL="0" indent="0">
              <a:buNone/>
            </a:pPr>
            <a:r>
              <a:rPr lang="en-US" b="1" dirty="0"/>
              <a:t>Channels of Communication</a:t>
            </a:r>
          </a:p>
          <a:p>
            <a:pPr marL="0" indent="0">
              <a:buNone/>
            </a:pPr>
            <a:r>
              <a:rPr lang="en-US" dirty="0"/>
              <a:t>Technology alters communication patterns </a:t>
            </a:r>
          </a:p>
          <a:p>
            <a:r>
              <a:rPr lang="en-US" dirty="0"/>
              <a:t>Social Media</a:t>
            </a:r>
          </a:p>
          <a:p>
            <a:r>
              <a:rPr lang="en-US" dirty="0"/>
              <a:t>Outsourcing marketing activity to other countries </a:t>
            </a:r>
          </a:p>
          <a:p>
            <a:pPr marL="0" indent="0">
              <a:buNone/>
            </a:pPr>
            <a:r>
              <a:rPr lang="en-US" dirty="0"/>
              <a:t>	(British consumers calling the customer service in Lithuania</a:t>
            </a:r>
          </a:p>
          <a:p>
            <a:pPr marL="0" indent="0">
              <a:buNone/>
            </a:pPr>
            <a:r>
              <a:rPr lang="en-US" dirty="0"/>
              <a:t>	</a:t>
            </a:r>
          </a:p>
          <a:p>
            <a:pPr marL="0" indent="0">
              <a:buNone/>
            </a:pPr>
            <a:r>
              <a:rPr lang="en-US" b="1" dirty="0"/>
              <a:t>Lower Transportation Costs</a:t>
            </a:r>
          </a:p>
          <a:p>
            <a:r>
              <a:rPr lang="en-US" dirty="0"/>
              <a:t>Technology decreases transportation costs</a:t>
            </a:r>
          </a:p>
          <a:p>
            <a:r>
              <a:rPr lang="en-US" dirty="0"/>
              <a:t>Technology enables the movement of people and products</a:t>
            </a:r>
          </a:p>
          <a:p>
            <a:pPr lvl="1"/>
            <a:r>
              <a:rPr lang="en-US" dirty="0"/>
              <a:t>Containerization (</a:t>
            </a:r>
            <a:r>
              <a:rPr lang="en-US" dirty="0" err="1"/>
              <a:t>Notteboom</a:t>
            </a:r>
            <a:r>
              <a:rPr lang="en-US" dirty="0"/>
              <a:t> &amp; Rodrigue, 2009)</a:t>
            </a:r>
          </a:p>
          <a:p>
            <a:pPr lvl="1"/>
            <a:r>
              <a:rPr lang="en-US" dirty="0"/>
              <a:t>Reduction in air freight cost (Hummels, 2007) </a:t>
            </a:r>
          </a:p>
        </p:txBody>
      </p:sp>
      <p:sp>
        <p:nvSpPr>
          <p:cNvPr id="8" name="Slide Number Placeholder 7">
            <a:extLst>
              <a:ext uri="{FF2B5EF4-FFF2-40B4-BE49-F238E27FC236}">
                <a16:creationId xmlns:a16="http://schemas.microsoft.com/office/drawing/2014/main" id="{C4825207-58F2-4557-56FD-3978D3A20282}"/>
              </a:ext>
            </a:extLst>
          </p:cNvPr>
          <p:cNvSpPr>
            <a:spLocks noGrp="1"/>
          </p:cNvSpPr>
          <p:nvPr>
            <p:ph type="sldNum" sz="quarter" idx="12"/>
          </p:nvPr>
        </p:nvSpPr>
        <p:spPr/>
        <p:txBody>
          <a:bodyPr/>
          <a:lstStyle/>
          <a:p>
            <a:fld id="{9CE62F59-9C4E-4709-9842-9496C6D856C6}" type="slidenum">
              <a:rPr lang="en-US" smtClean="0"/>
              <a:pPr/>
              <a:t>28</a:t>
            </a:fld>
            <a:endParaRPr lang="en-US"/>
          </a:p>
        </p:txBody>
      </p:sp>
    </p:spTree>
    <p:extLst>
      <p:ext uri="{BB962C8B-B14F-4D97-AF65-F5344CB8AC3E}">
        <p14:creationId xmlns:p14="http://schemas.microsoft.com/office/powerpoint/2010/main" val="216482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C5CB2-7BDE-DE50-A301-0083A6575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F2476D-4AD8-AE8F-D050-53E96354E6AB}"/>
              </a:ext>
            </a:extLst>
          </p:cNvPr>
          <p:cNvSpPr>
            <a:spLocks noGrp="1"/>
          </p:cNvSpPr>
          <p:nvPr>
            <p:ph type="title"/>
          </p:nvPr>
        </p:nvSpPr>
        <p:spPr/>
        <p:txBody>
          <a:bodyPr/>
          <a:lstStyle/>
          <a:p>
            <a:r>
              <a:rPr lang="en-US" dirty="0"/>
              <a:t>Globalization Drivers:</a:t>
            </a:r>
          </a:p>
        </p:txBody>
      </p:sp>
      <p:sp>
        <p:nvSpPr>
          <p:cNvPr id="3" name="Content Placeholder 2">
            <a:extLst>
              <a:ext uri="{FF2B5EF4-FFF2-40B4-BE49-F238E27FC236}">
                <a16:creationId xmlns:a16="http://schemas.microsoft.com/office/drawing/2014/main" id="{09162147-16DB-E2BE-62E1-F4B4F5BD15FD}"/>
              </a:ext>
            </a:extLst>
          </p:cNvPr>
          <p:cNvSpPr>
            <a:spLocks noGrp="1"/>
          </p:cNvSpPr>
          <p:nvPr>
            <p:ph idx="1"/>
          </p:nvPr>
        </p:nvSpPr>
        <p:spPr>
          <a:xfrm>
            <a:off x="628650" y="1600200"/>
            <a:ext cx="7886700" cy="4152952"/>
          </a:xfrm>
        </p:spPr>
        <p:txBody>
          <a:bodyPr/>
          <a:lstStyle/>
          <a:p>
            <a:pPr marL="0" indent="0">
              <a:buNone/>
            </a:pPr>
            <a:r>
              <a:rPr lang="en-US" b="1" dirty="0"/>
              <a:t>Immigration and Emigration Patterns</a:t>
            </a:r>
          </a:p>
          <a:p>
            <a:r>
              <a:rPr lang="en-US" dirty="0"/>
              <a:t>The movement of people increases ties between countries</a:t>
            </a:r>
          </a:p>
          <a:p>
            <a:r>
              <a:rPr lang="en-US" dirty="0"/>
              <a:t>Widens exposure to different cultures and ideas</a:t>
            </a:r>
          </a:p>
          <a:p>
            <a:r>
              <a:rPr lang="en-US" dirty="0"/>
              <a:t>Desire product from former home</a:t>
            </a:r>
          </a:p>
          <a:p>
            <a:pPr marL="0" indent="0">
              <a:buNone/>
            </a:pPr>
            <a:endParaRPr lang="en-US" dirty="0"/>
          </a:p>
          <a:p>
            <a:pPr marL="0" indent="0">
              <a:buNone/>
            </a:pPr>
            <a:r>
              <a:rPr lang="en-US" b="1" dirty="0"/>
              <a:t>Governmental Actions</a:t>
            </a:r>
          </a:p>
          <a:p>
            <a:r>
              <a:rPr lang="en-US" dirty="0"/>
              <a:t>Government reduces barriers to commerce</a:t>
            </a:r>
          </a:p>
          <a:p>
            <a:r>
              <a:rPr lang="en-US" dirty="0"/>
              <a:t>Market liberalization (e.g., China)</a:t>
            </a:r>
          </a:p>
        </p:txBody>
      </p:sp>
      <p:sp>
        <p:nvSpPr>
          <p:cNvPr id="8" name="Slide Number Placeholder 7">
            <a:extLst>
              <a:ext uri="{FF2B5EF4-FFF2-40B4-BE49-F238E27FC236}">
                <a16:creationId xmlns:a16="http://schemas.microsoft.com/office/drawing/2014/main" id="{AC487D2C-67FD-1731-086B-7F5A60B58741}"/>
              </a:ext>
            </a:extLst>
          </p:cNvPr>
          <p:cNvSpPr>
            <a:spLocks noGrp="1"/>
          </p:cNvSpPr>
          <p:nvPr>
            <p:ph type="sldNum" sz="quarter" idx="12"/>
          </p:nvPr>
        </p:nvSpPr>
        <p:spPr/>
        <p:txBody>
          <a:bodyPr/>
          <a:lstStyle/>
          <a:p>
            <a:fld id="{9CE62F59-9C4E-4709-9842-9496C6D856C6}" type="slidenum">
              <a:rPr lang="en-US" smtClean="0"/>
              <a:pPr/>
              <a:t>29</a:t>
            </a:fld>
            <a:endParaRPr lang="en-US"/>
          </a:p>
        </p:txBody>
      </p:sp>
    </p:spTree>
    <p:extLst>
      <p:ext uri="{BB962C8B-B14F-4D97-AF65-F5344CB8AC3E}">
        <p14:creationId xmlns:p14="http://schemas.microsoft.com/office/powerpoint/2010/main" val="855531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cstate="print"/>
          <a:srcRect/>
          <a:stretch>
            <a:fillRect/>
          </a:stretch>
        </p:blipFill>
        <p:spPr>
          <a:xfrm>
            <a:off x="1066800" y="1219200"/>
            <a:ext cx="7207363" cy="4191000"/>
          </a:xfrm>
        </p:spPr>
      </p:pic>
      <p:sp>
        <p:nvSpPr>
          <p:cNvPr id="8" name="Slide Number Placeholder 7"/>
          <p:cNvSpPr>
            <a:spLocks noGrp="1"/>
          </p:cNvSpPr>
          <p:nvPr>
            <p:ph type="sldNum" sz="quarter" idx="12"/>
          </p:nvPr>
        </p:nvSpPr>
        <p:spPr/>
        <p:txBody>
          <a:bodyPr/>
          <a:lstStyle/>
          <a:p>
            <a:fld id="{9CE62F59-9C4E-4709-9842-9496C6D856C6}" type="slidenum">
              <a:rPr lang="en-US" smtClean="0"/>
              <a:pPr/>
              <a:t>30</a:t>
            </a:fld>
            <a:endParaRPr lang="en-US"/>
          </a:p>
        </p:txBody>
      </p:sp>
      <p:sp>
        <p:nvSpPr>
          <p:cNvPr id="2" name="Title 1">
            <a:extLst>
              <a:ext uri="{FF2B5EF4-FFF2-40B4-BE49-F238E27FC236}">
                <a16:creationId xmlns:a16="http://schemas.microsoft.com/office/drawing/2014/main" id="{5C5292AB-1972-3A9F-21BB-574B471A390F}"/>
              </a:ext>
            </a:extLst>
          </p:cNvPr>
          <p:cNvSpPr>
            <a:spLocks noGrp="1"/>
          </p:cNvSpPr>
          <p:nvPr>
            <p:ph type="title"/>
          </p:nvPr>
        </p:nvSpPr>
        <p:spPr>
          <a:xfrm>
            <a:off x="606879" y="313509"/>
            <a:ext cx="7448550" cy="914400"/>
          </a:xfrm>
        </p:spPr>
        <p:txBody>
          <a:bodyPr>
            <a:normAutofit/>
          </a:bodyPr>
          <a:lstStyle/>
          <a:p>
            <a:r>
              <a:rPr lang="en-US" sz="2800" dirty="0"/>
              <a:t>What is the largest exporting country?</a:t>
            </a:r>
          </a:p>
        </p:txBody>
      </p:sp>
    </p:spTree>
    <p:extLst>
      <p:ext uri="{BB962C8B-B14F-4D97-AF65-F5344CB8AC3E}">
        <p14:creationId xmlns:p14="http://schemas.microsoft.com/office/powerpoint/2010/main" val="7378222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7261-6E05-B79F-260B-6E96881D63BB}"/>
              </a:ext>
            </a:extLst>
          </p:cNvPr>
          <p:cNvSpPr txBox="1">
            <a:spLocks/>
          </p:cNvSpPr>
          <p:nvPr/>
        </p:nvSpPr>
        <p:spPr>
          <a:xfrm>
            <a:off x="581024" y="990600"/>
            <a:ext cx="8334375" cy="44958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If you are a marketing manager/ business owner..</a:t>
            </a:r>
          </a:p>
          <a:p>
            <a:endParaRPr lang="en-US" dirty="0"/>
          </a:p>
          <a:p>
            <a:r>
              <a:rPr lang="en-US" b="1" dirty="0">
                <a:highlight>
                  <a:srgbClr val="FFFF00"/>
                </a:highlight>
              </a:rPr>
              <a:t>How do you see globalization?</a:t>
            </a:r>
          </a:p>
          <a:p>
            <a:endParaRPr lang="en-US" b="1" dirty="0">
              <a:highlight>
                <a:srgbClr val="FFFF00"/>
              </a:highlight>
            </a:endParaRPr>
          </a:p>
          <a:p>
            <a:pPr marL="457200" indent="-457200">
              <a:buFont typeface="Arial" panose="020B0604020202020204" pitchFamily="34" charset="0"/>
              <a:buChar char="•"/>
            </a:pPr>
            <a:r>
              <a:rPr lang="en-US" sz="3200" dirty="0"/>
              <a:t>Is it a threat/ opportunity to your company?</a:t>
            </a:r>
          </a:p>
          <a:p>
            <a:pPr marL="457200" indent="-457200">
              <a:buFont typeface="Arial" panose="020B0604020202020204" pitchFamily="34" charset="0"/>
              <a:buChar char="•"/>
            </a:pPr>
            <a:r>
              <a:rPr lang="en-US" sz="3200" dirty="0"/>
              <a:t>Will your answer be different if you are a marketing manager of a local company vs a multinational company?</a:t>
            </a:r>
          </a:p>
        </p:txBody>
      </p:sp>
    </p:spTree>
    <p:extLst>
      <p:ext uri="{BB962C8B-B14F-4D97-AF65-F5344CB8AC3E}">
        <p14:creationId xmlns:p14="http://schemas.microsoft.com/office/powerpoint/2010/main" val="2790773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#3</a:t>
            </a:r>
          </a:p>
        </p:txBody>
      </p:sp>
      <p:sp>
        <p:nvSpPr>
          <p:cNvPr id="3" name="Content Placeholder 2"/>
          <p:cNvSpPr>
            <a:spLocks noGrp="1"/>
          </p:cNvSpPr>
          <p:nvPr>
            <p:ph idx="1"/>
          </p:nvPr>
        </p:nvSpPr>
        <p:spPr/>
        <p:txBody>
          <a:bodyPr/>
          <a:lstStyle/>
          <a:p>
            <a:pPr marL="0" indent="0">
              <a:buNone/>
            </a:pPr>
            <a:r>
              <a:rPr lang="en-US" dirty="0"/>
              <a:t>How are the factors that create international marketing complexity linked to creating a global mind-set for marketing activities?</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32</a:t>
            </a:fld>
            <a:endParaRPr lang="en-US"/>
          </a:p>
        </p:txBody>
      </p:sp>
    </p:spTree>
    <p:extLst>
      <p:ext uri="{BB962C8B-B14F-4D97-AF65-F5344CB8AC3E}">
        <p14:creationId xmlns:p14="http://schemas.microsoft.com/office/powerpoint/2010/main" val="1090966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624" y="109056"/>
            <a:ext cx="7886700" cy="1325563"/>
          </a:xfrm>
        </p:spPr>
        <p:txBody>
          <a:bodyPr/>
          <a:lstStyle/>
          <a:p>
            <a:r>
              <a:rPr lang="en-US" dirty="0">
                <a:highlight>
                  <a:srgbClr val="FFFF00"/>
                </a:highlight>
              </a:rPr>
              <a:t>International marketing complexity</a:t>
            </a:r>
          </a:p>
        </p:txBody>
      </p:sp>
      <p:sp>
        <p:nvSpPr>
          <p:cNvPr id="3" name="Content Placeholder 2"/>
          <p:cNvSpPr>
            <a:spLocks noGrp="1"/>
          </p:cNvSpPr>
          <p:nvPr>
            <p:ph idx="1"/>
          </p:nvPr>
        </p:nvSpPr>
        <p:spPr>
          <a:xfrm>
            <a:off x="746889" y="1674238"/>
            <a:ext cx="7886700" cy="4152952"/>
          </a:xfrm>
        </p:spPr>
        <p:txBody>
          <a:bodyPr>
            <a:normAutofit/>
          </a:bodyPr>
          <a:lstStyle/>
          <a:p>
            <a:r>
              <a:rPr lang="en-US" sz="2800" dirty="0"/>
              <a:t>Culture </a:t>
            </a:r>
          </a:p>
          <a:p>
            <a:r>
              <a:rPr lang="en-US" sz="2800" dirty="0"/>
              <a:t>Language </a:t>
            </a:r>
          </a:p>
          <a:p>
            <a:r>
              <a:rPr lang="en-US" sz="2800" dirty="0"/>
              <a:t>Political and legal systems</a:t>
            </a:r>
          </a:p>
          <a:p>
            <a:r>
              <a:rPr lang="en-US" sz="2800" dirty="0"/>
              <a:t>Economic systems</a:t>
            </a:r>
          </a:p>
          <a:p>
            <a:r>
              <a:rPr lang="en-US" sz="2800" dirty="0"/>
              <a:t>Infrastructure</a:t>
            </a:r>
          </a:p>
        </p:txBody>
      </p:sp>
      <p:sp>
        <p:nvSpPr>
          <p:cNvPr id="8" name="Slide Number Placeholder 7"/>
          <p:cNvSpPr>
            <a:spLocks noGrp="1"/>
          </p:cNvSpPr>
          <p:nvPr>
            <p:ph type="sldNum" sz="quarter" idx="12"/>
          </p:nvPr>
        </p:nvSpPr>
        <p:spPr/>
        <p:txBody>
          <a:bodyPr/>
          <a:lstStyle/>
          <a:p>
            <a:fld id="{9CE62F59-9C4E-4709-9842-9496C6D856C6}" type="slidenum">
              <a:rPr lang="en-US" smtClean="0"/>
              <a:pPr/>
              <a:t>33</a:t>
            </a:fld>
            <a:endParaRPr lang="en-US"/>
          </a:p>
        </p:txBody>
      </p:sp>
      <p:pic>
        <p:nvPicPr>
          <p:cNvPr id="6146" name="Picture 2" descr="How to Change the Language on a Website ...">
            <a:extLst>
              <a:ext uri="{FF2B5EF4-FFF2-40B4-BE49-F238E27FC236}">
                <a16:creationId xmlns:a16="http://schemas.microsoft.com/office/drawing/2014/main" id="{42C8BA49-C25C-FFBB-31B4-83041FACA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7226" y="1430887"/>
            <a:ext cx="272415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rexit Referendum: 5 Cybersecurity ...">
            <a:extLst>
              <a:ext uri="{FF2B5EF4-FFF2-40B4-BE49-F238E27FC236}">
                <a16:creationId xmlns:a16="http://schemas.microsoft.com/office/drawing/2014/main" id="{F466D6B3-E431-FB6F-7DC3-AD8C9DA2DD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56505">
            <a:off x="6320191" y="3389975"/>
            <a:ext cx="2752725" cy="165735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Data Protection Regulation (GDPR ...">
            <a:extLst>
              <a:ext uri="{FF2B5EF4-FFF2-40B4-BE49-F238E27FC236}">
                <a16:creationId xmlns:a16="http://schemas.microsoft.com/office/drawing/2014/main" id="{362B7C47-8CF6-C30E-61B6-9B924771F6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834" y="4966570"/>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160" name="Picture 16" descr="World Currencies and their Countries ...">
            <a:extLst>
              <a:ext uri="{FF2B5EF4-FFF2-40B4-BE49-F238E27FC236}">
                <a16:creationId xmlns:a16="http://schemas.microsoft.com/office/drawing/2014/main" id="{794439AD-4876-E006-09F7-92F9213AD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5853" y="4966570"/>
            <a:ext cx="3119084" cy="1752529"/>
          </a:xfrm>
          <a:prstGeom prst="rect">
            <a:avLst/>
          </a:prstGeom>
          <a:noFill/>
          <a:extLst>
            <a:ext uri="{909E8E84-426E-40DD-AFC4-6F175D3DCCD1}">
              <a14:hiddenFill xmlns:a14="http://schemas.microsoft.com/office/drawing/2010/main">
                <a:solidFill>
                  <a:srgbClr val="FFFFFF"/>
                </a:solidFill>
              </a14:hiddenFill>
            </a:ext>
          </a:extLst>
        </p:spPr>
      </p:pic>
      <p:pic>
        <p:nvPicPr>
          <p:cNvPr id="6162" name="Picture 18" descr="FAOU and Culture: Studying culture is a ...">
            <a:extLst>
              <a:ext uri="{FF2B5EF4-FFF2-40B4-BE49-F238E27FC236}">
                <a16:creationId xmlns:a16="http://schemas.microsoft.com/office/drawing/2014/main" id="{A3B16D4A-75B5-9550-5A1D-60A1843B45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0191" y="4923500"/>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872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7733C-C207-86B3-5B37-CD2F228B4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B4C583-167C-8B30-7B51-22A494F6DF9D}"/>
              </a:ext>
            </a:extLst>
          </p:cNvPr>
          <p:cNvSpPr>
            <a:spLocks noGrp="1"/>
          </p:cNvSpPr>
          <p:nvPr>
            <p:ph type="title"/>
          </p:nvPr>
        </p:nvSpPr>
        <p:spPr/>
        <p:txBody>
          <a:bodyPr/>
          <a:lstStyle/>
          <a:p>
            <a:r>
              <a:rPr lang="en-US" b="1" dirty="0">
                <a:highlight>
                  <a:srgbClr val="FFFF00"/>
                </a:highlight>
              </a:rPr>
              <a:t>Culture</a:t>
            </a:r>
          </a:p>
        </p:txBody>
      </p:sp>
      <p:sp>
        <p:nvSpPr>
          <p:cNvPr id="3" name="Content Placeholder 2">
            <a:extLst>
              <a:ext uri="{FF2B5EF4-FFF2-40B4-BE49-F238E27FC236}">
                <a16:creationId xmlns:a16="http://schemas.microsoft.com/office/drawing/2014/main" id="{B388E77B-968C-1B92-A4CF-1FCDA5D63634}"/>
              </a:ext>
            </a:extLst>
          </p:cNvPr>
          <p:cNvSpPr>
            <a:spLocks noGrp="1"/>
          </p:cNvSpPr>
          <p:nvPr>
            <p:ph idx="1"/>
          </p:nvPr>
        </p:nvSpPr>
        <p:spPr>
          <a:xfrm>
            <a:off x="604701" y="1634751"/>
            <a:ext cx="4781550" cy="1524000"/>
          </a:xfrm>
        </p:spPr>
        <p:txBody>
          <a:bodyPr/>
          <a:lstStyle/>
          <a:p>
            <a:r>
              <a:rPr lang="en-US" b="1" dirty="0"/>
              <a:t>Beliefs, customs, and attitudes could be different in every country</a:t>
            </a:r>
          </a:p>
          <a:p>
            <a:r>
              <a:rPr lang="en-US" b="1" dirty="0"/>
              <a:t>Willingness to try new products</a:t>
            </a:r>
          </a:p>
        </p:txBody>
      </p:sp>
      <p:sp>
        <p:nvSpPr>
          <p:cNvPr id="8" name="Slide Number Placeholder 7">
            <a:extLst>
              <a:ext uri="{FF2B5EF4-FFF2-40B4-BE49-F238E27FC236}">
                <a16:creationId xmlns:a16="http://schemas.microsoft.com/office/drawing/2014/main" id="{9921035B-B198-4DD4-4EB5-4B1377AE61CE}"/>
              </a:ext>
            </a:extLst>
          </p:cNvPr>
          <p:cNvSpPr>
            <a:spLocks noGrp="1"/>
          </p:cNvSpPr>
          <p:nvPr>
            <p:ph type="sldNum" sz="quarter" idx="12"/>
          </p:nvPr>
        </p:nvSpPr>
        <p:spPr/>
        <p:txBody>
          <a:bodyPr/>
          <a:lstStyle/>
          <a:p>
            <a:fld id="{9CE62F59-9C4E-4709-9842-9496C6D856C6}" type="slidenum">
              <a:rPr lang="en-US" smtClean="0"/>
              <a:pPr/>
              <a:t>34</a:t>
            </a:fld>
            <a:endParaRPr lang="en-US"/>
          </a:p>
        </p:txBody>
      </p:sp>
      <p:sp>
        <p:nvSpPr>
          <p:cNvPr id="4" name="Content Placeholder 2">
            <a:extLst>
              <a:ext uri="{FF2B5EF4-FFF2-40B4-BE49-F238E27FC236}">
                <a16:creationId xmlns:a16="http://schemas.microsoft.com/office/drawing/2014/main" id="{E49744FE-BDA5-2283-CCD2-44138BEBADA3}"/>
              </a:ext>
            </a:extLst>
          </p:cNvPr>
          <p:cNvSpPr txBox="1">
            <a:spLocks/>
          </p:cNvSpPr>
          <p:nvPr/>
        </p:nvSpPr>
        <p:spPr>
          <a:xfrm>
            <a:off x="656953" y="3679655"/>
            <a:ext cx="7886700" cy="15240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287338" lvl="1" indent="0">
              <a:buNone/>
            </a:pPr>
            <a:r>
              <a:rPr lang="en-US" dirty="0"/>
              <a:t>Find a local partner to navigate the differences.</a:t>
            </a:r>
          </a:p>
          <a:p>
            <a:pPr marL="287338" lvl="1" indent="0">
              <a:buNone/>
            </a:pPr>
            <a:r>
              <a:rPr lang="en-US" dirty="0"/>
              <a:t>Think globally, act locally?</a:t>
            </a:r>
          </a:p>
          <a:p>
            <a:pPr marL="287338" lvl="1" indent="0">
              <a:buNone/>
            </a:pPr>
            <a:r>
              <a:rPr lang="en-US" dirty="0"/>
              <a:t>Think locally, act globally?</a:t>
            </a:r>
          </a:p>
        </p:txBody>
      </p:sp>
      <p:pic>
        <p:nvPicPr>
          <p:cNvPr id="5124" name="Picture 4" descr="Cultural Style Week launches to ...">
            <a:extLst>
              <a:ext uri="{FF2B5EF4-FFF2-40B4-BE49-F238E27FC236}">
                <a16:creationId xmlns:a16="http://schemas.microsoft.com/office/drawing/2014/main" id="{08250B55-C3B9-8467-46BC-91EEBB52B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924" y="170334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3631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EA6FE-7C40-0EE6-DB07-444CADBAC3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E0A101-7B25-9AD3-8A32-8429ADDE0400}"/>
              </a:ext>
            </a:extLst>
          </p:cNvPr>
          <p:cNvSpPr>
            <a:spLocks noGrp="1"/>
          </p:cNvSpPr>
          <p:nvPr>
            <p:ph type="title"/>
          </p:nvPr>
        </p:nvSpPr>
        <p:spPr/>
        <p:txBody>
          <a:bodyPr/>
          <a:lstStyle/>
          <a:p>
            <a:r>
              <a:rPr lang="en-US" dirty="0">
                <a:highlight>
                  <a:srgbClr val="FFFF00"/>
                </a:highlight>
              </a:rPr>
              <a:t>Language</a:t>
            </a:r>
          </a:p>
        </p:txBody>
      </p:sp>
      <p:sp>
        <p:nvSpPr>
          <p:cNvPr id="3" name="Content Placeholder 2">
            <a:extLst>
              <a:ext uri="{FF2B5EF4-FFF2-40B4-BE49-F238E27FC236}">
                <a16:creationId xmlns:a16="http://schemas.microsoft.com/office/drawing/2014/main" id="{51A4317D-5B59-EA34-E24B-587CF872DA3E}"/>
              </a:ext>
            </a:extLst>
          </p:cNvPr>
          <p:cNvSpPr>
            <a:spLocks noGrp="1"/>
          </p:cNvSpPr>
          <p:nvPr>
            <p:ph idx="1"/>
          </p:nvPr>
        </p:nvSpPr>
        <p:spPr>
          <a:xfrm>
            <a:off x="520443" y="1858963"/>
            <a:ext cx="5086350" cy="1524000"/>
          </a:xfrm>
        </p:spPr>
        <p:txBody>
          <a:bodyPr>
            <a:normAutofit/>
          </a:bodyPr>
          <a:lstStyle/>
          <a:p>
            <a:r>
              <a:rPr lang="en-US" sz="2400" dirty="0"/>
              <a:t>Movement of product across boundaries may require translation</a:t>
            </a:r>
          </a:p>
        </p:txBody>
      </p:sp>
      <p:sp>
        <p:nvSpPr>
          <p:cNvPr id="8" name="Slide Number Placeholder 7">
            <a:extLst>
              <a:ext uri="{FF2B5EF4-FFF2-40B4-BE49-F238E27FC236}">
                <a16:creationId xmlns:a16="http://schemas.microsoft.com/office/drawing/2014/main" id="{13E53ADA-F25C-9AFC-EDDD-9582CC05B4F0}"/>
              </a:ext>
            </a:extLst>
          </p:cNvPr>
          <p:cNvSpPr>
            <a:spLocks noGrp="1"/>
          </p:cNvSpPr>
          <p:nvPr>
            <p:ph type="sldNum" sz="quarter" idx="12"/>
          </p:nvPr>
        </p:nvSpPr>
        <p:spPr/>
        <p:txBody>
          <a:bodyPr/>
          <a:lstStyle/>
          <a:p>
            <a:fld id="{9CE62F59-9C4E-4709-9842-9496C6D856C6}" type="slidenum">
              <a:rPr lang="en-US" smtClean="0"/>
              <a:pPr/>
              <a:t>35</a:t>
            </a:fld>
            <a:endParaRPr lang="en-US"/>
          </a:p>
        </p:txBody>
      </p:sp>
      <p:sp>
        <p:nvSpPr>
          <p:cNvPr id="4" name="Content Placeholder 2">
            <a:extLst>
              <a:ext uri="{FF2B5EF4-FFF2-40B4-BE49-F238E27FC236}">
                <a16:creationId xmlns:a16="http://schemas.microsoft.com/office/drawing/2014/main" id="{8EA0BA38-CD80-F39E-FF06-F2AC4775E23B}"/>
              </a:ext>
            </a:extLst>
          </p:cNvPr>
          <p:cNvSpPr txBox="1">
            <a:spLocks/>
          </p:cNvSpPr>
          <p:nvPr/>
        </p:nvSpPr>
        <p:spPr>
          <a:xfrm>
            <a:off x="664840" y="3475038"/>
            <a:ext cx="7886700"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287338" lvl="1" indent="0">
              <a:buNone/>
            </a:pPr>
            <a:r>
              <a:rPr lang="en-US" dirty="0"/>
              <a:t>May need a cultural assimilator who well well-versed in both host and home countries’ languages and cultures</a:t>
            </a:r>
          </a:p>
        </p:txBody>
      </p:sp>
      <p:pic>
        <p:nvPicPr>
          <p:cNvPr id="4098" name="Picture 2" descr="Brand logos in another lingo: five ...">
            <a:extLst>
              <a:ext uri="{FF2B5EF4-FFF2-40B4-BE49-F238E27FC236}">
                <a16:creationId xmlns:a16="http://schemas.microsoft.com/office/drawing/2014/main" id="{C5630F25-091A-E029-56A5-D778309BD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0272" y="735717"/>
            <a:ext cx="2286000" cy="11287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rand logos in another lingo: five ...">
            <a:extLst>
              <a:ext uri="{FF2B5EF4-FFF2-40B4-BE49-F238E27FC236}">
                <a16:creationId xmlns:a16="http://schemas.microsoft.com/office/drawing/2014/main" id="{021F8A19-B9C3-48E3-6A15-93080063A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5202146"/>
            <a:ext cx="3676650" cy="12382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ocacola">
            <a:extLst>
              <a:ext uri="{FF2B5EF4-FFF2-40B4-BE49-F238E27FC236}">
                <a16:creationId xmlns:a16="http://schemas.microsoft.com/office/drawing/2014/main" id="{AB022394-490C-3D05-1960-32CA764A73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53" r="15833" b="50712"/>
          <a:stretch/>
        </p:blipFill>
        <p:spPr bwMode="auto">
          <a:xfrm>
            <a:off x="5745206" y="1990543"/>
            <a:ext cx="2736131" cy="1854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483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5E3C7-5F50-0739-9FC5-5F63BBA39E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C75754-ABA3-F120-98AC-A2A5F853A6CD}"/>
              </a:ext>
            </a:extLst>
          </p:cNvPr>
          <p:cNvSpPr>
            <a:spLocks noGrp="1"/>
          </p:cNvSpPr>
          <p:nvPr>
            <p:ph type="title"/>
          </p:nvPr>
        </p:nvSpPr>
        <p:spPr/>
        <p:txBody>
          <a:bodyPr/>
          <a:lstStyle/>
          <a:p>
            <a:r>
              <a:rPr lang="en-US" dirty="0">
                <a:highlight>
                  <a:srgbClr val="FFFF00"/>
                </a:highlight>
              </a:rPr>
              <a:t>Political, legal and economic system</a:t>
            </a:r>
          </a:p>
        </p:txBody>
      </p:sp>
      <p:sp>
        <p:nvSpPr>
          <p:cNvPr id="3" name="Content Placeholder 2">
            <a:extLst>
              <a:ext uri="{FF2B5EF4-FFF2-40B4-BE49-F238E27FC236}">
                <a16:creationId xmlns:a16="http://schemas.microsoft.com/office/drawing/2014/main" id="{A1751E84-DA87-14DF-E812-C1F4B86BF77E}"/>
              </a:ext>
            </a:extLst>
          </p:cNvPr>
          <p:cNvSpPr>
            <a:spLocks noGrp="1"/>
          </p:cNvSpPr>
          <p:nvPr>
            <p:ph idx="1"/>
          </p:nvPr>
        </p:nvSpPr>
        <p:spPr>
          <a:xfrm>
            <a:off x="628650" y="2182279"/>
            <a:ext cx="7886700" cy="1524000"/>
          </a:xfrm>
        </p:spPr>
        <p:txBody>
          <a:bodyPr>
            <a:normAutofit fontScale="92500" lnSpcReduction="20000"/>
          </a:bodyPr>
          <a:lstStyle/>
          <a:p>
            <a:r>
              <a:rPr lang="en-US" dirty="0"/>
              <a:t>Different countries may have different political, legal and economic systems</a:t>
            </a:r>
          </a:p>
          <a:p>
            <a:r>
              <a:rPr lang="en-GB" dirty="0"/>
              <a:t> The host country’s government may protect local economy and politics (see: TikTok and Douyin) – Why does ByteDance need</a:t>
            </a:r>
            <a:r>
              <a:rPr lang="en-US" dirty="0"/>
              <a:t> to create a different platform in China? </a:t>
            </a:r>
          </a:p>
        </p:txBody>
      </p:sp>
      <p:sp>
        <p:nvSpPr>
          <p:cNvPr id="8" name="Slide Number Placeholder 7">
            <a:extLst>
              <a:ext uri="{FF2B5EF4-FFF2-40B4-BE49-F238E27FC236}">
                <a16:creationId xmlns:a16="http://schemas.microsoft.com/office/drawing/2014/main" id="{A1C09AFF-B0C8-1DFD-18BD-A836AA22A048}"/>
              </a:ext>
            </a:extLst>
          </p:cNvPr>
          <p:cNvSpPr>
            <a:spLocks noGrp="1"/>
          </p:cNvSpPr>
          <p:nvPr>
            <p:ph type="sldNum" sz="quarter" idx="12"/>
          </p:nvPr>
        </p:nvSpPr>
        <p:spPr/>
        <p:txBody>
          <a:bodyPr/>
          <a:lstStyle/>
          <a:p>
            <a:fld id="{9CE62F59-9C4E-4709-9842-9496C6D856C6}" type="slidenum">
              <a:rPr lang="en-US" smtClean="0"/>
              <a:pPr/>
              <a:t>36</a:t>
            </a:fld>
            <a:endParaRPr lang="en-US"/>
          </a:p>
        </p:txBody>
      </p:sp>
      <p:sp>
        <p:nvSpPr>
          <p:cNvPr id="4" name="Content Placeholder 2">
            <a:extLst>
              <a:ext uri="{FF2B5EF4-FFF2-40B4-BE49-F238E27FC236}">
                <a16:creationId xmlns:a16="http://schemas.microsoft.com/office/drawing/2014/main" id="{1F28D8AF-5DB2-FC06-4E3F-B529DBCF02CE}"/>
              </a:ext>
            </a:extLst>
          </p:cNvPr>
          <p:cNvSpPr txBox="1">
            <a:spLocks/>
          </p:cNvSpPr>
          <p:nvPr/>
        </p:nvSpPr>
        <p:spPr>
          <a:xfrm>
            <a:off x="914400" y="3779837"/>
            <a:ext cx="7886700"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0" indent="0">
              <a:buNone/>
            </a:pPr>
            <a:r>
              <a:rPr lang="en-US" dirty="0"/>
              <a:t>Local partner to navigate the host country’s political/ legal/ economic system</a:t>
            </a:r>
          </a:p>
        </p:txBody>
      </p:sp>
      <p:sp>
        <p:nvSpPr>
          <p:cNvPr id="5" name="Content Placeholder 2">
            <a:extLst>
              <a:ext uri="{FF2B5EF4-FFF2-40B4-BE49-F238E27FC236}">
                <a16:creationId xmlns:a16="http://schemas.microsoft.com/office/drawing/2014/main" id="{53109C60-29BA-BF67-8AB3-E331E26E2C90}"/>
              </a:ext>
            </a:extLst>
          </p:cNvPr>
          <p:cNvSpPr txBox="1">
            <a:spLocks/>
          </p:cNvSpPr>
          <p:nvPr/>
        </p:nvSpPr>
        <p:spPr>
          <a:xfrm>
            <a:off x="1676400" y="1593056"/>
            <a:ext cx="8172450" cy="36512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highlight>
                  <a:srgbClr val="FFFF00"/>
                </a:highlight>
              </a:rPr>
              <a:t>A further discussion about this in session two, next week</a:t>
            </a:r>
            <a:endParaRPr lang="en-US" dirty="0">
              <a:highlight>
                <a:srgbClr val="FFFF00"/>
              </a:highlight>
            </a:endParaRPr>
          </a:p>
        </p:txBody>
      </p:sp>
    </p:spTree>
    <p:extLst>
      <p:ext uri="{BB962C8B-B14F-4D97-AF65-F5344CB8AC3E}">
        <p14:creationId xmlns:p14="http://schemas.microsoft.com/office/powerpoint/2010/main" val="24753793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14160-A71F-0AAB-75EE-E05B0890A3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59254-353C-7340-3F66-020A74ED8D5C}"/>
              </a:ext>
            </a:extLst>
          </p:cNvPr>
          <p:cNvSpPr>
            <a:spLocks noGrp="1"/>
          </p:cNvSpPr>
          <p:nvPr>
            <p:ph type="title"/>
          </p:nvPr>
        </p:nvSpPr>
        <p:spPr/>
        <p:txBody>
          <a:bodyPr/>
          <a:lstStyle/>
          <a:p>
            <a:r>
              <a:rPr lang="en-US" dirty="0">
                <a:highlight>
                  <a:srgbClr val="FFFF00"/>
                </a:highlight>
              </a:rPr>
              <a:t>Infrastructure</a:t>
            </a:r>
          </a:p>
        </p:txBody>
      </p:sp>
      <p:sp>
        <p:nvSpPr>
          <p:cNvPr id="3" name="Content Placeholder 2">
            <a:extLst>
              <a:ext uri="{FF2B5EF4-FFF2-40B4-BE49-F238E27FC236}">
                <a16:creationId xmlns:a16="http://schemas.microsoft.com/office/drawing/2014/main" id="{344046E6-8FEF-25FA-4E7B-FA1FEDE37DF0}"/>
              </a:ext>
            </a:extLst>
          </p:cNvPr>
          <p:cNvSpPr>
            <a:spLocks noGrp="1"/>
          </p:cNvSpPr>
          <p:nvPr>
            <p:ph idx="1"/>
          </p:nvPr>
        </p:nvSpPr>
        <p:spPr>
          <a:xfrm>
            <a:off x="646884" y="1821657"/>
            <a:ext cx="5305425" cy="1524000"/>
          </a:xfrm>
        </p:spPr>
        <p:txBody>
          <a:bodyPr>
            <a:normAutofit lnSpcReduction="10000"/>
          </a:bodyPr>
          <a:lstStyle/>
          <a:p>
            <a:r>
              <a:rPr lang="en-GB" dirty="0"/>
              <a:t>Organisational infrastructure</a:t>
            </a:r>
          </a:p>
          <a:p>
            <a:r>
              <a:rPr lang="en-GB" dirty="0"/>
              <a:t>Physical infrastructure</a:t>
            </a:r>
          </a:p>
          <a:p>
            <a:r>
              <a:rPr lang="en-GB" dirty="0"/>
              <a:t>Poor infrastructure increases production and marketing costs</a:t>
            </a:r>
            <a:endParaRPr lang="en-US" dirty="0"/>
          </a:p>
        </p:txBody>
      </p:sp>
      <p:sp>
        <p:nvSpPr>
          <p:cNvPr id="8" name="Slide Number Placeholder 7">
            <a:extLst>
              <a:ext uri="{FF2B5EF4-FFF2-40B4-BE49-F238E27FC236}">
                <a16:creationId xmlns:a16="http://schemas.microsoft.com/office/drawing/2014/main" id="{444F0377-7805-A5A3-4B9F-BD2ADEDB75A0}"/>
              </a:ext>
            </a:extLst>
          </p:cNvPr>
          <p:cNvSpPr>
            <a:spLocks noGrp="1"/>
          </p:cNvSpPr>
          <p:nvPr>
            <p:ph type="sldNum" sz="quarter" idx="12"/>
          </p:nvPr>
        </p:nvSpPr>
        <p:spPr/>
        <p:txBody>
          <a:bodyPr/>
          <a:lstStyle/>
          <a:p>
            <a:fld id="{9CE62F59-9C4E-4709-9842-9496C6D856C6}" type="slidenum">
              <a:rPr lang="en-US" smtClean="0"/>
              <a:pPr/>
              <a:t>37</a:t>
            </a:fld>
            <a:endParaRPr lang="en-US"/>
          </a:p>
        </p:txBody>
      </p:sp>
      <p:sp>
        <p:nvSpPr>
          <p:cNvPr id="4" name="Content Placeholder 2">
            <a:extLst>
              <a:ext uri="{FF2B5EF4-FFF2-40B4-BE49-F238E27FC236}">
                <a16:creationId xmlns:a16="http://schemas.microsoft.com/office/drawing/2014/main" id="{D9C07D0C-CB0B-9C10-FA93-774388FD4648}"/>
              </a:ext>
            </a:extLst>
          </p:cNvPr>
          <p:cNvSpPr txBox="1">
            <a:spLocks/>
          </p:cNvSpPr>
          <p:nvPr/>
        </p:nvSpPr>
        <p:spPr>
          <a:xfrm>
            <a:off x="762000" y="3871914"/>
            <a:ext cx="7886700" cy="15240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0" indent="0">
              <a:buNone/>
            </a:pPr>
            <a:r>
              <a:rPr lang="en-US" dirty="0"/>
              <a:t>See business with a global mindset</a:t>
            </a:r>
          </a:p>
          <a:p>
            <a:pPr marL="287338" lvl="1" indent="0">
              <a:buNone/>
            </a:pPr>
            <a:r>
              <a:rPr lang="en-US" dirty="0"/>
              <a:t>Could Uber be successful in a country without internet connection? </a:t>
            </a:r>
          </a:p>
        </p:txBody>
      </p:sp>
      <p:pic>
        <p:nvPicPr>
          <p:cNvPr id="3074" name="Picture 2" descr="Types of infrastructure (source: market ...">
            <a:extLst>
              <a:ext uri="{FF2B5EF4-FFF2-40B4-BE49-F238E27FC236}">
                <a16:creationId xmlns:a16="http://schemas.microsoft.com/office/drawing/2014/main" id="{8E721E2C-280B-993B-E2CC-205D2116F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3467" y="1118190"/>
            <a:ext cx="3307534" cy="2972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8469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B08B1-D6C5-8FA4-159E-91C7A043A8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4E900-9C08-766A-F921-B728132837C5}"/>
              </a:ext>
            </a:extLst>
          </p:cNvPr>
          <p:cNvSpPr>
            <a:spLocks noGrp="1"/>
          </p:cNvSpPr>
          <p:nvPr>
            <p:ph type="title"/>
          </p:nvPr>
        </p:nvSpPr>
        <p:spPr/>
        <p:txBody>
          <a:bodyPr/>
          <a:lstStyle/>
          <a:p>
            <a:r>
              <a:rPr lang="en-US" dirty="0">
                <a:highlight>
                  <a:srgbClr val="FFFF00"/>
                </a:highlight>
              </a:rPr>
              <a:t>International Marketing in daily life</a:t>
            </a:r>
          </a:p>
        </p:txBody>
      </p:sp>
      <p:sp>
        <p:nvSpPr>
          <p:cNvPr id="3" name="Content Placeholder 2">
            <a:extLst>
              <a:ext uri="{FF2B5EF4-FFF2-40B4-BE49-F238E27FC236}">
                <a16:creationId xmlns:a16="http://schemas.microsoft.com/office/drawing/2014/main" id="{DA8CE858-A46F-0A36-8DB1-BB886F7D3ED1}"/>
              </a:ext>
            </a:extLst>
          </p:cNvPr>
          <p:cNvSpPr>
            <a:spLocks noGrp="1"/>
          </p:cNvSpPr>
          <p:nvPr>
            <p:ph idx="1"/>
          </p:nvPr>
        </p:nvSpPr>
        <p:spPr>
          <a:xfrm>
            <a:off x="648244" y="1729580"/>
            <a:ext cx="7886700" cy="1524000"/>
          </a:xfrm>
        </p:spPr>
        <p:txBody>
          <a:bodyPr>
            <a:normAutofit/>
          </a:bodyPr>
          <a:lstStyle/>
          <a:p>
            <a:r>
              <a:rPr lang="en-GB" dirty="0"/>
              <a:t>Marketing and international marketing are not always ‘glamorous’. </a:t>
            </a:r>
          </a:p>
          <a:p>
            <a:r>
              <a:rPr lang="en-GB" dirty="0"/>
              <a:t>It’s not always about fancy sports car and luxury products</a:t>
            </a:r>
            <a:endParaRPr lang="en-US" dirty="0"/>
          </a:p>
        </p:txBody>
      </p:sp>
      <p:sp>
        <p:nvSpPr>
          <p:cNvPr id="8" name="Slide Number Placeholder 7">
            <a:extLst>
              <a:ext uri="{FF2B5EF4-FFF2-40B4-BE49-F238E27FC236}">
                <a16:creationId xmlns:a16="http://schemas.microsoft.com/office/drawing/2014/main" id="{2CA43183-98CC-CFC1-E14C-BA32E1A1E5CF}"/>
              </a:ext>
            </a:extLst>
          </p:cNvPr>
          <p:cNvSpPr>
            <a:spLocks noGrp="1"/>
          </p:cNvSpPr>
          <p:nvPr>
            <p:ph type="sldNum" sz="quarter" idx="12"/>
          </p:nvPr>
        </p:nvSpPr>
        <p:spPr/>
        <p:txBody>
          <a:bodyPr/>
          <a:lstStyle/>
          <a:p>
            <a:fld id="{9CE62F59-9C4E-4709-9842-9496C6D856C6}" type="slidenum">
              <a:rPr lang="en-US" smtClean="0"/>
              <a:pPr/>
              <a:t>38</a:t>
            </a:fld>
            <a:endParaRPr lang="en-US"/>
          </a:p>
        </p:txBody>
      </p:sp>
      <p:sp>
        <p:nvSpPr>
          <p:cNvPr id="4" name="Content Placeholder 2">
            <a:extLst>
              <a:ext uri="{FF2B5EF4-FFF2-40B4-BE49-F238E27FC236}">
                <a16:creationId xmlns:a16="http://schemas.microsoft.com/office/drawing/2014/main" id="{DF91A85E-3317-07C0-0ABD-096FAD1DF624}"/>
              </a:ext>
            </a:extLst>
          </p:cNvPr>
          <p:cNvSpPr txBox="1">
            <a:spLocks/>
          </p:cNvSpPr>
          <p:nvPr/>
        </p:nvSpPr>
        <p:spPr>
          <a:xfrm>
            <a:off x="622119" y="3260111"/>
            <a:ext cx="7886700"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Think about bathing or breakfast, </a:t>
            </a:r>
            <a:r>
              <a:rPr lang="en-US" dirty="0"/>
              <a:t>they are daily activities, basic human activities. </a:t>
            </a:r>
            <a:r>
              <a:rPr lang="en-GB" dirty="0"/>
              <a:t>The globalisation of business practices and international marketing also impacts these</a:t>
            </a:r>
            <a:r>
              <a:rPr lang="en-US" dirty="0"/>
              <a:t>. </a:t>
            </a:r>
            <a:endParaRPr lang="en-US" b="1" dirty="0"/>
          </a:p>
        </p:txBody>
      </p:sp>
      <p:pic>
        <p:nvPicPr>
          <p:cNvPr id="5" name="Picture 4">
            <a:extLst>
              <a:ext uri="{FF2B5EF4-FFF2-40B4-BE49-F238E27FC236}">
                <a16:creationId xmlns:a16="http://schemas.microsoft.com/office/drawing/2014/main" id="{DAFD8040-CA72-712A-4B40-5F512330297C}"/>
              </a:ext>
            </a:extLst>
          </p:cNvPr>
          <p:cNvPicPr>
            <a:picLocks noChangeAspect="1"/>
          </p:cNvPicPr>
          <p:nvPr/>
        </p:nvPicPr>
        <p:blipFill>
          <a:blip r:embed="rId2"/>
          <a:stretch>
            <a:fillRect/>
          </a:stretch>
        </p:blipFill>
        <p:spPr>
          <a:xfrm>
            <a:off x="348344" y="4672584"/>
            <a:ext cx="2695575" cy="1795295"/>
          </a:xfrm>
          <a:prstGeom prst="rect">
            <a:avLst/>
          </a:prstGeom>
        </p:spPr>
      </p:pic>
      <p:pic>
        <p:nvPicPr>
          <p:cNvPr id="1026" name="Picture 2" descr="What is a full English breakfast ...">
            <a:extLst>
              <a:ext uri="{FF2B5EF4-FFF2-40B4-BE49-F238E27FC236}">
                <a16:creationId xmlns:a16="http://schemas.microsoft.com/office/drawing/2014/main" id="{5DECD155-3BA3-6FC3-8EDA-F72B30C629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694" y="4721777"/>
            <a:ext cx="2695575" cy="1695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eakfast in China - CITS">
            <a:extLst>
              <a:ext uri="{FF2B5EF4-FFF2-40B4-BE49-F238E27FC236}">
                <a16:creationId xmlns:a16="http://schemas.microsoft.com/office/drawing/2014/main" id="{73BC0A09-E71C-D40F-7448-03E0DA4243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317" y="4721777"/>
            <a:ext cx="2382683" cy="1784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2298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86999-62E9-0DCE-957E-469699C337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87455E-711E-E752-969D-D0E2450B9CDB}"/>
              </a:ext>
            </a:extLst>
          </p:cNvPr>
          <p:cNvSpPr>
            <a:spLocks noGrp="1"/>
          </p:cNvSpPr>
          <p:nvPr>
            <p:ph type="title"/>
          </p:nvPr>
        </p:nvSpPr>
        <p:spPr>
          <a:xfrm>
            <a:off x="348344" y="324944"/>
            <a:ext cx="7524750" cy="1189649"/>
          </a:xfrm>
        </p:spPr>
        <p:txBody>
          <a:bodyPr>
            <a:normAutofit/>
          </a:bodyPr>
          <a:lstStyle/>
          <a:p>
            <a:r>
              <a:rPr lang="en-US" sz="3200" dirty="0">
                <a:highlight>
                  <a:srgbClr val="FFFF00"/>
                </a:highlight>
              </a:rPr>
              <a:t>Group Activity (20 min) – </a:t>
            </a:r>
            <a:br>
              <a:rPr lang="en-US" sz="3200" dirty="0">
                <a:highlight>
                  <a:srgbClr val="FFFF00"/>
                </a:highlight>
              </a:rPr>
            </a:br>
            <a:r>
              <a:rPr lang="en-US" sz="3200" dirty="0">
                <a:highlight>
                  <a:srgbClr val="FFFF00"/>
                </a:highlight>
              </a:rPr>
              <a:t>International marketing in daily life</a:t>
            </a:r>
          </a:p>
        </p:txBody>
      </p:sp>
      <p:sp>
        <p:nvSpPr>
          <p:cNvPr id="8" name="Slide Number Placeholder 7">
            <a:extLst>
              <a:ext uri="{FF2B5EF4-FFF2-40B4-BE49-F238E27FC236}">
                <a16:creationId xmlns:a16="http://schemas.microsoft.com/office/drawing/2014/main" id="{93CD5E4C-7076-A6A4-0D92-CB9312FB1CFF}"/>
              </a:ext>
            </a:extLst>
          </p:cNvPr>
          <p:cNvSpPr>
            <a:spLocks noGrp="1"/>
          </p:cNvSpPr>
          <p:nvPr>
            <p:ph type="sldNum" sz="quarter" idx="12"/>
          </p:nvPr>
        </p:nvSpPr>
        <p:spPr/>
        <p:txBody>
          <a:bodyPr/>
          <a:lstStyle/>
          <a:p>
            <a:fld id="{9CE62F59-9C4E-4709-9842-9496C6D856C6}" type="slidenum">
              <a:rPr lang="en-US" smtClean="0"/>
              <a:pPr/>
              <a:t>39</a:t>
            </a:fld>
            <a:endParaRPr lang="en-US"/>
          </a:p>
        </p:txBody>
      </p:sp>
      <p:sp>
        <p:nvSpPr>
          <p:cNvPr id="4" name="Content Placeholder 2">
            <a:extLst>
              <a:ext uri="{FF2B5EF4-FFF2-40B4-BE49-F238E27FC236}">
                <a16:creationId xmlns:a16="http://schemas.microsoft.com/office/drawing/2014/main" id="{71F26090-BCB6-D089-4214-03A0EF283863}"/>
              </a:ext>
            </a:extLst>
          </p:cNvPr>
          <p:cNvSpPr txBox="1">
            <a:spLocks/>
          </p:cNvSpPr>
          <p:nvPr/>
        </p:nvSpPr>
        <p:spPr>
          <a:xfrm>
            <a:off x="617764" y="1732852"/>
            <a:ext cx="7886700" cy="169545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Research about bathing in the UK and one other country (you choose), and answer this:</a:t>
            </a:r>
          </a:p>
          <a:p>
            <a:r>
              <a:rPr lang="en-US" dirty="0"/>
              <a:t>Compare </a:t>
            </a:r>
            <a:r>
              <a:rPr lang="en-GB" dirty="0"/>
              <a:t>how the international marketing of bathing products in those two countries is impacted by: cultures, language, and infrastructure.</a:t>
            </a:r>
            <a:endParaRPr lang="en-US" dirty="0"/>
          </a:p>
        </p:txBody>
      </p:sp>
      <p:sp>
        <p:nvSpPr>
          <p:cNvPr id="9" name="Content Placeholder 2">
            <a:extLst>
              <a:ext uri="{FF2B5EF4-FFF2-40B4-BE49-F238E27FC236}">
                <a16:creationId xmlns:a16="http://schemas.microsoft.com/office/drawing/2014/main" id="{F8F84A08-0C78-FE06-D8C3-2A49CD6CD589}"/>
              </a:ext>
            </a:extLst>
          </p:cNvPr>
          <p:cNvSpPr txBox="1">
            <a:spLocks/>
          </p:cNvSpPr>
          <p:nvPr/>
        </p:nvSpPr>
        <p:spPr>
          <a:xfrm>
            <a:off x="533400" y="3460261"/>
            <a:ext cx="7886700" cy="169545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Write down your answer on a flipchart paper</a:t>
            </a:r>
          </a:p>
          <a:p>
            <a:pPr marL="0" indent="0">
              <a:buNone/>
            </a:pPr>
            <a:r>
              <a:rPr lang="en-US" b="1" dirty="0"/>
              <a:t>Your group will be presenting your findings in front of the class</a:t>
            </a:r>
            <a:endParaRPr lang="en-US" dirty="0"/>
          </a:p>
        </p:txBody>
      </p:sp>
      <p:sp>
        <p:nvSpPr>
          <p:cNvPr id="10" name="AutoShape 2" descr="Lynx Shower Gel 12 Hours of Long Lasting Refreshing Fragrance Body Wash with Plant-Based Moisturisers for Men XXXL Size Body Cleanser for Naturally">
            <a:extLst>
              <a:ext uri="{FF2B5EF4-FFF2-40B4-BE49-F238E27FC236}">
                <a16:creationId xmlns:a16="http://schemas.microsoft.com/office/drawing/2014/main" id="{5DE864F6-FF0B-D40E-F8FC-D13603A85BE7}"/>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FBD42C0E-BE11-BF98-A8F4-94E6797B9076}"/>
              </a:ext>
            </a:extLst>
          </p:cNvPr>
          <p:cNvPicPr>
            <a:picLocks noChangeAspect="1"/>
          </p:cNvPicPr>
          <p:nvPr/>
        </p:nvPicPr>
        <p:blipFill>
          <a:blip r:embed="rId3"/>
          <a:stretch>
            <a:fillRect/>
          </a:stretch>
        </p:blipFill>
        <p:spPr>
          <a:xfrm>
            <a:off x="212237" y="4628942"/>
            <a:ext cx="2028825" cy="2000250"/>
          </a:xfrm>
          <a:prstGeom prst="rect">
            <a:avLst/>
          </a:prstGeom>
        </p:spPr>
      </p:pic>
      <p:pic>
        <p:nvPicPr>
          <p:cNvPr id="2054" name="Picture 6" descr="Anak Lakilaki Kartun Mandi Dengan Gayung Ilustrasi Stok - Unduh Gambar  Sekarang - Air, Anak - Umur manusia, Anak laki-laki - Laki-laki - iStock">
            <a:extLst>
              <a:ext uri="{FF2B5EF4-FFF2-40B4-BE49-F238E27FC236}">
                <a16:creationId xmlns:a16="http://schemas.microsoft.com/office/drawing/2014/main" id="{394D1125-D62E-9A12-54EA-10617BBFEB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3625" y="448606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ublic) Bath in Japan! – The Japanese ...">
            <a:extLst>
              <a:ext uri="{FF2B5EF4-FFF2-40B4-BE49-F238E27FC236}">
                <a16:creationId xmlns:a16="http://schemas.microsoft.com/office/drawing/2014/main" id="{94AE5DDD-AB10-1929-D8D5-4F8919B849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16521" y="4595359"/>
            <a:ext cx="2799521" cy="186295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Ritual Bath in Ganges River ...">
            <a:extLst>
              <a:ext uri="{FF2B5EF4-FFF2-40B4-BE49-F238E27FC236}">
                <a16:creationId xmlns:a16="http://schemas.microsoft.com/office/drawing/2014/main" id="{A705B0EA-BF7A-D8E4-E48C-03CB5201746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459" b="5026"/>
          <a:stretch/>
        </p:blipFill>
        <p:spPr bwMode="auto">
          <a:xfrm>
            <a:off x="7486650" y="4455273"/>
            <a:ext cx="1629604" cy="2143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339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8BFB26-B4D4-16A7-6961-EC73B6E7E503}"/>
              </a:ext>
            </a:extLst>
          </p:cNvPr>
          <p:cNvSpPr txBox="1"/>
          <p:nvPr/>
        </p:nvSpPr>
        <p:spPr>
          <a:xfrm>
            <a:off x="381000" y="533400"/>
            <a:ext cx="4572000" cy="369332"/>
          </a:xfrm>
          <a:prstGeom prst="rect">
            <a:avLst/>
          </a:prstGeom>
          <a:noFill/>
        </p:spPr>
        <p:txBody>
          <a:bodyPr wrap="square">
            <a:spAutoFit/>
          </a:bodyPr>
          <a:lstStyle/>
          <a:p>
            <a:r>
              <a:rPr lang="en-US" sz="1800" b="1" dirty="0">
                <a:highlight>
                  <a:srgbClr val="FFFF00"/>
                </a:highlight>
              </a:rPr>
              <a:t>Template Idea for your group activity:</a:t>
            </a:r>
            <a:endParaRPr lang="en-GB" b="1" dirty="0">
              <a:highlight>
                <a:srgbClr val="FFFF00"/>
              </a:highlight>
            </a:endParaRPr>
          </a:p>
        </p:txBody>
      </p:sp>
      <p:graphicFrame>
        <p:nvGraphicFramePr>
          <p:cNvPr id="2" name="Table 1">
            <a:extLst>
              <a:ext uri="{FF2B5EF4-FFF2-40B4-BE49-F238E27FC236}">
                <a16:creationId xmlns:a16="http://schemas.microsoft.com/office/drawing/2014/main" id="{D3767961-4C72-7933-257A-C7745007BE08}"/>
              </a:ext>
            </a:extLst>
          </p:cNvPr>
          <p:cNvGraphicFramePr>
            <a:graphicFrameLocks noGrp="1"/>
          </p:cNvGraphicFramePr>
          <p:nvPr>
            <p:extLst>
              <p:ext uri="{D42A27DB-BD31-4B8C-83A1-F6EECF244321}">
                <p14:modId xmlns:p14="http://schemas.microsoft.com/office/powerpoint/2010/main" val="2858083957"/>
              </p:ext>
            </p:extLst>
          </p:nvPr>
        </p:nvGraphicFramePr>
        <p:xfrm>
          <a:off x="381000" y="1143000"/>
          <a:ext cx="8382000" cy="4307840"/>
        </p:xfrm>
        <a:graphic>
          <a:graphicData uri="http://schemas.openxmlformats.org/drawingml/2006/table">
            <a:tbl>
              <a:tblPr firstRow="1" bandRow="1">
                <a:tableStyleId>{5C22544A-7EE6-4342-B048-85BDC9FD1C3A}</a:tableStyleId>
              </a:tblPr>
              <a:tblGrid>
                <a:gridCol w="2026418">
                  <a:extLst>
                    <a:ext uri="{9D8B030D-6E8A-4147-A177-3AD203B41FA5}">
                      <a16:colId xmlns:a16="http://schemas.microsoft.com/office/drawing/2014/main" val="534464428"/>
                    </a:ext>
                  </a:extLst>
                </a:gridCol>
                <a:gridCol w="2118527">
                  <a:extLst>
                    <a:ext uri="{9D8B030D-6E8A-4147-A177-3AD203B41FA5}">
                      <a16:colId xmlns:a16="http://schemas.microsoft.com/office/drawing/2014/main" val="3805580054"/>
                    </a:ext>
                  </a:extLst>
                </a:gridCol>
                <a:gridCol w="2081683">
                  <a:extLst>
                    <a:ext uri="{9D8B030D-6E8A-4147-A177-3AD203B41FA5}">
                      <a16:colId xmlns:a16="http://schemas.microsoft.com/office/drawing/2014/main" val="3230313691"/>
                    </a:ext>
                  </a:extLst>
                </a:gridCol>
                <a:gridCol w="2155372">
                  <a:extLst>
                    <a:ext uri="{9D8B030D-6E8A-4147-A177-3AD203B41FA5}">
                      <a16:colId xmlns:a16="http://schemas.microsoft.com/office/drawing/2014/main" val="2809698680"/>
                    </a:ext>
                  </a:extLst>
                </a:gridCol>
              </a:tblGrid>
              <a:tr h="370840">
                <a:tc>
                  <a:txBody>
                    <a:bodyPr/>
                    <a:lstStyle/>
                    <a:p>
                      <a:endParaRPr lang="en-GB" dirty="0"/>
                    </a:p>
                  </a:txBody>
                  <a:tcPr/>
                </a:tc>
                <a:tc>
                  <a:txBody>
                    <a:bodyPr/>
                    <a:lstStyle/>
                    <a:p>
                      <a:pPr algn="ctr"/>
                      <a:r>
                        <a:rPr lang="en-GB" dirty="0"/>
                        <a:t>Country A</a:t>
                      </a:r>
                    </a:p>
                  </a:txBody>
                  <a:tcPr/>
                </a:tc>
                <a:tc>
                  <a:txBody>
                    <a:bodyPr/>
                    <a:lstStyle/>
                    <a:p>
                      <a:pPr algn="ctr"/>
                      <a:r>
                        <a:rPr lang="en-GB" dirty="0"/>
                        <a:t>Country B</a:t>
                      </a:r>
                    </a:p>
                  </a:txBody>
                  <a:tcPr/>
                </a:tc>
                <a:tc>
                  <a:txBody>
                    <a:bodyPr/>
                    <a:lstStyle/>
                    <a:p>
                      <a:pPr algn="ctr"/>
                      <a:r>
                        <a:rPr lang="en-GB" dirty="0"/>
                        <a:t>Marketing Impact</a:t>
                      </a:r>
                    </a:p>
                  </a:txBody>
                  <a:tcPr/>
                </a:tc>
                <a:extLst>
                  <a:ext uri="{0D108BD9-81ED-4DB2-BD59-A6C34878D82A}">
                    <a16:rowId xmlns:a16="http://schemas.microsoft.com/office/drawing/2014/main" val="1532666800"/>
                  </a:ext>
                </a:extLst>
              </a:tr>
              <a:tr h="566420">
                <a:tc>
                  <a:txBody>
                    <a:bodyPr/>
                    <a:lstStyle/>
                    <a:p>
                      <a:r>
                        <a:rPr lang="en-GB" b="1" dirty="0"/>
                        <a:t>Culture:</a:t>
                      </a:r>
                    </a:p>
                    <a:p>
                      <a:r>
                        <a:rPr lang="en-GB" dirty="0"/>
                        <a:t>Frequency of bathing</a:t>
                      </a:r>
                    </a:p>
                    <a:p>
                      <a:endParaRPr lang="en-GB" dirty="0"/>
                    </a:p>
                    <a:p>
                      <a:r>
                        <a:rPr lang="en-GB" dirty="0"/>
                        <a:t>How to bath</a:t>
                      </a:r>
                    </a:p>
                  </a:txBody>
                  <a:tcPr/>
                </a:tc>
                <a:tc>
                  <a:txBody>
                    <a:bodyPr/>
                    <a:lstStyle/>
                    <a:p>
                      <a:endParaRPr lang="en-GB" dirty="0"/>
                    </a:p>
                    <a:p>
                      <a:r>
                        <a:rPr lang="en-GB" dirty="0"/>
                        <a:t>Twice a day</a:t>
                      </a:r>
                    </a:p>
                    <a:p>
                      <a:endParaRPr lang="en-GB" dirty="0"/>
                    </a:p>
                    <a:p>
                      <a:endParaRPr lang="en-GB" dirty="0"/>
                    </a:p>
                    <a:p>
                      <a:r>
                        <a:rPr lang="en-GB" dirty="0"/>
                        <a:t>Shower</a:t>
                      </a:r>
                    </a:p>
                  </a:txBody>
                  <a:tcPr/>
                </a:tc>
                <a:tc>
                  <a:txBody>
                    <a:bodyPr/>
                    <a:lstStyle/>
                    <a:p>
                      <a:endParaRPr lang="en-GB" dirty="0"/>
                    </a:p>
                    <a:p>
                      <a:r>
                        <a:rPr lang="en-GB" dirty="0"/>
                        <a:t>Once a week</a:t>
                      </a:r>
                    </a:p>
                    <a:p>
                      <a:endParaRPr lang="en-GB" dirty="0"/>
                    </a:p>
                    <a:p>
                      <a:endParaRPr lang="en-GB" dirty="0"/>
                    </a:p>
                    <a:p>
                      <a:r>
                        <a:rPr lang="en-GB" dirty="0"/>
                        <a:t>Public bath</a:t>
                      </a:r>
                    </a:p>
                  </a:txBody>
                  <a:tcPr/>
                </a:tc>
                <a:tc>
                  <a:txBody>
                    <a:bodyPr/>
                    <a:lstStyle/>
                    <a:p>
                      <a:r>
                        <a:rPr lang="en-GB" dirty="0"/>
                        <a:t>Jumbo soap packaging in country A</a:t>
                      </a:r>
                    </a:p>
                    <a:p>
                      <a:endParaRPr lang="en-GB" dirty="0"/>
                    </a:p>
                    <a:p>
                      <a:r>
                        <a:rPr lang="en-GB" dirty="0"/>
                        <a:t>Liquid soap is more preferable in Country A.</a:t>
                      </a:r>
                    </a:p>
                  </a:txBody>
                  <a:tcPr/>
                </a:tc>
                <a:extLst>
                  <a:ext uri="{0D108BD9-81ED-4DB2-BD59-A6C34878D82A}">
                    <a16:rowId xmlns:a16="http://schemas.microsoft.com/office/drawing/2014/main" val="1909929787"/>
                  </a:ext>
                </a:extLst>
              </a:tr>
              <a:tr h="370840">
                <a:tc>
                  <a:txBody>
                    <a:bodyPr/>
                    <a:lstStyle/>
                    <a:p>
                      <a:r>
                        <a:rPr lang="en-GB" b="1" dirty="0"/>
                        <a:t>Language:</a:t>
                      </a:r>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73801159"/>
                  </a:ext>
                </a:extLst>
              </a:tr>
              <a:tr h="123613">
                <a:tc>
                  <a:txBody>
                    <a:bodyPr/>
                    <a:lstStyle/>
                    <a:p>
                      <a:r>
                        <a:rPr lang="en-GB" b="1" dirty="0"/>
                        <a:t>Infrastructure:</a:t>
                      </a:r>
                    </a:p>
                    <a:p>
                      <a:r>
                        <a:rPr lang="en-GB" dirty="0"/>
                        <a:t>Raw materials availability</a:t>
                      </a:r>
                    </a:p>
                  </a:txBody>
                  <a:tcPr/>
                </a:tc>
                <a:tc>
                  <a:txBody>
                    <a:bodyPr/>
                    <a:lstStyle/>
                    <a:p>
                      <a:r>
                        <a:rPr lang="en-GB" dirty="0"/>
                        <a:t>Abundance herbal plant</a:t>
                      </a:r>
                    </a:p>
                  </a:txBody>
                  <a:tcPr/>
                </a:tc>
                <a:tc>
                  <a:txBody>
                    <a:bodyPr/>
                    <a:lstStyle/>
                    <a:p>
                      <a:r>
                        <a:rPr lang="en-GB" dirty="0"/>
                        <a:t>Abundance flowers</a:t>
                      </a:r>
                    </a:p>
                  </a:txBody>
                  <a:tcPr/>
                </a:tc>
                <a:tc>
                  <a:txBody>
                    <a:bodyPr/>
                    <a:lstStyle/>
                    <a:p>
                      <a:r>
                        <a:rPr lang="en-GB" dirty="0"/>
                        <a:t>Produce herbal bath scent in country A</a:t>
                      </a:r>
                    </a:p>
                  </a:txBody>
                  <a:tcPr/>
                </a:tc>
                <a:extLst>
                  <a:ext uri="{0D108BD9-81ED-4DB2-BD59-A6C34878D82A}">
                    <a16:rowId xmlns:a16="http://schemas.microsoft.com/office/drawing/2014/main" val="4066901313"/>
                  </a:ext>
                </a:extLst>
              </a:tr>
              <a:tr h="365760">
                <a:tc>
                  <a:txBody>
                    <a:bodyPr/>
                    <a:lstStyle/>
                    <a:p>
                      <a:r>
                        <a:rPr lang="en-GB" b="1" dirty="0"/>
                        <a:t>Economic system</a:t>
                      </a:r>
                    </a:p>
                  </a:txBody>
                  <a:tcPr/>
                </a:tc>
                <a:tc>
                  <a:txBody>
                    <a:bodyPr/>
                    <a:lstStyle/>
                    <a:p>
                      <a:r>
                        <a:rPr lang="en-GB" dirty="0"/>
                        <a:t>High Income country</a:t>
                      </a:r>
                    </a:p>
                  </a:txBody>
                  <a:tcPr/>
                </a:tc>
                <a:tc>
                  <a:txBody>
                    <a:bodyPr/>
                    <a:lstStyle/>
                    <a:p>
                      <a:r>
                        <a:rPr lang="en-GB" dirty="0"/>
                        <a:t>High income country</a:t>
                      </a:r>
                    </a:p>
                  </a:txBody>
                  <a:tcPr/>
                </a:tc>
                <a:tc>
                  <a:txBody>
                    <a:bodyPr/>
                    <a:lstStyle/>
                    <a:p>
                      <a:r>
                        <a:rPr lang="en-GB" dirty="0"/>
                        <a:t>Premium pricing</a:t>
                      </a:r>
                    </a:p>
                  </a:txBody>
                  <a:tcPr/>
                </a:tc>
                <a:extLst>
                  <a:ext uri="{0D108BD9-81ED-4DB2-BD59-A6C34878D82A}">
                    <a16:rowId xmlns:a16="http://schemas.microsoft.com/office/drawing/2014/main" val="4137499523"/>
                  </a:ext>
                </a:extLst>
              </a:tr>
            </a:tbl>
          </a:graphicData>
        </a:graphic>
      </p:graphicFrame>
    </p:spTree>
    <p:extLst>
      <p:ext uri="{BB962C8B-B14F-4D97-AF65-F5344CB8AC3E}">
        <p14:creationId xmlns:p14="http://schemas.microsoft.com/office/powerpoint/2010/main" val="529413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FFA72-FC65-A242-C2A2-4433B6E91F0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15B9AA-44D4-CF03-D065-463B5B8EA5DD}"/>
              </a:ext>
            </a:extLst>
          </p:cNvPr>
          <p:cNvSpPr txBox="1"/>
          <p:nvPr/>
        </p:nvSpPr>
        <p:spPr>
          <a:xfrm>
            <a:off x="381000" y="533400"/>
            <a:ext cx="4572000" cy="369332"/>
          </a:xfrm>
          <a:prstGeom prst="rect">
            <a:avLst/>
          </a:prstGeom>
          <a:noFill/>
        </p:spPr>
        <p:txBody>
          <a:bodyPr wrap="square">
            <a:spAutoFit/>
          </a:bodyPr>
          <a:lstStyle/>
          <a:p>
            <a:r>
              <a:rPr lang="en-US" sz="1800" b="1" dirty="0">
                <a:highlight>
                  <a:srgbClr val="FFFF00"/>
                </a:highlight>
              </a:rPr>
              <a:t>Template Idea for your group work:</a:t>
            </a:r>
            <a:endParaRPr lang="en-GB" b="1" dirty="0">
              <a:highlight>
                <a:srgbClr val="FFFF00"/>
              </a:highlight>
            </a:endParaRPr>
          </a:p>
        </p:txBody>
      </p:sp>
      <p:graphicFrame>
        <p:nvGraphicFramePr>
          <p:cNvPr id="6" name="Diagram 5">
            <a:extLst>
              <a:ext uri="{FF2B5EF4-FFF2-40B4-BE49-F238E27FC236}">
                <a16:creationId xmlns:a16="http://schemas.microsoft.com/office/drawing/2014/main" id="{432C7D1E-86EC-4A78-F384-2902800FEE5F}"/>
              </a:ext>
            </a:extLst>
          </p:cNvPr>
          <p:cNvGraphicFramePr/>
          <p:nvPr>
            <p:extLst>
              <p:ext uri="{D42A27DB-BD31-4B8C-83A1-F6EECF244321}">
                <p14:modId xmlns:p14="http://schemas.microsoft.com/office/powerpoint/2010/main" val="3836881252"/>
              </p:ext>
            </p:extLst>
          </p:nvPr>
        </p:nvGraphicFramePr>
        <p:xfrm>
          <a:off x="-762000" y="12192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6731AE37-5F8D-2DC6-4C80-AC2F1A01D97B}"/>
              </a:ext>
            </a:extLst>
          </p:cNvPr>
          <p:cNvGraphicFramePr/>
          <p:nvPr>
            <p:extLst>
              <p:ext uri="{D42A27DB-BD31-4B8C-83A1-F6EECF244321}">
                <p14:modId xmlns:p14="http://schemas.microsoft.com/office/powerpoint/2010/main" val="2632244727"/>
              </p:ext>
            </p:extLst>
          </p:nvPr>
        </p:nvGraphicFramePr>
        <p:xfrm>
          <a:off x="3810000" y="1206137"/>
          <a:ext cx="6096000" cy="4064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76C36E1D-87F7-1698-EBE5-89BC2EEBCBEB}"/>
              </a:ext>
            </a:extLst>
          </p:cNvPr>
          <p:cNvSpPr txBox="1"/>
          <p:nvPr/>
        </p:nvSpPr>
        <p:spPr>
          <a:xfrm>
            <a:off x="266700" y="5573542"/>
            <a:ext cx="7086600" cy="1015663"/>
          </a:xfrm>
          <a:prstGeom prst="rect">
            <a:avLst/>
          </a:prstGeom>
          <a:solidFill>
            <a:srgbClr val="FFFF00"/>
          </a:solidFill>
        </p:spPr>
        <p:txBody>
          <a:bodyPr wrap="square">
            <a:spAutoFit/>
          </a:bodyPr>
          <a:lstStyle/>
          <a:p>
            <a:r>
              <a:rPr lang="en-US" sz="2000" b="1" dirty="0">
                <a:highlight>
                  <a:srgbClr val="FFFF00"/>
                </a:highlight>
                <a:latin typeface="+mj-lt"/>
              </a:rPr>
              <a:t>Any other template ideas are welcome. </a:t>
            </a:r>
          </a:p>
          <a:p>
            <a:endParaRPr lang="en-US" sz="2000" b="1" dirty="0">
              <a:highlight>
                <a:srgbClr val="FFFF00"/>
              </a:highlight>
              <a:latin typeface="+mj-lt"/>
            </a:endParaRPr>
          </a:p>
          <a:p>
            <a:r>
              <a:rPr lang="en-US" sz="2000" b="1" dirty="0">
                <a:highlight>
                  <a:srgbClr val="FFFF00"/>
                </a:highlight>
                <a:latin typeface="+mj-lt"/>
              </a:rPr>
              <a:t>Creativity </a:t>
            </a:r>
            <a:r>
              <a:rPr lang="en-GB" sz="2000" b="1" i="0" dirty="0">
                <a:effectLst/>
                <a:latin typeface="+mj-lt"/>
              </a:rPr>
              <a:t>is a highly sought-after skill by employers</a:t>
            </a:r>
            <a:endParaRPr lang="en-GB" sz="2000" b="1" dirty="0">
              <a:highlight>
                <a:srgbClr val="FFFF00"/>
              </a:highlight>
              <a:latin typeface="+mj-lt"/>
            </a:endParaRPr>
          </a:p>
        </p:txBody>
      </p:sp>
    </p:spTree>
    <p:extLst>
      <p:ext uri="{BB962C8B-B14F-4D97-AF65-F5344CB8AC3E}">
        <p14:creationId xmlns:p14="http://schemas.microsoft.com/office/powerpoint/2010/main" val="18742166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The terms “international marketing,” “multinational corporation,” “born-global,” “home country,” and “host country”</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Marketing Environment</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600200"/>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endParaRPr>
          </a:p>
          <a:p>
            <a:pPr marL="0" indent="0">
              <a:spcBef>
                <a:spcPts val="0"/>
              </a:spcBef>
              <a:spcAft>
                <a:spcPts val="600"/>
              </a:spcAft>
              <a:buFont typeface="Arial" panose="020B0604020202020204" pitchFamily="34" charset="0"/>
              <a:buNone/>
            </a:pPr>
            <a:r>
              <a:rPr lang="en-GB" sz="1400" b="0" i="0" dirty="0">
                <a:effectLst/>
              </a:rPr>
              <a:t>Baack, D. G. (2018). </a:t>
            </a:r>
            <a:r>
              <a:rPr lang="en-GB" sz="1400" b="0" i="1" dirty="0">
                <a:effectLst/>
              </a:rPr>
              <a:t>International marketing</a:t>
            </a:r>
            <a:r>
              <a:rPr lang="en-GB" sz="1400" b="0" i="0" dirty="0">
                <a:effectLst/>
              </a:rPr>
              <a:t>., 2nd edition. London: SAGE Publications.</a:t>
            </a:r>
          </a:p>
          <a:p>
            <a:pPr marL="0" indent="0">
              <a:spcBef>
                <a:spcPts val="0"/>
              </a:spcBef>
              <a:spcAft>
                <a:spcPts val="600"/>
              </a:spcAft>
              <a:buNone/>
            </a:pPr>
            <a:r>
              <a:rPr lang="en-GB" sz="1400" dirty="0" err="1"/>
              <a:t>Czinkota</a:t>
            </a:r>
            <a:r>
              <a:rPr lang="en-GB" sz="1400" dirty="0"/>
              <a:t>, M.R. (2011) </a:t>
            </a:r>
            <a:r>
              <a:rPr lang="en-GB" sz="1400" i="1" dirty="0"/>
              <a:t>International Marketing</a:t>
            </a:r>
            <a:r>
              <a:rPr lang="en-GB" sz="1400" dirty="0"/>
              <a:t>. </a:t>
            </a:r>
            <a:r>
              <a:rPr lang="en-GB" sz="1400" dirty="0" err="1"/>
              <a:t>Hampsire</a:t>
            </a:r>
            <a:r>
              <a:rPr lang="en-GB" sz="1400" dirty="0"/>
              <a:t>: Cengage Learning.</a:t>
            </a:r>
          </a:p>
          <a:p>
            <a:pPr marL="0" indent="0">
              <a:spcBef>
                <a:spcPts val="0"/>
              </a:spcBef>
              <a:spcAft>
                <a:spcPts val="600"/>
              </a:spcAft>
              <a:buFont typeface="Arial" panose="020B0604020202020204" pitchFamily="34" charset="0"/>
              <a:buNone/>
            </a:pPr>
            <a:r>
              <a:rPr lang="en-GB" sz="1400" b="0" i="0" dirty="0">
                <a:effectLst/>
              </a:rPr>
              <a:t>Hummels, D. (2007) ‘Transportation Costs and International Trade in the Second Era of Globalization’, </a:t>
            </a:r>
            <a:r>
              <a:rPr lang="en-GB" sz="1400" b="0" i="1" dirty="0">
                <a:effectLst/>
              </a:rPr>
              <a:t>The Journal of economic perspectives</a:t>
            </a:r>
            <a:r>
              <a:rPr lang="en-GB" sz="1400" b="0" i="0" dirty="0">
                <a:effectLst/>
              </a:rPr>
              <a:t>, 21(3), pp. 131–154.</a:t>
            </a:r>
          </a:p>
          <a:p>
            <a:pPr marL="0" indent="0">
              <a:spcBef>
                <a:spcPts val="0"/>
              </a:spcBef>
              <a:spcAft>
                <a:spcPts val="600"/>
              </a:spcAft>
              <a:buNone/>
            </a:pPr>
            <a:r>
              <a:rPr lang="en-GB" sz="1400" dirty="0"/>
              <a:t>Keegan, W.J. and Green, M.C. (2013) </a:t>
            </a:r>
            <a:r>
              <a:rPr lang="en-GB" sz="1400" i="1" dirty="0"/>
              <a:t>Global marketing</a:t>
            </a:r>
            <a:r>
              <a:rPr lang="en-GB" sz="1400" dirty="0"/>
              <a:t>. 7th ed., global ed. Boston, Mass. ; London: Pearson.</a:t>
            </a:r>
          </a:p>
          <a:p>
            <a:pPr marL="0" indent="0">
              <a:spcBef>
                <a:spcPts val="0"/>
              </a:spcBef>
              <a:spcAft>
                <a:spcPts val="600"/>
              </a:spcAft>
              <a:buFont typeface="Arial" panose="020B0604020202020204" pitchFamily="34" charset="0"/>
              <a:buNone/>
            </a:pPr>
            <a:r>
              <a:rPr lang="en-GB" sz="1400" b="0" i="0" dirty="0" err="1">
                <a:effectLst/>
              </a:rPr>
              <a:t>Notteboom</a:t>
            </a:r>
            <a:r>
              <a:rPr lang="en-GB" sz="1400" b="0" i="0" dirty="0">
                <a:effectLst/>
              </a:rPr>
              <a:t>, T. and Rodrigue, J.-P. (2009) ‘future of containerization: perspectives from maritime and inland freight distribution’, </a:t>
            </a:r>
            <a:r>
              <a:rPr lang="en-GB" sz="1400" b="0" i="1" dirty="0" err="1">
                <a:effectLst/>
              </a:rPr>
              <a:t>GeoJournal</a:t>
            </a:r>
            <a:r>
              <a:rPr lang="en-GB" sz="1400" b="0" i="0" dirty="0">
                <a:effectLst/>
              </a:rPr>
              <a:t>, 74(1), pp. 7–22</a:t>
            </a:r>
          </a:p>
          <a:p>
            <a:pPr marL="0" indent="0">
              <a:spcBef>
                <a:spcPts val="0"/>
              </a:spcBef>
              <a:spcAft>
                <a:spcPts val="600"/>
              </a:spcAft>
              <a:buFont typeface="Arial" panose="020B0604020202020204" pitchFamily="34" charset="0"/>
              <a:buNone/>
            </a:pPr>
            <a:r>
              <a:rPr lang="en-GB" sz="1400" b="0" i="0" dirty="0">
                <a:effectLst/>
              </a:rPr>
              <a:t>Zou, S. and </a:t>
            </a:r>
            <a:r>
              <a:rPr lang="en-GB" sz="1400" b="0" i="0" dirty="0" err="1">
                <a:effectLst/>
              </a:rPr>
              <a:t>Cavusgil</a:t>
            </a:r>
            <a:r>
              <a:rPr lang="en-GB" sz="1400" b="0" i="0" dirty="0">
                <a:effectLst/>
              </a:rPr>
              <a:t>, S.T. (2002) ‘The GMS: A Broad Conceptualization of Global Marketing Strategy and Its Effect on Firm Performance’, </a:t>
            </a:r>
            <a:r>
              <a:rPr lang="en-GB" sz="1400" b="0" i="1" dirty="0">
                <a:effectLst/>
              </a:rPr>
              <a:t>Journal of marketing</a:t>
            </a:r>
            <a:r>
              <a:rPr lang="en-GB" sz="1400" b="0" i="0" dirty="0">
                <a:effectLst/>
              </a:rPr>
              <a:t>, 66(4), pp. 40–56</a:t>
            </a:r>
            <a:endParaRPr lang="en-US" sz="1400" dirty="0"/>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717</TotalTime>
  <Words>2259</Words>
  <Application>Microsoft Office PowerPoint</Application>
  <PresentationFormat>On-screen Show (4:3)</PresentationFormat>
  <Paragraphs>374</Paragraphs>
  <Slides>44</Slides>
  <Notes>17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44</vt:i4>
      </vt:variant>
    </vt:vector>
  </HeadingPairs>
  <TitlesOfParts>
    <vt:vector size="54" baseType="lpstr">
      <vt:lpstr>Aptos</vt:lpstr>
      <vt:lpstr>Aptos Display</vt:lpstr>
      <vt:lpstr>Arial</vt:lpstr>
      <vt:lpstr>Calibri</vt:lpstr>
      <vt:lpstr>Courier New</vt:lpstr>
      <vt:lpstr>Google Sans</vt:lpstr>
      <vt:lpstr>Source Sans Pro</vt:lpstr>
      <vt:lpstr>Wingdings</vt:lpstr>
      <vt:lpstr>Custom Design</vt:lpstr>
      <vt:lpstr>CDC PPT master theme</vt:lpstr>
      <vt:lpstr>International Marketing: Principles and Practices LCMB 7026</vt:lpstr>
      <vt:lpstr>Week one</vt:lpstr>
      <vt:lpstr>Module Introduction</vt:lpstr>
      <vt:lpstr>Over to you..</vt:lpstr>
      <vt:lpstr>Module Introduction</vt:lpstr>
      <vt:lpstr>Module Overview</vt:lpstr>
      <vt:lpstr>Module Overview</vt:lpstr>
      <vt:lpstr>PowerPoint Presentation</vt:lpstr>
      <vt:lpstr>PowerPoint Presentation</vt:lpstr>
      <vt:lpstr>PowerPoint Presentation</vt:lpstr>
      <vt:lpstr>PowerPoint Presentation</vt:lpstr>
      <vt:lpstr>PowerPoint Presentation</vt:lpstr>
      <vt:lpstr> Part Two</vt:lpstr>
      <vt:lpstr>PowerPoint Presentation</vt:lpstr>
      <vt:lpstr>Learning objective #1</vt:lpstr>
      <vt:lpstr>Marketing defined</vt:lpstr>
      <vt:lpstr>International marketing</vt:lpstr>
      <vt:lpstr>PowerPoint Presentation</vt:lpstr>
      <vt:lpstr>PowerPoint Presentation</vt:lpstr>
      <vt:lpstr>Who does international marketing?</vt:lpstr>
      <vt:lpstr>PowerPoint Presentation</vt:lpstr>
      <vt:lpstr>Home vs. Host Country</vt:lpstr>
      <vt:lpstr>International Marketing Approach</vt:lpstr>
      <vt:lpstr>Activity 1 - Home vs Host Country</vt:lpstr>
      <vt:lpstr>PowerPoint Presentation</vt:lpstr>
      <vt:lpstr>Learning objective #2</vt:lpstr>
      <vt:lpstr>Globalization  The increased interconnectedness of consumers and businesses (Baack, D. G. 2018)</vt:lpstr>
      <vt:lpstr>Globalization Drivers:</vt:lpstr>
      <vt:lpstr>Globalization Drivers:</vt:lpstr>
      <vt:lpstr>What is the largest exporting country?</vt:lpstr>
      <vt:lpstr>PowerPoint Presentation</vt:lpstr>
      <vt:lpstr>Learning objective #3</vt:lpstr>
      <vt:lpstr>International marketing complexity</vt:lpstr>
      <vt:lpstr>Culture</vt:lpstr>
      <vt:lpstr>Language</vt:lpstr>
      <vt:lpstr>Political, legal and economic system</vt:lpstr>
      <vt:lpstr>Infrastructure</vt:lpstr>
      <vt:lpstr>International Marketing in daily life</vt:lpstr>
      <vt:lpstr>Group Activity (20 min) –  International marketing in daily life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229</cp:revision>
  <dcterms:created xsi:type="dcterms:W3CDTF">2011-10-11T02:36:14Z</dcterms:created>
  <dcterms:modified xsi:type="dcterms:W3CDTF">2025-05-12T22:54:31Z</dcterms:modified>
</cp:coreProperties>
</file>