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75" d="100"/>
          <a:sy n="75" d="100"/>
        </p:scale>
        <p:origin x="931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176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846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6890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285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7434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283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823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226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175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976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356247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4055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7069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9079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5659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308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161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223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745" r:id="rId12"/>
    <p:sldLayoutId id="2147483746" r:id="rId13"/>
    <p:sldLayoutId id="2147483747" r:id="rId14"/>
    <p:sldLayoutId id="2147483748" r:id="rId15"/>
    <p:sldLayoutId id="2147483749" r:id="rId16"/>
    <p:sldLayoutId id="214748375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shproduce.com/siteassets/files/floral/2025-floral-consumer-trends-mid-year-update.pdf" TargetMode="External"/><Relationship Id="rId2" Type="http://schemas.openxmlformats.org/officeDocument/2006/relationships/hyperlink" Target="https://www.freshproduce.com/resources/floral/2025-floral-industry-trend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randviewresearch.com/industry-analysis/cut-flowers-market-report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shproduce.com/siteassets/files/floral/2025-floral-consumer-trends-mid-year-update.pdf" TargetMode="External"/><Relationship Id="rId2" Type="http://schemas.openxmlformats.org/officeDocument/2006/relationships/hyperlink" Target="https://www.grandviewresearch.com/industry-analysis/cut-flowers-market-report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CB93312-AFEE-8F72-6D7C-90A1206D0663}"/>
              </a:ext>
            </a:extLst>
          </p:cNvPr>
          <p:cNvSpPr txBox="1"/>
          <p:nvPr/>
        </p:nvSpPr>
        <p:spPr>
          <a:xfrm>
            <a:off x="643467" y="816638"/>
            <a:ext cx="3367359" cy="52247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Title Slide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4654295" y="816638"/>
            <a:ext cx="4619706" cy="52247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Name:	Ewelina Wola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ID:		2435880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Lecturer’s Name:	Chijioke Uba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 Code: 	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LCLM 4004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 Name: 	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Problem Solving and Decision-Making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Component 1: 	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mage of clover plants">
            <a:extLst>
              <a:ext uri="{FF2B5EF4-FFF2-40B4-BE49-F238E27FC236}">
                <a16:creationId xmlns:a16="http://schemas.microsoft.com/office/drawing/2014/main" id="{8894CEEE-6D53-5ACF-549C-17609AA95F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7429" b="24389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DD6B6433-CCD9-42F6-83C5-76BCAA8FE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Parallelogram 11">
            <a:extLst>
              <a:ext uri="{FF2B5EF4-FFF2-40B4-BE49-F238E27FC236}">
                <a16:creationId xmlns:a16="http://schemas.microsoft.com/office/drawing/2014/main" id="{442B55CB-F27D-4C06-89E5-4EC99A519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4188" y="0"/>
            <a:ext cx="93726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94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8527540-7F01-4C2E-9641-738882048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6F60FB6-F855-43F0-A752-3719156C1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0669A81-0E9B-4B42-AFEA-8F672C6CF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47" y="609600"/>
            <a:ext cx="6487955" cy="1320800"/>
          </a:xfrm>
        </p:spPr>
        <p:txBody>
          <a:bodyPr anchor="t"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Presentation overview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8C93E0C6-CF08-4771-B5A9-6018CB3AE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11F1B8-62C5-4D08-A621-EAD05C7D6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47" y="2159000"/>
            <a:ext cx="6487955" cy="388236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Good morning My name is  Ewelina Wola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40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Provide overview of </a:t>
            </a:r>
            <a:r>
              <a:rPr lang="en-US" sz="1400" b="1" dirty="0"/>
              <a:t>Green Haven Florists</a:t>
            </a:r>
            <a:r>
              <a:rPr lang="en-US" sz="1400" dirty="0"/>
              <a:t> and outline the main challenges they are facing.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Apply the </a:t>
            </a:r>
            <a:r>
              <a:rPr lang="en-US" sz="1400" b="1" dirty="0"/>
              <a:t>5W2H </a:t>
            </a:r>
            <a:r>
              <a:rPr lang="en-US" sz="1400" dirty="0"/>
              <a:t>model to </a:t>
            </a:r>
            <a:r>
              <a:rPr lang="en-US" sz="1400" dirty="0" err="1"/>
              <a:t>summarise</a:t>
            </a:r>
            <a:r>
              <a:rPr lang="en-US" sz="1400" dirty="0"/>
              <a:t> these issues clearly.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Critically evaluate and apply the </a:t>
            </a:r>
            <a:r>
              <a:rPr lang="en-US" sz="1400" b="1" dirty="0"/>
              <a:t>PESTEL</a:t>
            </a:r>
            <a:r>
              <a:rPr lang="en-US" sz="1400" dirty="0"/>
              <a:t> framework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Critically evaluate and apply the Cause-and-Effect</a:t>
            </a:r>
            <a:r>
              <a:rPr lang="en-US" sz="1400" b="1" dirty="0"/>
              <a:t> Fishbone </a:t>
            </a:r>
            <a:r>
              <a:rPr lang="en-US" sz="1400" dirty="0"/>
              <a:t>model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And finally, present a </a:t>
            </a:r>
            <a:r>
              <a:rPr lang="en-US" sz="1400" b="1" dirty="0"/>
              <a:t>summary of the key findings</a:t>
            </a:r>
            <a:r>
              <a:rPr lang="en-US" sz="1400" dirty="0"/>
              <a:t> from the </a:t>
            </a:r>
            <a:r>
              <a:rPr lang="en-US" sz="1500" dirty="0"/>
              <a:t>analysis.</a:t>
            </a:r>
          </a:p>
          <a:p>
            <a:pPr>
              <a:lnSpc>
                <a:spcPct val="90000"/>
              </a:lnSpc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C6A6AECB-428C-4CB4-B65A-359F08B6D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6" name="Rectangle 28">
            <a:extLst>
              <a:ext uri="{FF2B5EF4-FFF2-40B4-BE49-F238E27FC236}">
                <a16:creationId xmlns:a16="http://schemas.microsoft.com/office/drawing/2014/main" id="{28D1A6ED-2AB6-46A3-A315-485B8BF93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8" name="Rectangle 29">
            <a:extLst>
              <a:ext uri="{FF2B5EF4-FFF2-40B4-BE49-F238E27FC236}">
                <a16:creationId xmlns:a16="http://schemas.microsoft.com/office/drawing/2014/main" id="{B61CE46B-8525-46A8-AB7B-DCBCC1B65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4412B991-9935-45FB-A17E-8F30DD832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6751" y="609600"/>
            <a:ext cx="7856376" cy="1320800"/>
          </a:xfrm>
        </p:spPr>
        <p:txBody>
          <a:bodyPr>
            <a:normAutofit/>
          </a:bodyPr>
          <a:lstStyle/>
          <a:p>
            <a:r>
              <a:rPr lang="en-US" b="1" dirty="0"/>
              <a:t>Overview of Green Haven Florists</a:t>
            </a:r>
            <a:endParaRPr lang="en-GB" b="1" u="sng" dirty="0"/>
          </a:p>
        </p:txBody>
      </p:sp>
      <p:pic>
        <p:nvPicPr>
          <p:cNvPr id="5" name="Picture 4" descr="Closeup of flowers on top of a coffin">
            <a:extLst>
              <a:ext uri="{FF2B5EF4-FFF2-40B4-BE49-F238E27FC236}">
                <a16:creationId xmlns:a16="http://schemas.microsoft.com/office/drawing/2014/main" id="{0B1948DD-177A-486E-6B3E-AF4C80C6E68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38310" r="37653" b="9092"/>
          <a:stretch>
            <a:fillRect/>
          </a:stretch>
        </p:blipFill>
        <p:spPr>
          <a:xfrm>
            <a:off x="20" y="10"/>
            <a:ext cx="2734036" cy="6876278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842596" y="6858000"/>
                </a:lnTo>
                <a:lnTo>
                  <a:pt x="0" y="1191846"/>
                </a:lnTo>
                <a:close/>
              </a:path>
            </a:pathLst>
          </a:custGeom>
        </p:spPr>
      </p:pic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518E5A25-92C5-4F27-8E26-0AAAB0CDC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191846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47" y="2160589"/>
            <a:ext cx="6487955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dirty="0"/>
              <a:t>Green Haven Florists is a small  independent flower shop in Norwich.</a:t>
            </a:r>
          </a:p>
          <a:p>
            <a:pPr marL="0" indent="0">
              <a:buNone/>
            </a:pPr>
            <a:r>
              <a:rPr lang="en-US" sz="1400" dirty="0"/>
              <a:t>Founded in 2016 by partners Liam and Priya Patel.</a:t>
            </a:r>
          </a:p>
          <a:p>
            <a:pPr marL="0" indent="0">
              <a:buNone/>
            </a:pPr>
            <a:r>
              <a:rPr lang="en-US" sz="1400" dirty="0"/>
              <a:t>The business specialises in bespoke, sustainable floral arrangement, eco-friendly packaging. The shop serves a diverse customer base including walk in customers, corporate clients , and wedding events.</a:t>
            </a:r>
          </a:p>
          <a:p>
            <a:pPr marL="0" indent="0">
              <a:buNone/>
            </a:pPr>
            <a:r>
              <a:rPr lang="en-US" sz="1400" dirty="0"/>
              <a:t>It is a built a strong local reputation. </a:t>
            </a: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6423" y="91440"/>
            <a:ext cx="8339153" cy="636348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       Nature and scope of the Problems</a:t>
            </a:r>
            <a:endParaRPr lang="en-GB" b="1" dirty="0"/>
          </a:p>
        </p:txBody>
      </p:sp>
      <p:pic>
        <p:nvPicPr>
          <p:cNvPr id="5" name="Picture 4" descr="Different colored tulips">
            <a:extLst>
              <a:ext uri="{FF2B5EF4-FFF2-40B4-BE49-F238E27FC236}">
                <a16:creationId xmlns:a16="http://schemas.microsoft.com/office/drawing/2014/main" id="{F38AB5B5-B868-2781-A7A2-8FF69555133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28273" r="45187" b="1"/>
          <a:stretch>
            <a:fillRect/>
          </a:stretch>
        </p:blipFill>
        <p:spPr>
          <a:xfrm>
            <a:off x="20" y="10"/>
            <a:ext cx="2304641" cy="6876278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842596" y="6858000"/>
                </a:lnTo>
                <a:lnTo>
                  <a:pt x="0" y="1191846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518E5A25-92C5-4F27-8E26-0AAAB0CDC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191846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5138" y="2188547"/>
            <a:ext cx="4824829" cy="5014685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Clr>
                <a:schemeClr val="tx1"/>
              </a:buClr>
              <a:buNone/>
            </a:pPr>
            <a:r>
              <a:rPr lang="en-US" sz="1200" dirty="0"/>
              <a:t> </a:t>
            </a:r>
            <a:endParaRPr lang="en-US" sz="1400" b="1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400" b="1" dirty="0"/>
              <a:t>External Factors (Uncontrollable):</a:t>
            </a:r>
            <a:endParaRPr lang="en-US" sz="1400" dirty="0"/>
          </a:p>
          <a:p>
            <a:pPr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400" dirty="0"/>
              <a:t>Reduced high street footfall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400" dirty="0"/>
              <a:t>Strong online competition (lower prices, same-day delivery) (BRC, 2023; PwC, 2023)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Rising costs (imports, packaging, inflation) (FIT, 2025; ONS, 2023))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US" sz="1400" dirty="0"/>
            </a:br>
            <a:br>
              <a:rPr lang="en-US" sz="1400" dirty="0"/>
            </a:br>
            <a:r>
              <a:rPr lang="en-US" sz="1400" b="1" dirty="0"/>
              <a:t>Overall Insight: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 dirty="0"/>
              <a:t>Sales decline is a </a:t>
            </a:r>
            <a:r>
              <a:rPr lang="en-US" sz="1400" b="1" dirty="0"/>
              <a:t>structural issue</a:t>
            </a:r>
            <a:r>
              <a:rPr lang="en-US" sz="1400" dirty="0"/>
              <a:t> caused by external market changes (IBISWorld, 2024) + internal weaknesses</a:t>
            </a:r>
            <a:br>
              <a:rPr lang="en-US" sz="1400" dirty="0"/>
            </a:br>
            <a:r>
              <a:rPr lang="en-US" sz="1400" dirty="0"/>
              <a:t>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050" dirty="0"/>
          </a:p>
          <a:p>
            <a:pPr marL="0" indent="0">
              <a:lnSpc>
                <a:spcPct val="90000"/>
              </a:lnSpc>
              <a:buNone/>
            </a:pPr>
            <a:endParaRPr lang="en-US" sz="1200" dirty="0"/>
          </a:p>
          <a:p>
            <a:pPr marL="0" indent="0">
              <a:lnSpc>
                <a:spcPct val="90000"/>
              </a:lnSpc>
              <a:buNone/>
            </a:pPr>
            <a:endParaRPr lang="en-US" sz="1200" dirty="0"/>
          </a:p>
          <a:p>
            <a:pPr>
              <a:lnSpc>
                <a:spcPct val="9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CB31BB-E81A-5BD6-715E-5276B0678ED1}"/>
              </a:ext>
            </a:extLst>
          </p:cNvPr>
          <p:cNvSpPr txBox="1"/>
          <p:nvPr/>
        </p:nvSpPr>
        <p:spPr>
          <a:xfrm>
            <a:off x="7044612" y="2500640"/>
            <a:ext cx="4831772" cy="14496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sz="1400" dirty="0"/>
              <a:t>Internal Factors (Controllable):</a:t>
            </a:r>
          </a:p>
          <a:p>
            <a:pPr>
              <a:lnSpc>
                <a:spcPct val="90000"/>
              </a:lnSpc>
            </a:pPr>
            <a:endParaRPr lang="en-US" sz="140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    Outdated website / weak online presence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40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    Limited digital marketing</a:t>
            </a:r>
          </a:p>
          <a:p>
            <a:pPr>
              <a:lnSpc>
                <a:spcPct val="90000"/>
              </a:lnSpc>
            </a:pPr>
            <a:endParaRPr lang="en-US" sz="140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    Operational inefficiencies (costs &amp; delivery flexibility)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CA5312-00A5-9E85-9873-9221091182D6}"/>
              </a:ext>
            </a:extLst>
          </p:cNvPr>
          <p:cNvSpPr txBox="1"/>
          <p:nvPr/>
        </p:nvSpPr>
        <p:spPr>
          <a:xfrm>
            <a:off x="2444037" y="927253"/>
            <a:ext cx="8409674" cy="8679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sz="1400" dirty="0"/>
              <a:t>Over the last 12 months, Green Haven Florists  currently experiencing a 30% decline in in-store sales, </a:t>
            </a: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sz="1400" dirty="0"/>
              <a:t>which represents the core problem affecting the business. </a:t>
            </a:r>
          </a:p>
          <a:p>
            <a:pPr>
              <a:lnSpc>
                <a:spcPct val="90000"/>
              </a:lnSpc>
              <a:buClr>
                <a:schemeClr val="tx1"/>
              </a:buClr>
            </a:pPr>
            <a:endParaRPr lang="en-US" sz="1400" dirty="0"/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sz="1400" dirty="0"/>
              <a:t>This decline is caused by a combination of </a:t>
            </a:r>
            <a:r>
              <a:rPr lang="en-US" sz="1400" b="1" dirty="0"/>
              <a:t>external and internal factors</a:t>
            </a:r>
            <a:r>
              <a:rPr lang="en-US" sz="1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9589114"/>
              </p:ext>
            </p:extLst>
          </p:nvPr>
        </p:nvGraphicFramePr>
        <p:xfrm>
          <a:off x="1125368" y="647032"/>
          <a:ext cx="9941263" cy="4456199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181674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239410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335638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412620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369317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2211308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191296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928403">
                <a:tc gridSpan="7"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Analysis for 5w2H tool</a:t>
                      </a:r>
                    </a:p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What is 5W2H? A structured problem-analysis tool asking: What, Why, Where, When, Who, How, How Much</a:t>
                      </a:r>
                    </a:p>
                  </a:txBody>
                  <a:tcPr marL="69284" marR="69284" marT="34642" marB="34642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651268"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 marL="69284" marR="69284" marT="34642" marB="34642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 marL="69284" marR="69284" marT="34642" marB="34642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 marL="69284" marR="69284" marT="34642" marB="34642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 marL="69284" marR="69284" marT="34642" marB="34642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 marL="69284" marR="69284" marT="34642" marB="34642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 marL="69284" marR="69284" marT="34642" marB="34642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rgbClr val="F1F1F1"/>
                          </a:solidFill>
                        </a:rPr>
                        <a:t>How much?</a:t>
                      </a:r>
                    </a:p>
                  </a:txBody>
                  <a:tcPr marL="69284" marR="69284" marT="34642" marB="34642"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720552">
                <a:tc>
                  <a:txBody>
                    <a:bodyPr/>
                    <a:lstStyle/>
                    <a:p>
                      <a:r>
                        <a:rPr lang="en-GB" sz="1400"/>
                        <a:t>What effect is it having?</a:t>
                      </a:r>
                    </a:p>
                  </a:txBody>
                  <a:tcPr marL="69284" marR="69284" marT="34642" marB="34642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Where is the problem occurring?</a:t>
                      </a:r>
                    </a:p>
                  </a:txBody>
                  <a:tcPr marL="69284" marR="69284" marT="34642" marB="34642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When was the problem first noticed?</a:t>
                      </a:r>
                    </a:p>
                  </a:txBody>
                  <a:tcPr marL="69284" marR="69284" marT="34642" marB="34642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Who is impacted by the problem?</a:t>
                      </a:r>
                    </a:p>
                  </a:txBody>
                  <a:tcPr marL="69284" marR="69284" marT="34642" marB="34642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Why is the problem happening?</a:t>
                      </a:r>
                    </a:p>
                  </a:txBody>
                  <a:tcPr marL="69284" marR="69284" marT="34642" marB="34642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How serious is the problem?</a:t>
                      </a:r>
                    </a:p>
                  </a:txBody>
                  <a:tcPr marL="69284" marR="69284" marT="34642" marB="34642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How much money is being lost?</a:t>
                      </a:r>
                    </a:p>
                  </a:txBody>
                  <a:tcPr marL="69284" marR="69284" marT="34642" marB="34642"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512700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30% decline in in-store</a:t>
                      </a:r>
                    </a:p>
                  </a:txBody>
                  <a:tcPr marL="69284" marR="69284" marT="34642" marB="34642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Norwich high street</a:t>
                      </a:r>
                    </a:p>
                  </a:txBody>
                  <a:tcPr marL="69284" marR="69284" marT="34642" marB="34642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Past 12 months</a:t>
                      </a:r>
                    </a:p>
                  </a:txBody>
                  <a:tcPr marL="69284" marR="69284" marT="34642" marB="34642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Founders:Liam and Priya Patel</a:t>
                      </a:r>
                    </a:p>
                  </a:txBody>
                  <a:tcPr marL="69284" marR="69284" marT="34642" marB="34642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Shift to online convience</a:t>
                      </a:r>
                    </a:p>
                  </a:txBody>
                  <a:tcPr marL="69284" marR="69284" marT="34642" marB="34642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Customers switching to online reatailers</a:t>
                      </a:r>
                    </a:p>
                  </a:txBody>
                  <a:tcPr marL="69284" marR="69284" marT="34642" marB="34642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Online sales increased</a:t>
                      </a:r>
                    </a:p>
                  </a:txBody>
                  <a:tcPr marL="69284" marR="69284" marT="34642" marB="34642"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720552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Increased competition from online</a:t>
                      </a:r>
                    </a:p>
                  </a:txBody>
                  <a:tcPr marL="69284" marR="69284" marT="34642" marB="34642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Declining town-centre activity</a:t>
                      </a:r>
                    </a:p>
                  </a:txBody>
                  <a:tcPr marL="69284" marR="69284" marT="34642" marB="34642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Post-inflation surge period</a:t>
                      </a:r>
                    </a:p>
                  </a:txBody>
                  <a:tcPr marL="69284" marR="69284" marT="34642" marB="34642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Local customers </a:t>
                      </a:r>
                    </a:p>
                  </a:txBody>
                  <a:tcPr marL="69284" marR="69284" marT="34642" marB="34642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Competitive pricing pressure</a:t>
                      </a:r>
                    </a:p>
                  </a:txBody>
                  <a:tcPr marL="69284" marR="69284" marT="34642" marB="34642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Sales decline through fewer walk-ins and repeat customers</a:t>
                      </a:r>
                    </a:p>
                  </a:txBody>
                  <a:tcPr marL="69284" marR="69284" marT="34642" marB="34642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Operational cost increased</a:t>
                      </a:r>
                    </a:p>
                  </a:txBody>
                  <a:tcPr marL="69284" marR="69284" marT="34642" marB="34642"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720552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dirty="0"/>
                        <a:t>Reduced daily foot traffic</a:t>
                      </a:r>
                    </a:p>
                  </a:txBody>
                  <a:tcPr marL="69284" marR="69284" marT="34642" marB="34642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Area experiencing retail closures</a:t>
                      </a:r>
                    </a:p>
                  </a:txBody>
                  <a:tcPr marL="69284" marR="69284" marT="34642" marB="34642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Following entry of new competitors</a:t>
                      </a:r>
                    </a:p>
                  </a:txBody>
                  <a:tcPr marL="69284" marR="69284" marT="34642" marB="34642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Price-sensitive consumers</a:t>
                      </a:r>
                    </a:p>
                  </a:txBody>
                  <a:tcPr marL="69284" marR="69284" marT="34642" marB="34642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Week digital presence</a:t>
                      </a:r>
                    </a:p>
                  </a:txBody>
                  <a:tcPr marL="69284" marR="69284" marT="34642" marB="34642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Rising cost imported flowers and materials</a:t>
                      </a:r>
                    </a:p>
                  </a:txBody>
                  <a:tcPr marL="69284" marR="69284" marT="34642" marB="34642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dirty="0"/>
                        <a:t>30% drop in in–store revenue</a:t>
                      </a:r>
                    </a:p>
                  </a:txBody>
                  <a:tcPr marL="69284" marR="69284" marT="34642" marB="34642"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B062287-7C5B-5308-5617-53F6F322A428}"/>
              </a:ext>
            </a:extLst>
          </p:cNvPr>
          <p:cNvSpPr txBox="1"/>
          <p:nvPr/>
        </p:nvSpPr>
        <p:spPr>
          <a:xfrm>
            <a:off x="4379166" y="5593242"/>
            <a:ext cx="216758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Model Reference</a:t>
            </a:r>
            <a:r>
              <a:rPr lang="en-US" sz="1100" dirty="0">
                <a:sym typeface="Wingdings" panose="05000000000000000000" pitchFamily="2" charset="2"/>
              </a:rPr>
              <a:t>: Tague,(2005)</a:t>
            </a:r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763351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720" y="831456"/>
            <a:ext cx="5841896" cy="5685518"/>
          </a:xfrm>
        </p:spPr>
        <p:txBody>
          <a:bodyPr>
            <a:noAutofit/>
          </a:bodyPr>
          <a:lstStyle/>
          <a:p>
            <a:pPr>
              <a:buNone/>
            </a:pPr>
            <a:endParaRPr lang="en-US" sz="1400" dirty="0"/>
          </a:p>
          <a:p>
            <a:pPr>
              <a:buNone/>
            </a:pPr>
            <a:r>
              <a:rPr lang="en-US" sz="1400" dirty="0"/>
              <a:t>A framework used to </a:t>
            </a:r>
            <a:r>
              <a:rPr lang="en-US" sz="1400" dirty="0" err="1"/>
              <a:t>analyse</a:t>
            </a:r>
            <a:r>
              <a:rPr lang="en-US" sz="1400" dirty="0"/>
              <a:t> the macro-environment affecting a business </a:t>
            </a:r>
            <a:r>
              <a:rPr lang="en-US" sz="1400" b="1" dirty="0"/>
              <a:t>(Johnson et al., 2023)</a:t>
            </a:r>
            <a:r>
              <a:rPr lang="en-US" sz="1400" dirty="0"/>
              <a:t>.</a:t>
            </a:r>
          </a:p>
          <a:p>
            <a:pPr>
              <a:buNone/>
            </a:pPr>
            <a:endParaRPr lang="en-US" sz="1400" dirty="0"/>
          </a:p>
          <a:p>
            <a:pPr>
              <a:buNone/>
            </a:pPr>
            <a:br>
              <a:rPr lang="en-US" sz="1400" dirty="0"/>
            </a:br>
            <a:r>
              <a:rPr lang="en-US" sz="1400" b="1" dirty="0"/>
              <a:t>P</a:t>
            </a:r>
            <a:r>
              <a:rPr lang="en-US" sz="1400" dirty="0"/>
              <a:t> – Political</a:t>
            </a:r>
            <a:br>
              <a:rPr lang="en-US" sz="1400" dirty="0"/>
            </a:br>
            <a:r>
              <a:rPr lang="en-US" sz="1400" b="1" dirty="0"/>
              <a:t>E</a:t>
            </a:r>
            <a:r>
              <a:rPr lang="en-US" sz="1400" dirty="0"/>
              <a:t> – Economic</a:t>
            </a:r>
            <a:br>
              <a:rPr lang="en-US" sz="1400" dirty="0"/>
            </a:br>
            <a:r>
              <a:rPr lang="en-US" sz="1400" b="1" dirty="0"/>
              <a:t>S</a:t>
            </a:r>
            <a:r>
              <a:rPr lang="en-US" sz="1400" dirty="0"/>
              <a:t> – Social</a:t>
            </a:r>
            <a:br>
              <a:rPr lang="en-US" sz="1400" dirty="0"/>
            </a:br>
            <a:r>
              <a:rPr lang="en-US" sz="1400" b="1" dirty="0"/>
              <a:t>T</a:t>
            </a:r>
            <a:r>
              <a:rPr lang="en-US" sz="1400" dirty="0"/>
              <a:t> – Technological</a:t>
            </a:r>
            <a:br>
              <a:rPr lang="en-US" sz="1400" dirty="0"/>
            </a:br>
            <a:r>
              <a:rPr lang="en-US" sz="1400" b="1" dirty="0"/>
              <a:t>E</a:t>
            </a:r>
            <a:r>
              <a:rPr lang="en-US" sz="1400" dirty="0"/>
              <a:t> – Environmental</a:t>
            </a:r>
            <a:br>
              <a:rPr lang="en-US" sz="1400" dirty="0"/>
            </a:br>
            <a:r>
              <a:rPr lang="en-US" sz="1400" b="1" dirty="0"/>
              <a:t>L</a:t>
            </a:r>
            <a:r>
              <a:rPr lang="en-US" sz="1400" dirty="0"/>
              <a:t> – Legal</a:t>
            </a:r>
          </a:p>
          <a:p>
            <a:pPr>
              <a:buNone/>
            </a:pPr>
            <a:endParaRPr lang="en-US" sz="1400" dirty="0"/>
          </a:p>
          <a:p>
            <a:pPr>
              <a:buNone/>
            </a:pPr>
            <a:r>
              <a:rPr lang="en-US" sz="1400" b="1" dirty="0"/>
              <a:t>Why is it used?</a:t>
            </a:r>
            <a:endParaRPr lang="en-US" sz="1400" dirty="0"/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400" dirty="0"/>
              <a:t>Identifies external opportunities and threats </a:t>
            </a:r>
            <a:r>
              <a:rPr lang="en-US" sz="1400" b="1" dirty="0"/>
              <a:t>(Yuksel, 2012)</a:t>
            </a:r>
            <a:endParaRPr lang="en-US" sz="1400" dirty="0"/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400" dirty="0"/>
              <a:t>Support strategic planning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400" dirty="0"/>
              <a:t>Reduce external risk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57E8FE-2F36-6A07-5858-0FF3C07FFF7D}"/>
              </a:ext>
            </a:extLst>
          </p:cNvPr>
          <p:cNvSpPr txBox="1"/>
          <p:nvPr/>
        </p:nvSpPr>
        <p:spPr>
          <a:xfrm>
            <a:off x="5840963" y="1502229"/>
            <a:ext cx="635103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US" sz="1400" b="1" dirty="0"/>
              <a:t>Where / How is it used?</a:t>
            </a:r>
          </a:p>
          <a:p>
            <a:pPr>
              <a:buNone/>
            </a:pPr>
            <a:endParaRPr lang="en-US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Business strategy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Market entry decisions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Marketing planning</a:t>
            </a:r>
            <a:br>
              <a:rPr lang="en-US" sz="1400" dirty="0"/>
            </a:br>
            <a:endParaRPr lang="en-US" sz="1400" dirty="0"/>
          </a:p>
          <a:p>
            <a:pPr>
              <a:buFont typeface="Arial" panose="020B0604020202020204" pitchFamily="34" charset="0"/>
              <a:buChar char="•"/>
            </a:pPr>
            <a:endParaRPr lang="en-US" sz="1400" dirty="0"/>
          </a:p>
          <a:p>
            <a:r>
              <a:rPr lang="en-US" sz="1400" b="1" dirty="0"/>
              <a:t> Positive:</a:t>
            </a:r>
          </a:p>
          <a:p>
            <a:endParaRPr lang="en-US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Simple and structured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Improves environmental awareness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Encourages long-term thinking</a:t>
            </a:r>
          </a:p>
          <a:p>
            <a:br>
              <a:rPr lang="en-US" sz="1400" dirty="0"/>
            </a:br>
            <a:r>
              <a:rPr lang="en-US" sz="1400" b="1" dirty="0"/>
              <a:t>Negative:</a:t>
            </a:r>
          </a:p>
          <a:p>
            <a:endParaRPr lang="en-US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Can oversimplify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Rapid change reduces long –term accuracy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Does not assess competitive intensity</a:t>
            </a:r>
            <a:br>
              <a:rPr lang="en-US" sz="1400" dirty="0"/>
            </a:br>
            <a:endParaRPr lang="en-US" sz="1400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54720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PESTEL Application to Green Haven Florists</a:t>
            </a: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8531705"/>
              </p:ext>
            </p:extLst>
          </p:nvPr>
        </p:nvGraphicFramePr>
        <p:xfrm>
          <a:off x="314960" y="1199655"/>
          <a:ext cx="11602720" cy="49564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91607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986062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970185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73392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32823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2148651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Political  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Economic 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Social 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Factors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1400" dirty="0"/>
                        <a:t>UK trade regulations and post-Brexit import procedures increase complexity for flower imports </a:t>
                      </a:r>
                      <a:r>
                        <a:rPr lang="en-US" sz="1400" b="1" dirty="0"/>
                        <a:t>(IBISWorld, 2024)</a:t>
                      </a:r>
                      <a:r>
                        <a:rPr lang="en-US" sz="1400" dirty="0"/>
                        <a:t>.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Rising inflation and increased cost of living reduce discretionary spending on non-essential goods such as flowers </a:t>
                      </a:r>
                      <a:r>
                        <a:rPr lang="en-US" sz="1400" b="1" dirty="0"/>
                        <a:t>(Office for National Statistics, 2023)</a:t>
                      </a:r>
                      <a:r>
                        <a:rPr lang="en-US" sz="1400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Higher import and logistics costs increase supplier prices, reducing profit margins </a:t>
                      </a:r>
                      <a:r>
                        <a:rPr lang="en-US" sz="1400" b="1" dirty="0"/>
                        <a:t>(IBISWorld, 2024)</a:t>
                      </a:r>
                      <a:r>
                        <a:rPr lang="en-US" sz="1400" dirty="0"/>
                        <a:t>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/>
                        <a:t>Social trends show changing consumer preferences towards online purchasing </a:t>
                      </a:r>
                      <a:r>
                        <a:rPr lang="en-US" sz="1400" b="1" dirty="0"/>
                        <a:t>(Mintel, 2023)</a:t>
                      </a:r>
                      <a:endParaRPr lang="en-US" sz="1400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Growth of e-commerce platforms and same-day delivery services increases competitive pressure from online florists </a:t>
                      </a:r>
                      <a:r>
                        <a:rPr lang="en-US" sz="1400" b="1" dirty="0"/>
                        <a:t>(PwC, 2023)</a:t>
                      </a:r>
                      <a:r>
                        <a:rPr lang="en-US" sz="1400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Limited digital presence and outdated website reduce online visibility and customer reach </a:t>
                      </a:r>
                      <a:r>
                        <a:rPr lang="en-US" sz="1400" b="1" dirty="0"/>
                        <a:t>(PwC, 2023)</a:t>
                      </a:r>
                      <a:r>
                        <a:rPr lang="en-US" sz="1400" dirty="0"/>
                        <a:t>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400" dirty="0"/>
                        <a:t>Consumer protection regulations require transparency in pricing and delivery terms </a:t>
                      </a:r>
                      <a:r>
                        <a:rPr lang="en-US" sz="1400" b="1" dirty="0"/>
                        <a:t>(British Retail Consortium, 2023)</a:t>
                      </a:r>
                      <a:r>
                        <a:rPr lang="en-US" sz="1400" dirty="0"/>
                        <a:t>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US" sz="1400" dirty="0"/>
                        <a:t>Climate change affects flower availability and import reliability </a:t>
                      </a:r>
                      <a:r>
                        <a:rPr lang="en-US" sz="1400" b="1" dirty="0"/>
                        <a:t>(Global Market Insights, 2024)</a:t>
                      </a:r>
                      <a:r>
                        <a:rPr lang="en-US" sz="1400" dirty="0"/>
                        <a:t>.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4" y="1179151"/>
            <a:ext cx="3978832" cy="4463889"/>
          </a:xfrm>
        </p:spPr>
        <p:txBody>
          <a:bodyPr anchor="ctr">
            <a:normAutofit/>
          </a:bodyPr>
          <a:lstStyle/>
          <a:p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Fishbone Diagram</a:t>
            </a:r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8745" y="1107319"/>
            <a:ext cx="6341016" cy="5418405"/>
          </a:xfrm>
        </p:spPr>
        <p:txBody>
          <a:bodyPr anchor="ctr">
            <a:normAutofit fontScale="40000" lnSpcReduction="20000"/>
          </a:bodyPr>
          <a:lstStyle/>
          <a:p>
            <a:pPr marL="0" indent="0">
              <a:lnSpc>
                <a:spcPct val="90000"/>
              </a:lnSpc>
              <a:buClr>
                <a:schemeClr val="tx1"/>
              </a:buClr>
              <a:buNone/>
            </a:pPr>
            <a:endParaRPr lang="en-US" sz="1600" dirty="0"/>
          </a:p>
          <a:p>
            <a:pPr marL="0" indent="0">
              <a:lnSpc>
                <a:spcPct val="90000"/>
              </a:lnSpc>
              <a:buClr>
                <a:schemeClr val="tx1"/>
              </a:buClr>
              <a:buNone/>
            </a:pPr>
            <a:endParaRPr lang="en-US" sz="1600" dirty="0"/>
          </a:p>
          <a:p>
            <a:pPr marL="0" indent="0">
              <a:lnSpc>
                <a:spcPct val="90000"/>
              </a:lnSpc>
              <a:buClr>
                <a:schemeClr val="tx1"/>
              </a:buClr>
              <a:buNone/>
            </a:pPr>
            <a:br>
              <a:rPr lang="en-US" dirty="0"/>
            </a:br>
            <a:endParaRPr lang="en-US" sz="3500" dirty="0"/>
          </a:p>
          <a:p>
            <a:pPr marL="0" indent="0">
              <a:lnSpc>
                <a:spcPct val="90000"/>
              </a:lnSpc>
              <a:buClr>
                <a:schemeClr val="tx1"/>
              </a:buClr>
              <a:buNone/>
            </a:pPr>
            <a:r>
              <a:rPr lang="en-US" sz="3500" dirty="0"/>
              <a:t>The Fishbone Diagram was used to </a:t>
            </a:r>
            <a:r>
              <a:rPr lang="en-US" sz="3500" dirty="0" err="1"/>
              <a:t>analyse</a:t>
            </a:r>
            <a:r>
              <a:rPr lang="en-US" sz="3500" dirty="0"/>
              <a:t> the root causes of declining in-store sales rather than </a:t>
            </a:r>
            <a:r>
              <a:rPr lang="en-US" sz="3500" dirty="0" err="1"/>
              <a:t>symptons</a:t>
            </a:r>
            <a:r>
              <a:rPr lang="en-US" sz="3500" dirty="0"/>
              <a:t> (Ishikawa,1985)</a:t>
            </a:r>
          </a:p>
          <a:p>
            <a:pPr marL="0" indent="0">
              <a:buNone/>
            </a:pPr>
            <a:endParaRPr lang="en-US" sz="3500" dirty="0"/>
          </a:p>
          <a:p>
            <a:pPr marL="0" indent="0">
              <a:buNone/>
            </a:pPr>
            <a:r>
              <a:rPr lang="en-US" sz="3500" dirty="0"/>
              <a:t>Why is it used?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3500" dirty="0"/>
              <a:t>To identify root causes of problem rather than symptoms (Ishikawa, 1985).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3500" dirty="0"/>
              <a:t>To structure causes into key categories (</a:t>
            </a:r>
            <a:r>
              <a:rPr lang="en-US" sz="3500" dirty="0" err="1"/>
              <a:t>e.g</a:t>
            </a:r>
            <a:r>
              <a:rPr lang="en-US" sz="3500" dirty="0"/>
              <a:t> People, Methods, Environment) (Tague, 2005).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3500" dirty="0"/>
              <a:t>To support evidence-based decision-making and quality improvement (Slack, Brandon-Jones and Burgess, 2022).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US" sz="3500" dirty="0"/>
              <a:t>Where / How is it used?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3500" dirty="0">
                <a:solidFill>
                  <a:schemeClr val="tx1"/>
                </a:solidFill>
                <a:latin typeface="Arial" panose="020B0604020202020204" pitchFamily="34" charset="0"/>
              </a:rPr>
              <a:t>Used in operations and quality management to </a:t>
            </a:r>
            <a:r>
              <a:rPr lang="en-US" altLang="en-US" sz="3500" dirty="0" err="1">
                <a:solidFill>
                  <a:schemeClr val="tx1"/>
                </a:solidFill>
                <a:latin typeface="Arial" panose="020B0604020202020204" pitchFamily="34" charset="0"/>
              </a:rPr>
              <a:t>analyse</a:t>
            </a:r>
            <a:r>
              <a:rPr lang="en-US" altLang="en-US" sz="3500" dirty="0">
                <a:solidFill>
                  <a:schemeClr val="tx1"/>
                </a:solidFill>
                <a:latin typeface="Arial" panose="020B0604020202020204" pitchFamily="34" charset="0"/>
              </a:rPr>
              <a:t> business problems (Slack, Brandon-Jones and Burgess, 2022).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3500" dirty="0">
                <a:solidFill>
                  <a:schemeClr val="tx1"/>
                </a:solidFill>
                <a:latin typeface="Arial" panose="020B0604020202020204" pitchFamily="34" charset="0"/>
              </a:rPr>
              <a:t>Applied in team-based problem-solving and brainstorming sessions (Ishikawa, 1985).</a:t>
            </a:r>
          </a:p>
          <a:p>
            <a:pPr marL="0" indent="0">
              <a:buClr>
                <a:schemeClr val="tx1"/>
              </a:buClr>
              <a:buNone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>
              <a:buClr>
                <a:schemeClr val="tx1"/>
              </a:buClr>
              <a:buNone/>
            </a:pPr>
            <a:endParaRPr lang="en-US" dirty="0"/>
          </a:p>
          <a:p>
            <a:pPr marL="0" indent="0">
              <a:lnSpc>
                <a:spcPct val="90000"/>
              </a:lnSpc>
              <a:buClr>
                <a:schemeClr val="tx1"/>
              </a:buClr>
              <a:buNone/>
            </a:pPr>
            <a:endParaRPr lang="en-US" sz="1500" dirty="0"/>
          </a:p>
          <a:p>
            <a:pPr marL="0" indent="0">
              <a:lnSpc>
                <a:spcPct val="90000"/>
              </a:lnSpc>
              <a:buClr>
                <a:schemeClr val="tx1"/>
              </a:buClr>
              <a:buNone/>
            </a:pPr>
            <a:r>
              <a:rPr lang="en-US" sz="1500" b="1" dirty="0"/>
              <a:t> </a:t>
            </a:r>
          </a:p>
          <a:p>
            <a:pPr>
              <a:lnSpc>
                <a:spcPct val="90000"/>
              </a:lnSpc>
            </a:pPr>
            <a:endParaRPr lang="en-US" sz="1700" dirty="0"/>
          </a:p>
          <a:p>
            <a:pPr lvl="1">
              <a:lnSpc>
                <a:spcPct val="90000"/>
              </a:lnSpc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Declining In-Store Sales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New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comptitors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Declining high street activity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Small management team stretched operationally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dedicated marketing specialist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use of sales analytics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customer data tracking system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Supplier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dependancy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Rising imported flower cost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Outdate website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Poor social media engagement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subscription service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Reliance on word-of-mouth marketing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Cause-and-Effect </a:t>
            </a:r>
            <a:r>
              <a:rPr lang="en-GB" sz="2800" b="1" dirty="0" err="1"/>
              <a:t>Aplication</a:t>
            </a:r>
            <a:endParaRPr lang="en-GB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B56E19-F8B7-5019-9FEC-1A89C30090F1}"/>
              </a:ext>
            </a:extLst>
          </p:cNvPr>
          <p:cNvSpPr txBox="1"/>
          <p:nvPr/>
        </p:nvSpPr>
        <p:spPr>
          <a:xfrm>
            <a:off x="2136710" y="5875153"/>
            <a:ext cx="9837203" cy="2446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Model Source: Ishikawa, 1985; Slack, Brandon-Jones and Burgess 2022)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Key Findings from the presentation</a:t>
            </a:r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8745" y="559838"/>
            <a:ext cx="6341016" cy="5679216"/>
          </a:xfrm>
        </p:spPr>
        <p:txBody>
          <a:bodyPr anchor="ctr">
            <a:normAutofit lnSpcReduction="10000"/>
          </a:bodyPr>
          <a:lstStyle/>
          <a:p>
            <a:pPr marL="914400" lvl="2" indent="0">
              <a:lnSpc>
                <a:spcPct val="90000"/>
              </a:lnSpc>
              <a:buClr>
                <a:schemeClr val="tx1"/>
              </a:buClr>
              <a:buNone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lnSpc>
                <a:spcPct val="90000"/>
              </a:lnSpc>
              <a:buClr>
                <a:schemeClr val="tx1"/>
              </a:buClr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Green Haven’s in-store sales have declined by 30% due to several external and internal factors.</a:t>
            </a:r>
          </a:p>
          <a:p>
            <a:pPr lvl="2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lnSpc>
                <a:spcPct val="90000"/>
              </a:lnSpc>
              <a:buClr>
                <a:schemeClr val="tx1"/>
              </a:buClr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External Issues: PESTEL</a:t>
            </a:r>
          </a:p>
          <a:p>
            <a:pPr lvl="2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Economic Pressures: Inflation and rising living costs have made people spend less.</a:t>
            </a:r>
          </a:p>
          <a:p>
            <a:pPr lvl="2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Technological Change: More shoppers are choosing online shopping over physical stores.</a:t>
            </a:r>
          </a:p>
          <a:p>
            <a:pPr lvl="2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Fewer Visitors: Less foot traffic in shopping areas is hurting sales.</a:t>
            </a:r>
          </a:p>
          <a:p>
            <a:pPr lvl="2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lnSpc>
                <a:spcPct val="90000"/>
              </a:lnSpc>
              <a:buClr>
                <a:schemeClr val="tx1"/>
              </a:buClr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Internal Issues: FISHBONE, 5w2h </a:t>
            </a:r>
          </a:p>
          <a:p>
            <a:pPr lvl="2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Outdated Online Presence: The company's website needs updates to be more effective.</a:t>
            </a:r>
          </a:p>
          <a:p>
            <a:pPr lvl="2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Weak Marketing Strategy: Current marketing is not reaching or keeping customers well.</a:t>
            </a:r>
          </a:p>
          <a:p>
            <a:pPr lvl="2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Limited Use of Data: The company is not using data effectively for decision-making.</a:t>
            </a:r>
          </a:p>
          <a:p>
            <a:pPr lvl="2">
              <a:lnSpc>
                <a:spcPct val="90000"/>
              </a:lnSpc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079" y="1162049"/>
            <a:ext cx="10515600" cy="5509339"/>
          </a:xfrm>
        </p:spPr>
        <p:txBody>
          <a:bodyPr>
            <a:normAutofit fontScale="25000" lnSpcReduction="20000"/>
          </a:bodyPr>
          <a:lstStyle/>
          <a:p>
            <a:pPr marL="0" indent="0">
              <a:buClr>
                <a:schemeClr val="tx1"/>
              </a:buClr>
              <a:buNone/>
            </a:pPr>
            <a:r>
              <a:rPr lang="en-US" sz="5600" dirty="0"/>
              <a:t>International Fresh Produce Association (2026) 2025 Floral Industry Trends: A Comprehensive Look Back &amp; Forward. Accessed from </a:t>
            </a:r>
            <a:r>
              <a:rPr lang="en-US" sz="5600" dirty="0">
                <a:hlinkClick r:id="rId2"/>
              </a:rPr>
              <a:t>2025 Floral Industry Trends</a:t>
            </a:r>
            <a:r>
              <a:rPr lang="en-US" sz="5600" dirty="0"/>
              <a:t> on 14/02/2026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US" sz="6000" dirty="0"/>
              <a:t>The Floral Industry: Six months into (2025) </a:t>
            </a:r>
            <a:r>
              <a:rPr lang="en-US" sz="5600" dirty="0"/>
              <a:t>2025 Floral Consumer Trends </a:t>
            </a:r>
            <a:r>
              <a:rPr lang="en-US" sz="6000" dirty="0">
                <a:hlinkClick r:id="rId3"/>
              </a:rPr>
              <a:t> 2025-floral-consumer-trends-mid-year-update.pdf</a:t>
            </a:r>
            <a:r>
              <a:rPr lang="en-US" sz="6000" dirty="0"/>
              <a:t> COPYRIGHT© 2025, IFPA. ALL RIGHTS RESERVED. </a:t>
            </a:r>
            <a:endParaRPr lang="en-US" sz="5600" dirty="0"/>
          </a:p>
          <a:p>
            <a:pPr marL="0" indent="0">
              <a:buClr>
                <a:schemeClr val="tx1"/>
              </a:buClr>
              <a:buNone/>
            </a:pPr>
            <a:r>
              <a:rPr lang="en-US" sz="5600" dirty="0"/>
              <a:t>Grand View </a:t>
            </a:r>
            <a:r>
              <a:rPr lang="en-US" sz="5600" dirty="0" err="1"/>
              <a:t>Rsearch</a:t>
            </a:r>
            <a:r>
              <a:rPr lang="en-US" sz="5600" dirty="0"/>
              <a:t> (2025) Cut Flowers Market Size and Share: 2025 - 2030)</a:t>
            </a:r>
            <a:r>
              <a:rPr lang="en-US" sz="6000" dirty="0">
                <a:hlinkClick r:id="rId4"/>
              </a:rPr>
              <a:t> </a:t>
            </a:r>
            <a:r>
              <a:rPr lang="en-US" sz="6000" dirty="0"/>
              <a:t>Accessed from </a:t>
            </a:r>
            <a:r>
              <a:rPr lang="en-US" sz="6000" dirty="0">
                <a:hlinkClick r:id="rId4"/>
              </a:rPr>
              <a:t>https://www.grandviewresearch.com/industry-analysis/cut-flowers-market-report</a:t>
            </a:r>
            <a:r>
              <a:rPr lang="en-US" sz="6000" dirty="0"/>
              <a:t> on 06/02/2026</a:t>
            </a:r>
            <a:endParaRPr lang="en-US" sz="5600" dirty="0"/>
          </a:p>
          <a:p>
            <a:pPr marL="0" indent="0">
              <a:buClr>
                <a:schemeClr val="tx1"/>
              </a:buClr>
              <a:buNone/>
            </a:pPr>
            <a:r>
              <a:rPr lang="en-US" sz="5600" dirty="0"/>
              <a:t>Johnson et al. (2023) Johnson, G., Scholes, K. and Whittington, R. (2023) Exploring Strategy. 13th </a:t>
            </a:r>
            <a:r>
              <a:rPr lang="en-US" sz="5600" dirty="0" err="1"/>
              <a:t>edn</a:t>
            </a:r>
            <a:r>
              <a:rPr lang="en-US" sz="5600" dirty="0"/>
              <a:t>. Harlow: Pearson Education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US" sz="5600" dirty="0"/>
              <a:t>Yüksel, İ. (2012) ‘Developing a multi-criteria decision making model for PESTEL analysis’, International Journal of Business and Management, 7(24), pp. 52–66.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US" sz="5600" dirty="0"/>
              <a:t>Ishikawa (1985)</a:t>
            </a:r>
            <a:r>
              <a:rPr lang="en-US" dirty="0"/>
              <a:t> </a:t>
            </a:r>
            <a:r>
              <a:rPr lang="en-US" sz="5600" dirty="0"/>
              <a:t>Ishikawa, K. (1985) What is Total Quality Control? The Japanese Way. Englewood Cliffs: Prentice Hall.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US" sz="5600" dirty="0"/>
              <a:t>Slack, N., Brandon-Jones, A. and Burgess, N. (2022) Operations Management. 10th </a:t>
            </a:r>
            <a:r>
              <a:rPr lang="en-US" sz="5600" dirty="0" err="1"/>
              <a:t>edn</a:t>
            </a:r>
            <a:r>
              <a:rPr lang="en-US" sz="5600" dirty="0"/>
              <a:t>. Harlow: Pearson Education.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US" sz="5600" dirty="0"/>
              <a:t>Tague, N.R. (2005) The Quality Toolbox. 2nd </a:t>
            </a:r>
            <a:r>
              <a:rPr lang="en-US" sz="5600" dirty="0" err="1"/>
              <a:t>edn</a:t>
            </a:r>
            <a:r>
              <a:rPr lang="en-US" sz="5600" dirty="0"/>
              <a:t>. Milwaukee: ASQ Quality Press.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US" sz="5600" dirty="0"/>
              <a:t>IBISWorld (2024) Florists in the UK: Industry report. London: IBISWorld.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US" sz="5600" dirty="0"/>
              <a:t>Euromonitor International (2023) Floriculture and flower retailing in the UK. London: Euromonitor.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US" sz="5600" dirty="0"/>
              <a:t>Mintel (2023) UK consumer </a:t>
            </a:r>
            <a:r>
              <a:rPr lang="en-US" sz="5600" dirty="0" err="1"/>
              <a:t>behaviour</a:t>
            </a:r>
            <a:r>
              <a:rPr lang="en-US" sz="5600" dirty="0"/>
              <a:t> in gifting and floral purchases. London: Mintel Group Ltd.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US" sz="5600" dirty="0"/>
              <a:t>Global Market Insights (2024) Floriculture market size and share report.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US" sz="5600" dirty="0"/>
              <a:t>British Retail Consortium (2023) Retail footfall and high street trends in the UK. London: BRC.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US" sz="5600" dirty="0"/>
              <a:t>Office for National Statistics (ONS) (2023) Inflation and cost of living in the UK.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US" sz="5600" dirty="0"/>
              <a:t>PwC (2023) UK retail and e-commerce consumer insights. London: PwC.</a:t>
            </a: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3515E4C1-A6A8-4562-F981-5C1A2DC247C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62374" y="-12677"/>
            <a:ext cx="11656906" cy="6479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>
              <a:buNone/>
            </a:pPr>
            <a:r>
              <a:rPr lang="en-US" sz="1400" b="1" dirty="0"/>
              <a:t>British Retail Consortium (2023)</a:t>
            </a:r>
            <a:r>
              <a:rPr lang="en-US" sz="1400" dirty="0"/>
              <a:t> </a:t>
            </a:r>
            <a:r>
              <a:rPr lang="en-US" sz="1400" i="1" dirty="0"/>
              <a:t>Retail footfall and high street trends in the UK</a:t>
            </a:r>
            <a:r>
              <a:rPr lang="en-US" sz="1400" dirty="0"/>
              <a:t>. London: BRC.</a:t>
            </a:r>
          </a:p>
          <a:p>
            <a:pPr marL="0" indent="0">
              <a:buNone/>
            </a:pPr>
            <a:r>
              <a:rPr lang="en-US" sz="1400" b="1" dirty="0"/>
              <a:t>Euromonitor International (2023)</a:t>
            </a:r>
            <a:r>
              <a:rPr lang="en-US" sz="1400" dirty="0"/>
              <a:t> </a:t>
            </a:r>
            <a:r>
              <a:rPr lang="en-US" sz="1400" i="1" dirty="0"/>
              <a:t>Floriculture and flower retailing in the UK</a:t>
            </a:r>
            <a:r>
              <a:rPr lang="en-US" sz="1400" dirty="0"/>
              <a:t>. London: Euromonitor.</a:t>
            </a:r>
          </a:p>
          <a:p>
            <a:pPr marL="0" indent="0">
              <a:buNone/>
            </a:pPr>
            <a:r>
              <a:rPr lang="en-US" sz="1400" b="1" dirty="0"/>
              <a:t>Global Market Insights (2024)</a:t>
            </a:r>
            <a:r>
              <a:rPr lang="en-US" sz="1400" dirty="0"/>
              <a:t> </a:t>
            </a:r>
            <a:r>
              <a:rPr lang="en-US" sz="1400" i="1" dirty="0"/>
              <a:t>Floriculture market size and share report</a:t>
            </a:r>
            <a:r>
              <a:rPr lang="en-US" sz="1400" dirty="0"/>
              <a:t>.</a:t>
            </a:r>
          </a:p>
          <a:p>
            <a:pPr marL="0" indent="0">
              <a:buNone/>
            </a:pPr>
            <a:r>
              <a:rPr lang="en-US" sz="1400" b="1" dirty="0"/>
              <a:t>Grand View Research (2025)</a:t>
            </a:r>
            <a:r>
              <a:rPr lang="en-US" sz="1400" dirty="0"/>
              <a:t> </a:t>
            </a:r>
            <a:r>
              <a:rPr lang="en-US" sz="1400" i="1" dirty="0"/>
              <a:t>Cut flowers market size and share: 2025–2030</a:t>
            </a:r>
            <a:r>
              <a:rPr lang="en-US" sz="1400" dirty="0"/>
              <a:t>. Available at: </a:t>
            </a:r>
            <a:r>
              <a:rPr lang="en-US" sz="1400" dirty="0">
                <a:hlinkClick r:id="rId2"/>
              </a:rPr>
              <a:t>https://www.grandviewresearch.com/industry-analysis/cut-flowers-market-report</a:t>
            </a:r>
            <a:r>
              <a:rPr lang="en-US" sz="1400" dirty="0"/>
              <a:t> (Accessed: 6 February 2026).</a:t>
            </a:r>
          </a:p>
          <a:p>
            <a:pPr marL="0" indent="0">
              <a:buNone/>
            </a:pPr>
            <a:r>
              <a:rPr lang="en-US" sz="1400" b="1" dirty="0"/>
              <a:t>IBISWorld (2024)</a:t>
            </a:r>
            <a:r>
              <a:rPr lang="en-US" sz="1400" dirty="0"/>
              <a:t> </a:t>
            </a:r>
            <a:r>
              <a:rPr lang="en-US" sz="1400" i="1" dirty="0"/>
              <a:t>Florists in the UK: Industry report</a:t>
            </a:r>
            <a:r>
              <a:rPr lang="en-US" sz="1400" dirty="0"/>
              <a:t>. London: IBISWorld.</a:t>
            </a:r>
          </a:p>
          <a:p>
            <a:pPr marL="0" indent="0">
              <a:buNone/>
            </a:pPr>
            <a:r>
              <a:rPr lang="en-US" sz="1400" b="1" dirty="0"/>
              <a:t>International Fresh Produce Association (2026)</a:t>
            </a:r>
            <a:r>
              <a:rPr lang="en-US" sz="1400" dirty="0"/>
              <a:t> </a:t>
            </a:r>
            <a:r>
              <a:rPr lang="en-US" sz="1400" i="1" dirty="0"/>
              <a:t>2025 floral industry trends: A comprehensive look back &amp; forward</a:t>
            </a:r>
            <a:r>
              <a:rPr lang="en-US" sz="1400" dirty="0"/>
              <a:t>. Available at: </a:t>
            </a:r>
            <a:r>
              <a:rPr lang="en-US" sz="1400" dirty="0">
                <a:hlinkClick r:id="rId2"/>
              </a:rPr>
              <a:t>Cut Flowers Market Size And Share | Industry Report, 2030</a:t>
            </a:r>
            <a:r>
              <a:rPr lang="en-US" sz="1400" dirty="0"/>
              <a:t> (Accessed: 14 February 2026).</a:t>
            </a:r>
          </a:p>
          <a:p>
            <a:pPr marL="0" indent="0">
              <a:buNone/>
            </a:pPr>
            <a:r>
              <a:rPr lang="en-US" sz="1400" b="1" dirty="0"/>
              <a:t>Ishikawa, K. (1985)</a:t>
            </a:r>
            <a:r>
              <a:rPr lang="en-US" sz="1400" dirty="0"/>
              <a:t> </a:t>
            </a:r>
            <a:r>
              <a:rPr lang="en-US" sz="1400" i="1" dirty="0"/>
              <a:t>What is total quality control? The Japanese way</a:t>
            </a:r>
            <a:r>
              <a:rPr lang="en-US" sz="1400" dirty="0"/>
              <a:t>. Englewood Cliffs: Prentice Hall.</a:t>
            </a:r>
          </a:p>
          <a:p>
            <a:pPr marL="0" indent="0">
              <a:buNone/>
            </a:pPr>
            <a:r>
              <a:rPr lang="en-US" sz="1400" b="1" dirty="0"/>
              <a:t>Johnson, G., Scholes, K. and Whittington, R. (2023)</a:t>
            </a:r>
            <a:r>
              <a:rPr lang="en-US" sz="1400" dirty="0"/>
              <a:t> </a:t>
            </a:r>
            <a:r>
              <a:rPr lang="en-US" sz="1400" i="1" dirty="0"/>
              <a:t>Exploring strategy</a:t>
            </a:r>
            <a:r>
              <a:rPr lang="en-US" sz="1400" dirty="0"/>
              <a:t>. 13th </a:t>
            </a:r>
            <a:r>
              <a:rPr lang="en-US" sz="1400" dirty="0" err="1"/>
              <a:t>edn</a:t>
            </a:r>
            <a:r>
              <a:rPr lang="en-US" sz="1400" dirty="0"/>
              <a:t>. Harlow: Pearson Education.</a:t>
            </a:r>
          </a:p>
          <a:p>
            <a:pPr marL="0" indent="0">
              <a:buNone/>
            </a:pPr>
            <a:r>
              <a:rPr lang="en-US" sz="1400" b="1" dirty="0"/>
              <a:t>Mintel (2023)</a:t>
            </a:r>
            <a:r>
              <a:rPr lang="en-US" sz="1400" dirty="0"/>
              <a:t> </a:t>
            </a:r>
            <a:r>
              <a:rPr lang="en-US" sz="1400" i="1" dirty="0"/>
              <a:t>UK consumer </a:t>
            </a:r>
            <a:r>
              <a:rPr lang="en-US" sz="1400" i="1" dirty="0" err="1"/>
              <a:t>behaviour</a:t>
            </a:r>
            <a:r>
              <a:rPr lang="en-US" sz="1400" i="1" dirty="0"/>
              <a:t> in gifting and floral purchases</a:t>
            </a:r>
            <a:r>
              <a:rPr lang="en-US" sz="1400" dirty="0"/>
              <a:t>. London: Mintel Group Ltd.</a:t>
            </a:r>
          </a:p>
          <a:p>
            <a:pPr marL="0" indent="0">
              <a:buNone/>
            </a:pPr>
            <a:r>
              <a:rPr lang="en-US" sz="1400" b="1" dirty="0"/>
              <a:t>Office for National Statistics (2023)</a:t>
            </a:r>
            <a:r>
              <a:rPr lang="en-US" sz="1400" dirty="0"/>
              <a:t> </a:t>
            </a:r>
            <a:r>
              <a:rPr lang="en-US" sz="1400" i="1" dirty="0"/>
              <a:t>Inflation and cost of living in the UK</a:t>
            </a:r>
            <a:r>
              <a:rPr lang="en-US" sz="1400" dirty="0"/>
              <a:t>.</a:t>
            </a:r>
          </a:p>
          <a:p>
            <a:pPr marL="0" indent="0">
              <a:buNone/>
            </a:pPr>
            <a:r>
              <a:rPr lang="en-US" sz="1400" b="1" dirty="0"/>
              <a:t>PwC (2023)</a:t>
            </a:r>
            <a:r>
              <a:rPr lang="en-US" sz="1400" dirty="0"/>
              <a:t> </a:t>
            </a:r>
            <a:r>
              <a:rPr lang="en-US" sz="1400" i="1" dirty="0"/>
              <a:t>UK retail and e-commerce consumer insights</a:t>
            </a:r>
            <a:r>
              <a:rPr lang="en-US" sz="1400" dirty="0"/>
              <a:t>. London: PwC.</a:t>
            </a:r>
          </a:p>
          <a:p>
            <a:pPr marL="0" indent="0">
              <a:buNone/>
            </a:pPr>
            <a:r>
              <a:rPr lang="en-US" sz="1400" b="1" dirty="0"/>
              <a:t>Slack, N., Brandon-Jones, A. and Burgess, N. (2022)</a:t>
            </a:r>
            <a:r>
              <a:rPr lang="en-US" sz="1400" dirty="0"/>
              <a:t> </a:t>
            </a:r>
            <a:r>
              <a:rPr lang="en-US" sz="1400" i="1" dirty="0"/>
              <a:t>Operations management</a:t>
            </a:r>
            <a:r>
              <a:rPr lang="en-US" sz="1400" dirty="0"/>
              <a:t>. 10th </a:t>
            </a:r>
            <a:r>
              <a:rPr lang="en-US" sz="1400" dirty="0" err="1"/>
              <a:t>edn</a:t>
            </a:r>
            <a:r>
              <a:rPr lang="en-US" sz="1400" dirty="0"/>
              <a:t>. Harlow: Pearson Education.</a:t>
            </a:r>
          </a:p>
          <a:p>
            <a:pPr marL="0" indent="0">
              <a:buNone/>
            </a:pPr>
            <a:r>
              <a:rPr lang="en-US" sz="1400" b="1" dirty="0"/>
              <a:t>Tague, N.R. (2005)</a:t>
            </a:r>
            <a:r>
              <a:rPr lang="en-US" sz="1400" dirty="0"/>
              <a:t> </a:t>
            </a:r>
            <a:r>
              <a:rPr lang="en-US" sz="1400" i="1" dirty="0"/>
              <a:t>The quality toolbox</a:t>
            </a:r>
            <a:r>
              <a:rPr lang="en-US" sz="1400" dirty="0"/>
              <a:t>. 2nd </a:t>
            </a:r>
            <a:r>
              <a:rPr lang="en-US" sz="1400" dirty="0" err="1"/>
              <a:t>edn</a:t>
            </a:r>
            <a:r>
              <a:rPr lang="en-US" sz="1400" dirty="0"/>
              <a:t>. Milwaukee: ASQ Quality Press.</a:t>
            </a:r>
          </a:p>
          <a:p>
            <a:pPr marL="0" indent="0">
              <a:buNone/>
            </a:pPr>
            <a:r>
              <a:rPr lang="en-US" sz="1400" b="1" dirty="0"/>
              <a:t>The Floral Industry (2025)</a:t>
            </a:r>
            <a:r>
              <a:rPr lang="en-US" sz="1400" dirty="0"/>
              <a:t> </a:t>
            </a:r>
            <a:r>
              <a:rPr lang="en-US" sz="1400" i="1" dirty="0"/>
              <a:t>Six months into 2025: 2025 floral consumer trends mid-year update</a:t>
            </a:r>
            <a:r>
              <a:rPr lang="en-US" sz="1400" dirty="0"/>
              <a:t>. Available at: </a:t>
            </a:r>
            <a:r>
              <a:rPr lang="en-US" sz="1400" dirty="0">
                <a:hlinkClick r:id="rId3"/>
              </a:rPr>
              <a:t>2025-floral-consumer-trends-mid-year-update.pdf </a:t>
            </a:r>
            <a:r>
              <a:rPr lang="en-US" sz="1400" dirty="0"/>
              <a:t>(Accessed: 14 February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400" b="1" dirty="0"/>
              <a:t>Yüksel, İ. (2012)</a:t>
            </a:r>
            <a:r>
              <a:rPr lang="en-US" sz="1400" dirty="0"/>
              <a:t> ‘Developing a multi-criteria decision making model for PESTEL analysis’, </a:t>
            </a:r>
            <a:r>
              <a:rPr lang="en-US" sz="1400" i="1" dirty="0"/>
              <a:t>International Journal of Business and Management</a:t>
            </a:r>
            <a:r>
              <a:rPr lang="en-US" sz="1400" dirty="0"/>
              <a:t>, 7(24), pp. 52–66.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22384</TotalTime>
  <Words>1785</Words>
  <Application>Microsoft Office PowerPoint</Application>
  <PresentationFormat>Widescreen</PresentationFormat>
  <Paragraphs>222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Trebuchet MS</vt:lpstr>
      <vt:lpstr>Wingdings</vt:lpstr>
      <vt:lpstr>Wingdings 3</vt:lpstr>
      <vt:lpstr>Facet</vt:lpstr>
      <vt:lpstr>PowerPoint Presentation</vt:lpstr>
      <vt:lpstr>                                   Presentation overview</vt:lpstr>
      <vt:lpstr>Overview of Green Haven Florists</vt:lpstr>
      <vt:lpstr>       Nature and scope of the Problems</vt:lpstr>
      <vt:lpstr>PowerPoint Presentation</vt:lpstr>
      <vt:lpstr>                            PESTEL Analysis</vt:lpstr>
      <vt:lpstr>PESTEL Application to Green Haven Florists   </vt:lpstr>
      <vt:lpstr>Fishbone Diagram</vt:lpstr>
      <vt:lpstr>PowerPoint Presentation</vt:lpstr>
      <vt:lpstr> Key Findings from the presentation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Ewelina Dobromila Wola (2435880)</cp:lastModifiedBy>
  <cp:revision>95</cp:revision>
  <dcterms:created xsi:type="dcterms:W3CDTF">2024-01-29T11:42:05Z</dcterms:created>
  <dcterms:modified xsi:type="dcterms:W3CDTF">2026-02-14T18:04:22Z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