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20" r:id="rId1"/>
  </p:sldMasterIdLst>
  <p:notesMasterIdLst>
    <p:notesMasterId r:id="rId12"/>
  </p:notesMasterIdLst>
  <p:handoutMasterIdLst>
    <p:handoutMasterId r:id="rId13"/>
  </p:handoutMasterIdLst>
  <p:sldIdLst>
    <p:sldId id="256" r:id="rId2"/>
    <p:sldId id="264" r:id="rId3"/>
    <p:sldId id="257" r:id="rId4"/>
    <p:sldId id="259" r:id="rId5"/>
    <p:sldId id="258" r:id="rId6"/>
    <p:sldId id="260" r:id="rId7"/>
    <p:sldId id="261"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72" d="100"/>
          <a:sy n="72" d="100"/>
        </p:scale>
        <p:origin x="534" y="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a Maria" userId="b17b304d9d2e1f5d" providerId="LiveId" clId="{67B258C2-F117-4555-8AE8-CE1528259E22}"/>
    <pc:docChg chg="modSld">
      <pc:chgData name="Syeda Maria" userId="b17b304d9d2e1f5d" providerId="LiveId" clId="{67B258C2-F117-4555-8AE8-CE1528259E22}" dt="2023-03-03T23:54:33.952" v="11" actId="20577"/>
      <pc:docMkLst>
        <pc:docMk/>
      </pc:docMkLst>
      <pc:sldChg chg="modSp mod">
        <pc:chgData name="Syeda Maria" userId="b17b304d9d2e1f5d" providerId="LiveId" clId="{67B258C2-F117-4555-8AE8-CE1528259E22}" dt="2023-03-03T23:54:33.952" v="11" actId="20577"/>
        <pc:sldMkLst>
          <pc:docMk/>
          <pc:sldMk cId="3601082625" sldId="256"/>
        </pc:sldMkLst>
        <pc:spChg chg="mod">
          <ac:chgData name="Syeda Maria" userId="b17b304d9d2e1f5d" providerId="LiveId" clId="{67B258C2-F117-4555-8AE8-CE1528259E22}" dt="2023-03-03T23:54:33.952" v="11" actId="20577"/>
          <ac:spMkLst>
            <pc:docMk/>
            <pc:sldMk cId="3601082625" sldId="256"/>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7AF7A56-0E50-47A6-A328-8C580A1EDBF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C68EDA2-72E2-4574-96D0-12A27C2922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7566F5-374D-49A7-99F5-1063ECBDD81B}" type="datetime1">
              <a:rPr lang="en-GB" smtClean="0"/>
              <a:t>03/03/2023</a:t>
            </a:fld>
            <a:endParaRPr lang="en-GB" dirty="0"/>
          </a:p>
        </p:txBody>
      </p:sp>
      <p:sp>
        <p:nvSpPr>
          <p:cNvPr id="4" name="Footer Placeholder 3">
            <a:extLst>
              <a:ext uri="{FF2B5EF4-FFF2-40B4-BE49-F238E27FC236}">
                <a16:creationId xmlns:a16="http://schemas.microsoft.com/office/drawing/2014/main" id="{48A5B68D-D5C6-4567-954C-23ADF456E9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E572477-4579-4CF8-A964-C749A53F901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8038CEB-EDD1-480C-ACF9-58A0CE538604}" type="slidenum">
              <a:rPr lang="en-GB" smtClean="0"/>
              <a:t>‹#›</a:t>
            </a:fld>
            <a:endParaRPr lang="en-GB"/>
          </a:p>
        </p:txBody>
      </p:sp>
    </p:spTree>
    <p:extLst>
      <p:ext uri="{BB962C8B-B14F-4D97-AF65-F5344CB8AC3E}">
        <p14:creationId xmlns:p14="http://schemas.microsoft.com/office/powerpoint/2010/main" val="77132369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83149-8796-4615-B2BE-34BF74D18C9D}" type="datetime1">
              <a:rPr lang="en-GB" smtClean="0"/>
              <a:pPr/>
              <a:t>03/03/2023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939E46-51A4-488F-821E-39D21C326696}" type="slidenum">
              <a:rPr lang="en-GB" noProof="0" smtClean="0"/>
              <a:t>‹#›</a:t>
            </a:fld>
            <a:endParaRPr lang="en-GB" noProof="0"/>
          </a:p>
        </p:txBody>
      </p:sp>
    </p:spTree>
    <p:extLst>
      <p:ext uri="{BB962C8B-B14F-4D97-AF65-F5344CB8AC3E}">
        <p14:creationId xmlns:p14="http://schemas.microsoft.com/office/powerpoint/2010/main" val="427237847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939E46-51A4-488F-821E-39D21C326696}" type="slidenum">
              <a:rPr lang="en-GB" smtClean="0"/>
              <a:t>1</a:t>
            </a:fld>
            <a:endParaRPr lang="en-GB"/>
          </a:p>
        </p:txBody>
      </p:sp>
    </p:spTree>
    <p:extLst>
      <p:ext uri="{BB962C8B-B14F-4D97-AF65-F5344CB8AC3E}">
        <p14:creationId xmlns:p14="http://schemas.microsoft.com/office/powerpoint/2010/main" val="2051337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03E1876A-C34A-4C87-92BE-D07C074DF6C1}" type="datetime1">
              <a:rPr lang="en-GB" noProof="0" smtClean="0"/>
              <a:t>03/03/2023</a:t>
            </a:fld>
            <a:endParaRPr lang="en-GB" noProof="0"/>
          </a:p>
        </p:txBody>
      </p:sp>
      <p:sp>
        <p:nvSpPr>
          <p:cNvPr id="5" name="Footer Placeholder 4"/>
          <p:cNvSpPr>
            <a:spLocks noGrp="1"/>
          </p:cNvSpPr>
          <p:nvPr>
            <p:ph type="ftr" sz="quarter" idx="11"/>
          </p:nvPr>
        </p:nvSpPr>
        <p:spPr>
          <a:xfrm>
            <a:off x="5332412" y="5883275"/>
            <a:ext cx="4324044" cy="365125"/>
          </a:xfrm>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46147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753EA5FA-A288-4274-A4C4-836962168AFC}" type="datetime1">
              <a:rPr lang="en-GB" noProof="0" smtClean="0"/>
              <a:t>03/03/2023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a:xfrm>
            <a:off x="10951856" y="5867131"/>
            <a:ext cx="551167" cy="365125"/>
          </a:xfrm>
        </p:spPr>
        <p:txBody>
          <a:bodyPr/>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807530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4AB7A3E6-C561-42EF-BD24-5100F72104DF}" type="datetime1">
              <a:rPr lang="en-GB" noProof="0" smtClean="0"/>
              <a:t>03/03/2023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857555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B581F60A-7A6C-47A5-A240-EF594737F0A6}" type="datetime1">
              <a:rPr lang="en-GB" noProof="0" smtClean="0"/>
              <a:t>03/03/2023</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2669734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D2BFD511-F9D9-4C65-A972-7F7DD0F95A00}" type="datetime1">
              <a:rPr lang="en-GB" noProof="0" smtClean="0"/>
              <a:t>03/03/2023</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250803450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1F6C4C4E-80F9-463A-915B-DB91C591AC0C}" type="datetime1">
              <a:rPr lang="en-GB" noProof="0" smtClean="0"/>
              <a:t>03/03/2023</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914539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A8579684-94BB-4B0C-AF4A-CB9E7E5BFAA8}" type="datetime1">
              <a:rPr lang="en-GB" noProof="0" smtClean="0"/>
              <a:t>03/03/2023</a:t>
            </a:fld>
            <a:endParaRPr lang="en-GB" noProof="0"/>
          </a:p>
        </p:txBody>
      </p:sp>
      <p:sp>
        <p:nvSpPr>
          <p:cNvPr id="3" name="Footer Placeholder 2"/>
          <p:cNvSpPr>
            <a:spLocks noGrp="1"/>
          </p:cNvSpPr>
          <p:nvPr>
            <p:ph type="ftr" sz="quarter" idx="11"/>
          </p:nvPr>
        </p:nvSpPr>
        <p:spPr/>
        <p:txBody>
          <a:bodyPr/>
          <a:lstStyle/>
          <a:p>
            <a:pPr rtl="0"/>
            <a:endParaRPr lang="en-GB" noProof="0"/>
          </a:p>
        </p:txBody>
      </p:sp>
      <p:sp>
        <p:nvSpPr>
          <p:cNvPr id="4" name="Slide Number Placeholder 3"/>
          <p:cNvSpPr>
            <a:spLocks noGrp="1"/>
          </p:cNvSpPr>
          <p:nvPr>
            <p:ph type="sldNum" sz="quarter" idx="12"/>
          </p:nvPr>
        </p:nvSpPr>
        <p:spPr/>
        <p:txBody>
          <a:bodyPr/>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3164955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F7EE774B-D0B7-47A9-A0CF-6C99222D750A}" type="datetime1">
              <a:rPr lang="en-GB" noProof="0" smtClean="0"/>
              <a:t>03/03/2023</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68781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0EE89071-3C6F-48C6-8277-BF2D583A33FB}" type="datetime1">
              <a:rPr lang="en-GB" noProof="0" smtClean="0"/>
              <a:t>03/03/2023</a:t>
            </a:fld>
            <a:endParaRPr lang="en-GB" noProof="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696502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D2BFD511-F9D9-4C65-A972-7F7DD0F95A00}" type="datetime1">
              <a:rPr lang="en-GB" noProof="0" smtClean="0"/>
              <a:t>03/03/2023</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65574738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D2BFD511-F9D9-4C65-A972-7F7DD0F95A00}" type="datetime1">
              <a:rPr lang="en-GB" noProof="0" smtClean="0"/>
              <a:t>03/03/2023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95501880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D2BFD511-F9D9-4C65-A972-7F7DD0F95A00}" type="datetime1">
              <a:rPr lang="en-GB" noProof="0" smtClean="0"/>
              <a:t>03/03/2023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376630319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D2BFD511-F9D9-4C65-A972-7F7DD0F95A00}" type="datetime1">
              <a:rPr lang="en-GB" noProof="0" smtClean="0"/>
              <a:t>03/03/2023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69066690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D2BFD511-F9D9-4C65-A972-7F7DD0F95A00}" type="datetime1">
              <a:rPr lang="en-GB" noProof="0" smtClean="0"/>
              <a:t>03/03/2023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1964472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D2BFD511-F9D9-4C65-A972-7F7DD0F95A00}" type="datetime1">
              <a:rPr lang="en-GB" noProof="0" smtClean="0"/>
              <a:t>03/03/2023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49834808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BA34B235-AB0A-4BDA-9C30-6C7DC52F1685}" type="datetime1">
              <a:rPr lang="en-GB" noProof="0" smtClean="0"/>
              <a:t>03/03/2023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41922613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F5166E80-9F66-4B23-9F13-DB8B5CCC3213}" type="datetime1">
              <a:rPr lang="en-GB" noProof="0" smtClean="0"/>
              <a:t>03/03/2023</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357160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D2BFD511-F9D9-4C65-A972-7F7DD0F95A00}" type="datetime1">
              <a:rPr lang="en-GB" noProof="0" smtClean="0"/>
              <a:t>03/03/2023</a:t>
            </a:fld>
            <a:endParaRPr lang="en-GB" noProof="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endParaRPr lang="en-GB" noProof="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69E57DC2-970A-4B3E-BB1C-7A09969E49DF}" type="slidenum">
              <a:rPr lang="en-GB" noProof="0" smtClean="0"/>
              <a:pPr/>
              <a:t>‹#›</a:t>
            </a:fld>
            <a:endParaRPr lang="en-GB" noProof="0"/>
          </a:p>
        </p:txBody>
      </p:sp>
    </p:spTree>
    <p:extLst>
      <p:ext uri="{BB962C8B-B14F-4D97-AF65-F5344CB8AC3E}">
        <p14:creationId xmlns:p14="http://schemas.microsoft.com/office/powerpoint/2010/main" val="3881271493"/>
      </p:ext>
    </p:extLst>
  </p:cSld>
  <p:clrMap bg1="lt1" tx1="dk1" bg2="lt2" tx2="dk2" accent1="accent1" accent2="accent2" accent3="accent3" accent4="accent4" accent5="accent5" accent6="accent6" hlink="hlink" folHlink="folHlink"/>
  <p:sldLayoutIdLst>
    <p:sldLayoutId id="2147483821" r:id="rId1"/>
    <p:sldLayoutId id="2147483822" r:id="rId2"/>
    <p:sldLayoutId id="2147483823" r:id="rId3"/>
    <p:sldLayoutId id="2147483824" r:id="rId4"/>
    <p:sldLayoutId id="2147483825" r:id="rId5"/>
    <p:sldLayoutId id="2147483826" r:id="rId6"/>
    <p:sldLayoutId id="2147483827" r:id="rId7"/>
    <p:sldLayoutId id="2147483828" r:id="rId8"/>
    <p:sldLayoutId id="2147483829" r:id="rId9"/>
    <p:sldLayoutId id="2147483830" r:id="rId10"/>
    <p:sldLayoutId id="2147483831" r:id="rId11"/>
    <p:sldLayoutId id="2147483832" r:id="rId12"/>
    <p:sldLayoutId id="2147483833" r:id="rId13"/>
    <p:sldLayoutId id="2147483834" r:id="rId14"/>
    <p:sldLayoutId id="2147483835" r:id="rId15"/>
    <p:sldLayoutId id="2147483836" r:id="rId16"/>
    <p:sldLayoutId id="2147483837"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researchbriefings.files.parliament.uk/documents/CBP-9111/CBP-9111.pdf" TargetMode="External"/><Relationship Id="rId2" Type="http://schemas.openxmlformats.org/officeDocument/2006/relationships/hyperlink" Target="https://goodmenproject.com/business-ethics-2/4-ways-small-businesses-can-recover-from-the-pandemic/" TargetMode="External"/><Relationship Id="rId1" Type="http://schemas.openxmlformats.org/officeDocument/2006/relationships/slideLayout" Target="../slideLayouts/slideLayout2.xml"/><Relationship Id="rId5" Type="http://schemas.openxmlformats.org/officeDocument/2006/relationships/hyperlink" Target="https://www.marriott.com/marriott/aboutmarriott.mi" TargetMode="External"/><Relationship Id="rId4" Type="http://schemas.openxmlformats.org/officeDocument/2006/relationships/hyperlink" Target="https://www.investopedia.com/terms/m/marketing-plan.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87595" y="1244248"/>
            <a:ext cx="5751537" cy="3848521"/>
          </a:xfrm>
        </p:spPr>
        <p:txBody>
          <a:bodyPr rtlCol="0" anchor="ctr">
            <a:normAutofit/>
          </a:bodyPr>
          <a:lstStyle/>
          <a:p>
            <a:pPr algn="ctr"/>
            <a:r>
              <a:rPr lang="en-GB" sz="4400" b="1" dirty="0"/>
              <a:t>Marketing plan written for Marriot Hotel– Component 2 </a:t>
            </a:r>
          </a:p>
        </p:txBody>
      </p:sp>
      <p:sp>
        <p:nvSpPr>
          <p:cNvPr id="3" name="Subtitle 2"/>
          <p:cNvSpPr>
            <a:spLocks noGrp="1"/>
          </p:cNvSpPr>
          <p:nvPr>
            <p:ph type="subTitle" idx="1"/>
          </p:nvPr>
        </p:nvSpPr>
        <p:spPr>
          <a:xfrm>
            <a:off x="7955721" y="1504739"/>
            <a:ext cx="3594595" cy="3848522"/>
          </a:xfrm>
        </p:spPr>
        <p:txBody>
          <a:bodyPr rtlCol="0" anchor="ctr">
            <a:normAutofit/>
          </a:bodyPr>
          <a:lstStyle/>
          <a:p>
            <a:pPr algn="l"/>
            <a:r>
              <a:rPr lang="en-GB" sz="2400" dirty="0">
                <a:latin typeface="Arial" panose="020B0604020202020204" pitchFamily="34" charset="0"/>
                <a:cs typeface="Arial" panose="020B0604020202020204" pitchFamily="34" charset="0"/>
              </a:rPr>
              <a:t>Syed Islam</a:t>
            </a:r>
            <a:endParaRPr lang="en-US" sz="2400" dirty="0">
              <a:latin typeface="Arial" panose="020B0604020202020204" pitchFamily="34" charset="0"/>
              <a:cs typeface="Arial" panose="020B0604020202020204" pitchFamily="34" charset="0"/>
            </a:endParaRPr>
          </a:p>
          <a:p>
            <a:pPr algn="l"/>
            <a:r>
              <a:rPr lang="en-GB" sz="2400" dirty="0">
                <a:latin typeface="Arial" panose="020B0604020202020204" pitchFamily="34" charset="0"/>
                <a:cs typeface="Arial" panose="020B0604020202020204" pitchFamily="34" charset="0"/>
              </a:rPr>
              <a:t>Student ID - 2130975</a:t>
            </a:r>
          </a:p>
          <a:p>
            <a:pPr algn="l"/>
            <a:r>
              <a:rPr lang="en-GB" sz="2400" dirty="0">
                <a:latin typeface="Arial" panose="020B0604020202020204" pitchFamily="34" charset="0"/>
                <a:cs typeface="Arial" panose="020B0604020202020204" pitchFamily="34" charset="0"/>
              </a:rPr>
              <a:t>Business Essentials – BMIH4005</a:t>
            </a:r>
          </a:p>
          <a:p>
            <a:pPr algn="l"/>
            <a:r>
              <a:rPr lang="en-GB" sz="2400" dirty="0">
                <a:latin typeface="Arial" panose="020B0604020202020204" pitchFamily="34" charset="0"/>
                <a:cs typeface="Arial" panose="020B0604020202020204" pitchFamily="34" charset="0"/>
              </a:rPr>
              <a:t>Lecturer name – </a:t>
            </a:r>
            <a:r>
              <a:rPr lang="en-GB" sz="2400">
                <a:latin typeface="Arial" panose="020B0604020202020204" pitchFamily="34" charset="0"/>
                <a:cs typeface="Arial" panose="020B0604020202020204" pitchFamily="34" charset="0"/>
              </a:rPr>
              <a:t>Chris Wilkin</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10826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C45176-C25E-4702-BE55-2D766BBE54D7}"/>
              </a:ext>
            </a:extLst>
          </p:cNvPr>
          <p:cNvPicPr>
            <a:picLocks noChangeAspect="1"/>
          </p:cNvPicPr>
          <p:nvPr/>
        </p:nvPicPr>
        <p:blipFill>
          <a:blip r:embed="rId2"/>
          <a:stretch>
            <a:fillRect/>
          </a:stretch>
        </p:blipFill>
        <p:spPr>
          <a:xfrm>
            <a:off x="3501188" y="0"/>
            <a:ext cx="4905075" cy="1962030"/>
          </a:xfrm>
          <a:prstGeom prst="rect">
            <a:avLst/>
          </a:prstGeom>
        </p:spPr>
      </p:pic>
      <p:pic>
        <p:nvPicPr>
          <p:cNvPr id="5" name="Picture 4">
            <a:extLst>
              <a:ext uri="{FF2B5EF4-FFF2-40B4-BE49-F238E27FC236}">
                <a16:creationId xmlns:a16="http://schemas.microsoft.com/office/drawing/2014/main" id="{4D5DAEC5-2387-4DE4-AED1-CF779ADD15AB}"/>
              </a:ext>
            </a:extLst>
          </p:cNvPr>
          <p:cNvPicPr>
            <a:picLocks noChangeAspect="1"/>
          </p:cNvPicPr>
          <p:nvPr/>
        </p:nvPicPr>
        <p:blipFill rotWithShape="1">
          <a:blip r:embed="rId3"/>
          <a:srcRect l="15316" t="9339"/>
          <a:stretch/>
        </p:blipFill>
        <p:spPr>
          <a:xfrm>
            <a:off x="8454390" y="2729294"/>
            <a:ext cx="3737610" cy="2667604"/>
          </a:xfrm>
          <a:prstGeom prst="rect">
            <a:avLst/>
          </a:prstGeom>
        </p:spPr>
      </p:pic>
      <p:pic>
        <p:nvPicPr>
          <p:cNvPr id="6" name="Picture 5">
            <a:extLst>
              <a:ext uri="{FF2B5EF4-FFF2-40B4-BE49-F238E27FC236}">
                <a16:creationId xmlns:a16="http://schemas.microsoft.com/office/drawing/2014/main" id="{2A0F32B7-C1B5-45D9-B3DE-71D20591FD82}"/>
              </a:ext>
            </a:extLst>
          </p:cNvPr>
          <p:cNvPicPr>
            <a:picLocks noChangeAspect="1"/>
          </p:cNvPicPr>
          <p:nvPr/>
        </p:nvPicPr>
        <p:blipFill>
          <a:blip r:embed="rId4"/>
          <a:stretch>
            <a:fillRect/>
          </a:stretch>
        </p:blipFill>
        <p:spPr>
          <a:xfrm>
            <a:off x="8454390" y="0"/>
            <a:ext cx="3737610" cy="2667604"/>
          </a:xfrm>
          <a:prstGeom prst="rect">
            <a:avLst/>
          </a:prstGeom>
        </p:spPr>
      </p:pic>
      <p:pic>
        <p:nvPicPr>
          <p:cNvPr id="7" name="Picture 6">
            <a:extLst>
              <a:ext uri="{FF2B5EF4-FFF2-40B4-BE49-F238E27FC236}">
                <a16:creationId xmlns:a16="http://schemas.microsoft.com/office/drawing/2014/main" id="{CC8A5D6B-006D-4253-99D2-71841E7FDB56}"/>
              </a:ext>
            </a:extLst>
          </p:cNvPr>
          <p:cNvPicPr>
            <a:picLocks noChangeAspect="1"/>
          </p:cNvPicPr>
          <p:nvPr/>
        </p:nvPicPr>
        <p:blipFill>
          <a:blip r:embed="rId5"/>
          <a:stretch>
            <a:fillRect/>
          </a:stretch>
        </p:blipFill>
        <p:spPr>
          <a:xfrm>
            <a:off x="4491839" y="2169734"/>
            <a:ext cx="3208321" cy="2518532"/>
          </a:xfrm>
          <a:prstGeom prst="rect">
            <a:avLst/>
          </a:prstGeom>
        </p:spPr>
      </p:pic>
      <p:pic>
        <p:nvPicPr>
          <p:cNvPr id="9" name="Picture 8">
            <a:extLst>
              <a:ext uri="{FF2B5EF4-FFF2-40B4-BE49-F238E27FC236}">
                <a16:creationId xmlns:a16="http://schemas.microsoft.com/office/drawing/2014/main" id="{93C42CC9-7040-4C86-BE95-E21350BABB2D}"/>
              </a:ext>
            </a:extLst>
          </p:cNvPr>
          <p:cNvPicPr>
            <a:picLocks noChangeAspect="1"/>
          </p:cNvPicPr>
          <p:nvPr/>
        </p:nvPicPr>
        <p:blipFill>
          <a:blip r:embed="rId6"/>
          <a:stretch>
            <a:fillRect/>
          </a:stretch>
        </p:blipFill>
        <p:spPr>
          <a:xfrm>
            <a:off x="-48128" y="0"/>
            <a:ext cx="3501189" cy="2334126"/>
          </a:xfrm>
          <a:prstGeom prst="rect">
            <a:avLst/>
          </a:prstGeom>
        </p:spPr>
      </p:pic>
      <p:pic>
        <p:nvPicPr>
          <p:cNvPr id="11" name="Picture 10">
            <a:extLst>
              <a:ext uri="{FF2B5EF4-FFF2-40B4-BE49-F238E27FC236}">
                <a16:creationId xmlns:a16="http://schemas.microsoft.com/office/drawing/2014/main" id="{10D520AB-EBD7-49EF-9227-B62C28BBB584}"/>
              </a:ext>
            </a:extLst>
          </p:cNvPr>
          <p:cNvPicPr>
            <a:picLocks noChangeAspect="1"/>
          </p:cNvPicPr>
          <p:nvPr/>
        </p:nvPicPr>
        <p:blipFill rotWithShape="1">
          <a:blip r:embed="rId7"/>
          <a:srcRect b="4950"/>
          <a:stretch/>
        </p:blipFill>
        <p:spPr>
          <a:xfrm>
            <a:off x="0" y="2381261"/>
            <a:ext cx="3453060" cy="3015637"/>
          </a:xfrm>
          <a:prstGeom prst="rect">
            <a:avLst/>
          </a:prstGeom>
        </p:spPr>
      </p:pic>
      <p:pic>
        <p:nvPicPr>
          <p:cNvPr id="12" name="Picture 11">
            <a:extLst>
              <a:ext uri="{FF2B5EF4-FFF2-40B4-BE49-F238E27FC236}">
                <a16:creationId xmlns:a16="http://schemas.microsoft.com/office/drawing/2014/main" id="{2B2D8A66-7D48-4C35-A829-DA06A699AA8B}"/>
              </a:ext>
            </a:extLst>
          </p:cNvPr>
          <p:cNvPicPr>
            <a:picLocks noChangeAspect="1"/>
          </p:cNvPicPr>
          <p:nvPr/>
        </p:nvPicPr>
        <p:blipFill rotWithShape="1">
          <a:blip r:embed="rId8"/>
          <a:srcRect t="31305" b="12887"/>
          <a:stretch/>
        </p:blipFill>
        <p:spPr>
          <a:xfrm>
            <a:off x="8454389" y="5458588"/>
            <a:ext cx="3737611" cy="1399412"/>
          </a:xfrm>
          <a:prstGeom prst="rect">
            <a:avLst/>
          </a:prstGeom>
        </p:spPr>
      </p:pic>
      <p:pic>
        <p:nvPicPr>
          <p:cNvPr id="13" name="Picture 12">
            <a:extLst>
              <a:ext uri="{FF2B5EF4-FFF2-40B4-BE49-F238E27FC236}">
                <a16:creationId xmlns:a16="http://schemas.microsoft.com/office/drawing/2014/main" id="{58148819-877B-4003-BD4F-3F882A593D71}"/>
              </a:ext>
            </a:extLst>
          </p:cNvPr>
          <p:cNvPicPr>
            <a:picLocks noChangeAspect="1"/>
          </p:cNvPicPr>
          <p:nvPr/>
        </p:nvPicPr>
        <p:blipFill rotWithShape="1">
          <a:blip r:embed="rId9"/>
          <a:srcRect t="49998" r="13589"/>
          <a:stretch/>
        </p:blipFill>
        <p:spPr>
          <a:xfrm>
            <a:off x="0" y="5425091"/>
            <a:ext cx="3453060" cy="1428192"/>
          </a:xfrm>
          <a:prstGeom prst="rect">
            <a:avLst/>
          </a:prstGeom>
        </p:spPr>
      </p:pic>
      <p:pic>
        <p:nvPicPr>
          <p:cNvPr id="14" name="Picture 13">
            <a:extLst>
              <a:ext uri="{FF2B5EF4-FFF2-40B4-BE49-F238E27FC236}">
                <a16:creationId xmlns:a16="http://schemas.microsoft.com/office/drawing/2014/main" id="{71D93DC9-CFE8-4E25-938D-6B00F12EF928}"/>
              </a:ext>
            </a:extLst>
          </p:cNvPr>
          <p:cNvPicPr>
            <a:picLocks noChangeAspect="1"/>
          </p:cNvPicPr>
          <p:nvPr/>
        </p:nvPicPr>
        <p:blipFill>
          <a:blip r:embed="rId10"/>
          <a:stretch>
            <a:fillRect/>
          </a:stretch>
        </p:blipFill>
        <p:spPr>
          <a:xfrm>
            <a:off x="3501188" y="4938754"/>
            <a:ext cx="4905074" cy="1919246"/>
          </a:xfrm>
          <a:prstGeom prst="rect">
            <a:avLst/>
          </a:prstGeom>
        </p:spPr>
      </p:pic>
    </p:spTree>
    <p:extLst>
      <p:ext uri="{BB962C8B-B14F-4D97-AF65-F5344CB8AC3E}">
        <p14:creationId xmlns:p14="http://schemas.microsoft.com/office/powerpoint/2010/main" val="1429992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FF88F-8516-2EF7-40C5-E36A2E25CAE7}"/>
              </a:ext>
            </a:extLst>
          </p:cNvPr>
          <p:cNvSpPr>
            <a:spLocks noGrp="1"/>
          </p:cNvSpPr>
          <p:nvPr>
            <p:ph type="title"/>
          </p:nvPr>
        </p:nvSpPr>
        <p:spPr>
          <a:xfrm>
            <a:off x="1995237" y="72191"/>
            <a:ext cx="9601200" cy="956512"/>
          </a:xfrm>
        </p:spPr>
        <p:txBody>
          <a:bodyPr/>
          <a:lstStyle/>
          <a:p>
            <a:r>
              <a:rPr lang="en-GB" dirty="0"/>
              <a:t>Introduction</a:t>
            </a:r>
          </a:p>
        </p:txBody>
      </p:sp>
      <p:sp>
        <p:nvSpPr>
          <p:cNvPr id="3" name="Content Placeholder 2">
            <a:extLst>
              <a:ext uri="{FF2B5EF4-FFF2-40B4-BE49-F238E27FC236}">
                <a16:creationId xmlns:a16="http://schemas.microsoft.com/office/drawing/2014/main" id="{F3F7C973-631D-6652-7554-2E6CA5817196}"/>
              </a:ext>
            </a:extLst>
          </p:cNvPr>
          <p:cNvSpPr>
            <a:spLocks noGrp="1"/>
          </p:cNvSpPr>
          <p:nvPr>
            <p:ph idx="1"/>
          </p:nvPr>
        </p:nvSpPr>
        <p:spPr>
          <a:xfrm>
            <a:off x="1756610" y="1124956"/>
            <a:ext cx="10266947" cy="5248774"/>
          </a:xfrm>
        </p:spPr>
        <p:txBody>
          <a:bodyPr>
            <a:normAutofit fontScale="92500" lnSpcReduction="20000"/>
          </a:bodyPr>
          <a:lstStyle/>
          <a:p>
            <a:pPr algn="just"/>
            <a:r>
              <a:rPr lang="en-GB" dirty="0"/>
              <a:t>During the Covid-19 pandemic and global lockdown, the hospitality industry was affected a lot with 41.3% of businesses temporarily closed and 1..8% of businesses permanently closed (Smith, 2022).</a:t>
            </a:r>
          </a:p>
          <a:p>
            <a:pPr algn="just"/>
            <a:r>
              <a:rPr lang="en-GB" dirty="0"/>
              <a:t>The food and accommodation service sectors are typically included in the definition of the hospitality industry. This includes dining establishments like restaurants and cafes as well as bars, hotels, camping sites and catering (Hutton, 2022).</a:t>
            </a:r>
          </a:p>
          <a:p>
            <a:pPr algn="just"/>
            <a:r>
              <a:rPr lang="en-GB" dirty="0"/>
              <a:t>In terms of hotel businesses, they were affected due to the high risk of contamination and customers are still wary and unsure about travelling and booking hotels because of the high health risk. Therefore, market planning is beneficial in order to improve current businesses and attract new customers after slowly coming out of lockdown and the pandemic. </a:t>
            </a:r>
          </a:p>
          <a:p>
            <a:pPr algn="just"/>
            <a:r>
              <a:rPr lang="en-GB" dirty="0"/>
              <a:t>Marketing plan is a technique which supports businesses to find out the best possible way to sell its products or service. It allows them to find out who their target market is, how to reach them, at what price point the product or service should be sold and how the business will evaluate their growth, performance and progress (Chen, 2021). </a:t>
            </a:r>
          </a:p>
          <a:p>
            <a:pPr algn="just"/>
            <a:r>
              <a:rPr lang="en-GB" dirty="0"/>
              <a:t>This marketing plan will be made for Marriot Hotel to support them into making their service better after the pandemic and lockdown. </a:t>
            </a:r>
          </a:p>
        </p:txBody>
      </p:sp>
    </p:spTree>
    <p:extLst>
      <p:ext uri="{BB962C8B-B14F-4D97-AF65-F5344CB8AC3E}">
        <p14:creationId xmlns:p14="http://schemas.microsoft.com/office/powerpoint/2010/main" val="3244228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A8DE5-69B7-B292-CB24-EFCDAFAC977D}"/>
              </a:ext>
            </a:extLst>
          </p:cNvPr>
          <p:cNvSpPr>
            <a:spLocks noGrp="1"/>
          </p:cNvSpPr>
          <p:nvPr>
            <p:ph type="title"/>
          </p:nvPr>
        </p:nvSpPr>
        <p:spPr>
          <a:xfrm>
            <a:off x="2010507" y="45658"/>
            <a:ext cx="9601200" cy="1122484"/>
          </a:xfrm>
        </p:spPr>
        <p:txBody>
          <a:bodyPr/>
          <a:lstStyle/>
          <a:p>
            <a:r>
              <a:rPr lang="en-GB" dirty="0"/>
              <a:t>Marketing Mix </a:t>
            </a:r>
          </a:p>
        </p:txBody>
      </p:sp>
      <p:sp>
        <p:nvSpPr>
          <p:cNvPr id="3" name="Content Placeholder 2">
            <a:extLst>
              <a:ext uri="{FF2B5EF4-FFF2-40B4-BE49-F238E27FC236}">
                <a16:creationId xmlns:a16="http://schemas.microsoft.com/office/drawing/2014/main" id="{030DB2A1-98CB-B52A-5F92-B35D542622C8}"/>
              </a:ext>
            </a:extLst>
          </p:cNvPr>
          <p:cNvSpPr>
            <a:spLocks noGrp="1"/>
          </p:cNvSpPr>
          <p:nvPr>
            <p:ph idx="1"/>
          </p:nvPr>
        </p:nvSpPr>
        <p:spPr>
          <a:xfrm>
            <a:off x="1834044" y="1120016"/>
            <a:ext cx="9954126" cy="5642194"/>
          </a:xfrm>
        </p:spPr>
        <p:txBody>
          <a:bodyPr>
            <a:normAutofit fontScale="92500" lnSpcReduction="20000"/>
          </a:bodyPr>
          <a:lstStyle/>
          <a:p>
            <a:pPr marL="0" indent="0" algn="just">
              <a:buNone/>
            </a:pPr>
            <a:r>
              <a:rPr lang="en-GB" sz="2200" dirty="0"/>
              <a:t>Marriot Hotel is one of the most popular hotels internationally with over 8,000 properties across 139 countries (Marriot international, 2022). When improving the service of Marriott Hotel after the pandemic and lockdown it is important to consider the 4 p’s. This will make sure that new ideas are mentioned which will increase customer attraction, increase growth and make the business a success --</a:t>
            </a:r>
          </a:p>
          <a:p>
            <a:pPr marL="0" indent="0" algn="just">
              <a:buNone/>
            </a:pPr>
            <a:r>
              <a:rPr lang="en-GB" sz="2200" b="1" dirty="0"/>
              <a:t>Product</a:t>
            </a:r>
            <a:r>
              <a:rPr lang="en-GB" sz="2200" dirty="0"/>
              <a:t> – Great service and facilities is important because without it hotel businesses will have nothing to give to customers and after the pandemic hygiene is key which needs to be considered. This includes food catering as well. Due to contamination, customers are still unsure about using cutlery and eating from restaurants due to the high health risk. </a:t>
            </a:r>
          </a:p>
          <a:p>
            <a:pPr marL="0" indent="0" algn="just">
              <a:buNone/>
            </a:pPr>
            <a:r>
              <a:rPr lang="en-GB" sz="2200" b="1" dirty="0"/>
              <a:t>Price</a:t>
            </a:r>
            <a:r>
              <a:rPr lang="en-GB" sz="2200" dirty="0"/>
              <a:t> – Bringing customers back with discounts and special offers within hotel services and facilities will increase customer attraction. This can be done online when customers buy tickets, offer them discount codes and new deals which will fulfil their needs. </a:t>
            </a:r>
          </a:p>
          <a:p>
            <a:pPr marL="0" indent="0" algn="just">
              <a:buNone/>
            </a:pPr>
            <a:r>
              <a:rPr lang="en-GB" sz="2200" b="1" dirty="0"/>
              <a:t>Place</a:t>
            </a:r>
            <a:r>
              <a:rPr lang="en-GB" sz="2200" dirty="0"/>
              <a:t> – Customers like their hotel location to be close and convenient. They choose hotels that suit their needs the best even if they have to pay that extra bit more. Therefore, for Marriott hotel it is also important to make sure that all guests are safe and secure. This will make sure that guests are comfortable with where they are staying. </a:t>
            </a:r>
          </a:p>
          <a:p>
            <a:pPr marL="0" indent="0" algn="just">
              <a:buNone/>
            </a:pPr>
            <a:r>
              <a:rPr lang="en-GB" sz="2200" b="1" dirty="0"/>
              <a:t>Promotion</a:t>
            </a:r>
            <a:r>
              <a:rPr lang="en-GB" sz="2200" dirty="0"/>
              <a:t> – Since the pandemic, social media and TV’s have been used a lot, therefore to target customers, the best way to promote a new idea is by adverts and word of mouth. Social media is also big so promoting the business on there will reach new customers. </a:t>
            </a:r>
          </a:p>
          <a:p>
            <a:endParaRPr lang="en-GB" dirty="0"/>
          </a:p>
        </p:txBody>
      </p:sp>
    </p:spTree>
    <p:extLst>
      <p:ext uri="{BB962C8B-B14F-4D97-AF65-F5344CB8AC3E}">
        <p14:creationId xmlns:p14="http://schemas.microsoft.com/office/powerpoint/2010/main" val="3534882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3BE77-5ED6-AA9D-219E-234DAC76B333}"/>
              </a:ext>
            </a:extLst>
          </p:cNvPr>
          <p:cNvSpPr>
            <a:spLocks noGrp="1"/>
          </p:cNvSpPr>
          <p:nvPr>
            <p:ph type="title"/>
          </p:nvPr>
        </p:nvSpPr>
        <p:spPr>
          <a:xfrm>
            <a:off x="2051666" y="341620"/>
            <a:ext cx="9601200" cy="742950"/>
          </a:xfrm>
        </p:spPr>
        <p:txBody>
          <a:bodyPr/>
          <a:lstStyle/>
          <a:p>
            <a:r>
              <a:rPr lang="en-GB" dirty="0"/>
              <a:t>The Marketing Environment (Micro) </a:t>
            </a:r>
          </a:p>
        </p:txBody>
      </p:sp>
      <p:graphicFrame>
        <p:nvGraphicFramePr>
          <p:cNvPr id="4" name="Table 4">
            <a:extLst>
              <a:ext uri="{FF2B5EF4-FFF2-40B4-BE49-F238E27FC236}">
                <a16:creationId xmlns:a16="http://schemas.microsoft.com/office/drawing/2014/main" id="{2C7E3F0E-F43E-49B7-BFC5-10888FEA1599}"/>
              </a:ext>
            </a:extLst>
          </p:cNvPr>
          <p:cNvGraphicFramePr>
            <a:graphicFrameLocks noGrp="1"/>
          </p:cNvGraphicFramePr>
          <p:nvPr>
            <p:extLst>
              <p:ext uri="{D42A27DB-BD31-4B8C-83A1-F6EECF244321}">
                <p14:modId xmlns:p14="http://schemas.microsoft.com/office/powerpoint/2010/main" val="57961270"/>
              </p:ext>
            </p:extLst>
          </p:nvPr>
        </p:nvGraphicFramePr>
        <p:xfrm>
          <a:off x="2304328" y="1361928"/>
          <a:ext cx="9095877" cy="4782977"/>
        </p:xfrm>
        <a:graphic>
          <a:graphicData uri="http://schemas.openxmlformats.org/drawingml/2006/table">
            <a:tbl>
              <a:tblPr firstRow="1" bandRow="1">
                <a:tableStyleId>{5940675A-B579-460E-94D1-54222C63F5DA}</a:tableStyleId>
              </a:tblPr>
              <a:tblGrid>
                <a:gridCol w="4460043">
                  <a:extLst>
                    <a:ext uri="{9D8B030D-6E8A-4147-A177-3AD203B41FA5}">
                      <a16:colId xmlns:a16="http://schemas.microsoft.com/office/drawing/2014/main" val="1866187422"/>
                    </a:ext>
                  </a:extLst>
                </a:gridCol>
                <a:gridCol w="4635834">
                  <a:extLst>
                    <a:ext uri="{9D8B030D-6E8A-4147-A177-3AD203B41FA5}">
                      <a16:colId xmlns:a16="http://schemas.microsoft.com/office/drawing/2014/main" val="3978687442"/>
                    </a:ext>
                  </a:extLst>
                </a:gridCol>
              </a:tblGrid>
              <a:tr h="2375057">
                <a:tc>
                  <a:txBody>
                    <a:bodyPr/>
                    <a:lstStyle/>
                    <a:p>
                      <a:pPr algn="ctr"/>
                      <a:r>
                        <a:rPr lang="en-GB" sz="2400" b="1" dirty="0"/>
                        <a:t>Strengths</a:t>
                      </a:r>
                    </a:p>
                    <a:p>
                      <a:pPr algn="just"/>
                      <a:r>
                        <a:rPr lang="en-GB" sz="1600" b="0" dirty="0"/>
                        <a:t>For Marriot Hotel to gain customers, but to also keep customers they need to make sure that the team have great time management skills. The reason for this is because guests will feel comfortable and happy in the place that they are staying if everything is complete in the way that they plan. </a:t>
                      </a:r>
                      <a:endParaRPr lang="en-GB" sz="1600" b="1" dirty="0"/>
                    </a:p>
                  </a:txBody>
                  <a:tcPr/>
                </a:tc>
                <a:tc>
                  <a:txBody>
                    <a:bodyPr/>
                    <a:lstStyle/>
                    <a:p>
                      <a:pPr algn="ctr"/>
                      <a:r>
                        <a:rPr lang="en-GB" sz="2400" b="1" dirty="0"/>
                        <a:t>Weaknesses</a:t>
                      </a:r>
                    </a:p>
                    <a:p>
                      <a:pPr algn="just"/>
                      <a:r>
                        <a:rPr lang="en-GB" sz="1600" b="0" dirty="0"/>
                        <a:t>After the pandemic, hotels have had a hard time finding and recruiting new staff. Therefore, it is important for Marriot hotel to take this into account and bring back staff that are well-trained because trained employees make the business a success and support customers to have full trust which then allows them to come back due to the excellent service. </a:t>
                      </a:r>
                    </a:p>
                  </a:txBody>
                  <a:tcPr/>
                </a:tc>
                <a:extLst>
                  <a:ext uri="{0D108BD9-81ED-4DB2-BD59-A6C34878D82A}">
                    <a16:rowId xmlns:a16="http://schemas.microsoft.com/office/drawing/2014/main" val="3060706614"/>
                  </a:ext>
                </a:extLst>
              </a:tr>
              <a:tr h="2375057">
                <a:tc>
                  <a:txBody>
                    <a:bodyPr/>
                    <a:lstStyle/>
                    <a:p>
                      <a:pPr algn="ctr"/>
                      <a:r>
                        <a:rPr lang="en-GB" sz="2400" b="1" dirty="0"/>
                        <a:t>Opportunities</a:t>
                      </a:r>
                    </a:p>
                    <a:p>
                      <a:pPr algn="just"/>
                      <a:r>
                        <a:rPr lang="en-GB" sz="1600" b="0" dirty="0"/>
                        <a:t>Since the pandemic, hotel businesses have had the chance to be creative. For Marriott Hotel it would be great if they created an outdoor space for customers. This could be an outdoor restaurant. Due to ventilation, this will lower health risks and provide customers with a beautiful outdoor dining and resting experience with a nice view. </a:t>
                      </a:r>
                    </a:p>
                  </a:txBody>
                  <a:tcPr/>
                </a:tc>
                <a:tc>
                  <a:txBody>
                    <a:bodyPr/>
                    <a:lstStyle/>
                    <a:p>
                      <a:pPr algn="ctr"/>
                      <a:r>
                        <a:rPr lang="en-GB" sz="2400" b="1" dirty="0"/>
                        <a:t>Threats</a:t>
                      </a:r>
                    </a:p>
                    <a:p>
                      <a:pPr algn="just"/>
                      <a:r>
                        <a:rPr lang="en-GB" sz="1600" b="0" dirty="0"/>
                        <a:t>Tourists and guests are still worried about travelling abroad and going on trips, due to the ongoing illness. Therefore, it is important for businesses to make sure that staff members and employees treat guests with the best care and respect so that they feel comfortable and safe in the best way. This service should be there throughout their stay at the hotel. </a:t>
                      </a:r>
                    </a:p>
                  </a:txBody>
                  <a:tcPr/>
                </a:tc>
                <a:extLst>
                  <a:ext uri="{0D108BD9-81ED-4DB2-BD59-A6C34878D82A}">
                    <a16:rowId xmlns:a16="http://schemas.microsoft.com/office/drawing/2014/main" val="801810340"/>
                  </a:ext>
                </a:extLst>
              </a:tr>
            </a:tbl>
          </a:graphicData>
        </a:graphic>
      </p:graphicFrame>
    </p:spTree>
    <p:extLst>
      <p:ext uri="{BB962C8B-B14F-4D97-AF65-F5344CB8AC3E}">
        <p14:creationId xmlns:p14="http://schemas.microsoft.com/office/powerpoint/2010/main" val="465750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9C2A-5485-6F46-6B26-503020276B83}"/>
              </a:ext>
            </a:extLst>
          </p:cNvPr>
          <p:cNvSpPr>
            <a:spLocks noGrp="1"/>
          </p:cNvSpPr>
          <p:nvPr>
            <p:ph type="title"/>
          </p:nvPr>
        </p:nvSpPr>
        <p:spPr>
          <a:xfrm>
            <a:off x="2137610" y="423971"/>
            <a:ext cx="9601200" cy="898072"/>
          </a:xfrm>
        </p:spPr>
        <p:txBody>
          <a:bodyPr>
            <a:normAutofit/>
          </a:bodyPr>
          <a:lstStyle/>
          <a:p>
            <a:r>
              <a:rPr lang="en-GB" dirty="0"/>
              <a:t>The Marketing Environment (Macro)</a:t>
            </a:r>
          </a:p>
        </p:txBody>
      </p:sp>
      <p:sp>
        <p:nvSpPr>
          <p:cNvPr id="3" name="Content Placeholder 2">
            <a:extLst>
              <a:ext uri="{FF2B5EF4-FFF2-40B4-BE49-F238E27FC236}">
                <a16:creationId xmlns:a16="http://schemas.microsoft.com/office/drawing/2014/main" id="{0C10F8BB-25D5-A7BD-3E09-8299E3F2A9DD}"/>
              </a:ext>
            </a:extLst>
          </p:cNvPr>
          <p:cNvSpPr>
            <a:spLocks noGrp="1"/>
          </p:cNvSpPr>
          <p:nvPr>
            <p:ph idx="1"/>
          </p:nvPr>
        </p:nvSpPr>
        <p:spPr>
          <a:xfrm>
            <a:off x="1564105" y="1502800"/>
            <a:ext cx="10174705" cy="4931229"/>
          </a:xfrm>
        </p:spPr>
        <p:txBody>
          <a:bodyPr>
            <a:normAutofit fontScale="92500" lnSpcReduction="20000"/>
          </a:bodyPr>
          <a:lstStyle/>
          <a:p>
            <a:pPr algn="just"/>
            <a:r>
              <a:rPr lang="en-GB" dirty="0"/>
              <a:t>A wide range of macro-environmental factors, such as political, economic, social, technological, environmental, and legal factors, have both positive and negative effects on the hotel industry.</a:t>
            </a:r>
          </a:p>
          <a:p>
            <a:pPr algn="just"/>
            <a:r>
              <a:rPr lang="en-GB" dirty="0"/>
              <a:t>The use of macro-environmental factors makes sure that hotel businesses can change all of the elements that could affect their environment compared to just one specific market segment. This is really important for Marriot Hotel to consider because it supports the business to grow by figuring out what changes are needed to improve an develop. </a:t>
            </a:r>
          </a:p>
          <a:p>
            <a:pPr algn="just"/>
            <a:r>
              <a:rPr lang="en-GB" dirty="0"/>
              <a:t>With hotels, it is vital to discuss the safety and care with new customers and guests, so that they know what to expect. The biggest marketing message for hotels, after the pandemic, is to make sure that safety and hygiene precautions are in place. This will support the positive impacts within the business. </a:t>
            </a:r>
          </a:p>
          <a:p>
            <a:pPr algn="just"/>
            <a:r>
              <a:rPr lang="en-GB" dirty="0"/>
              <a:t>Marriot Hotel can address its negative impacts by making it sustainable. By cutting water usage, lowering waste, saving energy and using renewable energy sources will help the environment in a better way. </a:t>
            </a:r>
          </a:p>
          <a:p>
            <a:pPr algn="just"/>
            <a:endParaRPr lang="en-GB" dirty="0"/>
          </a:p>
        </p:txBody>
      </p:sp>
    </p:spTree>
    <p:extLst>
      <p:ext uri="{BB962C8B-B14F-4D97-AF65-F5344CB8AC3E}">
        <p14:creationId xmlns:p14="http://schemas.microsoft.com/office/powerpoint/2010/main" val="3729447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3025D-38C0-F86B-7678-7C8842282CEA}"/>
              </a:ext>
            </a:extLst>
          </p:cNvPr>
          <p:cNvSpPr>
            <a:spLocks noGrp="1"/>
          </p:cNvSpPr>
          <p:nvPr>
            <p:ph type="title"/>
          </p:nvPr>
        </p:nvSpPr>
        <p:spPr>
          <a:xfrm>
            <a:off x="1604835" y="225592"/>
            <a:ext cx="10018713" cy="1419726"/>
          </a:xfrm>
        </p:spPr>
        <p:txBody>
          <a:bodyPr>
            <a:normAutofit/>
          </a:bodyPr>
          <a:lstStyle/>
          <a:p>
            <a:r>
              <a:rPr lang="en-GB" sz="4000" dirty="0"/>
              <a:t>Creating Customer Value &amp; Engagement</a:t>
            </a:r>
          </a:p>
        </p:txBody>
      </p:sp>
      <p:sp>
        <p:nvSpPr>
          <p:cNvPr id="3" name="Content Placeholder 2">
            <a:extLst>
              <a:ext uri="{FF2B5EF4-FFF2-40B4-BE49-F238E27FC236}">
                <a16:creationId xmlns:a16="http://schemas.microsoft.com/office/drawing/2014/main" id="{BAF3E808-CB14-3459-BE4C-F23C44424C0F}"/>
              </a:ext>
            </a:extLst>
          </p:cNvPr>
          <p:cNvSpPr>
            <a:spLocks noGrp="1"/>
          </p:cNvSpPr>
          <p:nvPr>
            <p:ph idx="1"/>
          </p:nvPr>
        </p:nvSpPr>
        <p:spPr>
          <a:xfrm>
            <a:off x="1436603" y="1645318"/>
            <a:ext cx="10355179" cy="4250156"/>
          </a:xfrm>
        </p:spPr>
        <p:txBody>
          <a:bodyPr>
            <a:normAutofit fontScale="92500" lnSpcReduction="20000"/>
          </a:bodyPr>
          <a:lstStyle/>
          <a:p>
            <a:pPr marL="0" indent="0" algn="just">
              <a:buNone/>
            </a:pPr>
            <a:r>
              <a:rPr lang="en-GB" dirty="0"/>
              <a:t>A hotel is a place where tourists and travellers can stay, although locals may also use them. They provide food, refreshments and many other services like room service, hospitality and catering. All hotels are not alike and offer various different services, however for it to be successful they should all provide secure safety and security.</a:t>
            </a:r>
          </a:p>
          <a:p>
            <a:pPr marL="0" indent="0" algn="just">
              <a:buNone/>
            </a:pPr>
            <a:r>
              <a:rPr lang="en-GB" dirty="0"/>
              <a:t>Marriot hotel should make customers feel at home, like they are in a secure environment. There is nothing worse that being overly scared and cautious when travelling, especially in an unfamiliar area. As a result, it is important to be loyal towards customers and give them intensive care. </a:t>
            </a:r>
          </a:p>
          <a:p>
            <a:pPr marL="0" indent="0" algn="just">
              <a:buNone/>
            </a:pPr>
            <a:r>
              <a:rPr lang="en-GB" dirty="0"/>
              <a:t>For Marriot Hotel to improve, the best way to keep customers and guests happy is by fulfilling their needs. This can be done in ways like primary and secondary market research where information is found by themselves and from elsewhere. Through this, hotel businesses will have an idea on how to improve their service to make their company better so that customers come back – customer retention/repeat customers and more visit through word of mouth. </a:t>
            </a:r>
          </a:p>
        </p:txBody>
      </p:sp>
    </p:spTree>
    <p:extLst>
      <p:ext uri="{BB962C8B-B14F-4D97-AF65-F5344CB8AC3E}">
        <p14:creationId xmlns:p14="http://schemas.microsoft.com/office/powerpoint/2010/main" val="363723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CBCB1-DCC6-2261-88B1-81A611D6DF5F}"/>
              </a:ext>
            </a:extLst>
          </p:cNvPr>
          <p:cNvSpPr>
            <a:spLocks noGrp="1"/>
          </p:cNvSpPr>
          <p:nvPr>
            <p:ph type="title"/>
          </p:nvPr>
        </p:nvSpPr>
        <p:spPr>
          <a:xfrm>
            <a:off x="1676816" y="288758"/>
            <a:ext cx="10018713" cy="1042736"/>
          </a:xfrm>
        </p:spPr>
        <p:txBody>
          <a:bodyPr/>
          <a:lstStyle/>
          <a:p>
            <a:r>
              <a:rPr lang="en-GB" dirty="0"/>
              <a:t>Effective use of digital Marketing </a:t>
            </a:r>
          </a:p>
        </p:txBody>
      </p:sp>
      <p:sp>
        <p:nvSpPr>
          <p:cNvPr id="3" name="Content Placeholder 2">
            <a:extLst>
              <a:ext uri="{FF2B5EF4-FFF2-40B4-BE49-F238E27FC236}">
                <a16:creationId xmlns:a16="http://schemas.microsoft.com/office/drawing/2014/main" id="{4AA3AE8A-FEF0-0D9D-A66D-04A48D360830}"/>
              </a:ext>
            </a:extLst>
          </p:cNvPr>
          <p:cNvSpPr>
            <a:spLocks noGrp="1"/>
          </p:cNvSpPr>
          <p:nvPr>
            <p:ph idx="1"/>
          </p:nvPr>
        </p:nvSpPr>
        <p:spPr>
          <a:xfrm>
            <a:off x="1676816" y="1499936"/>
            <a:ext cx="10018713" cy="4716379"/>
          </a:xfrm>
        </p:spPr>
        <p:txBody>
          <a:bodyPr>
            <a:normAutofit/>
          </a:bodyPr>
          <a:lstStyle/>
          <a:p>
            <a:pPr algn="just"/>
            <a:r>
              <a:rPr lang="en-GB" sz="2400" dirty="0"/>
              <a:t>The use of digital marketing makes sure that customers and guests are aware of the new concepts being developed as it helps businesses to attract the correct audience. This can be done in many ways, however the best way to do it can be through social media platforms and advertisements. </a:t>
            </a:r>
          </a:p>
          <a:p>
            <a:pPr algn="just"/>
            <a:r>
              <a:rPr lang="en-GB" sz="2400" dirty="0"/>
              <a:t>The effective use of digital marketing can support hotel businesses to make sure that the manager and staff know their customers and guests. Treating them in the best way possible and giving them what they want will help businesses to increase and be successful. Especially after a pandemic, customers want the best care that will keep them away from the high health risk. They want to be safe and not unsafe. </a:t>
            </a:r>
          </a:p>
          <a:p>
            <a:pPr marL="0" indent="0" algn="just">
              <a:buNone/>
            </a:pPr>
            <a:endParaRPr lang="en-GB" dirty="0"/>
          </a:p>
        </p:txBody>
      </p:sp>
    </p:spTree>
    <p:extLst>
      <p:ext uri="{BB962C8B-B14F-4D97-AF65-F5344CB8AC3E}">
        <p14:creationId xmlns:p14="http://schemas.microsoft.com/office/powerpoint/2010/main" val="1337630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66871-253C-7AFF-789B-789C3CD3742A}"/>
              </a:ext>
            </a:extLst>
          </p:cNvPr>
          <p:cNvSpPr>
            <a:spLocks noGrp="1"/>
          </p:cNvSpPr>
          <p:nvPr>
            <p:ph type="title"/>
          </p:nvPr>
        </p:nvSpPr>
        <p:spPr>
          <a:xfrm>
            <a:off x="1893383" y="332875"/>
            <a:ext cx="10018713" cy="902367"/>
          </a:xfrm>
        </p:spPr>
        <p:txBody>
          <a:bodyPr>
            <a:normAutofit/>
          </a:bodyPr>
          <a:lstStyle/>
          <a:p>
            <a:r>
              <a:rPr lang="en-GB" dirty="0"/>
              <a:t>Conclusion </a:t>
            </a:r>
          </a:p>
        </p:txBody>
      </p:sp>
      <p:sp>
        <p:nvSpPr>
          <p:cNvPr id="3" name="Content Placeholder 2">
            <a:extLst>
              <a:ext uri="{FF2B5EF4-FFF2-40B4-BE49-F238E27FC236}">
                <a16:creationId xmlns:a16="http://schemas.microsoft.com/office/drawing/2014/main" id="{240E2B27-F5DD-3BBD-C355-9866FA1F5126}"/>
              </a:ext>
            </a:extLst>
          </p:cNvPr>
          <p:cNvSpPr>
            <a:spLocks noGrp="1"/>
          </p:cNvSpPr>
          <p:nvPr>
            <p:ph idx="1"/>
          </p:nvPr>
        </p:nvSpPr>
        <p:spPr>
          <a:xfrm>
            <a:off x="1893384" y="990598"/>
            <a:ext cx="10018713" cy="5702969"/>
          </a:xfrm>
        </p:spPr>
        <p:txBody>
          <a:bodyPr>
            <a:normAutofit/>
          </a:bodyPr>
          <a:lstStyle/>
          <a:p>
            <a:pPr algn="just"/>
            <a:r>
              <a:rPr lang="en-GB" sz="2400" dirty="0"/>
              <a:t>Overall, market planning is so important because it allows businesses to take time away and to think about what strategies they can use to increase their business. Especially after a lockdown and pandemic, which has taken away a lot of opportunities for some businesses. </a:t>
            </a:r>
          </a:p>
          <a:p>
            <a:pPr algn="just"/>
            <a:r>
              <a:rPr lang="en-GB" sz="2400" dirty="0"/>
              <a:t>To reduce the risk of Marriot hotel falling apart, it is important to be creative and to think of new ideas on how to gain customers again and how they can gain trust to feel safe and not at risk. </a:t>
            </a:r>
          </a:p>
          <a:p>
            <a:pPr algn="just"/>
            <a:r>
              <a:rPr lang="en-GB" sz="2400" dirty="0"/>
              <a:t>The voice of a customer is so important because it allows businesses to fulfil customer’s needs by allowing them to speak about the changes they would want to see. </a:t>
            </a:r>
          </a:p>
          <a:p>
            <a:endParaRPr lang="en-GB" dirty="0"/>
          </a:p>
        </p:txBody>
      </p:sp>
    </p:spTree>
    <p:extLst>
      <p:ext uri="{BB962C8B-B14F-4D97-AF65-F5344CB8AC3E}">
        <p14:creationId xmlns:p14="http://schemas.microsoft.com/office/powerpoint/2010/main" val="2684405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0B0FE-576A-25CB-F275-B8D9F1895D63}"/>
              </a:ext>
            </a:extLst>
          </p:cNvPr>
          <p:cNvSpPr>
            <a:spLocks noGrp="1"/>
          </p:cNvSpPr>
          <p:nvPr>
            <p:ph type="title"/>
          </p:nvPr>
        </p:nvSpPr>
        <p:spPr>
          <a:xfrm>
            <a:off x="4420017" y="312821"/>
            <a:ext cx="4579605" cy="1058779"/>
          </a:xfrm>
        </p:spPr>
        <p:txBody>
          <a:bodyPr/>
          <a:lstStyle/>
          <a:p>
            <a:r>
              <a:rPr lang="en-GB" dirty="0"/>
              <a:t>References</a:t>
            </a:r>
          </a:p>
        </p:txBody>
      </p:sp>
      <p:sp>
        <p:nvSpPr>
          <p:cNvPr id="3" name="Content Placeholder 2">
            <a:extLst>
              <a:ext uri="{FF2B5EF4-FFF2-40B4-BE49-F238E27FC236}">
                <a16:creationId xmlns:a16="http://schemas.microsoft.com/office/drawing/2014/main" id="{D1D77A2B-5A0E-C814-3F08-94CBEB80819E}"/>
              </a:ext>
            </a:extLst>
          </p:cNvPr>
          <p:cNvSpPr>
            <a:spLocks noGrp="1"/>
          </p:cNvSpPr>
          <p:nvPr>
            <p:ph idx="1"/>
          </p:nvPr>
        </p:nvSpPr>
        <p:spPr>
          <a:xfrm>
            <a:off x="1660358" y="1371600"/>
            <a:ext cx="10130590" cy="4283242"/>
          </a:xfrm>
        </p:spPr>
        <p:txBody>
          <a:bodyPr>
            <a:normAutofit/>
          </a:bodyPr>
          <a:lstStyle/>
          <a:p>
            <a:pPr marL="0" indent="0">
              <a:buNone/>
            </a:pPr>
            <a:r>
              <a:rPr lang="en-GB" sz="2000" dirty="0"/>
              <a:t> Adam Smith (2021) </a:t>
            </a:r>
            <a:r>
              <a:rPr lang="en-GB" sz="2000" i="1" dirty="0"/>
              <a:t>The impact of covid-19 on the hospitality industry </a:t>
            </a:r>
            <a:r>
              <a:rPr lang="en-GB" sz="2000" dirty="0"/>
              <a:t>[</a:t>
            </a:r>
            <a:r>
              <a:rPr lang="en-GB" sz="2000" i="1" dirty="0"/>
              <a:t>Onli</a:t>
            </a:r>
            <a:r>
              <a:rPr lang="en-GB" sz="2000" dirty="0"/>
              <a:t>ne] Available at: </a:t>
            </a:r>
            <a:r>
              <a:rPr lang="en-GB" sz="2000" i="1" dirty="0">
                <a:hlinkClick r:id="rId2"/>
              </a:rPr>
              <a:t>https://goodmenproject.com/business-ethics-2/4-ways-small-businesses-can-recover-from-the-pandemic/</a:t>
            </a:r>
            <a:r>
              <a:rPr lang="en-GB" sz="2000" i="1" dirty="0"/>
              <a:t> </a:t>
            </a:r>
            <a:r>
              <a:rPr lang="en-GB" sz="2000" dirty="0"/>
              <a:t>[accessed on 28</a:t>
            </a:r>
            <a:r>
              <a:rPr lang="en-GB" sz="2000" baseline="30000" dirty="0"/>
              <a:t>th</a:t>
            </a:r>
            <a:r>
              <a:rPr lang="en-GB" sz="2000" dirty="0"/>
              <a:t> June 2022] </a:t>
            </a:r>
          </a:p>
          <a:p>
            <a:pPr marL="0" indent="0">
              <a:buNone/>
            </a:pPr>
            <a:r>
              <a:rPr lang="en-GB" sz="2000" dirty="0"/>
              <a:t>Georgina Hutton (2022) </a:t>
            </a:r>
            <a:r>
              <a:rPr lang="en-GB" sz="2000" i="1" dirty="0"/>
              <a:t>House of Commons Library; Hospitality industry and Covid-19 </a:t>
            </a:r>
            <a:r>
              <a:rPr lang="en-GB" sz="2000" dirty="0"/>
              <a:t>[Online] Available at: </a:t>
            </a:r>
            <a:r>
              <a:rPr lang="en-GB" sz="2000" dirty="0">
                <a:hlinkClick r:id="rId3"/>
              </a:rPr>
              <a:t>https://researchbriefings.files.parliament.uk/documents/CBP-9111/CBP-9111.pdf</a:t>
            </a:r>
            <a:r>
              <a:rPr lang="en-GB" sz="2000" dirty="0"/>
              <a:t> [accessed on 28</a:t>
            </a:r>
            <a:r>
              <a:rPr lang="en-GB" sz="2000" baseline="30000" dirty="0"/>
              <a:t>th</a:t>
            </a:r>
            <a:r>
              <a:rPr lang="en-GB" sz="2000" dirty="0"/>
              <a:t> June 2022] </a:t>
            </a:r>
          </a:p>
          <a:p>
            <a:pPr marL="0" indent="0">
              <a:buNone/>
            </a:pPr>
            <a:r>
              <a:rPr lang="en-GB" sz="2000" dirty="0"/>
              <a:t>James Chen (2021) </a:t>
            </a:r>
            <a:r>
              <a:rPr lang="en-GB" sz="2000" i="1" dirty="0"/>
              <a:t>Marketing Plan </a:t>
            </a:r>
            <a:r>
              <a:rPr lang="en-GB" sz="2000" dirty="0"/>
              <a:t>[Online] Available at: </a:t>
            </a:r>
            <a:r>
              <a:rPr lang="en-GB" sz="2000" dirty="0">
                <a:hlinkClick r:id="rId4"/>
              </a:rPr>
              <a:t>https://www.investopedia.com/terms/m/marketing-plan.asp</a:t>
            </a:r>
            <a:r>
              <a:rPr lang="en-GB" sz="2000" dirty="0"/>
              <a:t> [accessed on 28</a:t>
            </a:r>
            <a:r>
              <a:rPr lang="en-GB" sz="2000" baseline="30000" dirty="0"/>
              <a:t>th</a:t>
            </a:r>
            <a:r>
              <a:rPr lang="en-GB" sz="2000" dirty="0"/>
              <a:t> June 2022] </a:t>
            </a:r>
          </a:p>
          <a:p>
            <a:pPr marL="0" indent="0">
              <a:buNone/>
            </a:pPr>
            <a:r>
              <a:rPr lang="en-GB" sz="2000" dirty="0"/>
              <a:t>Marriot International (2022) About Marriot International [Online] Available at: </a:t>
            </a:r>
            <a:r>
              <a:rPr lang="en-GB" sz="2000" dirty="0">
                <a:hlinkClick r:id="rId5"/>
              </a:rPr>
              <a:t>https://www.marriott.com/marriott/aboutmarriott.mi</a:t>
            </a:r>
            <a:r>
              <a:rPr lang="en-GB" sz="2000" dirty="0"/>
              <a:t> [accessed on 29</a:t>
            </a:r>
            <a:r>
              <a:rPr lang="en-GB" sz="2000" baseline="30000" dirty="0"/>
              <a:t>th</a:t>
            </a:r>
            <a:r>
              <a:rPr lang="en-GB" sz="2000" dirty="0"/>
              <a:t> June 2022]</a:t>
            </a:r>
          </a:p>
        </p:txBody>
      </p:sp>
    </p:spTree>
    <p:extLst>
      <p:ext uri="{BB962C8B-B14F-4D97-AF65-F5344CB8AC3E}">
        <p14:creationId xmlns:p14="http://schemas.microsoft.com/office/powerpoint/2010/main" val="12809057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2006</TotalTime>
  <Words>1608</Words>
  <Application>Microsoft Office PowerPoint</Application>
  <PresentationFormat>Widescreen</PresentationFormat>
  <Paragraphs>48</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Corbel</vt:lpstr>
      <vt:lpstr>Parallax</vt:lpstr>
      <vt:lpstr>Marketing plan written for Marriot Hotel– Component 2 </vt:lpstr>
      <vt:lpstr>PowerPoint Presentation</vt:lpstr>
      <vt:lpstr>Introduction</vt:lpstr>
      <vt:lpstr>Marketing Mix </vt:lpstr>
      <vt:lpstr>The Marketing Environment (Micro) </vt:lpstr>
      <vt:lpstr>The Marketing Environment (Macro)</vt:lpstr>
      <vt:lpstr>Creating Customer Value &amp; Engagement</vt:lpstr>
      <vt:lpstr>Effective use of digital Marketing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Syeda Maria</dc:creator>
  <cp:lastModifiedBy>Syeda Maria</cp:lastModifiedBy>
  <cp:revision>70</cp:revision>
  <dcterms:created xsi:type="dcterms:W3CDTF">2022-06-13T23:41:11Z</dcterms:created>
  <dcterms:modified xsi:type="dcterms:W3CDTF">2023-03-03T23:54:36Z</dcterms:modified>
</cp:coreProperties>
</file>