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1"/>
  </p:notesMasterIdLst>
  <p:sldIdLst>
    <p:sldId id="271" r:id="rId5"/>
    <p:sldId id="256" r:id="rId6"/>
    <p:sldId id="270"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p:scale>
          <a:sx n="97" d="100"/>
          <a:sy n="97" d="100"/>
        </p:scale>
        <p:origin x="6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524581-267C-46CB-A5B9-96884551986C}" type="datetimeFigureOut">
              <a:rPr lang="en-US" smtClean="0"/>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AAD8C-5377-4474-8822-56E50B880CC9}" type="slidenum">
              <a:rPr lang="en-US" smtClean="0"/>
              <a:t>‹#›</a:t>
            </a:fld>
            <a:endParaRPr lang="en-US"/>
          </a:p>
        </p:txBody>
      </p:sp>
    </p:spTree>
    <p:extLst>
      <p:ext uri="{BB962C8B-B14F-4D97-AF65-F5344CB8AC3E}">
        <p14:creationId xmlns:p14="http://schemas.microsoft.com/office/powerpoint/2010/main" val="560604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One of the largest banking companies in the world is HSBC Holdings PLC, which is located in London (Kelly, 2021). The company offers numerous financial services and transformation projects to enhance performance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Potocnik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2021). Project Manager is a very crucial position in the success of such projects (Hamza et al., 2021). Using the correct recruitment procedures, HSBC will be able to select the most suitable candidate at the appropriate time (Karim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4</a:t>
            </a:fld>
            <a:endParaRPr lang="en-US"/>
          </a:p>
        </p:txBody>
      </p:sp>
    </p:spTree>
    <p:extLst>
      <p:ext uri="{BB962C8B-B14F-4D97-AF65-F5344CB8AC3E}">
        <p14:creationId xmlns:p14="http://schemas.microsoft.com/office/powerpoint/2010/main" val="3327177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importance of an effective recruitment process is that it assists in the selection of the right individuals to the right job (Hamza et al., 2021). The company achieves its objectives sooner when the recruitment is performed properly and saves money on hiring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Fedeli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Cigurova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Employee motivation and turnover are also reduced with a clear process (Karim et al., 2021). HSBC should employ appropriate recruitment procedures to create an effective project management team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Potocnik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5</a:t>
            </a:fld>
            <a:endParaRPr lang="en-US"/>
          </a:p>
        </p:txBody>
      </p:sp>
    </p:spTree>
    <p:extLst>
      <p:ext uri="{BB962C8B-B14F-4D97-AF65-F5344CB8AC3E}">
        <p14:creationId xmlns:p14="http://schemas.microsoft.com/office/powerpoint/2010/main" val="3580442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Job analysis is the beginning of the recruitment process as it assists the HR in knowing the job tasks (Karim et al., 2021). Then, a job description is developed to indicate what the Project Manager will do on a daily basis (Reddy, 2021). Then, the person specification is prepared to demonstrate the education and skills needed (Hamza et al., 2021). The three steps will assist HSBC in identifying the appropriate Project Manager in the most efficient way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Potocnik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6</a:t>
            </a:fld>
            <a:endParaRPr lang="en-US"/>
          </a:p>
        </p:txBody>
      </p:sp>
    </p:spTree>
    <p:extLst>
      <p:ext uri="{BB962C8B-B14F-4D97-AF65-F5344CB8AC3E}">
        <p14:creationId xmlns:p14="http://schemas.microsoft.com/office/powerpoint/2010/main" val="3577698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Job analysis is highly essential in the process of identifying a Project Manager as it informs about the job (Karim et al., 2021). It assists the HR to understand what skills are needed, including leadership and communication (Hamza et al., 2021). At HSBC, the Project Manager will be in charge of digital transformation work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Potocnik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2021). An effective analysis will avoid errors in recruiting the wrong individual to the job (Gupta and Mishra, 2023).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7</a:t>
            </a:fld>
            <a:endParaRPr lang="en-US"/>
          </a:p>
        </p:txBody>
      </p:sp>
    </p:spTree>
    <p:extLst>
      <p:ext uri="{BB962C8B-B14F-4D97-AF65-F5344CB8AC3E}">
        <p14:creationId xmlns:p14="http://schemas.microsoft.com/office/powerpoint/2010/main" val="1100029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job description provides explicit information about what a Project Manager should do, including budget planning and budget management (Reddy, 2021). The person specification demonstrates the kind of individual required such as one who has leadership and technical abilities (Karim et al., 2021). This, in combination with the other, assists the employer and applicants in comprehending the role (Hamza et al., 2021). These documents are used at HSBC to make sure that only qualified individuals apply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Potocnik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8</a:t>
            </a:fld>
            <a:endParaRPr lang="en-US"/>
          </a:p>
        </p:txBody>
      </p:sp>
    </p:spTree>
    <p:extLst>
      <p:ext uri="{BB962C8B-B14F-4D97-AF65-F5344CB8AC3E}">
        <p14:creationId xmlns:p14="http://schemas.microsoft.com/office/powerpoint/2010/main" val="3179393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structured interviews are quite helpful in large organisations such as HSBC since they maintain fairness in the process (Davies et al., 2023). The same questions are posed to all candidates, and it becomes easier to compare their answers (Karim et al., 2021). It is a fair interview method that is based on skills and experience (Hamza et al., 2021). It also promotes uniformity and eliminates individualism in the selection process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Fedeli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Cigurova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9</a:t>
            </a:fld>
            <a:endParaRPr lang="en-US"/>
          </a:p>
        </p:txBody>
      </p:sp>
    </p:spTree>
    <p:extLst>
      <p:ext uri="{BB962C8B-B14F-4D97-AF65-F5344CB8AC3E}">
        <p14:creationId xmlns:p14="http://schemas.microsoft.com/office/powerpoint/2010/main" val="3677003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Unstructured interviews do not have predetermined questions and the conversation is more natural (Davies et al., 2023). It assists the interviewer in observing the confidence and creativity of the candidate (Reddy, 2021). This may demonstrate leadership qualities to a Project Manager (Hamza et al., 2021). Nevertheless, due to its lack of structure, decisions can be overly reliant on personal impressions (Karim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10</a:t>
            </a:fld>
            <a:endParaRPr lang="en-US"/>
          </a:p>
        </p:txBody>
      </p:sp>
    </p:spTree>
    <p:extLst>
      <p:ext uri="{BB962C8B-B14F-4D97-AF65-F5344CB8AC3E}">
        <p14:creationId xmlns:p14="http://schemas.microsoft.com/office/powerpoint/2010/main" val="3949354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use of panel interviews is highly prevalent in HSBC due to the presence of several interviewers who represent various departments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Potocnik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2021). This approach will help to make the final decision not only by one individual (Hamza et al., 2021). It enables the HR, senior managers, and IT experts to assess the skills of the Project Manager jointly (Reddy, 2021). This collaboration enhances the quality of selection (Karim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11</a:t>
            </a:fld>
            <a:endParaRPr lang="en-US"/>
          </a:p>
        </p:txBody>
      </p:sp>
    </p:spTree>
    <p:extLst>
      <p:ext uri="{BB962C8B-B14F-4D97-AF65-F5344CB8AC3E}">
        <p14:creationId xmlns:p14="http://schemas.microsoft.com/office/powerpoint/2010/main" val="4182000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Applying various questioning methods will assist in identifying the most suitable candidate to fill the position of a Project Manager at HSBC (Karim et al., 2021). Investigative questions are used to examine how the candidates deal with challenges (Reddy, 2021). Leading questions may demonstrate the way they think and plan (Gupta and Mishra, 2023). Their problem-solving skills are checked with the help of Socratic questions (Hamza et al., 2021). The combination of all three types provides the complete picture of their skills.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12</a:t>
            </a:fld>
            <a:endParaRPr lang="en-US"/>
          </a:p>
        </p:txBody>
      </p:sp>
    </p:spTree>
    <p:extLst>
      <p:ext uri="{BB962C8B-B14F-4D97-AF65-F5344CB8AC3E}">
        <p14:creationId xmlns:p14="http://schemas.microsoft.com/office/powerpoint/2010/main" val="12110865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Face-to-face interview assists recruiters in observing the behaviour and communication of the candidates (Davies et al., 2023). In the case of HSBC, it enables them to experiment with leadership presence and confidence (Reddy, 2021). It is also useful in establishing trust and personal connexion (Hamza et al., 2021). Nevertheless, the approach may be time-consuming and resource-intensive, particularly when applied to large businesses (Karim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13</a:t>
            </a:fld>
            <a:endParaRPr lang="en-US"/>
          </a:p>
        </p:txBody>
      </p:sp>
    </p:spTree>
    <p:extLst>
      <p:ext uri="{BB962C8B-B14F-4D97-AF65-F5344CB8AC3E}">
        <p14:creationId xmlns:p14="http://schemas.microsoft.com/office/powerpoint/2010/main" val="1421583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online interviews are now extremely widespread due to COVID-19 (James and Pattison, 2021). They are scalable and conserve time and money on behalf of HSBC (Gupta and Mishra, 2023). International candidates do not have to travel (Ore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Sposato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 Nevertheless, it may be less effective due to internet issues or the absence of personal touch (Hamza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14</a:t>
            </a:fld>
            <a:endParaRPr lang="en-US"/>
          </a:p>
        </p:txBody>
      </p:sp>
    </p:spTree>
    <p:extLst>
      <p:ext uri="{BB962C8B-B14F-4D97-AF65-F5344CB8AC3E}">
        <p14:creationId xmlns:p14="http://schemas.microsoft.com/office/powerpoint/2010/main" val="6941310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select an appropriate Project Manager, HSBC needs to adhere to a transparent recruitment procedure (Hamza et al., 2021). Structured and panel interviews are fair and collaborative in selection (Karim et al., 2021). The right questioning methods will guarantee an in-depth knowledge of the skills of the candidate (Reddy, 2021). Online and face-to-face approaches may be applied based on the circumstances (Gupta and Mishra, 2023).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BEAAD8C-5377-4474-8822-56E50B880CC9}" type="slidenum">
              <a:rPr lang="en-US" smtClean="0"/>
              <a:t>15</a:t>
            </a:fld>
            <a:endParaRPr lang="en-US"/>
          </a:p>
        </p:txBody>
      </p:sp>
    </p:spTree>
    <p:extLst>
      <p:ext uri="{BB962C8B-B14F-4D97-AF65-F5344CB8AC3E}">
        <p14:creationId xmlns:p14="http://schemas.microsoft.com/office/powerpoint/2010/main" val="3118933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136DFC-B51E-4627-A7F1-CE7AED3BB109}"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2268133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136DFC-B51E-4627-A7F1-CE7AED3BB109}"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2796714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136DFC-B51E-4627-A7F1-CE7AED3BB109}"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1283233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136DFC-B51E-4627-A7F1-CE7AED3BB109}"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2841127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136DFC-B51E-4627-A7F1-CE7AED3BB109}" type="datetimeFigureOut">
              <a:rPr lang="en-US" smtClean="0"/>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118899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136DFC-B51E-4627-A7F1-CE7AED3BB109}" type="datetimeFigureOut">
              <a:rPr lang="en-US" smtClean="0"/>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1206166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F136DFC-B51E-4627-A7F1-CE7AED3BB109}" type="datetimeFigureOut">
              <a:rPr lang="en-US" smtClean="0"/>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3856451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136DFC-B51E-4627-A7F1-CE7AED3BB109}"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3427865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136DFC-B51E-4627-A7F1-CE7AED3BB109}"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3627625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136DFC-B51E-4627-A7F1-CE7AED3BB109}"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3129714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136DFC-B51E-4627-A7F1-CE7AED3BB109}"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2640153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136DFC-B51E-4627-A7F1-CE7AED3BB109}"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460E3-25D2-48FA-90F6-3AD977A8D974}"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69892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136DFC-B51E-4627-A7F1-CE7AED3BB109}"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4229013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F136DFC-B51E-4627-A7F1-CE7AED3BB109}" type="datetimeFigureOut">
              <a:rPr lang="en-US" smtClean="0"/>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3920080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F136DFC-B51E-4627-A7F1-CE7AED3BB109}" type="datetimeFigureOut">
              <a:rPr lang="en-US" smtClean="0"/>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682023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136DFC-B51E-4627-A7F1-CE7AED3BB109}"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1270303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136DFC-B51E-4627-A7F1-CE7AED3BB109}"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2973879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136DFC-B51E-4627-A7F1-CE7AED3BB109}"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460E3-25D2-48FA-90F6-3AD977A8D974}" type="slidenum">
              <a:rPr lang="en-US" smtClean="0"/>
              <a:t>‹#›</a:t>
            </a:fld>
            <a:endParaRPr lang="en-US"/>
          </a:p>
        </p:txBody>
      </p:sp>
    </p:spTree>
    <p:extLst>
      <p:ext uri="{BB962C8B-B14F-4D97-AF65-F5344CB8AC3E}">
        <p14:creationId xmlns:p14="http://schemas.microsoft.com/office/powerpoint/2010/main" val="1728346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3F136DFC-B51E-4627-A7F1-CE7AED3BB109}" type="datetimeFigureOut">
              <a:rPr lang="en-US" smtClean="0"/>
              <a:t>11/11/2025</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73460E3-25D2-48FA-90F6-3AD977A8D974}" type="slidenum">
              <a:rPr lang="en-US" smtClean="0"/>
              <a:t>‹#›</a:t>
            </a:fld>
            <a:endParaRPr lang="en-US"/>
          </a:p>
        </p:txBody>
      </p:sp>
    </p:spTree>
    <p:extLst>
      <p:ext uri="{BB962C8B-B14F-4D97-AF65-F5344CB8AC3E}">
        <p14:creationId xmlns:p14="http://schemas.microsoft.com/office/powerpoint/2010/main" val="358590378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97043D6-4451-415D-887B-AC8FBC9A6C69}"/>
              </a:ext>
            </a:extLst>
          </p:cNvPr>
          <p:cNvSpPr>
            <a:spLocks noChangeArrowheads="1"/>
          </p:cNvSpPr>
          <p:nvPr/>
        </p:nvSpPr>
        <p:spPr bwMode="auto">
          <a:xfrm>
            <a:off x="731520" y="15811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49" name="Picture 1">
            <a:extLst>
              <a:ext uri="{FF2B5EF4-FFF2-40B4-BE49-F238E27FC236}">
                <a16:creationId xmlns:a16="http://schemas.microsoft.com/office/drawing/2014/main" id="{FF961BFC-8BB9-4F3B-AC27-073C1E8C5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2345" y="203102"/>
            <a:ext cx="4191000" cy="13906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7FF3D13-04C2-445A-B0F3-8C7E53E2E598}"/>
              </a:ext>
            </a:extLst>
          </p:cNvPr>
          <p:cNvSpPr>
            <a:spLocks noChangeArrowheads="1"/>
          </p:cNvSpPr>
          <p:nvPr/>
        </p:nvSpPr>
        <p:spPr bwMode="auto">
          <a:xfrm>
            <a:off x="1485435" y="1321408"/>
            <a:ext cx="7931146" cy="39554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GB" altLang="zh-CN" sz="32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BA (Hons) Leadership and Management</a:t>
            </a:r>
            <a:endParaRPr kumimoji="0" lang="en-US" altLang="zh-CN"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kumimoji="0" lang="en-GB" altLang="zh-CN" sz="1600" b="1"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Developing,Managing</a:t>
            </a: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and leading Individual and Teams </a:t>
            </a:r>
            <a:r>
              <a:rPr kumimoji="0" lang="en-GB" altLang="zh-CN" sz="16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endParaRPr kumimoji="0" lang="en-US" altLang="zh-CN"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Student Name: Camano </a:t>
            </a:r>
            <a:r>
              <a:rPr kumimoji="0" lang="en-GB" altLang="zh-CN" sz="1600" b="1"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Benendictus</a:t>
            </a:r>
            <a:endParaRPr kumimoji="0" lang="en-US" altLang="zh-CN"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Student Number:2412206</a:t>
            </a:r>
            <a:endParaRPr kumimoji="0" lang="en-US" altLang="zh-CN"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Course Name:</a:t>
            </a:r>
            <a:r>
              <a:rPr kumimoji="0" lang="en-GB" altLang="zh-CN" sz="16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Developing ,Managing Individuals and Team (LCLM5002)</a:t>
            </a:r>
            <a:endParaRPr kumimoji="0" lang="en-US" altLang="zh-CN" sz="1600" b="1"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Lecturer Name: </a:t>
            </a:r>
            <a:r>
              <a:rPr kumimoji="0" lang="en-GB" altLang="zh-CN" sz="1600" b="1"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Dr.</a:t>
            </a: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Toyin </a:t>
            </a:r>
            <a:r>
              <a:rPr kumimoji="0" lang="en-GB" altLang="zh-CN" sz="1600" b="1"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Adisa</a:t>
            </a:r>
            <a:endParaRPr kumimoji="0" lang="en-US" altLang="zh-CN" sz="1600" b="1"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pP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Session</a:t>
            </a:r>
            <a:r>
              <a:rPr kumimoji="0" lang="en-GB" altLang="zh-CN" sz="16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October </a:t>
            </a:r>
            <a:r>
              <a:rPr kumimoji="0" lang="en-GB" altLang="zh-CN" sz="1600" b="1"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2025 Term</a:t>
            </a:r>
            <a:endParaRPr kumimoji="0" lang="en-GB" altLang="zh-CN"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84466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E0F39B9-BC93-46FF-9802-298FB3D3B289}"/>
              </a:ext>
            </a:extLst>
          </p:cNvPr>
          <p:cNvSpPr>
            <a:spLocks noGrp="1"/>
          </p:cNvSpPr>
          <p:nvPr>
            <p:ph type="title"/>
          </p:nvPr>
        </p:nvSpPr>
        <p:spPr>
          <a:xfrm>
            <a:off x="196949" y="2749280"/>
            <a:ext cx="11995051" cy="2807457"/>
          </a:xfrm>
        </p:spPr>
        <p:txBody>
          <a:bodyPr>
            <a:normAutofit/>
          </a:bodyPr>
          <a:lstStyle/>
          <a:p>
            <a:pPr algn="ctr"/>
            <a:r>
              <a:rPr lang="en-US" sz="6600" b="1" dirty="0"/>
              <a:t>Process for Project Manager at HSBC Holdings PLC</a:t>
            </a:r>
          </a:p>
        </p:txBody>
      </p:sp>
      <p:pic>
        <p:nvPicPr>
          <p:cNvPr id="8" name="Picture 7">
            <a:extLst>
              <a:ext uri="{FF2B5EF4-FFF2-40B4-BE49-F238E27FC236}">
                <a16:creationId xmlns:a16="http://schemas.microsoft.com/office/drawing/2014/main" id="{24864437-14ED-4B72-9BDA-775F558ACB6A}"/>
              </a:ext>
            </a:extLst>
          </p:cNvPr>
          <p:cNvPicPr>
            <a:picLocks noChangeAspect="1"/>
          </p:cNvPicPr>
          <p:nvPr/>
        </p:nvPicPr>
        <p:blipFill>
          <a:blip r:embed="rId2"/>
          <a:stretch>
            <a:fillRect/>
          </a:stretch>
        </p:blipFill>
        <p:spPr>
          <a:xfrm>
            <a:off x="3538172" y="899013"/>
            <a:ext cx="4248150" cy="1543050"/>
          </a:xfrm>
          <a:prstGeom prst="rect">
            <a:avLst/>
          </a:prstGeom>
        </p:spPr>
      </p:pic>
      <p:sp>
        <p:nvSpPr>
          <p:cNvPr id="9" name="Rectangle 8">
            <a:extLst>
              <a:ext uri="{FF2B5EF4-FFF2-40B4-BE49-F238E27FC236}">
                <a16:creationId xmlns:a16="http://schemas.microsoft.com/office/drawing/2014/main" id="{93E130A5-CDEB-47A1-B45D-90B4088DD69E}"/>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319916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640A5-9642-4E73-91C0-DA8216534C2C}"/>
              </a:ext>
            </a:extLst>
          </p:cNvPr>
          <p:cNvSpPr>
            <a:spLocks noGrp="1"/>
          </p:cNvSpPr>
          <p:nvPr>
            <p:ph type="title"/>
          </p:nvPr>
        </p:nvSpPr>
        <p:spPr>
          <a:xfrm>
            <a:off x="838200" y="112080"/>
            <a:ext cx="10364451" cy="1596177"/>
          </a:xfrm>
        </p:spPr>
        <p:txBody>
          <a:bodyPr/>
          <a:lstStyle/>
          <a:p>
            <a:pPr algn="ctr"/>
            <a:r>
              <a:rPr lang="en-US" b="1" dirty="0"/>
              <a:t>Table of Contents</a:t>
            </a:r>
          </a:p>
        </p:txBody>
      </p:sp>
      <p:sp>
        <p:nvSpPr>
          <p:cNvPr id="5" name="Rectangle 2">
            <a:extLst>
              <a:ext uri="{FF2B5EF4-FFF2-40B4-BE49-F238E27FC236}">
                <a16:creationId xmlns:a16="http://schemas.microsoft.com/office/drawing/2014/main" id="{638F228C-1968-48C9-A1C6-796229714568}"/>
              </a:ext>
            </a:extLst>
          </p:cNvPr>
          <p:cNvSpPr>
            <a:spLocks noGrp="1" noChangeArrowheads="1"/>
          </p:cNvSpPr>
          <p:nvPr>
            <p:ph idx="1"/>
          </p:nvPr>
        </p:nvSpPr>
        <p:spPr bwMode="auto">
          <a:xfrm>
            <a:off x="838200" y="1552829"/>
            <a:ext cx="11050172" cy="5027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Introduction to HSBC Holdings PLC					Slide 3</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lvl="0" indent="0" eaLnBrk="0" fontAlgn="base" hangingPunct="0">
              <a:lnSpc>
                <a:spcPct val="150000"/>
              </a:lnSpc>
              <a:spcBef>
                <a:spcPct val="0"/>
              </a:spcBef>
              <a:spcAft>
                <a:spcPct val="0"/>
              </a:spcAft>
              <a:buNone/>
            </a:pPr>
            <a:r>
              <a:rPr kumimoji="0" lang="en-US" altLang="en-US" sz="1800" b="1" i="0" u="none" strike="noStrike" cap="none" normalizeH="0" baseline="0" dirty="0">
                <a:ln>
                  <a:noFill/>
                </a:ln>
                <a:solidFill>
                  <a:schemeClr val="tx1"/>
                </a:solidFill>
                <a:effectLst/>
                <a:latin typeface="Arial" panose="020B0604020202020204" pitchFamily="34" charset="0"/>
              </a:rPr>
              <a:t>Importance of Effective Recruitment					Slide 4</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Steps in the Recruitment Process 					Slide 5</a:t>
            </a:r>
            <a:endParaRPr lang="en-US" altLang="en-US" sz="1800" dirty="0">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Job Analysis for Project Manager	 					Slide 6</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Job Description and Person Specification					Slide 7</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Types of Interviews – Structured Interview					Slide 8</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Types of Interviews – Unstructured Interview				Slide 9</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Types of Interviews – Panel Interview 					Slide 10</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Appropriate Questioning Techniques					Slide 11</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Face-to-Face Interview 							Slide 12</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Online Interview 							Slide 13</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Conclusion								Slide 14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5">
            <a:extLst>
              <a:ext uri="{FF2B5EF4-FFF2-40B4-BE49-F238E27FC236}">
                <a16:creationId xmlns:a16="http://schemas.microsoft.com/office/drawing/2014/main" id="{31A4C964-6D8D-4C43-9D83-F0487E68C388}"/>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628760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7F7F-AC80-425E-8E44-F2C21B1416C9}"/>
              </a:ext>
            </a:extLst>
          </p:cNvPr>
          <p:cNvSpPr>
            <a:spLocks noGrp="1"/>
          </p:cNvSpPr>
          <p:nvPr>
            <p:ph type="title"/>
          </p:nvPr>
        </p:nvSpPr>
        <p:spPr>
          <a:xfrm>
            <a:off x="913774" y="192770"/>
            <a:ext cx="10364451" cy="1596177"/>
          </a:xfrm>
        </p:spPr>
        <p:txBody>
          <a:bodyPr/>
          <a:lstStyle/>
          <a:p>
            <a:pPr algn="ctr"/>
            <a:r>
              <a:rPr lang="en-US" b="1" dirty="0">
                <a:solidFill>
                  <a:srgbClr val="7030A0"/>
                </a:solidFill>
              </a:rPr>
              <a:t>Introduction to HSBC Holdings PLC</a:t>
            </a:r>
          </a:p>
        </p:txBody>
      </p:sp>
      <p:sp>
        <p:nvSpPr>
          <p:cNvPr id="3" name="Content Placeholder 2">
            <a:extLst>
              <a:ext uri="{FF2B5EF4-FFF2-40B4-BE49-F238E27FC236}">
                <a16:creationId xmlns:a16="http://schemas.microsoft.com/office/drawing/2014/main" id="{65C28C1B-AB39-476C-964B-282948D662D5}"/>
              </a:ext>
            </a:extLst>
          </p:cNvPr>
          <p:cNvSpPr>
            <a:spLocks noGrp="1"/>
          </p:cNvSpPr>
          <p:nvPr>
            <p:ph idx="1"/>
          </p:nvPr>
        </p:nvSpPr>
        <p:spPr>
          <a:xfrm>
            <a:off x="267286" y="1720959"/>
            <a:ext cx="5514536" cy="4667250"/>
          </a:xfrm>
        </p:spPr>
        <p:txBody>
          <a:bodyPr>
            <a:normAutofit fontScale="92500" lnSpcReduction="20000"/>
          </a:bodyPr>
          <a:lstStyle/>
          <a:p>
            <a:pPr algn="just"/>
            <a:r>
              <a:rPr lang="en-US" dirty="0"/>
              <a:t>HSBC Holdings PLC is a global bank with its main office in London (Kelly, 2021).</a:t>
            </a:r>
          </a:p>
          <a:p>
            <a:pPr algn="just"/>
            <a:r>
              <a:rPr lang="en-US" dirty="0"/>
              <a:t>The company offers services in retail banking, wealth management, and business transformation projects (Karim et al., 2021).</a:t>
            </a:r>
          </a:p>
          <a:p>
            <a:pPr algn="just"/>
            <a:r>
              <a:rPr lang="en-US" dirty="0"/>
              <a:t>The aim is to recruit a skilled Project Manager for a new business transformation project (</a:t>
            </a:r>
            <a:r>
              <a:rPr lang="en-US" dirty="0" err="1"/>
              <a:t>Potočnik</a:t>
            </a:r>
            <a:r>
              <a:rPr lang="en-US" dirty="0"/>
              <a:t> et al., 2021).</a:t>
            </a:r>
          </a:p>
          <a:p>
            <a:pPr algn="just"/>
            <a:r>
              <a:rPr lang="en-US" dirty="0"/>
              <a:t>Good recruitment ensures success and smooth running of this project (Hamza et al., 2021).</a:t>
            </a:r>
          </a:p>
        </p:txBody>
      </p:sp>
      <p:pic>
        <p:nvPicPr>
          <p:cNvPr id="8" name="Picture 7">
            <a:extLst>
              <a:ext uri="{FF2B5EF4-FFF2-40B4-BE49-F238E27FC236}">
                <a16:creationId xmlns:a16="http://schemas.microsoft.com/office/drawing/2014/main" id="{5D4A5F5E-FFE8-40EB-B117-DD21A1E4559A}"/>
              </a:ext>
            </a:extLst>
          </p:cNvPr>
          <p:cNvPicPr>
            <a:picLocks noChangeAspect="1"/>
          </p:cNvPicPr>
          <p:nvPr/>
        </p:nvPicPr>
        <p:blipFill>
          <a:blip r:embed="rId3"/>
          <a:stretch>
            <a:fillRect/>
          </a:stretch>
        </p:blipFill>
        <p:spPr>
          <a:xfrm>
            <a:off x="5996842" y="1887405"/>
            <a:ext cx="5927871" cy="43343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8">
            <a:extLst>
              <a:ext uri="{FF2B5EF4-FFF2-40B4-BE49-F238E27FC236}">
                <a16:creationId xmlns:a16="http://schemas.microsoft.com/office/drawing/2014/main" id="{093BCC7A-7424-48CC-ADB4-B48E1290AE3D}"/>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219660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0E31D-3518-4CF5-9B3E-5956877F770F}"/>
              </a:ext>
            </a:extLst>
          </p:cNvPr>
          <p:cNvSpPr>
            <a:spLocks noGrp="1"/>
          </p:cNvSpPr>
          <p:nvPr>
            <p:ph type="title"/>
          </p:nvPr>
        </p:nvSpPr>
        <p:spPr>
          <a:xfrm>
            <a:off x="295422" y="309488"/>
            <a:ext cx="11704319" cy="1293722"/>
          </a:xfrm>
        </p:spPr>
        <p:txBody>
          <a:bodyPr>
            <a:normAutofit fontScale="90000"/>
          </a:bodyPr>
          <a:lstStyle/>
          <a:p>
            <a:pPr algn="ctr"/>
            <a:r>
              <a:rPr lang="en-US" sz="4400" b="1" dirty="0">
                <a:solidFill>
                  <a:srgbClr val="7030A0"/>
                </a:solidFill>
              </a:rPr>
              <a:t>Importance of Effective Recruitment</a:t>
            </a:r>
          </a:p>
        </p:txBody>
      </p:sp>
      <p:sp>
        <p:nvSpPr>
          <p:cNvPr id="3" name="Content Placeholder 2">
            <a:extLst>
              <a:ext uri="{FF2B5EF4-FFF2-40B4-BE49-F238E27FC236}">
                <a16:creationId xmlns:a16="http://schemas.microsoft.com/office/drawing/2014/main" id="{517856F4-2836-43C8-84FB-C426657DA2F6}"/>
              </a:ext>
            </a:extLst>
          </p:cNvPr>
          <p:cNvSpPr>
            <a:spLocks noGrp="1"/>
          </p:cNvSpPr>
          <p:nvPr>
            <p:ph idx="1"/>
          </p:nvPr>
        </p:nvSpPr>
        <p:spPr>
          <a:xfrm>
            <a:off x="5992837" y="1825625"/>
            <a:ext cx="6006904" cy="4729920"/>
          </a:xfrm>
        </p:spPr>
        <p:txBody>
          <a:bodyPr>
            <a:normAutofit fontScale="92500" lnSpcReduction="20000"/>
          </a:bodyPr>
          <a:lstStyle/>
          <a:p>
            <a:pPr algn="just"/>
            <a:r>
              <a:rPr lang="en-US" sz="2400" dirty="0"/>
              <a:t>Recruitment helps find the best person for the right job (Hamza et al., 2021).</a:t>
            </a:r>
          </a:p>
          <a:p>
            <a:pPr algn="just"/>
            <a:r>
              <a:rPr lang="en-US" sz="2400" dirty="0"/>
              <a:t>It supports company goals and improves productivity (Karim et al., 2021).</a:t>
            </a:r>
          </a:p>
          <a:p>
            <a:pPr algn="just"/>
            <a:r>
              <a:rPr lang="en-US" sz="2400" dirty="0"/>
              <a:t>Good selection reduces staff turnover and saves training costs (</a:t>
            </a:r>
            <a:r>
              <a:rPr lang="en-US" sz="2400" dirty="0" err="1"/>
              <a:t>Fedeli</a:t>
            </a:r>
            <a:r>
              <a:rPr lang="en-US" sz="2400" dirty="0"/>
              <a:t> and </a:t>
            </a:r>
            <a:r>
              <a:rPr lang="en-US" sz="2400" dirty="0" err="1"/>
              <a:t>Cigurova</a:t>
            </a:r>
            <a:r>
              <a:rPr lang="en-US" sz="2400" dirty="0"/>
              <a:t>, 2021).</a:t>
            </a:r>
          </a:p>
          <a:p>
            <a:pPr algn="just"/>
            <a:r>
              <a:rPr lang="en-US" sz="2400" dirty="0"/>
              <a:t>It also builds a strong and motivated workforce (</a:t>
            </a:r>
            <a:r>
              <a:rPr lang="en-US" sz="2400" dirty="0" err="1"/>
              <a:t>Potočnik</a:t>
            </a:r>
            <a:r>
              <a:rPr lang="en-US" sz="2400" dirty="0"/>
              <a:t> et al., 2021).</a:t>
            </a:r>
          </a:p>
        </p:txBody>
      </p:sp>
      <p:pic>
        <p:nvPicPr>
          <p:cNvPr id="7" name="Picture 6">
            <a:extLst>
              <a:ext uri="{FF2B5EF4-FFF2-40B4-BE49-F238E27FC236}">
                <a16:creationId xmlns:a16="http://schemas.microsoft.com/office/drawing/2014/main" id="{745EEB4C-2E84-42B8-AD33-BD5322ADF849}"/>
              </a:ext>
            </a:extLst>
          </p:cNvPr>
          <p:cNvPicPr>
            <a:picLocks noChangeAspect="1"/>
          </p:cNvPicPr>
          <p:nvPr/>
        </p:nvPicPr>
        <p:blipFill>
          <a:blip r:embed="rId3"/>
          <a:stretch>
            <a:fillRect/>
          </a:stretch>
        </p:blipFill>
        <p:spPr>
          <a:xfrm>
            <a:off x="192259" y="2144589"/>
            <a:ext cx="5653378" cy="31307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a:extLst>
              <a:ext uri="{FF2B5EF4-FFF2-40B4-BE49-F238E27FC236}">
                <a16:creationId xmlns:a16="http://schemas.microsoft.com/office/drawing/2014/main" id="{DE9D8003-2B47-41E9-9118-2B0584C1E29A}"/>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081831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8085F-0C4D-43E5-8716-93D2C037A83A}"/>
              </a:ext>
            </a:extLst>
          </p:cNvPr>
          <p:cNvSpPr>
            <a:spLocks noGrp="1"/>
          </p:cNvSpPr>
          <p:nvPr>
            <p:ph type="title"/>
          </p:nvPr>
        </p:nvSpPr>
        <p:spPr>
          <a:xfrm>
            <a:off x="291380" y="274321"/>
            <a:ext cx="11609240" cy="1364565"/>
          </a:xfrm>
        </p:spPr>
        <p:txBody>
          <a:bodyPr>
            <a:normAutofit fontScale="90000"/>
          </a:bodyPr>
          <a:lstStyle/>
          <a:p>
            <a:pPr algn="ctr"/>
            <a:r>
              <a:rPr lang="en-US" sz="4800" b="1" dirty="0">
                <a:solidFill>
                  <a:srgbClr val="7030A0"/>
                </a:solidFill>
              </a:rPr>
              <a:t>Steps in the Recruitment Process</a:t>
            </a:r>
          </a:p>
        </p:txBody>
      </p:sp>
      <p:sp>
        <p:nvSpPr>
          <p:cNvPr id="3" name="Content Placeholder 2">
            <a:extLst>
              <a:ext uri="{FF2B5EF4-FFF2-40B4-BE49-F238E27FC236}">
                <a16:creationId xmlns:a16="http://schemas.microsoft.com/office/drawing/2014/main" id="{EB69E2E3-2A85-4F73-A72C-7F7E5C4987CB}"/>
              </a:ext>
            </a:extLst>
          </p:cNvPr>
          <p:cNvSpPr>
            <a:spLocks noGrp="1"/>
          </p:cNvSpPr>
          <p:nvPr>
            <p:ph idx="1"/>
          </p:nvPr>
        </p:nvSpPr>
        <p:spPr>
          <a:xfrm>
            <a:off x="291380" y="1638886"/>
            <a:ext cx="4955869" cy="4944793"/>
          </a:xfrm>
        </p:spPr>
        <p:txBody>
          <a:bodyPr>
            <a:normAutofit fontScale="85000" lnSpcReduction="20000"/>
          </a:bodyPr>
          <a:lstStyle/>
          <a:p>
            <a:pPr algn="just"/>
            <a:r>
              <a:rPr lang="en-US" sz="2400" dirty="0"/>
              <a:t>The main steps are job analysis, job description, and person specification (Karim et al., 2021).</a:t>
            </a:r>
          </a:p>
          <a:p>
            <a:pPr algn="just"/>
            <a:r>
              <a:rPr lang="en-US" sz="2400" dirty="0"/>
              <a:t>Job analysis helps identify the duties and skills needed for the role (Hamza et al., 2021).</a:t>
            </a:r>
          </a:p>
          <a:p>
            <a:pPr algn="just"/>
            <a:r>
              <a:rPr lang="en-US" sz="2400" dirty="0"/>
              <a:t>The job description outlines tasks and responsibilities (Reddy, 2021).</a:t>
            </a:r>
          </a:p>
          <a:p>
            <a:pPr algn="just"/>
            <a:r>
              <a:rPr lang="en-US" sz="2400" dirty="0"/>
              <a:t>The person specification defines qualifications, experience, and skills required (</a:t>
            </a:r>
            <a:r>
              <a:rPr lang="en-US" sz="2400" dirty="0" err="1"/>
              <a:t>Potočnik</a:t>
            </a:r>
            <a:r>
              <a:rPr lang="en-US" sz="2400" dirty="0"/>
              <a:t> et al., 2021).</a:t>
            </a:r>
          </a:p>
        </p:txBody>
      </p:sp>
      <p:pic>
        <p:nvPicPr>
          <p:cNvPr id="6" name="Picture 5">
            <a:extLst>
              <a:ext uri="{FF2B5EF4-FFF2-40B4-BE49-F238E27FC236}">
                <a16:creationId xmlns:a16="http://schemas.microsoft.com/office/drawing/2014/main" id="{A3BF3697-F0CC-473C-A83C-0A01891E0012}"/>
              </a:ext>
            </a:extLst>
          </p:cNvPr>
          <p:cNvPicPr>
            <a:picLocks noChangeAspect="1"/>
          </p:cNvPicPr>
          <p:nvPr/>
        </p:nvPicPr>
        <p:blipFill>
          <a:blip r:embed="rId3"/>
          <a:stretch>
            <a:fillRect/>
          </a:stretch>
        </p:blipFill>
        <p:spPr>
          <a:xfrm>
            <a:off x="5514535" y="2063921"/>
            <a:ext cx="6398795" cy="32677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F801E8FC-A567-4B7E-B7E2-7FC249F9A621}"/>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184751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84046-782B-4865-A7F7-9AF252245B8C}"/>
              </a:ext>
            </a:extLst>
          </p:cNvPr>
          <p:cNvSpPr>
            <a:spLocks noGrp="1"/>
          </p:cNvSpPr>
          <p:nvPr>
            <p:ph type="title"/>
          </p:nvPr>
        </p:nvSpPr>
        <p:spPr>
          <a:xfrm>
            <a:off x="284745" y="87923"/>
            <a:ext cx="11560252" cy="1508254"/>
          </a:xfrm>
        </p:spPr>
        <p:txBody>
          <a:bodyPr>
            <a:normAutofit/>
          </a:bodyPr>
          <a:lstStyle/>
          <a:p>
            <a:pPr algn="ctr"/>
            <a:r>
              <a:rPr lang="en-US" sz="4400" b="1" dirty="0">
                <a:solidFill>
                  <a:srgbClr val="7030A0"/>
                </a:solidFill>
              </a:rPr>
              <a:t>Job Analysis for Project Manager</a:t>
            </a:r>
          </a:p>
        </p:txBody>
      </p:sp>
      <p:sp>
        <p:nvSpPr>
          <p:cNvPr id="3" name="Content Placeholder 2">
            <a:extLst>
              <a:ext uri="{FF2B5EF4-FFF2-40B4-BE49-F238E27FC236}">
                <a16:creationId xmlns:a16="http://schemas.microsoft.com/office/drawing/2014/main" id="{A15AE3CB-4328-4588-8DED-1699F98912F0}"/>
              </a:ext>
            </a:extLst>
          </p:cNvPr>
          <p:cNvSpPr>
            <a:spLocks noGrp="1"/>
          </p:cNvSpPr>
          <p:nvPr>
            <p:ph idx="1"/>
          </p:nvPr>
        </p:nvSpPr>
        <p:spPr>
          <a:xfrm>
            <a:off x="6288258" y="1678364"/>
            <a:ext cx="5065542" cy="4351338"/>
          </a:xfrm>
        </p:spPr>
        <p:txBody>
          <a:bodyPr>
            <a:normAutofit fontScale="92500" lnSpcReduction="10000"/>
          </a:bodyPr>
          <a:lstStyle/>
          <a:p>
            <a:pPr algn="just"/>
            <a:r>
              <a:rPr lang="en-US" dirty="0"/>
              <a:t>Job analysis identifies key tasks and goals of the project (Karim et al., 2021).</a:t>
            </a:r>
          </a:p>
          <a:p>
            <a:pPr algn="just"/>
            <a:r>
              <a:rPr lang="en-US" dirty="0"/>
              <a:t>It helps HR understand what experience and skills are needed (Hamza et al., 2021).</a:t>
            </a:r>
          </a:p>
          <a:p>
            <a:pPr algn="just"/>
            <a:r>
              <a:rPr lang="en-US" dirty="0"/>
              <a:t>For HSBC, this role includes managing change and digital projects (</a:t>
            </a:r>
            <a:r>
              <a:rPr lang="en-US" dirty="0" err="1"/>
              <a:t>Potočnik</a:t>
            </a:r>
            <a:r>
              <a:rPr lang="en-US" dirty="0"/>
              <a:t> et al., 2021).</a:t>
            </a:r>
          </a:p>
          <a:p>
            <a:pPr algn="just"/>
            <a:r>
              <a:rPr lang="en-US" dirty="0"/>
              <a:t>A clear analysis helps avoid wrong hiring decisions (Gupta and Mishra, 2023).</a:t>
            </a:r>
          </a:p>
        </p:txBody>
      </p:sp>
      <p:pic>
        <p:nvPicPr>
          <p:cNvPr id="6" name="Picture 5">
            <a:extLst>
              <a:ext uri="{FF2B5EF4-FFF2-40B4-BE49-F238E27FC236}">
                <a16:creationId xmlns:a16="http://schemas.microsoft.com/office/drawing/2014/main" id="{4436F307-6886-4B7A-9649-C75791E9F366}"/>
              </a:ext>
            </a:extLst>
          </p:cNvPr>
          <p:cNvPicPr>
            <a:picLocks noChangeAspect="1"/>
          </p:cNvPicPr>
          <p:nvPr/>
        </p:nvPicPr>
        <p:blipFill>
          <a:blip r:embed="rId3"/>
          <a:stretch>
            <a:fillRect/>
          </a:stretch>
        </p:blipFill>
        <p:spPr>
          <a:xfrm>
            <a:off x="284745" y="2123194"/>
            <a:ext cx="5483009" cy="34616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B1496F40-FDD1-4389-BC95-E8EA1825CF5D}"/>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52260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6D82D-4ED9-4236-9628-66E3785463A3}"/>
              </a:ext>
            </a:extLst>
          </p:cNvPr>
          <p:cNvSpPr>
            <a:spLocks noGrp="1"/>
          </p:cNvSpPr>
          <p:nvPr>
            <p:ph type="title"/>
          </p:nvPr>
        </p:nvSpPr>
        <p:spPr>
          <a:xfrm>
            <a:off x="393601" y="-41160"/>
            <a:ext cx="11587383" cy="1596177"/>
          </a:xfrm>
        </p:spPr>
        <p:txBody>
          <a:bodyPr>
            <a:normAutofit/>
          </a:bodyPr>
          <a:lstStyle/>
          <a:p>
            <a:pPr algn="ctr"/>
            <a:r>
              <a:rPr lang="en-US" b="1" dirty="0">
                <a:solidFill>
                  <a:srgbClr val="7030A0"/>
                </a:solidFill>
              </a:rPr>
              <a:t>Job Description and Person Specification</a:t>
            </a:r>
          </a:p>
        </p:txBody>
      </p:sp>
      <p:sp>
        <p:nvSpPr>
          <p:cNvPr id="3" name="Content Placeholder 2">
            <a:extLst>
              <a:ext uri="{FF2B5EF4-FFF2-40B4-BE49-F238E27FC236}">
                <a16:creationId xmlns:a16="http://schemas.microsoft.com/office/drawing/2014/main" id="{FB19B8F2-95BF-4713-BE59-9150F6672C6B}"/>
              </a:ext>
            </a:extLst>
          </p:cNvPr>
          <p:cNvSpPr>
            <a:spLocks noGrp="1"/>
          </p:cNvSpPr>
          <p:nvPr>
            <p:ph idx="1"/>
          </p:nvPr>
        </p:nvSpPr>
        <p:spPr>
          <a:xfrm>
            <a:off x="393601" y="1884680"/>
            <a:ext cx="5585167" cy="4555734"/>
          </a:xfrm>
        </p:spPr>
        <p:txBody>
          <a:bodyPr>
            <a:normAutofit lnSpcReduction="10000"/>
          </a:bodyPr>
          <a:lstStyle/>
          <a:p>
            <a:pPr algn="just"/>
            <a:r>
              <a:rPr lang="en-US" dirty="0"/>
              <a:t>The job description lists key duties and responsibilities (Reddy, 2021).</a:t>
            </a:r>
          </a:p>
          <a:p>
            <a:pPr algn="just"/>
            <a:r>
              <a:rPr lang="en-US" dirty="0"/>
              <a:t>It includes project planning, budgeting, and coordination (Hamza et al., 2021).</a:t>
            </a:r>
          </a:p>
          <a:p>
            <a:pPr algn="just"/>
            <a:r>
              <a:rPr lang="en-US" dirty="0"/>
              <a:t>The person specification includes qualifications like leadership and time management (Karim et al., 2021).</a:t>
            </a:r>
          </a:p>
          <a:p>
            <a:pPr algn="just"/>
            <a:r>
              <a:rPr lang="en-US" dirty="0"/>
              <a:t>Both documents help candidates understand job expectations (</a:t>
            </a:r>
            <a:r>
              <a:rPr lang="en-US" dirty="0" err="1"/>
              <a:t>Potočnik</a:t>
            </a:r>
            <a:r>
              <a:rPr lang="en-US" dirty="0"/>
              <a:t> et al., 2021).</a:t>
            </a:r>
          </a:p>
        </p:txBody>
      </p:sp>
      <p:pic>
        <p:nvPicPr>
          <p:cNvPr id="6" name="Picture 5">
            <a:extLst>
              <a:ext uri="{FF2B5EF4-FFF2-40B4-BE49-F238E27FC236}">
                <a16:creationId xmlns:a16="http://schemas.microsoft.com/office/drawing/2014/main" id="{E101301F-68C9-408F-9B62-1A029B3445D8}"/>
              </a:ext>
            </a:extLst>
          </p:cNvPr>
          <p:cNvPicPr>
            <a:picLocks noChangeAspect="1"/>
          </p:cNvPicPr>
          <p:nvPr/>
        </p:nvPicPr>
        <p:blipFill>
          <a:blip r:embed="rId3"/>
          <a:stretch>
            <a:fillRect/>
          </a:stretch>
        </p:blipFill>
        <p:spPr>
          <a:xfrm>
            <a:off x="6316394" y="1680284"/>
            <a:ext cx="5482004" cy="45557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F82BA0F9-9443-4CCE-8F2C-04EC5C42DB55}"/>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946600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7B70B-26E1-453E-9EE3-9C3501F29781}"/>
              </a:ext>
            </a:extLst>
          </p:cNvPr>
          <p:cNvSpPr>
            <a:spLocks noGrp="1"/>
          </p:cNvSpPr>
          <p:nvPr>
            <p:ph type="title"/>
          </p:nvPr>
        </p:nvSpPr>
        <p:spPr>
          <a:xfrm>
            <a:off x="212191" y="229449"/>
            <a:ext cx="11773484" cy="1306410"/>
          </a:xfrm>
        </p:spPr>
        <p:txBody>
          <a:bodyPr>
            <a:normAutofit/>
          </a:bodyPr>
          <a:lstStyle/>
          <a:p>
            <a:pPr algn="ctr"/>
            <a:r>
              <a:rPr lang="en-US" b="1" dirty="0">
                <a:solidFill>
                  <a:srgbClr val="7030A0"/>
                </a:solidFill>
              </a:rPr>
              <a:t>Types of Interviews – Structured Interview</a:t>
            </a:r>
          </a:p>
        </p:txBody>
      </p:sp>
      <p:sp>
        <p:nvSpPr>
          <p:cNvPr id="3" name="Content Placeholder 2">
            <a:extLst>
              <a:ext uri="{FF2B5EF4-FFF2-40B4-BE49-F238E27FC236}">
                <a16:creationId xmlns:a16="http://schemas.microsoft.com/office/drawing/2014/main" id="{B304A50E-CEA0-4AD2-BE28-412AFB474BAD}"/>
              </a:ext>
            </a:extLst>
          </p:cNvPr>
          <p:cNvSpPr>
            <a:spLocks noGrp="1"/>
          </p:cNvSpPr>
          <p:nvPr>
            <p:ph idx="1"/>
          </p:nvPr>
        </p:nvSpPr>
        <p:spPr>
          <a:xfrm>
            <a:off x="5677199" y="1727151"/>
            <a:ext cx="6099516" cy="4659581"/>
          </a:xfrm>
        </p:spPr>
        <p:txBody>
          <a:bodyPr>
            <a:normAutofit fontScale="92500" lnSpcReduction="10000"/>
          </a:bodyPr>
          <a:lstStyle/>
          <a:p>
            <a:pPr algn="just"/>
            <a:r>
              <a:rPr lang="en-US" sz="2400" dirty="0"/>
              <a:t>Structured interviews use the same questions for all candidates (Davies et al., 2023).</a:t>
            </a:r>
          </a:p>
          <a:p>
            <a:pPr algn="just"/>
            <a:r>
              <a:rPr lang="en-US" sz="2400" dirty="0"/>
              <a:t>They make the process fair and consistent (Karim et al., 2021).</a:t>
            </a:r>
          </a:p>
          <a:p>
            <a:pPr algn="just"/>
            <a:r>
              <a:rPr lang="en-US" sz="2400" dirty="0"/>
              <a:t>For HSBC, structured interviews help compare project management experience (Hamza et al., 2021).</a:t>
            </a:r>
          </a:p>
          <a:p>
            <a:pPr algn="just"/>
            <a:r>
              <a:rPr lang="en-US" sz="2400" dirty="0"/>
              <a:t>They also help in objective decision-making (</a:t>
            </a:r>
            <a:r>
              <a:rPr lang="en-US" sz="2400" dirty="0" err="1"/>
              <a:t>Fedeli</a:t>
            </a:r>
            <a:r>
              <a:rPr lang="en-US" sz="2400" dirty="0"/>
              <a:t> and </a:t>
            </a:r>
            <a:r>
              <a:rPr lang="en-US" sz="2400" dirty="0" err="1"/>
              <a:t>Cigurova</a:t>
            </a:r>
            <a:r>
              <a:rPr lang="en-US" sz="2400" dirty="0"/>
              <a:t>, 2021).</a:t>
            </a:r>
          </a:p>
        </p:txBody>
      </p:sp>
      <p:pic>
        <p:nvPicPr>
          <p:cNvPr id="6" name="Picture 5">
            <a:extLst>
              <a:ext uri="{FF2B5EF4-FFF2-40B4-BE49-F238E27FC236}">
                <a16:creationId xmlns:a16="http://schemas.microsoft.com/office/drawing/2014/main" id="{450CBD97-98B2-4653-B302-44720BE58E01}"/>
              </a:ext>
            </a:extLst>
          </p:cNvPr>
          <p:cNvPicPr>
            <a:picLocks noChangeAspect="1"/>
          </p:cNvPicPr>
          <p:nvPr/>
        </p:nvPicPr>
        <p:blipFill>
          <a:blip r:embed="rId3"/>
          <a:stretch>
            <a:fillRect/>
          </a:stretch>
        </p:blipFill>
        <p:spPr>
          <a:xfrm>
            <a:off x="212190" y="2289491"/>
            <a:ext cx="5373858" cy="30326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953C2799-B8C1-4985-8F64-A417B89D873A}"/>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279923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92768-E05F-464F-87E5-546DD177DEDB}"/>
              </a:ext>
            </a:extLst>
          </p:cNvPr>
          <p:cNvSpPr>
            <a:spLocks noGrp="1"/>
          </p:cNvSpPr>
          <p:nvPr>
            <p:ph type="title"/>
          </p:nvPr>
        </p:nvSpPr>
        <p:spPr>
          <a:xfrm>
            <a:off x="325315" y="116058"/>
            <a:ext cx="11541369" cy="1391095"/>
          </a:xfrm>
        </p:spPr>
        <p:txBody>
          <a:bodyPr>
            <a:normAutofit/>
          </a:bodyPr>
          <a:lstStyle/>
          <a:p>
            <a:pPr algn="ctr"/>
            <a:r>
              <a:rPr lang="en-US" sz="3200" b="1" dirty="0">
                <a:solidFill>
                  <a:srgbClr val="7030A0"/>
                </a:solidFill>
              </a:rPr>
              <a:t>Types of Interviews – Unstructured Interview</a:t>
            </a:r>
          </a:p>
        </p:txBody>
      </p:sp>
      <p:sp>
        <p:nvSpPr>
          <p:cNvPr id="3" name="Content Placeholder 2">
            <a:extLst>
              <a:ext uri="{FF2B5EF4-FFF2-40B4-BE49-F238E27FC236}">
                <a16:creationId xmlns:a16="http://schemas.microsoft.com/office/drawing/2014/main" id="{649EAEFF-E621-48AB-B4C1-9494DC9050A5}"/>
              </a:ext>
            </a:extLst>
          </p:cNvPr>
          <p:cNvSpPr>
            <a:spLocks noGrp="1"/>
          </p:cNvSpPr>
          <p:nvPr>
            <p:ph idx="1"/>
          </p:nvPr>
        </p:nvSpPr>
        <p:spPr>
          <a:xfrm>
            <a:off x="325315" y="1690034"/>
            <a:ext cx="5257800" cy="4781104"/>
          </a:xfrm>
        </p:spPr>
        <p:txBody>
          <a:bodyPr>
            <a:normAutofit lnSpcReduction="10000"/>
          </a:bodyPr>
          <a:lstStyle/>
          <a:p>
            <a:pPr algn="just"/>
            <a:r>
              <a:rPr lang="en-US" dirty="0"/>
              <a:t>Unstructured interviews are flexible and conversational (Davies et al., 2023).</a:t>
            </a:r>
          </a:p>
          <a:p>
            <a:pPr algn="just"/>
            <a:r>
              <a:rPr lang="en-US" dirty="0"/>
              <a:t>They help the interviewer learn more about the candidate’s personality (Reddy, 2021).</a:t>
            </a:r>
          </a:p>
          <a:p>
            <a:pPr algn="just"/>
            <a:r>
              <a:rPr lang="en-US" dirty="0"/>
              <a:t>This type can show how a candidate reacts to unexpected questions (Hamza et al., 2021).</a:t>
            </a:r>
          </a:p>
          <a:p>
            <a:pPr algn="just"/>
            <a:r>
              <a:rPr lang="en-US" dirty="0"/>
              <a:t>However, it can be less reliable due to lack of structure (Karim et al., 2021).</a:t>
            </a:r>
          </a:p>
        </p:txBody>
      </p:sp>
      <p:pic>
        <p:nvPicPr>
          <p:cNvPr id="6" name="Picture 5">
            <a:extLst>
              <a:ext uri="{FF2B5EF4-FFF2-40B4-BE49-F238E27FC236}">
                <a16:creationId xmlns:a16="http://schemas.microsoft.com/office/drawing/2014/main" id="{FA8AE446-F898-41FA-AC10-51C78270A171}"/>
              </a:ext>
            </a:extLst>
          </p:cNvPr>
          <p:cNvPicPr>
            <a:picLocks noChangeAspect="1"/>
          </p:cNvPicPr>
          <p:nvPr/>
        </p:nvPicPr>
        <p:blipFill>
          <a:blip r:embed="rId3"/>
          <a:stretch>
            <a:fillRect/>
          </a:stretch>
        </p:blipFill>
        <p:spPr>
          <a:xfrm>
            <a:off x="5723280" y="1922657"/>
            <a:ext cx="5981040" cy="39315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FF570269-2CA3-412A-8D50-13217DD647E6}"/>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098431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DE18-1D04-47FF-AB02-24713FB40F6B}"/>
              </a:ext>
            </a:extLst>
          </p:cNvPr>
          <p:cNvSpPr>
            <a:spLocks noGrp="1"/>
          </p:cNvSpPr>
          <p:nvPr>
            <p:ph type="title"/>
          </p:nvPr>
        </p:nvSpPr>
        <p:spPr>
          <a:xfrm>
            <a:off x="377483" y="90194"/>
            <a:ext cx="11437033" cy="1394289"/>
          </a:xfrm>
        </p:spPr>
        <p:txBody>
          <a:bodyPr>
            <a:normAutofit/>
          </a:bodyPr>
          <a:lstStyle/>
          <a:p>
            <a:pPr algn="ctr"/>
            <a:r>
              <a:rPr lang="en-US" sz="4000" b="1" dirty="0">
                <a:solidFill>
                  <a:srgbClr val="7030A0"/>
                </a:solidFill>
              </a:rPr>
              <a:t>Types of Interviews – Panel Interview</a:t>
            </a:r>
          </a:p>
        </p:txBody>
      </p:sp>
      <p:sp>
        <p:nvSpPr>
          <p:cNvPr id="3" name="Content Placeholder 2">
            <a:extLst>
              <a:ext uri="{FF2B5EF4-FFF2-40B4-BE49-F238E27FC236}">
                <a16:creationId xmlns:a16="http://schemas.microsoft.com/office/drawing/2014/main" id="{1CB1F963-CE20-4BF9-A925-8BE43CF65570}"/>
              </a:ext>
            </a:extLst>
          </p:cNvPr>
          <p:cNvSpPr>
            <a:spLocks noGrp="1"/>
          </p:cNvSpPr>
          <p:nvPr>
            <p:ph idx="1"/>
          </p:nvPr>
        </p:nvSpPr>
        <p:spPr>
          <a:xfrm>
            <a:off x="6414868" y="1825625"/>
            <a:ext cx="5399647" cy="4603310"/>
          </a:xfrm>
        </p:spPr>
        <p:txBody>
          <a:bodyPr>
            <a:normAutofit fontScale="85000" lnSpcReduction="10000"/>
          </a:bodyPr>
          <a:lstStyle/>
          <a:p>
            <a:pPr algn="just"/>
            <a:r>
              <a:rPr lang="en-US" sz="2400" dirty="0"/>
              <a:t>Panel interviews involve several interviewers together (</a:t>
            </a:r>
            <a:r>
              <a:rPr lang="en-US" sz="2400" dirty="0" err="1"/>
              <a:t>Potočnik</a:t>
            </a:r>
            <a:r>
              <a:rPr lang="en-US" sz="2400" dirty="0"/>
              <a:t> et al., 2021).</a:t>
            </a:r>
          </a:p>
          <a:p>
            <a:pPr algn="just"/>
            <a:r>
              <a:rPr lang="en-US" sz="2400" dirty="0"/>
              <a:t>It gives a balanced view from different departments (Hamza et al., 2021).</a:t>
            </a:r>
          </a:p>
          <a:p>
            <a:pPr algn="just"/>
            <a:r>
              <a:rPr lang="en-US" sz="2400" dirty="0"/>
              <a:t>HSBC can include HR, IT, and senior management on the panel (Reddy, 2021).</a:t>
            </a:r>
          </a:p>
          <a:p>
            <a:pPr algn="just"/>
            <a:r>
              <a:rPr lang="en-US" sz="2400" dirty="0"/>
              <a:t>It helps reduce bias and improves decision accuracy (Karim et al., 2021).</a:t>
            </a:r>
          </a:p>
        </p:txBody>
      </p:sp>
      <p:pic>
        <p:nvPicPr>
          <p:cNvPr id="6" name="Picture 5">
            <a:extLst>
              <a:ext uri="{FF2B5EF4-FFF2-40B4-BE49-F238E27FC236}">
                <a16:creationId xmlns:a16="http://schemas.microsoft.com/office/drawing/2014/main" id="{9749B682-8623-49CB-8109-1B711806E558}"/>
              </a:ext>
            </a:extLst>
          </p:cNvPr>
          <p:cNvPicPr>
            <a:picLocks noChangeAspect="1"/>
          </p:cNvPicPr>
          <p:nvPr/>
        </p:nvPicPr>
        <p:blipFill>
          <a:blip r:embed="rId3"/>
          <a:stretch>
            <a:fillRect/>
          </a:stretch>
        </p:blipFill>
        <p:spPr>
          <a:xfrm>
            <a:off x="422617" y="1981126"/>
            <a:ext cx="5685515" cy="38851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F0790671-EF44-4252-B7B7-08284CC344A6}"/>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426498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57672-FB71-42D0-9671-C3EA7BFDA5A0}"/>
              </a:ext>
            </a:extLst>
          </p:cNvPr>
          <p:cNvSpPr>
            <a:spLocks noGrp="1"/>
          </p:cNvSpPr>
          <p:nvPr>
            <p:ph type="title"/>
          </p:nvPr>
        </p:nvSpPr>
        <p:spPr>
          <a:xfrm>
            <a:off x="1012249" y="0"/>
            <a:ext cx="10364451" cy="1596177"/>
          </a:xfrm>
        </p:spPr>
        <p:txBody>
          <a:bodyPr>
            <a:normAutofit/>
          </a:bodyPr>
          <a:lstStyle/>
          <a:p>
            <a:pPr algn="ctr"/>
            <a:r>
              <a:rPr lang="en-US" sz="4800" b="1" dirty="0">
                <a:solidFill>
                  <a:srgbClr val="7030A0"/>
                </a:solidFill>
              </a:rPr>
              <a:t>Questioning Techniques</a:t>
            </a:r>
          </a:p>
        </p:txBody>
      </p:sp>
      <p:sp>
        <p:nvSpPr>
          <p:cNvPr id="3" name="Content Placeholder 2">
            <a:extLst>
              <a:ext uri="{FF2B5EF4-FFF2-40B4-BE49-F238E27FC236}">
                <a16:creationId xmlns:a16="http://schemas.microsoft.com/office/drawing/2014/main" id="{7AD41437-D88F-4C23-9B45-6D293FE60870}"/>
              </a:ext>
            </a:extLst>
          </p:cNvPr>
          <p:cNvSpPr>
            <a:spLocks noGrp="1"/>
          </p:cNvSpPr>
          <p:nvPr>
            <p:ph idx="1"/>
          </p:nvPr>
        </p:nvSpPr>
        <p:spPr>
          <a:xfrm>
            <a:off x="351693" y="1825625"/>
            <a:ext cx="5303520" cy="4351338"/>
          </a:xfrm>
        </p:spPr>
        <p:txBody>
          <a:bodyPr>
            <a:normAutofit fontScale="92500" lnSpcReduction="10000"/>
          </a:bodyPr>
          <a:lstStyle/>
          <a:p>
            <a:pPr algn="just"/>
            <a:r>
              <a:rPr lang="en-US" dirty="0"/>
              <a:t>Probing questions help explore answers in detail (Karim et al., 2021).</a:t>
            </a:r>
          </a:p>
          <a:p>
            <a:pPr algn="just"/>
            <a:r>
              <a:rPr lang="en-US" dirty="0"/>
              <a:t>Leading questions guide candidates toward specific topics (Reddy, 2021).</a:t>
            </a:r>
          </a:p>
          <a:p>
            <a:pPr algn="just"/>
            <a:r>
              <a:rPr lang="en-US" dirty="0"/>
              <a:t>Socratic questioning tests problem-solving and critical thinking (Gupta and Mishra, 2023).</a:t>
            </a:r>
          </a:p>
          <a:p>
            <a:pPr algn="just"/>
            <a:r>
              <a:rPr lang="en-US" dirty="0"/>
              <a:t>For a Project Manager, a mix of all techniques gives better insight (Hamza et al., 2021).</a:t>
            </a:r>
          </a:p>
        </p:txBody>
      </p:sp>
      <p:pic>
        <p:nvPicPr>
          <p:cNvPr id="6" name="Picture 5">
            <a:extLst>
              <a:ext uri="{FF2B5EF4-FFF2-40B4-BE49-F238E27FC236}">
                <a16:creationId xmlns:a16="http://schemas.microsoft.com/office/drawing/2014/main" id="{7DC514F2-A7BA-4987-8804-790496E99A03}"/>
              </a:ext>
            </a:extLst>
          </p:cNvPr>
          <p:cNvPicPr>
            <a:picLocks noChangeAspect="1"/>
          </p:cNvPicPr>
          <p:nvPr/>
        </p:nvPicPr>
        <p:blipFill>
          <a:blip r:embed="rId3"/>
          <a:stretch>
            <a:fillRect/>
          </a:stretch>
        </p:blipFill>
        <p:spPr>
          <a:xfrm>
            <a:off x="5955216" y="1596177"/>
            <a:ext cx="5997632" cy="45214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B6375558-C930-4C06-AD5E-55AA2FAF0EC9}"/>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269751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B3C49-CC6F-4D5A-A31E-2E451B15EBAA}"/>
              </a:ext>
            </a:extLst>
          </p:cNvPr>
          <p:cNvSpPr>
            <a:spLocks noGrp="1"/>
          </p:cNvSpPr>
          <p:nvPr>
            <p:ph type="title"/>
          </p:nvPr>
        </p:nvSpPr>
        <p:spPr>
          <a:xfrm>
            <a:off x="1096655" y="0"/>
            <a:ext cx="10364451" cy="1596177"/>
          </a:xfrm>
        </p:spPr>
        <p:txBody>
          <a:bodyPr>
            <a:normAutofit/>
          </a:bodyPr>
          <a:lstStyle/>
          <a:p>
            <a:pPr algn="ctr"/>
            <a:r>
              <a:rPr lang="en-US" sz="4400" b="1" dirty="0">
                <a:solidFill>
                  <a:srgbClr val="7030A0"/>
                </a:solidFill>
              </a:rPr>
              <a:t>Face-to-Face Interview</a:t>
            </a:r>
          </a:p>
        </p:txBody>
      </p:sp>
      <p:sp>
        <p:nvSpPr>
          <p:cNvPr id="3" name="Content Placeholder 2">
            <a:extLst>
              <a:ext uri="{FF2B5EF4-FFF2-40B4-BE49-F238E27FC236}">
                <a16:creationId xmlns:a16="http://schemas.microsoft.com/office/drawing/2014/main" id="{E0CA9B82-D5F5-455C-80B9-F97A4557286E}"/>
              </a:ext>
            </a:extLst>
          </p:cNvPr>
          <p:cNvSpPr>
            <a:spLocks noGrp="1"/>
          </p:cNvSpPr>
          <p:nvPr>
            <p:ph idx="1"/>
          </p:nvPr>
        </p:nvSpPr>
        <p:spPr>
          <a:xfrm>
            <a:off x="6499274" y="1596177"/>
            <a:ext cx="5283151" cy="4959368"/>
          </a:xfrm>
        </p:spPr>
        <p:txBody>
          <a:bodyPr>
            <a:normAutofit fontScale="92500" lnSpcReduction="10000"/>
          </a:bodyPr>
          <a:lstStyle/>
          <a:p>
            <a:pPr algn="just"/>
            <a:r>
              <a:rPr lang="en-US" sz="2400" dirty="0"/>
              <a:t>This type allows direct interaction and better communication (Davies et al., 2023).</a:t>
            </a:r>
          </a:p>
          <a:p>
            <a:pPr algn="just"/>
            <a:r>
              <a:rPr lang="en-US" sz="2400" dirty="0"/>
              <a:t>Body language and confidence can be easily seen (Hamza et al., 2021).</a:t>
            </a:r>
          </a:p>
          <a:p>
            <a:pPr algn="just"/>
            <a:r>
              <a:rPr lang="en-US" sz="2400" dirty="0"/>
              <a:t>It builds trust between interviewer and candidate (Reddy, 2021).</a:t>
            </a:r>
          </a:p>
          <a:p>
            <a:pPr algn="just"/>
            <a:r>
              <a:rPr lang="en-US" sz="2400" dirty="0"/>
              <a:t>However, it is time-consuming and costly (Karim et al., 2021).</a:t>
            </a:r>
          </a:p>
        </p:txBody>
      </p:sp>
      <p:pic>
        <p:nvPicPr>
          <p:cNvPr id="6" name="Picture 5">
            <a:extLst>
              <a:ext uri="{FF2B5EF4-FFF2-40B4-BE49-F238E27FC236}">
                <a16:creationId xmlns:a16="http://schemas.microsoft.com/office/drawing/2014/main" id="{4232D66F-3A4C-4A33-9E55-33B0BAA27BC7}"/>
              </a:ext>
            </a:extLst>
          </p:cNvPr>
          <p:cNvPicPr>
            <a:picLocks noChangeAspect="1"/>
          </p:cNvPicPr>
          <p:nvPr/>
        </p:nvPicPr>
        <p:blipFill>
          <a:blip r:embed="rId3"/>
          <a:stretch>
            <a:fillRect/>
          </a:stretch>
        </p:blipFill>
        <p:spPr>
          <a:xfrm>
            <a:off x="409575" y="1825625"/>
            <a:ext cx="5916105" cy="40828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FF8DF065-0EA3-4732-B594-BE1948B68E42}"/>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4128184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57056-6103-42A8-95C3-33D514C13562}"/>
              </a:ext>
            </a:extLst>
          </p:cNvPr>
          <p:cNvSpPr>
            <a:spLocks noGrp="1"/>
          </p:cNvSpPr>
          <p:nvPr>
            <p:ph type="title"/>
          </p:nvPr>
        </p:nvSpPr>
        <p:spPr>
          <a:xfrm>
            <a:off x="1110723" y="0"/>
            <a:ext cx="10364451" cy="1596177"/>
          </a:xfrm>
        </p:spPr>
        <p:txBody>
          <a:bodyPr>
            <a:normAutofit/>
          </a:bodyPr>
          <a:lstStyle/>
          <a:p>
            <a:pPr algn="ctr"/>
            <a:r>
              <a:rPr lang="en-US" sz="4800" b="1" dirty="0">
                <a:solidFill>
                  <a:srgbClr val="7030A0"/>
                </a:solidFill>
              </a:rPr>
              <a:t>Online Interview</a:t>
            </a:r>
          </a:p>
        </p:txBody>
      </p:sp>
      <p:sp>
        <p:nvSpPr>
          <p:cNvPr id="3" name="Content Placeholder 2">
            <a:extLst>
              <a:ext uri="{FF2B5EF4-FFF2-40B4-BE49-F238E27FC236}">
                <a16:creationId xmlns:a16="http://schemas.microsoft.com/office/drawing/2014/main" id="{3DD195F3-D20A-4D79-B97C-559B4E0C2DD2}"/>
              </a:ext>
            </a:extLst>
          </p:cNvPr>
          <p:cNvSpPr>
            <a:spLocks noGrp="1"/>
          </p:cNvSpPr>
          <p:nvPr>
            <p:ph idx="1"/>
          </p:nvPr>
        </p:nvSpPr>
        <p:spPr>
          <a:xfrm>
            <a:off x="249038" y="1406770"/>
            <a:ext cx="5138888" cy="5092504"/>
          </a:xfrm>
        </p:spPr>
        <p:txBody>
          <a:bodyPr>
            <a:normAutofit fontScale="92500" lnSpcReduction="10000"/>
          </a:bodyPr>
          <a:lstStyle/>
          <a:p>
            <a:pPr algn="just"/>
            <a:r>
              <a:rPr lang="en-US" sz="2400" dirty="0"/>
              <a:t>Online interviews save time and costs (Gupta and Mishra, 2023).</a:t>
            </a:r>
          </a:p>
          <a:p>
            <a:pPr algn="just"/>
            <a:r>
              <a:rPr lang="en-US" sz="2400" dirty="0"/>
              <a:t>They allow global candidates to join easily (Ore and </a:t>
            </a:r>
            <a:r>
              <a:rPr lang="en-US" sz="2400" dirty="0" err="1"/>
              <a:t>Sposato</a:t>
            </a:r>
            <a:r>
              <a:rPr lang="en-US" sz="2400" dirty="0"/>
              <a:t>, 2022).</a:t>
            </a:r>
          </a:p>
          <a:p>
            <a:pPr algn="just"/>
            <a:r>
              <a:rPr lang="en-US" sz="2400" dirty="0"/>
              <a:t>However, technical issues can affect communication (James and Pattison, 2021).</a:t>
            </a:r>
          </a:p>
          <a:p>
            <a:pPr algn="just"/>
            <a:r>
              <a:rPr lang="en-US" sz="2400" dirty="0"/>
              <a:t>Some candidates may feel less personal connection (Hamza et al., 2021).</a:t>
            </a:r>
          </a:p>
        </p:txBody>
      </p:sp>
      <p:pic>
        <p:nvPicPr>
          <p:cNvPr id="8" name="Picture 7">
            <a:extLst>
              <a:ext uri="{FF2B5EF4-FFF2-40B4-BE49-F238E27FC236}">
                <a16:creationId xmlns:a16="http://schemas.microsoft.com/office/drawing/2014/main" id="{CE8AB1CF-FF36-4CBD-B955-558E6BB75ECB}"/>
              </a:ext>
            </a:extLst>
          </p:cNvPr>
          <p:cNvPicPr>
            <a:picLocks noChangeAspect="1"/>
          </p:cNvPicPr>
          <p:nvPr/>
        </p:nvPicPr>
        <p:blipFill>
          <a:blip r:embed="rId3"/>
          <a:stretch>
            <a:fillRect/>
          </a:stretch>
        </p:blipFill>
        <p:spPr>
          <a:xfrm>
            <a:off x="5817324" y="1825624"/>
            <a:ext cx="6125638" cy="41250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8">
            <a:extLst>
              <a:ext uri="{FF2B5EF4-FFF2-40B4-BE49-F238E27FC236}">
                <a16:creationId xmlns:a16="http://schemas.microsoft.com/office/drawing/2014/main" id="{4176FC3F-4338-4AA4-AA12-669B6C6D11ED}"/>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4039578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97A7F-34C3-4CC8-9104-4D3394F7211F}"/>
              </a:ext>
            </a:extLst>
          </p:cNvPr>
          <p:cNvSpPr>
            <a:spLocks noGrp="1"/>
          </p:cNvSpPr>
          <p:nvPr>
            <p:ph type="title"/>
          </p:nvPr>
        </p:nvSpPr>
        <p:spPr>
          <a:xfrm>
            <a:off x="989348" y="-61489"/>
            <a:ext cx="10364451" cy="1596177"/>
          </a:xfrm>
        </p:spPr>
        <p:txBody>
          <a:bodyPr>
            <a:normAutofit/>
          </a:bodyPr>
          <a:lstStyle/>
          <a:p>
            <a:pPr algn="ctr"/>
            <a:r>
              <a:rPr lang="en-US" sz="4800" b="1" dirty="0">
                <a:solidFill>
                  <a:srgbClr val="7030A0"/>
                </a:solidFill>
              </a:rPr>
              <a:t>Conclusion</a:t>
            </a:r>
          </a:p>
        </p:txBody>
      </p:sp>
      <p:sp>
        <p:nvSpPr>
          <p:cNvPr id="3" name="Content Placeholder 2">
            <a:extLst>
              <a:ext uri="{FF2B5EF4-FFF2-40B4-BE49-F238E27FC236}">
                <a16:creationId xmlns:a16="http://schemas.microsoft.com/office/drawing/2014/main" id="{8E04A6F1-9A43-4947-8C92-64C011622A95}"/>
              </a:ext>
            </a:extLst>
          </p:cNvPr>
          <p:cNvSpPr>
            <a:spLocks noGrp="1"/>
          </p:cNvSpPr>
          <p:nvPr>
            <p:ph idx="1"/>
          </p:nvPr>
        </p:nvSpPr>
        <p:spPr>
          <a:xfrm>
            <a:off x="6222611" y="1534688"/>
            <a:ext cx="5600111" cy="4992721"/>
          </a:xfrm>
        </p:spPr>
        <p:txBody>
          <a:bodyPr>
            <a:normAutofit fontScale="85000" lnSpcReduction="10000"/>
          </a:bodyPr>
          <a:lstStyle/>
          <a:p>
            <a:pPr algn="just"/>
            <a:r>
              <a:rPr lang="en-US" sz="2400" dirty="0"/>
              <a:t>A clear recruitment process ensures hiring the best Project Manager (Hamza et al., 2021).</a:t>
            </a:r>
          </a:p>
          <a:p>
            <a:pPr algn="just"/>
            <a:r>
              <a:rPr lang="en-US" sz="2400" dirty="0"/>
              <a:t>Structured and panel interviews are most effective for this role (Karim et al., 2021).</a:t>
            </a:r>
          </a:p>
          <a:p>
            <a:pPr algn="just"/>
            <a:r>
              <a:rPr lang="en-US" sz="2400" dirty="0"/>
              <a:t>A mix of questioning techniques helps assess skills fairly (Reddy, 2021).</a:t>
            </a:r>
          </a:p>
          <a:p>
            <a:pPr algn="just"/>
            <a:r>
              <a:rPr lang="en-US" sz="2400" dirty="0"/>
              <a:t>Both online and face-to-face interviews have benefits depending on needs (Gupta and Mishra, 2023).</a:t>
            </a:r>
          </a:p>
        </p:txBody>
      </p:sp>
      <p:pic>
        <p:nvPicPr>
          <p:cNvPr id="8" name="Picture 7">
            <a:extLst>
              <a:ext uri="{FF2B5EF4-FFF2-40B4-BE49-F238E27FC236}">
                <a16:creationId xmlns:a16="http://schemas.microsoft.com/office/drawing/2014/main" id="{E9F09F62-8203-4840-89A8-DFE2F13C7963}"/>
              </a:ext>
            </a:extLst>
          </p:cNvPr>
          <p:cNvPicPr>
            <a:picLocks noChangeAspect="1"/>
          </p:cNvPicPr>
          <p:nvPr/>
        </p:nvPicPr>
        <p:blipFill>
          <a:blip r:embed="rId3"/>
          <a:stretch>
            <a:fillRect/>
          </a:stretch>
        </p:blipFill>
        <p:spPr>
          <a:xfrm>
            <a:off x="369277" y="1825625"/>
            <a:ext cx="5600114" cy="41201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8">
            <a:extLst>
              <a:ext uri="{FF2B5EF4-FFF2-40B4-BE49-F238E27FC236}">
                <a16:creationId xmlns:a16="http://schemas.microsoft.com/office/drawing/2014/main" id="{891F244E-4A4D-4FC6-A32D-D58BA4AFC643}"/>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908902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27446-9E43-47E9-B847-F8644CEC7D25}"/>
              </a:ext>
            </a:extLst>
          </p:cNvPr>
          <p:cNvSpPr>
            <a:spLocks noGrp="1"/>
          </p:cNvSpPr>
          <p:nvPr>
            <p:ph type="title"/>
          </p:nvPr>
        </p:nvSpPr>
        <p:spPr>
          <a:xfrm>
            <a:off x="913773" y="260251"/>
            <a:ext cx="10364451" cy="957065"/>
          </a:xfrm>
        </p:spPr>
        <p:txBody>
          <a:bodyPr>
            <a:normAutofit/>
          </a:bodyPr>
          <a:lstStyle/>
          <a:p>
            <a:pPr algn="ctr"/>
            <a:r>
              <a:rPr lang="en-US" sz="4400" b="1" dirty="0">
                <a:solidFill>
                  <a:srgbClr val="7030A0"/>
                </a:solidFill>
              </a:rPr>
              <a:t>REFERENCES</a:t>
            </a:r>
          </a:p>
        </p:txBody>
      </p:sp>
      <p:sp>
        <p:nvSpPr>
          <p:cNvPr id="3" name="Content Placeholder 2">
            <a:extLst>
              <a:ext uri="{FF2B5EF4-FFF2-40B4-BE49-F238E27FC236}">
                <a16:creationId xmlns:a16="http://schemas.microsoft.com/office/drawing/2014/main" id="{9D6460E1-7018-4D22-8FBC-FD57F2FCCE86}"/>
              </a:ext>
            </a:extLst>
          </p:cNvPr>
          <p:cNvSpPr>
            <a:spLocks noGrp="1"/>
          </p:cNvSpPr>
          <p:nvPr>
            <p:ph idx="1"/>
          </p:nvPr>
        </p:nvSpPr>
        <p:spPr>
          <a:xfrm>
            <a:off x="140676" y="1097281"/>
            <a:ext cx="11943471" cy="5500468"/>
          </a:xfrm>
        </p:spPr>
        <p:txBody>
          <a:bodyPr>
            <a:normAutofit fontScale="92500"/>
          </a:bodyPr>
          <a:lstStyle/>
          <a:p>
            <a:pPr algn="just">
              <a:lnSpc>
                <a:spcPct val="107000"/>
              </a:lnSpc>
              <a:spcBef>
                <a:spcPts val="0"/>
              </a:spcBef>
              <a:spcAft>
                <a:spcPts val="800"/>
              </a:spcAft>
            </a:pP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Abdalla Hamza, P., Jabbar Othman, B.,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Gardi</a:t>
            </a:r>
            <a:r>
              <a:rPr lang="en-US" sz="1200" dirty="0">
                <a:effectLst/>
                <a:latin typeface="Calibri" panose="020F0502020204030204" pitchFamily="34" charset="0"/>
                <a:ea typeface="Calibri" panose="020F0502020204030204" pitchFamily="34" charset="0"/>
                <a:cs typeface="Times New Roman" panose="02020603050405020304" pitchFamily="18" charset="0"/>
              </a:rPr>
              <a:t>, B.,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Sorguli</a:t>
            </a:r>
            <a:r>
              <a:rPr lang="en-US" sz="1200" dirty="0">
                <a:effectLst/>
                <a:latin typeface="Calibri" panose="020F0502020204030204" pitchFamily="34" charset="0"/>
                <a:ea typeface="Calibri" panose="020F0502020204030204" pitchFamily="34" charset="0"/>
                <a:cs typeface="Times New Roman" panose="02020603050405020304" pitchFamily="18" charset="0"/>
              </a:rPr>
              <a:t>, S., Mahmood Aziz, H., Ali Ahmed, S., Sabir, B.Y., Burhan Ismael, N., Ali, B.J. and Anwar, G., 2021. Recruitment and selection: The relationship between recruitment and selection with organizational performance. Hamza, pa,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othman</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bj</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gardi</a:t>
            </a:r>
            <a:r>
              <a:rPr lang="en-US" sz="1200" dirty="0">
                <a:effectLst/>
                <a:latin typeface="Calibri" panose="020F0502020204030204" pitchFamily="34" charset="0"/>
                <a:ea typeface="Calibri" panose="020F0502020204030204" pitchFamily="34" charset="0"/>
                <a:cs typeface="Times New Roman" panose="02020603050405020304" pitchFamily="18" charset="0"/>
              </a:rPr>
              <a:t>, b.,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sorguli</a:t>
            </a:r>
            <a:r>
              <a:rPr lang="en-US" sz="1200" dirty="0">
                <a:effectLst/>
                <a:latin typeface="Calibri" panose="020F0502020204030204" pitchFamily="34" charset="0"/>
                <a:ea typeface="Calibri" panose="020F0502020204030204" pitchFamily="34" charset="0"/>
                <a:cs typeface="Times New Roman" panose="02020603050405020304" pitchFamily="18" charset="0"/>
              </a:rPr>
              <a:t>, s.,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aziz</a:t>
            </a:r>
            <a:r>
              <a:rPr lang="en-US" sz="1200" dirty="0">
                <a:effectLst/>
                <a:latin typeface="Calibri" panose="020F0502020204030204" pitchFamily="34" charset="0"/>
                <a:ea typeface="Calibri" panose="020F0502020204030204" pitchFamily="34" charset="0"/>
                <a:cs typeface="Times New Roman" panose="02020603050405020304" pitchFamily="18" charset="0"/>
              </a:rPr>
              <a:t>, hm,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ahmed</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sa</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sabir</a:t>
            </a:r>
            <a:r>
              <a:rPr lang="en-US" sz="1200" dirty="0">
                <a:effectLst/>
                <a:latin typeface="Calibri" panose="020F0502020204030204" pitchFamily="34" charset="0"/>
                <a:ea typeface="Calibri" panose="020F0502020204030204" pitchFamily="34" charset="0"/>
                <a:cs typeface="Times New Roman" panose="02020603050405020304" pitchFamily="18" charset="0"/>
              </a:rPr>
              <a:t>, by,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ismael</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nb</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ali</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bj</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anwar</a:t>
            </a:r>
            <a:r>
              <a:rPr lang="en-US" sz="1200" dirty="0">
                <a:effectLst/>
                <a:latin typeface="Calibri" panose="020F0502020204030204" pitchFamily="34" charset="0"/>
                <a:ea typeface="Calibri" panose="020F0502020204030204" pitchFamily="34" charset="0"/>
                <a:cs typeface="Times New Roman" panose="02020603050405020304" pitchFamily="18" charset="0"/>
              </a:rPr>
              <a:t>, g.(2021). Recruitment and Selection: The Relationship between Recruitment and Selection with Organizational Performance.</a:t>
            </a: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Ashraf, R. and Ani, F.B., 2022. Role of LinkedIn Marketing in Recruitment and Selection Practices in the Hotel Industry. Transnational Marketing Journal, 10(3), pp.607-622.</a:t>
            </a: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Davies, J., Heasman, B., Livesey, A., Walker, A.,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Pellicano</a:t>
            </a:r>
            <a:r>
              <a:rPr lang="en-US" sz="1200" dirty="0">
                <a:effectLst/>
                <a:latin typeface="Calibri" panose="020F0502020204030204" pitchFamily="34" charset="0"/>
                <a:ea typeface="Calibri" panose="020F0502020204030204" pitchFamily="34" charset="0"/>
                <a:cs typeface="Times New Roman" panose="02020603050405020304" pitchFamily="18" charset="0"/>
              </a:rPr>
              <a:t>, E. and Remington, A., 2023. Access to employment: A comparison of autistic, neurodivergent and neurotypical adults’ experiences of hiring processes in the United Kingdom. Autism, 27(6), pp.1746-1763.</a:t>
            </a:r>
          </a:p>
          <a:p>
            <a:pPr algn="just">
              <a:lnSpc>
                <a:spcPct val="107000"/>
              </a:lnSpc>
              <a:spcBef>
                <a:spcPts val="0"/>
              </a:spcBef>
              <a:spcAft>
                <a:spcPts val="800"/>
              </a:spcAft>
            </a:pPr>
            <a:r>
              <a:rPr lang="en-US" sz="1200" dirty="0" err="1">
                <a:effectLst/>
                <a:latin typeface="Calibri" panose="020F0502020204030204" pitchFamily="34" charset="0"/>
                <a:ea typeface="Calibri" panose="020F0502020204030204" pitchFamily="34" charset="0"/>
                <a:cs typeface="Times New Roman" panose="02020603050405020304" pitchFamily="18" charset="0"/>
              </a:rPr>
              <a:t>Fedeli</a:t>
            </a:r>
            <a:r>
              <a:rPr lang="en-US" sz="1200" dirty="0">
                <a:effectLst/>
                <a:latin typeface="Calibri" panose="020F0502020204030204" pitchFamily="34" charset="0"/>
                <a:ea typeface="Calibri" panose="020F0502020204030204" pitchFamily="34" charset="0"/>
                <a:cs typeface="Times New Roman" panose="02020603050405020304" pitchFamily="18" charset="0"/>
              </a:rPr>
              <a:t>, G. and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Cigurova</a:t>
            </a:r>
            <a:r>
              <a:rPr lang="en-US" sz="1200" dirty="0">
                <a:effectLst/>
                <a:latin typeface="Calibri" panose="020F0502020204030204" pitchFamily="34" charset="0"/>
                <a:ea typeface="Calibri" panose="020F0502020204030204" pitchFamily="34" charset="0"/>
                <a:cs typeface="Times New Roman" panose="02020603050405020304" pitchFamily="18" charset="0"/>
              </a:rPr>
              <a:t>, L., 2021. Volunteer recruitment and selection: Evidence from the visitor attraction sector. In The Routledge Handbook of Volunteering in Events, Sport and Tourism (pp. 271-285). Routledge.</a:t>
            </a: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Gupta, A. and Mishra, M., 2023. Artificial intelligence for recruitment and selection. In The adoption and effect of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ARtificial</a:t>
            </a:r>
            <a:r>
              <a:rPr lang="en-US" sz="1200" dirty="0">
                <a:effectLst/>
                <a:latin typeface="Calibri" panose="020F0502020204030204" pitchFamily="34" charset="0"/>
                <a:ea typeface="Calibri" panose="020F0502020204030204" pitchFamily="34" charset="0"/>
                <a:cs typeface="Times New Roman" panose="02020603050405020304" pitchFamily="18" charset="0"/>
              </a:rPr>
              <a:t> Intelligence on human resources management, part B (pp. 1-11). Emerald Publishing Limited.</a:t>
            </a:r>
          </a:p>
          <a:p>
            <a:pPr algn="just">
              <a:lnSpc>
                <a:spcPct val="107000"/>
              </a:lnSpc>
              <a:spcBef>
                <a:spcPts val="0"/>
              </a:spcBef>
              <a:spcAft>
                <a:spcPts val="800"/>
              </a:spcAft>
            </a:pPr>
            <a:r>
              <a:rPr lang="en-US" sz="1200" dirty="0" err="1">
                <a:effectLst/>
                <a:latin typeface="Calibri" panose="020F0502020204030204" pitchFamily="34" charset="0"/>
                <a:ea typeface="Calibri" panose="020F0502020204030204" pitchFamily="34" charset="0"/>
                <a:cs typeface="Times New Roman" panose="02020603050405020304" pitchFamily="18" charset="0"/>
              </a:rPr>
              <a:t>Hunkenschroer</a:t>
            </a:r>
            <a:r>
              <a:rPr lang="en-US" sz="1200" dirty="0">
                <a:effectLst/>
                <a:latin typeface="Calibri" panose="020F0502020204030204" pitchFamily="34" charset="0"/>
                <a:ea typeface="Calibri" panose="020F0502020204030204" pitchFamily="34" charset="0"/>
                <a:cs typeface="Times New Roman" panose="02020603050405020304" pitchFamily="18" charset="0"/>
              </a:rPr>
              <a:t>, A.L. and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Luetge</a:t>
            </a:r>
            <a:r>
              <a:rPr lang="en-US" sz="1200" dirty="0">
                <a:effectLst/>
                <a:latin typeface="Calibri" panose="020F0502020204030204" pitchFamily="34" charset="0"/>
                <a:ea typeface="Calibri" panose="020F0502020204030204" pitchFamily="34" charset="0"/>
                <a:cs typeface="Times New Roman" panose="02020603050405020304" pitchFamily="18" charset="0"/>
              </a:rPr>
              <a:t>, C., 2022. Ethics of AI-enabled recruiting and selection: A review and research agenda. Journal of Business Ethics, 178(4), pp.977-1007.</a:t>
            </a: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James, H.K. and Pattison, G.T., 2021. Disruption to surgical training during Covid-19 in the United States, United Kingdom, Canada, and Australasia: a rapid review of impact and mitigation efforts. Journal of Surgical Education, 78(1), pp.308-314.</a:t>
            </a: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Karim, M.M., Bhuiyan, M.Y.A., Nath, S.K.D. and Latif, W.B., 2021. Conceptual framework of recruitment and selection process. International journal of business and social research, 11(02), pp.18-25.</a:t>
            </a: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Kelly, B., 2021. Establishing the Most Suitable Processes in the Recruitment and Retention of Deck Cadets into the UK Merchant Navy. Liverpool John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Moores</a:t>
            </a:r>
            <a:r>
              <a:rPr lang="en-US" sz="1200" dirty="0">
                <a:effectLst/>
                <a:latin typeface="Calibri" panose="020F0502020204030204" pitchFamily="34" charset="0"/>
                <a:ea typeface="Calibri" panose="020F0502020204030204" pitchFamily="34" charset="0"/>
                <a:cs typeface="Times New Roman" panose="02020603050405020304" pitchFamily="18" charset="0"/>
              </a:rPr>
              <a:t> University (United Kingdom).</a:t>
            </a: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Ore, O. and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Sposato</a:t>
            </a:r>
            <a:r>
              <a:rPr lang="en-US" sz="1200" dirty="0">
                <a:effectLst/>
                <a:latin typeface="Calibri" panose="020F0502020204030204" pitchFamily="34" charset="0"/>
                <a:ea typeface="Calibri" panose="020F0502020204030204" pitchFamily="34" charset="0"/>
                <a:cs typeface="Times New Roman" panose="02020603050405020304" pitchFamily="18" charset="0"/>
              </a:rPr>
              <a:t>, M., 2022. Opportunities and risks of artificial intelligence in recruitment and selection. International Journal of Organizational Analysis, 30(6), pp.1771-1782.</a:t>
            </a:r>
          </a:p>
          <a:p>
            <a:pPr algn="just">
              <a:lnSpc>
                <a:spcPct val="107000"/>
              </a:lnSpc>
              <a:spcBef>
                <a:spcPts val="0"/>
              </a:spcBef>
              <a:spcAft>
                <a:spcPts val="800"/>
              </a:spcAft>
            </a:pPr>
            <a:r>
              <a:rPr lang="en-US" sz="1200" dirty="0" err="1">
                <a:effectLst/>
                <a:latin typeface="Calibri" panose="020F0502020204030204" pitchFamily="34" charset="0"/>
                <a:ea typeface="Calibri" panose="020F0502020204030204" pitchFamily="34" charset="0"/>
                <a:cs typeface="Times New Roman" panose="02020603050405020304" pitchFamily="18" charset="0"/>
              </a:rPr>
              <a:t>Potočnik</a:t>
            </a:r>
            <a:r>
              <a:rPr lang="en-US" sz="1200" dirty="0">
                <a:effectLst/>
                <a:latin typeface="Calibri" panose="020F0502020204030204" pitchFamily="34" charset="0"/>
                <a:ea typeface="Calibri" panose="020F0502020204030204" pitchFamily="34" charset="0"/>
                <a:cs typeface="Times New Roman" panose="02020603050405020304" pitchFamily="18" charset="0"/>
              </a:rPr>
              <a:t>, K., Anderson, N.R., Born, M.,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Kleinmann</a:t>
            </a:r>
            <a:r>
              <a:rPr lang="en-US" sz="1200" dirty="0">
                <a:effectLst/>
                <a:latin typeface="Calibri" panose="020F0502020204030204" pitchFamily="34" charset="0"/>
                <a:ea typeface="Calibri" panose="020F0502020204030204" pitchFamily="34" charset="0"/>
                <a:cs typeface="Times New Roman" panose="02020603050405020304" pitchFamily="18" charset="0"/>
              </a:rPr>
              <a:t>, M. and Nikolaou, I., 2021. Paving the way for research in recruitment and selection: recent developments, challenges and future opportunities. European Journal of work and organizational psychology, 30(2), pp.159-174.</a:t>
            </a:r>
          </a:p>
          <a:p>
            <a:pPr algn="just">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REDDY, K.S., RECRUITMENT AND SELECTION PRACTICES AT SHELTON.</a:t>
            </a:r>
          </a:p>
        </p:txBody>
      </p:sp>
      <p:sp>
        <p:nvSpPr>
          <p:cNvPr id="4" name="Rectangle 3">
            <a:extLst>
              <a:ext uri="{FF2B5EF4-FFF2-40B4-BE49-F238E27FC236}">
                <a16:creationId xmlns:a16="http://schemas.microsoft.com/office/drawing/2014/main" id="{A7A69CEB-0753-4EDB-A3D5-AF69225DA4FC}"/>
              </a:ext>
            </a:extLst>
          </p:cNvPr>
          <p:cNvSpPr/>
          <p:nvPr/>
        </p:nvSpPr>
        <p:spPr>
          <a:xfrm>
            <a:off x="98474" y="87923"/>
            <a:ext cx="11995051" cy="6682154"/>
          </a:xfrm>
          <a:prstGeom prst="rect">
            <a:avLst/>
          </a:prstGeom>
          <a:noFill/>
          <a:ln w="762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38776030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9" ma:contentTypeDescription="Create a new document." ma:contentTypeScope="" ma:versionID="4d6e22a703beadfd051ffa054c7634f5">
  <xsd:schema xmlns:xsd="http://www.w3.org/2001/XMLSchema" xmlns:xs="http://www.w3.org/2001/XMLSchema" xmlns:p="http://schemas.microsoft.com/office/2006/metadata/properties" xmlns:ns3="bf244c3e-e0b4-4871-bb4e-fd032a14544d" targetNamespace="http://schemas.microsoft.com/office/2006/metadata/properties" ma:root="true" ma:fieldsID="2cb6b3d000db70db18eaf0bc32a7bab0"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03E43603-0C0B-47C7-98EB-36EE574C95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1EA8F4F-0EF4-4CC9-A1B8-1BAB9E84EC35}">
  <ds:schemaRefs>
    <ds:schemaRef ds:uri="http://schemas.microsoft.com/sharepoint/v3/contenttype/forms"/>
  </ds:schemaRefs>
</ds:datastoreItem>
</file>

<file path=customXml/itemProps3.xml><?xml version="1.0" encoding="utf-8"?>
<ds:datastoreItem xmlns:ds="http://schemas.openxmlformats.org/officeDocument/2006/customXml" ds:itemID="{1C6D3DD9-F2A9-442E-9928-AEBC100CB5F9}">
  <ds:schemaRefs>
    <ds:schemaRef ds:uri="http://purl.org/dc/terms/"/>
    <ds:schemaRef ds:uri="bf244c3e-e0b4-4871-bb4e-fd032a14544d"/>
    <ds:schemaRef ds:uri="http://schemas.openxmlformats.org/package/2006/metadata/core-properties"/>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TM04033925[[fn=Droplet]]</Template>
  <TotalTime>0</TotalTime>
  <Words>2649</Words>
  <Application>Microsoft Office PowerPoint</Application>
  <PresentationFormat>Widescreen</PresentationFormat>
  <Paragraphs>119</Paragraphs>
  <Slides>16</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Droplet</vt:lpstr>
      <vt:lpstr>PowerPoint Presentation</vt:lpstr>
      <vt:lpstr>Process for Project Manager at HSBC Holdings PLC</vt:lpstr>
      <vt:lpstr>Table of Contents</vt:lpstr>
      <vt:lpstr>Introduction to HSBC Holdings PLC</vt:lpstr>
      <vt:lpstr>Importance of Effective Recruitment</vt:lpstr>
      <vt:lpstr>Steps in the Recruitment Process</vt:lpstr>
      <vt:lpstr>Job Analysis for Project Manager</vt:lpstr>
      <vt:lpstr>Job Description and Person Specification</vt:lpstr>
      <vt:lpstr>Types of Interviews – Structured Interview</vt:lpstr>
      <vt:lpstr>Types of Interviews – Unstructured Interview</vt:lpstr>
      <vt:lpstr>Types of Interviews – Panel Interview</vt:lpstr>
      <vt:lpstr>Questioning Techniques</vt:lpstr>
      <vt:lpstr>Face-to-Face Interview</vt:lpstr>
      <vt:lpstr>Online Interview</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Camano Benedictus (2412206)</cp:lastModifiedBy>
  <cp:revision>2</cp:revision>
  <dcterms:created xsi:type="dcterms:W3CDTF">2025-11-04T20:42:25Z</dcterms:created>
  <dcterms:modified xsi:type="dcterms:W3CDTF">2025-11-11T10:35:18Z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