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6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660"/>
  </p:normalViewPr>
  <p:slideViewPr>
    <p:cSldViewPr snapToGrid="0">
      <p:cViewPr>
        <p:scale>
          <a:sx n="47" d="100"/>
          <a:sy n="47" d="100"/>
        </p:scale>
        <p:origin x="1349"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46A55-B028-1655-7280-F3FA11E9A5A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92D12DD-8C2C-21AD-550B-3EFB8FC77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827F8DF-EF32-D450-944D-124BCF0367AD}"/>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57243F42-C2CF-A422-CF51-63480E8516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3E0FF-2DC2-74DF-F255-F4978844571F}"/>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2573389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A9D0-4734-3E69-C207-76703C28D85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CBCF1C0-BC6A-1508-8F30-54FFE7C3FB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5FD5A9-146E-E1C9-C8DB-ED8587DFAE97}"/>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2260E7B0-8111-368B-ADEE-23B42B929A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4DEAE-1972-A404-48DE-93DEBAC2119C}"/>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334189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A44B5-4C3C-A75D-8295-ABECDC6FC37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EB974B8-2620-02AA-CEE2-093B16E613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134DF6-0F0D-A0B1-ECC6-DDBB0116BF2E}"/>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5AE9EDDF-BD5F-CF38-6649-B2D1F41E9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B4701-C04B-F84D-A772-3A84CC9239C9}"/>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1028182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EAC85-AB44-A7AB-A013-8E5D72C248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D98EADC-9F32-BEB8-A06E-78B4FCE7A1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18ADA07-4B75-72E7-3B3A-29AD12F2A2B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7C067FD-9BA5-711A-593A-53599B52D342}"/>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6" name="Footer Placeholder 5">
            <a:extLst>
              <a:ext uri="{FF2B5EF4-FFF2-40B4-BE49-F238E27FC236}">
                <a16:creationId xmlns:a16="http://schemas.microsoft.com/office/drawing/2014/main" id="{97D59BB7-F44B-6D25-F504-8057E8E40D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69C587-2923-72B1-3FB1-6EB3517441A5}"/>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384782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73ED4-042C-EA1B-26D2-B18E6F463EE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42275E7-F38B-B3C5-815F-6758DA447B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BF2EE94-34E1-9B5A-0E29-EA46A78AAC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15D9921-16C8-5CB9-EEAF-6BB6D95E89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BA8707-266A-0A37-4023-F09A6FCA17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B432311-F8EE-F5FB-0566-74C5BA05D631}"/>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8" name="Footer Placeholder 7">
            <a:extLst>
              <a:ext uri="{FF2B5EF4-FFF2-40B4-BE49-F238E27FC236}">
                <a16:creationId xmlns:a16="http://schemas.microsoft.com/office/drawing/2014/main" id="{CCA821E7-AAB5-89CF-84C8-D1607B5E82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DA5B62-EBE7-C26E-512F-3DF6176E116D}"/>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2720229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A7B3-88B0-9482-71AB-5F27F0D2DB1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6583FA2-82A6-C562-1870-BC7713F2B119}"/>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4" name="Footer Placeholder 3">
            <a:extLst>
              <a:ext uri="{FF2B5EF4-FFF2-40B4-BE49-F238E27FC236}">
                <a16:creationId xmlns:a16="http://schemas.microsoft.com/office/drawing/2014/main" id="{55832350-7C2B-798F-B2F9-A12075B267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8E454E-837C-3EB9-DBEB-D132C7F6C7BC}"/>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1690028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8AB1B4-B93A-8DA8-B3D0-58D3873B6760}"/>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3" name="Footer Placeholder 2">
            <a:extLst>
              <a:ext uri="{FF2B5EF4-FFF2-40B4-BE49-F238E27FC236}">
                <a16:creationId xmlns:a16="http://schemas.microsoft.com/office/drawing/2014/main" id="{169C303D-306B-2D85-9237-4F68DF13D9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256D8D-CA1F-F184-16D2-2674CA2D16A2}"/>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3058446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9AE4-592F-A76F-A1D2-B075A2EE36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56AACC6-46C4-CB69-AEC9-3AB6B56FAB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D3F32C-D34E-89E9-7BBC-53ED940830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FA83D6-6CE5-F716-BC23-D0278A54EAEC}"/>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6" name="Footer Placeholder 5">
            <a:extLst>
              <a:ext uri="{FF2B5EF4-FFF2-40B4-BE49-F238E27FC236}">
                <a16:creationId xmlns:a16="http://schemas.microsoft.com/office/drawing/2014/main" id="{44F52A76-D416-6186-F5BB-D329C2C9F4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9BAE30-5F15-B3FF-353A-72B260595265}"/>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1731869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0D7EE-0C1F-5CEE-E843-D86E918B09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0DCA1E3-4570-C002-D298-9120E4E893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55B4B6-A450-6E52-6DA6-7FE5368031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353FE7-66D6-A7E5-53B7-EE9F4E68C229}"/>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6" name="Footer Placeholder 5">
            <a:extLst>
              <a:ext uri="{FF2B5EF4-FFF2-40B4-BE49-F238E27FC236}">
                <a16:creationId xmlns:a16="http://schemas.microsoft.com/office/drawing/2014/main" id="{9A51F181-9623-0286-5C7E-5A57E5907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0B7EE-33DB-42CC-4D21-3870D0976C67}"/>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2237177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81B7-03D0-9829-0D40-A401F03B278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93BE924-0B69-81ED-5460-BE8CBF9137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4192B2-108E-4ED4-F56B-924EAA59A7A4}"/>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67377599-8F6C-BDBF-B355-432346383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F2A033-2E73-7D3F-C45B-7188A4626160}"/>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3492423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0AA287-F3DE-78A7-64C6-EC40463F4D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9B1FF53-0505-FEF4-DC4A-56BFAF9FE9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5EE462-8800-AD52-2F43-D2B9AD44F375}"/>
              </a:ext>
            </a:extLst>
          </p:cNvPr>
          <p:cNvSpPr>
            <a:spLocks noGrp="1"/>
          </p:cNvSpPr>
          <p:nvPr>
            <p:ph type="dt" sz="half" idx="10"/>
          </p:nvPr>
        </p:nvSpPr>
        <p:spPr/>
        <p:txBody>
          <a:body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73022AC9-F092-3F3E-6A9B-BD4CB0574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99C32-C14E-0D78-4EE0-F90343343FDF}"/>
              </a:ext>
            </a:extLst>
          </p:cNvPr>
          <p:cNvSpPr>
            <a:spLocks noGrp="1"/>
          </p:cNvSpPr>
          <p:nvPr>
            <p:ph type="sldNum" sz="quarter" idx="12"/>
          </p:nvPr>
        </p:nvSpPr>
        <p:spPr/>
        <p:txBody>
          <a:bodyPr/>
          <a:lstStyle/>
          <a:p>
            <a:fld id="{356D51DF-E0AA-4711-AF7F-AAB515E1C5B8}" type="slidenum">
              <a:rPr lang="en-GB" smtClean="0"/>
              <a:t>‹#›</a:t>
            </a:fld>
            <a:endParaRPr lang="en-GB"/>
          </a:p>
        </p:txBody>
      </p:sp>
    </p:spTree>
    <p:extLst>
      <p:ext uri="{BB962C8B-B14F-4D97-AF65-F5344CB8AC3E}">
        <p14:creationId xmlns:p14="http://schemas.microsoft.com/office/powerpoint/2010/main" val="3858977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F1D845-4DF7-4F0C-0154-10BEA1366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F45A919-9E0E-AFF9-0E91-D09065FE83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AD3573-B1ED-1580-1B17-EBB17E4D43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881A1D-20CE-44B4-9CFA-B71CB2D91552}" type="datetimeFigureOut">
              <a:rPr lang="en-GB" smtClean="0"/>
              <a:t>30/07/2026</a:t>
            </a:fld>
            <a:endParaRPr lang="en-GB"/>
          </a:p>
        </p:txBody>
      </p:sp>
      <p:sp>
        <p:nvSpPr>
          <p:cNvPr id="5" name="Footer Placeholder 4">
            <a:extLst>
              <a:ext uri="{FF2B5EF4-FFF2-40B4-BE49-F238E27FC236}">
                <a16:creationId xmlns:a16="http://schemas.microsoft.com/office/drawing/2014/main" id="{B3A9DAC1-DCF6-76E7-E30F-51C8705D5C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06183BC-ED53-A02C-F56D-C2F74318C0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6D51DF-E0AA-4711-AF7F-AAB515E1C5B8}" type="slidenum">
              <a:rPr lang="en-GB" smtClean="0"/>
              <a:t>‹#›</a:t>
            </a:fld>
            <a:endParaRPr lang="en-GB"/>
          </a:p>
        </p:txBody>
      </p:sp>
    </p:spTree>
    <p:extLst>
      <p:ext uri="{BB962C8B-B14F-4D97-AF65-F5344CB8AC3E}">
        <p14:creationId xmlns:p14="http://schemas.microsoft.com/office/powerpoint/2010/main" val="7283419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ca://s/?q=Define_child_mental_health" TargetMode="External"/><Relationship Id="rId7" Type="http://schemas.openxmlformats.org/officeDocument/2006/relationships/image" Target="../media/image4.png"/><Relationship Id="rId2" Type="http://schemas.openxmlformats.org/officeDocument/2006/relationships/hyperlink" Target="ca://s/?q=Explain_occupational_therapy" TargetMode="Externa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ca://s/?q=Explain_whole_school_approach"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media/68d65e5dc908572e81248d43/Identifying_and_supporting_children_and_young_people_with_social_emotional_and_mental_health_needs_a_rapid_evidence_review.pdf" TargetMode="External"/><Relationship Id="rId2" Type="http://schemas.openxmlformats.org/officeDocument/2006/relationships/hyperlink" Target="https://www.rcot.co.uk/explore-resources/children-young-people-families/ot-mental-health" TargetMode="External"/><Relationship Id="rId1" Type="http://schemas.openxmlformats.org/officeDocument/2006/relationships/slideLayout" Target="../slideLayouts/slideLayout6.xml"/><Relationship Id="rId4" Type="http://schemas.openxmlformats.org/officeDocument/2006/relationships/hyperlink" Target="https://doi.org/10.1093/bjsw/bcae0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DD5669D-6EDC-9E61-D649-321D9E9417F5}"/>
              </a:ext>
            </a:extLst>
          </p:cNvPr>
          <p:cNvSpPr>
            <a:spLocks noGrp="1"/>
          </p:cNvSpPr>
          <p:nvPr>
            <p:ph type="subTitle" idx="1"/>
          </p:nvPr>
        </p:nvSpPr>
        <p:spPr>
          <a:xfrm>
            <a:off x="1524000" y="3602037"/>
            <a:ext cx="9144000" cy="2945719"/>
          </a:xfrm>
          <a:solidFill>
            <a:schemeClr val="tx2">
              <a:lumMod val="10000"/>
              <a:lumOff val="90000"/>
            </a:schemeClr>
          </a:solidFill>
          <a:ln>
            <a:solidFill>
              <a:schemeClr val="tx2">
                <a:lumMod val="75000"/>
                <a:lumOff val="25000"/>
              </a:schemeClr>
            </a:solidFill>
          </a:ln>
        </p:spPr>
        <p:txBody>
          <a:bodyPr>
            <a:normAutofit/>
          </a:bodyPr>
          <a:lstStyle/>
          <a:p>
            <a:r>
              <a:rPr lang="en-GB" b="1" dirty="0"/>
              <a:t>Name: Razia Khanom </a:t>
            </a:r>
          </a:p>
          <a:p>
            <a:r>
              <a:rPr lang="en-GB" b="1" dirty="0"/>
              <a:t>Student Number: 2309155	</a:t>
            </a:r>
          </a:p>
          <a:p>
            <a:r>
              <a:rPr lang="en-GB" b="1" dirty="0"/>
              <a:t>Module: Independent Project</a:t>
            </a:r>
          </a:p>
          <a:p>
            <a:r>
              <a:rPr lang="en-GB" b="1" dirty="0"/>
              <a:t>Module Code: BMHP6020</a:t>
            </a:r>
          </a:p>
          <a:p>
            <a:r>
              <a:rPr lang="en-GB" b="1" dirty="0"/>
              <a:t>Lecturer: Chloe Harris</a:t>
            </a:r>
          </a:p>
          <a:p>
            <a:r>
              <a:rPr lang="en-GB" b="1" dirty="0"/>
              <a:t>Assignment Title: Element 2 Methods Poster </a:t>
            </a:r>
          </a:p>
          <a:p>
            <a:endParaRPr lang="en-GB" b="1" dirty="0"/>
          </a:p>
        </p:txBody>
      </p:sp>
      <p:sp>
        <p:nvSpPr>
          <p:cNvPr id="6" name="AutoShape 6" descr="UNIVERSITY OF WALES TRINITY SAINT DAVID (UWTSD) – Neuron Edu Care">
            <a:extLst>
              <a:ext uri="{FF2B5EF4-FFF2-40B4-BE49-F238E27FC236}">
                <a16:creationId xmlns:a16="http://schemas.microsoft.com/office/drawing/2014/main" id="{9DD1C3C7-8B15-DD7C-2F7D-EC5E38A5F882}"/>
              </a:ext>
            </a:extLst>
          </p:cNvPr>
          <p:cNvSpPr>
            <a:spLocks noGrp="1" noChangeAspect="1" noChangeArrowheads="1"/>
          </p:cNvSpPr>
          <p:nvPr>
            <p:ph type="ctrTitle"/>
          </p:nvPr>
        </p:nvSpPr>
        <p:spPr bwMode="auto">
          <a:xfrm>
            <a:off x="1524000" y="1191851"/>
            <a:ext cx="8229589" cy="184186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2" name="Picture 8" descr="University of Wales Trinity Saint David - Wikipedia">
            <a:extLst>
              <a:ext uri="{FF2B5EF4-FFF2-40B4-BE49-F238E27FC236}">
                <a16:creationId xmlns:a16="http://schemas.microsoft.com/office/drawing/2014/main" id="{3115EACE-20BB-04C3-FEF7-2BBB1C693B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5357" y="1191851"/>
            <a:ext cx="7021286" cy="1841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909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28F18B-897A-4A67-492E-ABD0E46DA1FC}"/>
              </a:ext>
            </a:extLst>
          </p:cNvPr>
          <p:cNvSpPr>
            <a:spLocks noGrp="1"/>
          </p:cNvSpPr>
          <p:nvPr>
            <p:ph type="title"/>
          </p:nvPr>
        </p:nvSpPr>
        <p:spPr>
          <a:xfrm>
            <a:off x="0" y="0"/>
            <a:ext cx="12191999" cy="2383971"/>
          </a:xfrm>
          <a:solidFill>
            <a:srgbClr val="F4F6DC"/>
          </a:solidFill>
          <a:ln>
            <a:solidFill>
              <a:schemeClr val="tx2">
                <a:lumMod val="75000"/>
                <a:lumOff val="25000"/>
              </a:schemeClr>
            </a:solidFill>
          </a:ln>
        </p:spPr>
        <p:txBody>
          <a:bodyPr>
            <a:normAutofit fontScale="9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200" b="1" dirty="0">
                <a:latin typeface="Calibri" panose="020F0502020204030204" pitchFamily="34" charset="0"/>
                <a:ea typeface="Calibri" panose="020F0502020204030204" pitchFamily="34" charset="0"/>
                <a:cs typeface="Calibri" panose="020F0502020204030204" pitchFamily="34" charset="0"/>
              </a:rPr>
              <a:t>Abstract</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000" b="1" dirty="0">
                <a:latin typeface="Calibri" panose="020F0502020204030204" pitchFamily="34" charset="0"/>
                <a:ea typeface="Calibri" panose="020F0502020204030204" pitchFamily="34" charset="0"/>
                <a:cs typeface="Calibri" panose="020F0502020204030204" pitchFamily="34" charset="0"/>
              </a:rPr>
              <a:t>This poster summarises the secondary 									research techniques used to investigate how 									occupational therapy promotes children’s 									mental health in schools in England. The study 									identifies key patterns in participation, sensory 									regulation, and whole-school approaches using 									structured searches, CRAAP evaluation, and 									thematic coding. These findings serve as the 									foundation for the dissertation's thematic analysis.</a:t>
            </a:r>
          </a:p>
        </p:txBody>
      </p:sp>
      <p:sp>
        <p:nvSpPr>
          <p:cNvPr id="9" name="Arrow: Pentagon 8">
            <a:extLst>
              <a:ext uri="{FF2B5EF4-FFF2-40B4-BE49-F238E27FC236}">
                <a16:creationId xmlns:a16="http://schemas.microsoft.com/office/drawing/2014/main" id="{069F290A-A1C3-2FF5-C14F-D91E1711920C}"/>
              </a:ext>
            </a:extLst>
          </p:cNvPr>
          <p:cNvSpPr/>
          <p:nvPr/>
        </p:nvSpPr>
        <p:spPr>
          <a:xfrm>
            <a:off x="1" y="1"/>
            <a:ext cx="6351813" cy="2383970"/>
          </a:xfrm>
          <a:prstGeom prst="homePlate">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solidFill>
                  <a:srgbClr val="002060"/>
                </a:solidFill>
              </a:rPr>
              <a:t>The Role of Occupational Therapy in supporting children with mental health in schools in England.				</a:t>
            </a:r>
            <a:endParaRPr lang="en-GB" sz="2000" dirty="0">
              <a:solidFill>
                <a:srgbClr val="002060"/>
              </a:solidFill>
            </a:endParaRPr>
          </a:p>
        </p:txBody>
      </p:sp>
      <p:sp>
        <p:nvSpPr>
          <p:cNvPr id="11" name="Rectangle: Rounded Corners 10">
            <a:extLst>
              <a:ext uri="{FF2B5EF4-FFF2-40B4-BE49-F238E27FC236}">
                <a16:creationId xmlns:a16="http://schemas.microsoft.com/office/drawing/2014/main" id="{7A12527F-98A2-C690-D3F8-0F7DF97572A2}"/>
              </a:ext>
            </a:extLst>
          </p:cNvPr>
          <p:cNvSpPr/>
          <p:nvPr/>
        </p:nvSpPr>
        <p:spPr>
          <a:xfrm>
            <a:off x="0" y="1763487"/>
            <a:ext cx="4339319" cy="2383970"/>
          </a:xfrm>
          <a:prstGeom prst="roundRect">
            <a:avLst/>
          </a:prstGeom>
          <a:solidFill>
            <a:schemeClr val="tx2">
              <a:lumMod val="25000"/>
              <a:lumOff val="75000"/>
            </a:schemeClr>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u="sng" dirty="0">
                <a:solidFill>
                  <a:srgbClr val="002060"/>
                </a:solidFill>
                <a:latin typeface="Calibri" panose="020F0502020204030204" pitchFamily="34" charset="0"/>
                <a:ea typeface="Calibri" panose="020F0502020204030204" pitchFamily="34" charset="0"/>
                <a:cs typeface="Calibri" panose="020F0502020204030204" pitchFamily="34" charset="0"/>
              </a:rPr>
              <a:t>Introduction</a:t>
            </a:r>
          </a:p>
          <a:p>
            <a:pPr algn="ctr"/>
            <a:r>
              <a:rPr lang="en-GB" sz="1200" b="1" dirty="0">
                <a:solidFill>
                  <a:srgbClr val="002060"/>
                </a:solidFill>
                <a:latin typeface="Calibri" panose="020F0502020204030204" pitchFamily="34" charset="0"/>
                <a:ea typeface="Calibri" panose="020F0502020204030204" pitchFamily="34" charset="0"/>
                <a:cs typeface="Calibri" panose="020F0502020204030204" pitchFamily="34" charset="0"/>
              </a:rPr>
              <a:t>What this is: A visual summary of the methods used to conduct this dissertation using a desk‑based, secondary research approach.</a:t>
            </a:r>
          </a:p>
          <a:p>
            <a:pPr algn="ctr"/>
            <a:r>
              <a:rPr lang="en-GB" sz="1200" b="1" dirty="0">
                <a:solidFill>
                  <a:srgbClr val="002060"/>
                </a:solidFill>
                <a:latin typeface="Calibri" panose="020F0502020204030204" pitchFamily="34" charset="0"/>
                <a:ea typeface="Calibri" panose="020F0502020204030204" pitchFamily="34" charset="0"/>
                <a:cs typeface="Calibri" panose="020F0502020204030204" pitchFamily="34" charset="0"/>
              </a:rPr>
              <a:t>What secondary research involves:</a:t>
            </a:r>
            <a:r>
              <a:rPr lang="en-GB" sz="1200" dirty="0">
                <a:solidFill>
                  <a:srgbClr val="002060"/>
                </a:solidFill>
                <a:latin typeface="Calibri" panose="020F0502020204030204" pitchFamily="34" charset="0"/>
                <a:ea typeface="Calibri" panose="020F0502020204030204" pitchFamily="34" charset="0"/>
                <a:cs typeface="Calibri" panose="020F0502020204030204" pitchFamily="34" charset="0"/>
              </a:rPr>
              <a:t> Secondary research analyses </a:t>
            </a:r>
            <a:r>
              <a:rPr lang="en-GB" sz="1200" b="1" dirty="0">
                <a:solidFill>
                  <a:srgbClr val="002060"/>
                </a:solidFill>
                <a:latin typeface="Calibri" panose="020F0502020204030204" pitchFamily="34" charset="0"/>
                <a:ea typeface="Calibri" panose="020F0502020204030204" pitchFamily="34" charset="0"/>
                <a:cs typeface="Calibri" panose="020F0502020204030204" pitchFamily="34" charset="0"/>
              </a:rPr>
              <a:t>existing literature</a:t>
            </a:r>
            <a:r>
              <a:rPr lang="en-GB" sz="1200" dirty="0">
                <a:solidFill>
                  <a:srgbClr val="002060"/>
                </a:solidFill>
                <a:latin typeface="Calibri" panose="020F0502020204030204" pitchFamily="34" charset="0"/>
                <a:ea typeface="Calibri" panose="020F0502020204030204" pitchFamily="34" charset="0"/>
                <a:cs typeface="Calibri" panose="020F0502020204030204" pitchFamily="34" charset="0"/>
              </a:rPr>
              <a:t>, including academic articles, policy documents, and professional publication</a:t>
            </a:r>
          </a:p>
          <a:p>
            <a:pPr algn="ctr"/>
            <a:r>
              <a:rPr lang="en-GB" sz="1200" b="1" u="sng" dirty="0">
                <a:solidFill>
                  <a:srgbClr val="002060"/>
                </a:solidFill>
                <a:latin typeface="Calibri" panose="020F0502020204030204" pitchFamily="34" charset="0"/>
                <a:ea typeface="Calibri" panose="020F0502020204030204" pitchFamily="34" charset="0"/>
                <a:cs typeface="Calibri" panose="020F0502020204030204" pitchFamily="34" charset="0"/>
              </a:rPr>
              <a:t>Aims</a:t>
            </a:r>
          </a:p>
          <a:p>
            <a:pPr algn="ctr"/>
            <a:r>
              <a:rPr lang="en-GB" sz="1200" dirty="0">
                <a:solidFill>
                  <a:srgbClr val="002060"/>
                </a:solidFill>
              </a:rPr>
              <a:t>To explore and evaluate the role of occupational therapy in supporting children with mental health needs in schools in England.</a:t>
            </a:r>
            <a:endParaRPr lang="en-GB" sz="1200" b="1"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12" name="Rectangle: Rounded Corners 11">
            <a:extLst>
              <a:ext uri="{FF2B5EF4-FFF2-40B4-BE49-F238E27FC236}">
                <a16:creationId xmlns:a16="http://schemas.microsoft.com/office/drawing/2014/main" id="{5ACFCBD0-1121-DED5-C1FF-A4C9B118983C}"/>
              </a:ext>
            </a:extLst>
          </p:cNvPr>
          <p:cNvSpPr/>
          <p:nvPr/>
        </p:nvSpPr>
        <p:spPr>
          <a:xfrm>
            <a:off x="4385582" y="2481943"/>
            <a:ext cx="3309258" cy="2024740"/>
          </a:xfrm>
          <a:prstGeom prst="roundRect">
            <a:avLst/>
          </a:prstGeom>
          <a:solidFill>
            <a:schemeClr val="bg2"/>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dirty="0">
                <a:solidFill>
                  <a:srgbClr val="002060"/>
                </a:solidFill>
              </a:rPr>
              <a:t>Search Strategy</a:t>
            </a:r>
          </a:p>
          <a:p>
            <a:r>
              <a:rPr lang="en-GB" sz="1100" b="1" dirty="0">
                <a:solidFill>
                  <a:srgbClr val="002060"/>
                </a:solidFill>
                <a:effectLst/>
              </a:rPr>
              <a:t>Keywords:</a:t>
            </a:r>
            <a:r>
              <a:rPr lang="en-GB" sz="1100" dirty="0">
                <a:solidFill>
                  <a:srgbClr val="002060"/>
                </a:solidFill>
                <a:effectLst/>
              </a:rPr>
              <a:t> Occupational therapy, children’s mental health, schools, England, participation, sensory needs, school‑based intervention.</a:t>
            </a:r>
            <a:endParaRPr lang="en-GB" sz="1100" dirty="0">
              <a:solidFill>
                <a:srgbClr val="002060"/>
              </a:solidFill>
            </a:endParaRPr>
          </a:p>
          <a:p>
            <a:r>
              <a:rPr lang="en-GB" sz="1100" b="1" dirty="0">
                <a:solidFill>
                  <a:srgbClr val="002060"/>
                </a:solidFill>
                <a:effectLst/>
              </a:rPr>
              <a:t>Boolean Operators:</a:t>
            </a:r>
            <a:endParaRPr lang="en-GB" sz="1100" dirty="0">
              <a:solidFill>
                <a:srgbClr val="002060"/>
              </a:solidFill>
            </a:endParaRPr>
          </a:p>
          <a:p>
            <a:r>
              <a:rPr lang="en-GB" sz="1100" dirty="0">
                <a:solidFill>
                  <a:srgbClr val="002060"/>
                </a:solidFill>
                <a:effectLst/>
              </a:rPr>
              <a:t>AND → </a:t>
            </a:r>
            <a:r>
              <a:rPr lang="en-GB" sz="1100" i="1" dirty="0">
                <a:solidFill>
                  <a:srgbClr val="002060"/>
                </a:solidFill>
                <a:effectLst/>
              </a:rPr>
              <a:t>occupational therapy AND mental health AND schools</a:t>
            </a:r>
            <a:endParaRPr lang="en-GB" sz="1100" dirty="0">
              <a:solidFill>
                <a:srgbClr val="002060"/>
              </a:solidFill>
            </a:endParaRPr>
          </a:p>
          <a:p>
            <a:r>
              <a:rPr lang="en-GB" sz="1100" dirty="0">
                <a:solidFill>
                  <a:srgbClr val="002060"/>
                </a:solidFill>
                <a:effectLst/>
              </a:rPr>
              <a:t>OR → </a:t>
            </a:r>
            <a:r>
              <a:rPr lang="en-GB" sz="1100" i="1" dirty="0">
                <a:solidFill>
                  <a:srgbClr val="002060"/>
                </a:solidFill>
                <a:effectLst/>
              </a:rPr>
              <a:t>children OR young people</a:t>
            </a:r>
            <a:endParaRPr lang="en-GB" sz="1100" dirty="0">
              <a:solidFill>
                <a:srgbClr val="002060"/>
              </a:solidFill>
            </a:endParaRPr>
          </a:p>
          <a:p>
            <a:r>
              <a:rPr lang="en-GB" sz="1100" dirty="0">
                <a:solidFill>
                  <a:srgbClr val="002060"/>
                </a:solidFill>
                <a:effectLst/>
              </a:rPr>
              <a:t>NOT → </a:t>
            </a:r>
            <a:r>
              <a:rPr lang="en-GB" sz="1100" i="1" dirty="0">
                <a:solidFill>
                  <a:srgbClr val="002060"/>
                </a:solidFill>
                <a:effectLst/>
              </a:rPr>
              <a:t>NOT adults</a:t>
            </a:r>
            <a:endParaRPr lang="en-GB" sz="1100" dirty="0">
              <a:solidFill>
                <a:srgbClr val="002060"/>
              </a:solidFill>
            </a:endParaRPr>
          </a:p>
          <a:p>
            <a:r>
              <a:rPr lang="en-GB" sz="1100" b="1" dirty="0">
                <a:solidFill>
                  <a:srgbClr val="002060"/>
                </a:solidFill>
                <a:effectLst/>
              </a:rPr>
              <a:t>Structured Search Plan:</a:t>
            </a:r>
            <a:r>
              <a:rPr lang="en-GB" sz="1100" dirty="0">
                <a:solidFill>
                  <a:srgbClr val="002060"/>
                </a:solidFill>
                <a:effectLst/>
              </a:rPr>
              <a:t> Keywords and combinations recorded systematically to ensure consistency.</a:t>
            </a:r>
            <a:endParaRPr lang="en-GB" sz="1100" dirty="0">
              <a:solidFill>
                <a:srgbClr val="002060"/>
              </a:solidFill>
            </a:endParaRPr>
          </a:p>
          <a:p>
            <a:pPr algn="ctr"/>
            <a:endParaRPr lang="en-GB" dirty="0">
              <a:solidFill>
                <a:srgbClr val="002060"/>
              </a:solidFill>
            </a:endParaRPr>
          </a:p>
        </p:txBody>
      </p:sp>
      <p:sp>
        <p:nvSpPr>
          <p:cNvPr id="13" name="Rectangle: Rounded Corners 12">
            <a:extLst>
              <a:ext uri="{FF2B5EF4-FFF2-40B4-BE49-F238E27FC236}">
                <a16:creationId xmlns:a16="http://schemas.microsoft.com/office/drawing/2014/main" id="{8BB9373E-3855-9B30-4EEF-4B3096720147}"/>
              </a:ext>
            </a:extLst>
          </p:cNvPr>
          <p:cNvSpPr/>
          <p:nvPr/>
        </p:nvSpPr>
        <p:spPr>
          <a:xfrm>
            <a:off x="7694840" y="2465614"/>
            <a:ext cx="4287609" cy="1812469"/>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Calibri" panose="020F0502020204030204" pitchFamily="34" charset="0"/>
                <a:ea typeface="Calibri" panose="020F0502020204030204" pitchFamily="34" charset="0"/>
                <a:cs typeface="Calibri" panose="020F0502020204030204" pitchFamily="34" charset="0"/>
              </a:rPr>
              <a:t>Searching for Information</a:t>
            </a:r>
          </a:p>
          <a:p>
            <a:r>
              <a:rPr lang="en-GB" sz="11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Databases Used:</a:t>
            </a:r>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Google Scholar, PubMed, UWTSD Library, RCOT, Department for Education, NHS Digital.</a:t>
            </a:r>
            <a:endPar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1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Filters Applied:</a:t>
            </a:r>
            <a:endPar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Date range: </a:t>
            </a:r>
            <a:r>
              <a:rPr lang="en-GB" sz="11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2016–2026</a:t>
            </a:r>
            <a:endPar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Peer‑reviewed</a:t>
            </a:r>
            <a:endPar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English language</a:t>
            </a:r>
            <a:endParaRPr lang="en-GB" sz="11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1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UK‑focused where relevant</a:t>
            </a:r>
          </a:p>
          <a:p>
            <a:r>
              <a:rPr lang="en-GB" sz="1100" b="1" dirty="0">
                <a:solidFill>
                  <a:schemeClr val="tx1"/>
                </a:solidFill>
                <a:latin typeface="Calibri" panose="020F0502020204030204" pitchFamily="34" charset="0"/>
                <a:ea typeface="Calibri" panose="020F0502020204030204" pitchFamily="34" charset="0"/>
                <a:cs typeface="Calibri" panose="020F0502020204030204" pitchFamily="34" charset="0"/>
              </a:rPr>
              <a:t>Iterative refinement of search terms; source‑tracking table used to record relevance and inclusion decisions.</a:t>
            </a:r>
          </a:p>
          <a:p>
            <a:pPr algn="ctr"/>
            <a:endParaRPr lang="en-GB" sz="1600" b="1" u="sng"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15" name="Rectangle: Rounded Corners 14">
            <a:extLst>
              <a:ext uri="{FF2B5EF4-FFF2-40B4-BE49-F238E27FC236}">
                <a16:creationId xmlns:a16="http://schemas.microsoft.com/office/drawing/2014/main" id="{3EB71B2F-B606-38BE-1370-9CAA86F866CE}"/>
              </a:ext>
            </a:extLst>
          </p:cNvPr>
          <p:cNvSpPr/>
          <p:nvPr/>
        </p:nvSpPr>
        <p:spPr>
          <a:xfrm>
            <a:off x="-55794" y="4147457"/>
            <a:ext cx="4339319" cy="2710543"/>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Research Validation</a:t>
            </a:r>
          </a:p>
          <a:p>
            <a:r>
              <a:rPr lang="en-GB" sz="1000" b="1" dirty="0">
                <a:solidFill>
                  <a:schemeClr val="tx1"/>
                </a:solidFill>
                <a:effectLst/>
              </a:rPr>
              <a:t>Skimming Techniques:</a:t>
            </a:r>
            <a:r>
              <a:rPr lang="en-GB" sz="1000" dirty="0">
                <a:solidFill>
                  <a:schemeClr val="tx1"/>
                </a:solidFill>
                <a:effectLst/>
              </a:rPr>
              <a:t> Titles, abstracts, introductions, and conclusions used to quickly assess relevance.</a:t>
            </a:r>
            <a:endParaRPr lang="en-GB" sz="1000" dirty="0">
              <a:solidFill>
                <a:schemeClr val="tx1"/>
              </a:solidFill>
            </a:endParaRPr>
          </a:p>
          <a:p>
            <a:r>
              <a:rPr lang="en-GB" sz="1000" b="1" dirty="0">
                <a:solidFill>
                  <a:schemeClr val="tx1"/>
                </a:solidFill>
                <a:effectLst/>
              </a:rPr>
              <a:t>CRAAP Test:</a:t>
            </a:r>
            <a:r>
              <a:rPr lang="en-GB" sz="1000" dirty="0">
                <a:solidFill>
                  <a:schemeClr val="tx1"/>
                </a:solidFill>
                <a:effectLst/>
              </a:rPr>
              <a:t> Currency, Relevance, Authority, Accuracy, Purpose (Blakeslee, 2004).</a:t>
            </a:r>
            <a:endParaRPr lang="en-GB" sz="1000" dirty="0">
              <a:solidFill>
                <a:schemeClr val="tx1"/>
              </a:solidFill>
            </a:endParaRPr>
          </a:p>
          <a:p>
            <a:r>
              <a:rPr lang="en-GB" sz="1000" b="1" dirty="0">
                <a:solidFill>
                  <a:schemeClr val="tx1"/>
                </a:solidFill>
                <a:effectLst/>
              </a:rPr>
              <a:t>Example:</a:t>
            </a:r>
            <a:r>
              <a:rPr lang="en-GB" sz="1000" dirty="0">
                <a:solidFill>
                  <a:schemeClr val="tx1"/>
                </a:solidFill>
                <a:effectLst/>
              </a:rPr>
              <a:t> RCOT (2021) selected due to high authority and direct relevance; non‑peer‑reviewed blogs excluded.</a:t>
            </a:r>
            <a:endParaRPr lang="en-GB" sz="1000" dirty="0">
              <a:solidFill>
                <a:schemeClr val="tx1"/>
              </a:solidFill>
            </a:endParaRPr>
          </a:p>
          <a:p>
            <a:pPr algn="ctr"/>
            <a:r>
              <a:rPr lang="en-GB" sz="1400" b="1" u="sng" dirty="0">
                <a:solidFill>
                  <a:schemeClr val="tx1"/>
                </a:solidFill>
                <a:latin typeface="Calibri" panose="020F0502020204030204" pitchFamily="34" charset="0"/>
                <a:ea typeface="Calibri" panose="020F0502020204030204" pitchFamily="34" charset="0"/>
                <a:cs typeface="Calibri" panose="020F0502020204030204" pitchFamily="34" charset="0"/>
              </a:rPr>
              <a:t>Inclusion and Exclusion Criteria</a:t>
            </a:r>
          </a:p>
          <a:p>
            <a:r>
              <a:rPr lang="en-GB" sz="1000" b="1" dirty="0">
                <a:solidFill>
                  <a:schemeClr val="tx1"/>
                </a:solidFill>
                <a:effectLst/>
              </a:rPr>
              <a:t>Included:</a:t>
            </a:r>
            <a:r>
              <a:rPr lang="en-GB" sz="1000" dirty="0">
                <a:solidFill>
                  <a:schemeClr val="tx1"/>
                </a:solidFill>
                <a:effectLst/>
              </a:rPr>
              <a:t> Peer‑reviewed articles, government reports, professional OT publications, UK‑based studies, 2016–2026.</a:t>
            </a:r>
            <a:endParaRPr lang="en-GB" sz="1000" dirty="0">
              <a:solidFill>
                <a:schemeClr val="tx1"/>
              </a:solidFill>
            </a:endParaRPr>
          </a:p>
          <a:p>
            <a:r>
              <a:rPr lang="en-GB" sz="1000" b="1" dirty="0">
                <a:solidFill>
                  <a:schemeClr val="tx1"/>
                </a:solidFill>
                <a:effectLst/>
              </a:rPr>
              <a:t>Excluded:</a:t>
            </a:r>
            <a:r>
              <a:rPr lang="en-GB" sz="1000" dirty="0">
                <a:solidFill>
                  <a:schemeClr val="tx1"/>
                </a:solidFill>
                <a:effectLst/>
              </a:rPr>
              <a:t> Opinion blogs, outdated research, non‑English sources, non‑academic websites.</a:t>
            </a:r>
            <a:endParaRPr lang="en-GB" sz="1000" dirty="0">
              <a:solidFill>
                <a:schemeClr val="tx1"/>
              </a:solidFill>
            </a:endParaRPr>
          </a:p>
          <a:p>
            <a:r>
              <a:rPr lang="en-GB" sz="1000" b="1" dirty="0">
                <a:solidFill>
                  <a:schemeClr val="tx1"/>
                </a:solidFill>
                <a:effectLst/>
              </a:rPr>
              <a:t>Why:</a:t>
            </a:r>
            <a:r>
              <a:rPr lang="en-GB" sz="1000" dirty="0">
                <a:solidFill>
                  <a:schemeClr val="tx1"/>
                </a:solidFill>
                <a:effectLst/>
              </a:rPr>
              <a:t> Ensures a focused, credible evidence base aligned with the research aim.</a:t>
            </a:r>
            <a:endParaRPr lang="en-GB" sz="1000" dirty="0">
              <a:solidFill>
                <a:schemeClr val="tx1"/>
              </a:solidFill>
            </a:endParaRPr>
          </a:p>
          <a:p>
            <a:pPr algn="ctr"/>
            <a:endParaRPr lang="en-GB" dirty="0">
              <a:solidFill>
                <a:schemeClr val="tx1"/>
              </a:solidFill>
            </a:endParaRPr>
          </a:p>
        </p:txBody>
      </p:sp>
      <p:sp>
        <p:nvSpPr>
          <p:cNvPr id="17" name="Rectangle: Rounded Corners 16">
            <a:extLst>
              <a:ext uri="{FF2B5EF4-FFF2-40B4-BE49-F238E27FC236}">
                <a16:creationId xmlns:a16="http://schemas.microsoft.com/office/drawing/2014/main" id="{318A5701-1454-FB6E-936B-4598A4EBF3AF}"/>
              </a:ext>
            </a:extLst>
          </p:cNvPr>
          <p:cNvSpPr/>
          <p:nvPr/>
        </p:nvSpPr>
        <p:spPr>
          <a:xfrm>
            <a:off x="4283527" y="4470285"/>
            <a:ext cx="3811361" cy="238397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tx1"/>
                </a:solidFill>
                <a:latin typeface="Calibri" panose="020F0502020204030204" pitchFamily="34" charset="0"/>
                <a:ea typeface="Calibri" panose="020F0502020204030204" pitchFamily="34" charset="0"/>
                <a:cs typeface="Calibri" panose="020F0502020204030204" pitchFamily="34" charset="0"/>
              </a:rPr>
              <a:t>Analysing Research</a:t>
            </a:r>
          </a:p>
          <a:p>
            <a:r>
              <a:rPr lang="en-GB" sz="10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Thematic Coding:</a:t>
            </a:r>
            <a:r>
              <a:rPr lang="en-GB" sz="1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Repeated ideas identified across sources (e.g., participation, sensory regulation, whole‑school approaches).</a:t>
            </a:r>
            <a:endParaRPr lang="en-GB" sz="1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0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Theme Development:</a:t>
            </a:r>
            <a:r>
              <a:rPr lang="en-GB" sz="1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Codes grouped into broader themes aligned with research objectives.</a:t>
            </a:r>
            <a:endParaRPr lang="en-GB" sz="1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r>
              <a:rPr lang="en-GB" sz="1000" b="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Organisation Tools:</a:t>
            </a:r>
            <a:r>
              <a:rPr lang="en-GB" sz="1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Colour‑coded spreadsheets and tables used to track coding and theme development.</a:t>
            </a:r>
          </a:p>
          <a:p>
            <a:r>
              <a:rPr lang="en-GB" sz="1600" b="1" u="sng" dirty="0">
                <a:solidFill>
                  <a:schemeClr val="tx1"/>
                </a:solidFill>
                <a:latin typeface="Calibri" panose="020F0502020204030204" pitchFamily="34" charset="0"/>
                <a:ea typeface="Calibri" panose="020F0502020204030204" pitchFamily="34" charset="0"/>
                <a:cs typeface="Calibri" panose="020F0502020204030204" pitchFamily="34" charset="0"/>
              </a:rPr>
              <a:t>Ethical Considerations</a:t>
            </a:r>
          </a:p>
          <a:p>
            <a:r>
              <a:rPr lang="en-GB" sz="1100" dirty="0">
                <a:solidFill>
                  <a:schemeClr val="tx1"/>
                </a:solidFill>
              </a:rPr>
              <a:t>Secondary research only; no human participants. Ethical writing ensured through accurate Harvard referencing and fair representation of authors’ work. Only publicly accessible or institutionally licensed sources used.</a:t>
            </a:r>
            <a:endParaRPr lang="en-GB" sz="1100" u="sng"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algn="ctr"/>
            <a:endParaRPr lang="en-GB" sz="1400" b="1" u="sng"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Rectangle: Rounded Corners 20">
            <a:extLst>
              <a:ext uri="{FF2B5EF4-FFF2-40B4-BE49-F238E27FC236}">
                <a16:creationId xmlns:a16="http://schemas.microsoft.com/office/drawing/2014/main" id="{0025F37A-7F6E-641F-0643-BCC4088164B9}"/>
              </a:ext>
            </a:extLst>
          </p:cNvPr>
          <p:cNvSpPr/>
          <p:nvPr/>
        </p:nvSpPr>
        <p:spPr>
          <a:xfrm>
            <a:off x="8094888" y="4278083"/>
            <a:ext cx="4050849" cy="249827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rPr>
              <a:t>Source Tracking Table</a:t>
            </a: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a:p>
            <a:pPr algn="ctr"/>
            <a:endParaRPr lang="en-GB" sz="1000" b="1" dirty="0">
              <a:solidFill>
                <a:schemeClr val="tx1"/>
              </a:solidFill>
            </a:endParaRPr>
          </a:p>
        </p:txBody>
      </p:sp>
      <p:graphicFrame>
        <p:nvGraphicFramePr>
          <p:cNvPr id="31" name="Table 30">
            <a:extLst>
              <a:ext uri="{FF2B5EF4-FFF2-40B4-BE49-F238E27FC236}">
                <a16:creationId xmlns:a16="http://schemas.microsoft.com/office/drawing/2014/main" id="{9A4B8453-CA59-D450-D210-9811EC1190D1}"/>
              </a:ext>
            </a:extLst>
          </p:cNvPr>
          <p:cNvGraphicFramePr>
            <a:graphicFrameLocks noGrp="1"/>
          </p:cNvGraphicFramePr>
          <p:nvPr>
            <p:extLst>
              <p:ext uri="{D42A27DB-BD31-4B8C-83A1-F6EECF244321}">
                <p14:modId xmlns:p14="http://schemas.microsoft.com/office/powerpoint/2010/main" val="797582767"/>
              </p:ext>
            </p:extLst>
          </p:nvPr>
        </p:nvGraphicFramePr>
        <p:xfrm>
          <a:off x="8494936" y="4702629"/>
          <a:ext cx="3996417" cy="2229524"/>
        </p:xfrm>
        <a:graphic>
          <a:graphicData uri="http://schemas.openxmlformats.org/drawingml/2006/table">
            <a:tbl>
              <a:tblPr/>
              <a:tblGrid>
                <a:gridCol w="1332139">
                  <a:extLst>
                    <a:ext uri="{9D8B030D-6E8A-4147-A177-3AD203B41FA5}">
                      <a16:colId xmlns:a16="http://schemas.microsoft.com/office/drawing/2014/main" val="2654320489"/>
                    </a:ext>
                  </a:extLst>
                </a:gridCol>
                <a:gridCol w="1332139">
                  <a:extLst>
                    <a:ext uri="{9D8B030D-6E8A-4147-A177-3AD203B41FA5}">
                      <a16:colId xmlns:a16="http://schemas.microsoft.com/office/drawing/2014/main" val="4031895223"/>
                    </a:ext>
                  </a:extLst>
                </a:gridCol>
                <a:gridCol w="1332139">
                  <a:extLst>
                    <a:ext uri="{9D8B030D-6E8A-4147-A177-3AD203B41FA5}">
                      <a16:colId xmlns:a16="http://schemas.microsoft.com/office/drawing/2014/main" val="984027946"/>
                    </a:ext>
                  </a:extLst>
                </a:gridCol>
              </a:tblGrid>
              <a:tr h="213466">
                <a:tc>
                  <a:txBody>
                    <a:bodyPr/>
                    <a:lstStyle/>
                    <a:p>
                      <a:pPr>
                        <a:buNone/>
                      </a:pPr>
                      <a:r>
                        <a:rPr lang="en-GB" sz="900" b="1"/>
                        <a:t>Author &amp; Year</a:t>
                      </a:r>
                      <a:endParaRPr lang="en-GB" sz="900"/>
                    </a:p>
                  </a:txBody>
                  <a:tcPr anchor="ctr">
                    <a:lnL>
                      <a:noFill/>
                    </a:lnL>
                    <a:lnR>
                      <a:noFill/>
                    </a:lnR>
                    <a:lnT>
                      <a:noFill/>
                    </a:lnT>
                    <a:lnB>
                      <a:noFill/>
                    </a:lnB>
                    <a:noFill/>
                  </a:tcPr>
                </a:tc>
                <a:tc>
                  <a:txBody>
                    <a:bodyPr/>
                    <a:lstStyle/>
                    <a:p>
                      <a:pPr>
                        <a:buNone/>
                      </a:pPr>
                      <a:r>
                        <a:rPr lang="en-GB" sz="900" b="1"/>
                        <a:t>Key Focus</a:t>
                      </a:r>
                      <a:endParaRPr lang="en-GB" sz="900"/>
                    </a:p>
                  </a:txBody>
                  <a:tcPr anchor="ctr">
                    <a:lnL>
                      <a:noFill/>
                    </a:lnL>
                    <a:lnR>
                      <a:noFill/>
                    </a:lnR>
                    <a:lnT>
                      <a:noFill/>
                    </a:lnT>
                    <a:lnB>
                      <a:noFill/>
                    </a:lnB>
                    <a:noFill/>
                  </a:tcPr>
                </a:tc>
                <a:tc>
                  <a:txBody>
                    <a:bodyPr/>
                    <a:lstStyle/>
                    <a:p>
                      <a:pPr>
                        <a:buNone/>
                      </a:pPr>
                      <a:r>
                        <a:rPr lang="en-GB" sz="900" b="1"/>
                        <a:t>Keywords</a:t>
                      </a:r>
                      <a:endParaRPr lang="en-GB" sz="900"/>
                    </a:p>
                  </a:txBody>
                  <a:tcPr anchor="ctr">
                    <a:lnL>
                      <a:noFill/>
                    </a:lnL>
                    <a:lnR>
                      <a:noFill/>
                    </a:lnR>
                    <a:lnT>
                      <a:noFill/>
                    </a:lnT>
                    <a:lnB>
                      <a:noFill/>
                    </a:lnB>
                    <a:noFill/>
                  </a:tcPr>
                </a:tc>
                <a:extLst>
                  <a:ext uri="{0D108BD9-81ED-4DB2-BD59-A6C34878D82A}">
                    <a16:rowId xmlns:a16="http://schemas.microsoft.com/office/drawing/2014/main" val="854828296"/>
                  </a:ext>
                </a:extLst>
              </a:tr>
              <a:tr h="613714">
                <a:tc>
                  <a:txBody>
                    <a:bodyPr/>
                    <a:lstStyle/>
                    <a:p>
                      <a:pPr>
                        <a:buNone/>
                      </a:pPr>
                      <a:r>
                        <a:rPr lang="en-GB" sz="900" b="1" dirty="0"/>
                        <a:t>WFOT (2025)</a:t>
                      </a:r>
                      <a:endParaRPr lang="en-GB" sz="900" dirty="0"/>
                    </a:p>
                  </a:txBody>
                  <a:tcPr anchor="ctr">
                    <a:lnL>
                      <a:noFill/>
                    </a:lnL>
                    <a:lnR>
                      <a:noFill/>
                    </a:lnR>
                    <a:lnT>
                      <a:noFill/>
                    </a:lnT>
                    <a:lnB>
                      <a:noFill/>
                    </a:lnB>
                    <a:noFill/>
                  </a:tcPr>
                </a:tc>
                <a:tc>
                  <a:txBody>
                    <a:bodyPr/>
                    <a:lstStyle/>
                    <a:p>
                      <a:pPr>
                        <a:buNone/>
                      </a:pPr>
                      <a:r>
                        <a:rPr lang="en-GB" sz="900" dirty="0"/>
                        <a:t>Defines global OT and its core purpose in supporting participation.</a:t>
                      </a:r>
                    </a:p>
                  </a:txBody>
                  <a:tcPr anchor="ctr">
                    <a:lnL>
                      <a:noFill/>
                    </a:lnL>
                    <a:lnR>
                      <a:noFill/>
                    </a:lnR>
                    <a:lnT>
                      <a:noFill/>
                    </a:lnT>
                    <a:lnB>
                      <a:noFill/>
                    </a:lnB>
                    <a:noFill/>
                  </a:tcPr>
                </a:tc>
                <a:tc>
                  <a:txBody>
                    <a:bodyPr/>
                    <a:lstStyle/>
                    <a:p>
                      <a:pPr>
                        <a:buNone/>
                      </a:pPr>
                      <a:r>
                        <a:rPr lang="en-GB" sz="900">
                          <a:hlinkClick r:id="rId2"/>
                        </a:rPr>
                        <a:t>OT definition</a:t>
                      </a:r>
                      <a:endParaRPr lang="en-GB" sz="900"/>
                    </a:p>
                  </a:txBody>
                  <a:tcPr anchor="ctr">
                    <a:lnL>
                      <a:noFill/>
                    </a:lnL>
                    <a:lnR>
                      <a:noFill/>
                    </a:lnR>
                    <a:lnT>
                      <a:noFill/>
                    </a:lnT>
                    <a:lnB>
                      <a:noFill/>
                    </a:lnB>
                    <a:noFill/>
                  </a:tcPr>
                </a:tc>
                <a:extLst>
                  <a:ext uri="{0D108BD9-81ED-4DB2-BD59-A6C34878D82A}">
                    <a16:rowId xmlns:a16="http://schemas.microsoft.com/office/drawing/2014/main" val="3715674542"/>
                  </a:ext>
                </a:extLst>
              </a:tr>
              <a:tr h="613714">
                <a:tc>
                  <a:txBody>
                    <a:bodyPr/>
                    <a:lstStyle/>
                    <a:p>
                      <a:pPr>
                        <a:buNone/>
                      </a:pPr>
                      <a:r>
                        <a:rPr lang="en-GB" sz="900" b="1"/>
                        <a:t>WHO (2022)</a:t>
                      </a:r>
                      <a:endParaRPr lang="en-GB" sz="900"/>
                    </a:p>
                  </a:txBody>
                  <a:tcPr anchor="ctr">
                    <a:lnL>
                      <a:noFill/>
                    </a:lnL>
                    <a:lnR>
                      <a:noFill/>
                    </a:lnR>
                    <a:lnT>
                      <a:noFill/>
                    </a:lnT>
                    <a:lnB>
                      <a:noFill/>
                    </a:lnB>
                    <a:noFill/>
                  </a:tcPr>
                </a:tc>
                <a:tc>
                  <a:txBody>
                    <a:bodyPr/>
                    <a:lstStyle/>
                    <a:p>
                      <a:pPr>
                        <a:buNone/>
                      </a:pPr>
                      <a:r>
                        <a:rPr lang="en-GB" sz="900" dirty="0"/>
                        <a:t>Provides global definition of mental health and wellbeing.</a:t>
                      </a:r>
                    </a:p>
                  </a:txBody>
                  <a:tcPr anchor="ctr">
                    <a:lnL>
                      <a:noFill/>
                    </a:lnL>
                    <a:lnR>
                      <a:noFill/>
                    </a:lnR>
                    <a:lnT>
                      <a:noFill/>
                    </a:lnT>
                    <a:lnB>
                      <a:noFill/>
                    </a:lnB>
                    <a:noFill/>
                  </a:tcPr>
                </a:tc>
                <a:tc>
                  <a:txBody>
                    <a:bodyPr/>
                    <a:lstStyle/>
                    <a:p>
                      <a:pPr>
                        <a:buNone/>
                      </a:pPr>
                      <a:r>
                        <a:rPr lang="en-GB" sz="900" dirty="0">
                          <a:hlinkClick r:id="rId3"/>
                        </a:rPr>
                        <a:t>Mental health</a:t>
                      </a:r>
                      <a:endParaRPr lang="en-GB" sz="900" dirty="0"/>
                    </a:p>
                  </a:txBody>
                  <a:tcPr anchor="ctr">
                    <a:lnL>
                      <a:noFill/>
                    </a:lnL>
                    <a:lnR>
                      <a:noFill/>
                    </a:lnR>
                    <a:lnT>
                      <a:noFill/>
                    </a:lnT>
                    <a:lnB>
                      <a:noFill/>
                    </a:lnB>
                    <a:noFill/>
                  </a:tcPr>
                </a:tc>
                <a:extLst>
                  <a:ext uri="{0D108BD9-81ED-4DB2-BD59-A6C34878D82A}">
                    <a16:rowId xmlns:a16="http://schemas.microsoft.com/office/drawing/2014/main" val="3384630476"/>
                  </a:ext>
                </a:extLst>
              </a:tr>
              <a:tr h="747130">
                <a:tc>
                  <a:txBody>
                    <a:bodyPr/>
                    <a:lstStyle/>
                    <a:p>
                      <a:pPr>
                        <a:buNone/>
                      </a:pPr>
                      <a:r>
                        <a:rPr lang="en-GB" sz="900" b="1"/>
                        <a:t>DfE (2021)</a:t>
                      </a:r>
                      <a:endParaRPr lang="en-GB" sz="900"/>
                    </a:p>
                  </a:txBody>
                  <a:tcPr anchor="ctr">
                    <a:lnL>
                      <a:noFill/>
                    </a:lnL>
                    <a:lnR>
                      <a:noFill/>
                    </a:lnR>
                    <a:lnT>
                      <a:noFill/>
                    </a:lnT>
                    <a:lnB>
                      <a:noFill/>
                    </a:lnB>
                    <a:noFill/>
                  </a:tcPr>
                </a:tc>
                <a:tc>
                  <a:txBody>
                    <a:bodyPr/>
                    <a:lstStyle/>
                    <a:p>
                      <a:pPr>
                        <a:buNone/>
                      </a:pPr>
                      <a:r>
                        <a:rPr lang="en-GB" sz="900" dirty="0"/>
                        <a:t>Guidance for schools on promoting mental health and wellbeing.</a:t>
                      </a:r>
                    </a:p>
                  </a:txBody>
                  <a:tcPr anchor="ctr">
                    <a:lnL>
                      <a:noFill/>
                    </a:lnL>
                    <a:lnR>
                      <a:noFill/>
                    </a:lnR>
                    <a:lnT>
                      <a:noFill/>
                    </a:lnT>
                    <a:lnB>
                      <a:noFill/>
                    </a:lnB>
                    <a:noFill/>
                  </a:tcPr>
                </a:tc>
                <a:tc>
                  <a:txBody>
                    <a:bodyPr/>
                    <a:lstStyle/>
                    <a:p>
                      <a:pPr>
                        <a:buNone/>
                      </a:pPr>
                      <a:r>
                        <a:rPr lang="en-GB" sz="900" dirty="0">
                          <a:hlinkClick r:id="rId4"/>
                        </a:rPr>
                        <a:t>Whole‑school approach</a:t>
                      </a:r>
                      <a:endParaRPr lang="en-GB" sz="900" dirty="0"/>
                    </a:p>
                  </a:txBody>
                  <a:tcPr anchor="ctr">
                    <a:lnL>
                      <a:noFill/>
                    </a:lnL>
                    <a:lnR>
                      <a:noFill/>
                    </a:lnR>
                    <a:lnT>
                      <a:noFill/>
                    </a:lnT>
                    <a:lnB>
                      <a:noFill/>
                    </a:lnB>
                    <a:noFill/>
                  </a:tcPr>
                </a:tc>
                <a:extLst>
                  <a:ext uri="{0D108BD9-81ED-4DB2-BD59-A6C34878D82A}">
                    <a16:rowId xmlns:a16="http://schemas.microsoft.com/office/drawing/2014/main" val="2272428872"/>
                  </a:ext>
                </a:extLst>
              </a:tr>
            </a:tbl>
          </a:graphicData>
        </a:graphic>
      </p:graphicFrame>
      <p:pic>
        <p:nvPicPr>
          <p:cNvPr id="2" name="Picture 1">
            <a:extLst>
              <a:ext uri="{FF2B5EF4-FFF2-40B4-BE49-F238E27FC236}">
                <a16:creationId xmlns:a16="http://schemas.microsoft.com/office/drawing/2014/main" id="{F244EA3F-41BB-5DF9-BB07-F5C4ADD27305}"/>
              </a:ext>
            </a:extLst>
          </p:cNvPr>
          <p:cNvPicPr>
            <a:picLocks noChangeAspect="1"/>
          </p:cNvPicPr>
          <p:nvPr/>
        </p:nvPicPr>
        <p:blipFill>
          <a:blip r:embed="rId5"/>
          <a:stretch>
            <a:fillRect/>
          </a:stretch>
        </p:blipFill>
        <p:spPr>
          <a:xfrm>
            <a:off x="10967357" y="81643"/>
            <a:ext cx="1224642" cy="1224642"/>
          </a:xfrm>
          <a:prstGeom prst="rect">
            <a:avLst/>
          </a:prstGeom>
        </p:spPr>
      </p:pic>
      <p:pic>
        <p:nvPicPr>
          <p:cNvPr id="3" name="Picture 2">
            <a:extLst>
              <a:ext uri="{FF2B5EF4-FFF2-40B4-BE49-F238E27FC236}">
                <a16:creationId xmlns:a16="http://schemas.microsoft.com/office/drawing/2014/main" id="{36C5D465-BFFA-B382-85E2-78CC04A2CCE0}"/>
              </a:ext>
            </a:extLst>
          </p:cNvPr>
          <p:cNvPicPr>
            <a:picLocks noChangeAspect="1"/>
          </p:cNvPicPr>
          <p:nvPr/>
        </p:nvPicPr>
        <p:blipFill>
          <a:blip r:embed="rId6"/>
          <a:stretch>
            <a:fillRect/>
          </a:stretch>
        </p:blipFill>
        <p:spPr>
          <a:xfrm>
            <a:off x="4757736" y="1306285"/>
            <a:ext cx="1431471" cy="954314"/>
          </a:xfrm>
          <a:prstGeom prst="rect">
            <a:avLst/>
          </a:prstGeom>
        </p:spPr>
      </p:pic>
      <p:pic>
        <p:nvPicPr>
          <p:cNvPr id="5" name="Picture 4">
            <a:extLst>
              <a:ext uri="{FF2B5EF4-FFF2-40B4-BE49-F238E27FC236}">
                <a16:creationId xmlns:a16="http://schemas.microsoft.com/office/drawing/2014/main" id="{84A8AFE2-7783-2118-2D05-DA45F4C56E61}"/>
              </a:ext>
            </a:extLst>
          </p:cNvPr>
          <p:cNvPicPr>
            <a:picLocks noChangeAspect="1"/>
          </p:cNvPicPr>
          <p:nvPr/>
        </p:nvPicPr>
        <p:blipFill>
          <a:blip r:embed="rId7"/>
          <a:stretch>
            <a:fillRect/>
          </a:stretch>
        </p:blipFill>
        <p:spPr>
          <a:xfrm>
            <a:off x="1502229" y="50860"/>
            <a:ext cx="3255507" cy="718456"/>
          </a:xfrm>
          <a:prstGeom prst="rect">
            <a:avLst/>
          </a:prstGeom>
        </p:spPr>
      </p:pic>
    </p:spTree>
    <p:extLst>
      <p:ext uri="{BB962C8B-B14F-4D97-AF65-F5344CB8AC3E}">
        <p14:creationId xmlns:p14="http://schemas.microsoft.com/office/powerpoint/2010/main" val="2105210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5754-1189-D056-6556-84C4EE32CAE7}"/>
              </a:ext>
            </a:extLst>
          </p:cNvPr>
          <p:cNvSpPr>
            <a:spLocks noGrp="1"/>
          </p:cNvSpPr>
          <p:nvPr>
            <p:ph type="title"/>
          </p:nvPr>
        </p:nvSpPr>
        <p:spPr>
          <a:xfrm>
            <a:off x="838200" y="365125"/>
            <a:ext cx="10515600" cy="5382532"/>
          </a:xfrm>
        </p:spPr>
        <p:txBody>
          <a:bodyPr>
            <a:normAutofit/>
          </a:bodyPr>
          <a:lstStyle/>
          <a:p>
            <a:r>
              <a:rPr lang="en-GB" sz="2000" b="1" u="sng" dirty="0">
                <a:latin typeface="Calibri" panose="020F0502020204030204" pitchFamily="34" charset="0"/>
                <a:ea typeface="Calibri" panose="020F0502020204030204" pitchFamily="34" charset="0"/>
                <a:cs typeface="Calibri" panose="020F0502020204030204" pitchFamily="34" charset="0"/>
              </a:rPr>
              <a:t>References</a:t>
            </a:r>
            <a:r>
              <a:rPr lang="en-GB" sz="1400" b="1" u="sng" dirty="0">
                <a:latin typeface="Calibri" panose="020F0502020204030204" pitchFamily="34" charset="0"/>
                <a:ea typeface="Calibri" panose="020F0502020204030204" pitchFamily="34" charset="0"/>
                <a:cs typeface="Calibri" panose="020F0502020204030204" pitchFamily="34" charset="0"/>
              </a:rPr>
              <a:t> </a:t>
            </a:r>
            <a:br>
              <a:rPr lang="en-GB" sz="1400" b="1" u="sng"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Royal College of Occupational Therapists  (2026). </a:t>
            </a:r>
            <a:r>
              <a:rPr lang="en-GB" sz="1400" i="1" dirty="0">
                <a:latin typeface="Calibri" panose="020F0502020204030204" pitchFamily="34" charset="0"/>
                <a:ea typeface="Calibri" panose="020F0502020204030204" pitchFamily="34" charset="0"/>
                <a:cs typeface="Calibri" panose="020F0502020204030204" pitchFamily="34" charset="0"/>
              </a:rPr>
              <a:t>Occupational therapy and children’s mental health.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2"/>
              </a:rPr>
              <a:t>Occupational therapy and mental health | RCOT</a:t>
            </a:r>
            <a:r>
              <a:rPr lang="en-GB" sz="1400" dirty="0">
                <a:latin typeface="Calibri" panose="020F0502020204030204" pitchFamily="34" charset="0"/>
                <a:ea typeface="Calibri" panose="020F0502020204030204" pitchFamily="34" charset="0"/>
                <a:cs typeface="Calibri" panose="020F0502020204030204" pitchFamily="34" charset="0"/>
              </a:rPr>
              <a:t> (Accessed: 20 July 2026).</a:t>
            </a:r>
            <a:br>
              <a:rPr lang="en-GB" sz="1400" dirty="0">
                <a:latin typeface="Calibri" panose="020F0502020204030204" pitchFamily="34" charset="0"/>
                <a:ea typeface="Calibri" panose="020F0502020204030204" pitchFamily="34" charset="0"/>
                <a:cs typeface="Calibri" panose="020F0502020204030204" pitchFamily="34" charset="0"/>
              </a:rPr>
            </a:b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Department for Education (2025). </a:t>
            </a:r>
            <a:r>
              <a:rPr lang="en-GB" sz="1400" i="1" dirty="0">
                <a:latin typeface="Calibri" panose="020F0502020204030204" pitchFamily="34" charset="0"/>
                <a:ea typeface="Calibri" panose="020F0502020204030204" pitchFamily="34" charset="0"/>
                <a:cs typeface="Calibri" panose="020F0502020204030204" pitchFamily="34" charset="0"/>
              </a:rPr>
              <a:t>Identifying and supporting children and young people with social, emotional and mental health needs: a rapid evidence review . </a:t>
            </a:r>
            <a:r>
              <a:rPr lang="en-GB" sz="1400" dirty="0">
                <a:latin typeface="Calibri" panose="020F0502020204030204" pitchFamily="34" charset="0"/>
                <a:ea typeface="Calibri" panose="020F0502020204030204" pitchFamily="34" charset="0"/>
                <a:cs typeface="Calibri" panose="020F0502020204030204" pitchFamily="34" charset="0"/>
              </a:rPr>
              <a:t>Available at: </a:t>
            </a:r>
            <a:r>
              <a:rPr lang="en-GB" sz="1400" dirty="0">
                <a:latin typeface="Calibri" panose="020F0502020204030204" pitchFamily="34" charset="0"/>
                <a:ea typeface="Calibri" panose="020F0502020204030204" pitchFamily="34" charset="0"/>
                <a:cs typeface="Calibri" panose="020F0502020204030204" pitchFamily="34" charset="0"/>
                <a:hlinkClick r:id="rId3"/>
              </a:rPr>
              <a:t>https://assets.publishing.service.gov.uk/media/68d65e5dc908572e81248d43/Identifying_and_supporting_children_and_young_people_with_social_emotional_and_mental_health_needs_a_rapid_evidence_review.pdf</a:t>
            </a:r>
            <a:r>
              <a:rPr lang="en-GB" sz="1400" dirty="0">
                <a:latin typeface="Calibri" panose="020F0502020204030204" pitchFamily="34" charset="0"/>
                <a:ea typeface="Calibri" panose="020F0502020204030204" pitchFamily="34" charset="0"/>
                <a:cs typeface="Calibri" panose="020F0502020204030204" pitchFamily="34" charset="0"/>
              </a:rPr>
              <a:t> (Accessed: 25 July 2026). </a:t>
            </a:r>
            <a:br>
              <a:rPr lang="en-GB" sz="1400" dirty="0">
                <a:latin typeface="Calibri" panose="020F0502020204030204" pitchFamily="34" charset="0"/>
                <a:ea typeface="Calibri" panose="020F0502020204030204" pitchFamily="34" charset="0"/>
                <a:cs typeface="Calibri" panose="020F0502020204030204" pitchFamily="34" charset="0"/>
              </a:rPr>
            </a:b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Reid, K. et al (2024). The translation of recovery-oriented social work practice in child and youth mental health: a scoping review. </a:t>
            </a:r>
            <a:r>
              <a:rPr lang="en-GB" sz="1400" i="1" dirty="0">
                <a:latin typeface="Calibri" panose="020F0502020204030204" pitchFamily="34" charset="0"/>
                <a:ea typeface="Calibri" panose="020F0502020204030204" pitchFamily="34" charset="0"/>
                <a:cs typeface="Calibri" panose="020F0502020204030204" pitchFamily="34" charset="0"/>
              </a:rPr>
              <a:t>British journal of social work</a:t>
            </a:r>
            <a:r>
              <a:rPr lang="en-GB" sz="1400" dirty="0">
                <a:latin typeface="Calibri" panose="020F0502020204030204" pitchFamily="34" charset="0"/>
                <a:ea typeface="Calibri" panose="020F0502020204030204" pitchFamily="34" charset="0"/>
                <a:cs typeface="Calibri" panose="020F0502020204030204" pitchFamily="34" charset="0"/>
              </a:rPr>
              <a:t>, 54(6). doi:</a:t>
            </a:r>
            <a:r>
              <a:rPr lang="en-GB" sz="1400" dirty="0">
                <a:latin typeface="Calibri" panose="020F0502020204030204" pitchFamily="34" charset="0"/>
                <a:ea typeface="Calibri" panose="020F0502020204030204" pitchFamily="34" charset="0"/>
                <a:cs typeface="Calibri" panose="020F0502020204030204" pitchFamily="34" charset="0"/>
                <a:hlinkClick r:id="rId4"/>
              </a:rPr>
              <a:t>10.1093/</a:t>
            </a:r>
            <a:r>
              <a:rPr lang="en-GB" sz="1400" dirty="0" err="1">
                <a:latin typeface="Calibri" panose="020F0502020204030204" pitchFamily="34" charset="0"/>
                <a:ea typeface="Calibri" panose="020F0502020204030204" pitchFamily="34" charset="0"/>
                <a:cs typeface="Calibri" panose="020F0502020204030204" pitchFamily="34" charset="0"/>
                <a:hlinkClick r:id="rId4"/>
              </a:rPr>
              <a:t>bjsw</a:t>
            </a:r>
            <a:r>
              <a:rPr lang="en-GB" sz="1400" dirty="0">
                <a:latin typeface="Calibri" panose="020F0502020204030204" pitchFamily="34" charset="0"/>
                <a:ea typeface="Calibri" panose="020F0502020204030204" pitchFamily="34" charset="0"/>
                <a:cs typeface="Calibri" panose="020F0502020204030204" pitchFamily="34" charset="0"/>
                <a:hlinkClick r:id="rId4"/>
              </a:rPr>
              <a:t>/bcae063</a:t>
            </a:r>
            <a:r>
              <a:rPr lang="en-GB" sz="1400" dirty="0">
                <a:latin typeface="Calibri" panose="020F0502020204030204" pitchFamily="34" charset="0"/>
                <a:ea typeface="Calibri" panose="020F0502020204030204" pitchFamily="34" charset="0"/>
                <a:cs typeface="Calibri" panose="020F0502020204030204" pitchFamily="34" charset="0"/>
              </a:rPr>
              <a:t>.</a:t>
            </a:r>
            <a:br>
              <a:rPr lang="en-GB" sz="1400" dirty="0">
                <a:latin typeface="Calibri" panose="020F0502020204030204" pitchFamily="34" charset="0"/>
                <a:ea typeface="Calibri" panose="020F0502020204030204" pitchFamily="34" charset="0"/>
                <a:cs typeface="Calibri" panose="020F0502020204030204" pitchFamily="34" charset="0"/>
              </a:rPr>
            </a:br>
            <a:br>
              <a:rPr lang="en-GB" sz="1400" dirty="0">
                <a:latin typeface="Calibri" panose="020F0502020204030204" pitchFamily="34" charset="0"/>
                <a:ea typeface="Calibri" panose="020F0502020204030204" pitchFamily="34" charset="0"/>
                <a:cs typeface="Calibri" panose="020F0502020204030204" pitchFamily="34" charset="0"/>
              </a:rPr>
            </a:br>
            <a:r>
              <a:rPr lang="en-GB" sz="1400" dirty="0">
                <a:latin typeface="Calibri" panose="020F0502020204030204" pitchFamily="34" charset="0"/>
                <a:ea typeface="Calibri" panose="020F0502020204030204" pitchFamily="34" charset="0"/>
                <a:cs typeface="Calibri" panose="020F0502020204030204" pitchFamily="34" charset="0"/>
              </a:rPr>
              <a:t>Mundy, J., et al (2025</a:t>
            </a:r>
            <a:r>
              <a:rPr lang="en-GB" sz="1400" i="1" dirty="0">
                <a:latin typeface="Calibri" panose="020F0502020204030204" pitchFamily="34" charset="0"/>
                <a:ea typeface="Calibri" panose="020F0502020204030204" pitchFamily="34" charset="0"/>
                <a:cs typeface="Calibri" panose="020F0502020204030204" pitchFamily="34" charset="0"/>
              </a:rPr>
              <a:t>). Evaluating the implementation of the Transforming Children and Young People’s Mental Health Provision Green Paper programme: Findings from surveys of schools and colleges and Mental Health Support Teams (2024)</a:t>
            </a:r>
            <a:r>
              <a:rPr lang="en-GB" sz="1400" dirty="0">
                <a:latin typeface="Calibri" panose="020F0502020204030204" pitchFamily="34" charset="0"/>
                <a:ea typeface="Calibri" panose="020F0502020204030204" pitchFamily="34" charset="0"/>
                <a:cs typeface="Calibri" panose="020F0502020204030204" pitchFamily="34" charset="0"/>
              </a:rPr>
              <a:t>. Project Report. London School of Hygiene &amp; Tropical Medicine. DOI: https://doi.org/10.17037/PUBS.04676423</a:t>
            </a:r>
            <a:br>
              <a:rPr lang="en-GB" sz="1400" dirty="0"/>
            </a:br>
            <a:br>
              <a:rPr lang="en-GB" sz="1400" dirty="0"/>
            </a:br>
            <a:br>
              <a:rPr lang="en-GB" sz="1400" dirty="0"/>
            </a:br>
            <a:r>
              <a:rPr lang="en-GB" sz="1300" i="1" dirty="0"/>
              <a:t> </a:t>
            </a:r>
            <a:br>
              <a:rPr lang="en-GB" dirty="0"/>
            </a:br>
            <a:endParaRPr lang="en-GB" dirty="0"/>
          </a:p>
        </p:txBody>
      </p:sp>
    </p:spTree>
    <p:extLst>
      <p:ext uri="{BB962C8B-B14F-4D97-AF65-F5344CB8AC3E}">
        <p14:creationId xmlns:p14="http://schemas.microsoft.com/office/powerpoint/2010/main" val="209639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4183</TotalTime>
  <Words>895</Words>
  <Application>Microsoft Office PowerPoint</Application>
  <PresentationFormat>Widescreen</PresentationFormat>
  <Paragraphs>69</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Calibri</vt:lpstr>
      <vt:lpstr>Office Theme</vt:lpstr>
      <vt:lpstr>PowerPoint Presentation</vt:lpstr>
      <vt:lpstr>       Abstract             This poster summarises the secondary          research techniques used to investigate how          occupational therapy promotes children’s          mental health in schools in England. The study          identifies key patterns in participation, sensory          regulation, and whole-school approaches using          structured searches, CRAAP evaluation, and          thematic coding. These findings serve as the          foundation for the dissertation's thematic analysis.</vt:lpstr>
      <vt:lpstr>References  Royal College of Occupational Therapists  (2026). Occupational therapy and children’s mental health. Available at: Occupational therapy and mental health | RCOT (Accessed: 20 July 2026).  Department for Education (2025). Identifying and supporting children and young people with social, emotional and mental health needs: a rapid evidence review . Available at: https://assets.publishing.service.gov.uk/media/68d65e5dc908572e81248d43/Identifying_and_supporting_children_and_young_people_with_social_emotional_and_mental_health_needs_a_rapid_evidence_review.pdf (Accessed: 25 July 2026).   Reid, K. et al (2024). The translation of recovery-oriented social work practice in child and youth mental health: a scoping review. British journal of social work, 54(6). doi:10.1093/bjsw/bcae063.  Mundy, J., et al (2025). Evaluating the implementation of the Transforming Children and Young People’s Mental Health Provision Green Paper programme: Findings from surveys of schools and colleges and Mental Health Support Teams (2024). Project Report. London School of Hygiene &amp; Tropical Medicine. DOI: https://doi.org/10.17037/PUBS.04676423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Khanom</dc:creator>
  <cp:lastModifiedBy>Razia Khanom</cp:lastModifiedBy>
  <cp:revision>1</cp:revision>
  <dcterms:created xsi:type="dcterms:W3CDTF">2026-07-30T12:03:51Z</dcterms:created>
  <dcterms:modified xsi:type="dcterms:W3CDTF">2026-08-02T09:47:31Z</dcterms:modified>
</cp:coreProperties>
</file>