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tags/tag3.xml" ContentType="application/vnd.openxmlformats-officedocument.presentationml.tags+xml"/>
  <Override PartName="/ppt/notesSlides/notesSlide17.xml" ContentType="application/vnd.openxmlformats-officedocument.presentationml.notesSlide+xml"/>
  <Override PartName="/ppt/tags/tag4.xml" ContentType="application/vnd.openxmlformats-officedocument.presentationml.tags+xml"/>
  <Override PartName="/ppt/notesSlides/notesSlide18.xml" ContentType="application/vnd.openxmlformats-officedocument.presentationml.notesSlide+xml"/>
  <Override PartName="/ppt/tags/tag5.xml" ContentType="application/vnd.openxmlformats-officedocument.presentationml.tags+xml"/>
  <Override PartName="/ppt/notesSlides/notesSlide19.xml" ContentType="application/vnd.openxmlformats-officedocument.presentationml.notesSlide+xml"/>
  <Override PartName="/ppt/tags/tag6.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8"/>
  </p:notesMasterIdLst>
  <p:handoutMasterIdLst>
    <p:handoutMasterId r:id="rId49"/>
  </p:handoutMasterIdLst>
  <p:sldIdLst>
    <p:sldId id="256" r:id="rId6"/>
    <p:sldId id="261" r:id="rId7"/>
    <p:sldId id="277" r:id="rId8"/>
    <p:sldId id="319" r:id="rId9"/>
    <p:sldId id="272" r:id="rId10"/>
    <p:sldId id="273" r:id="rId11"/>
    <p:sldId id="257" r:id="rId12"/>
    <p:sldId id="258" r:id="rId13"/>
    <p:sldId id="301" r:id="rId14"/>
    <p:sldId id="307" r:id="rId15"/>
    <p:sldId id="310" r:id="rId16"/>
    <p:sldId id="259" r:id="rId17"/>
    <p:sldId id="268" r:id="rId18"/>
    <p:sldId id="262" r:id="rId19"/>
    <p:sldId id="369" r:id="rId20"/>
    <p:sldId id="370" r:id="rId21"/>
    <p:sldId id="371" r:id="rId22"/>
    <p:sldId id="372" r:id="rId23"/>
    <p:sldId id="373" r:id="rId24"/>
    <p:sldId id="374" r:id="rId25"/>
    <p:sldId id="375" r:id="rId26"/>
    <p:sldId id="376" r:id="rId27"/>
    <p:sldId id="276" r:id="rId28"/>
    <p:sldId id="260" r:id="rId29"/>
    <p:sldId id="263" r:id="rId30"/>
    <p:sldId id="267" r:id="rId31"/>
    <p:sldId id="266" r:id="rId32"/>
    <p:sldId id="265" r:id="rId33"/>
    <p:sldId id="269" r:id="rId34"/>
    <p:sldId id="270" r:id="rId35"/>
    <p:sldId id="264" r:id="rId36"/>
    <p:sldId id="274" r:id="rId37"/>
    <p:sldId id="275" r:id="rId38"/>
    <p:sldId id="271" r:id="rId39"/>
    <p:sldId id="380" r:id="rId40"/>
    <p:sldId id="379" r:id="rId41"/>
    <p:sldId id="378" r:id="rId42"/>
    <p:sldId id="383" r:id="rId43"/>
    <p:sldId id="381" r:id="rId44"/>
    <p:sldId id="382" r:id="rId45"/>
    <p:sldId id="384" r:id="rId46"/>
    <p:sldId id="377" r:id="rId4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65" autoAdjust="0"/>
    <p:restoredTop sz="94717" autoAdjust="0"/>
  </p:normalViewPr>
  <p:slideViewPr>
    <p:cSldViewPr snapToGrid="0">
      <p:cViewPr varScale="1">
        <p:scale>
          <a:sx n="59" d="100"/>
          <a:sy n="59" d="100"/>
        </p:scale>
        <p:origin x="382" y="31"/>
      </p:cViewPr>
      <p:guideLst/>
    </p:cSldViewPr>
  </p:slideViewPr>
  <p:outlineViewPr>
    <p:cViewPr>
      <p:scale>
        <a:sx n="33" d="100"/>
        <a:sy n="33" d="100"/>
      </p:scale>
      <p:origin x="0" y="-13350"/>
    </p:cViewPr>
  </p:outlineViewPr>
  <p:notesTextViewPr>
    <p:cViewPr>
      <p:scale>
        <a:sx n="1" d="1"/>
        <a:sy n="1" d="1"/>
      </p:scale>
      <p:origin x="0" y="0"/>
    </p:cViewPr>
  </p:notesTextViewPr>
  <p:notesViewPr>
    <p:cSldViewPr snapToGrid="0">
      <p:cViewPr varScale="1">
        <p:scale>
          <a:sx n="78" d="100"/>
          <a:sy n="78" d="100"/>
        </p:scale>
        <p:origin x="996"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747D1-DDD0-46EB-ACDE-B79A44004A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736C021-3AFE-4A03-97F7-69E0BB0DE1B0}">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Pennu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cwmpas</a:t>
          </a:r>
          <a:r>
            <a:rPr lang="en-GB" dirty="0">
              <a:solidFill>
                <a:schemeClr val="bg1"/>
              </a:solidFill>
              <a:latin typeface="Arial" panose="020B0604020202020204" pitchFamily="34" charset="0"/>
              <a:cs typeface="Arial" panose="020B0604020202020204" pitchFamily="34" charset="0"/>
            </a:rPr>
            <a:t> a </a:t>
          </a:r>
          <a:r>
            <a:rPr lang="en-GB" dirty="0" err="1">
              <a:solidFill>
                <a:schemeClr val="bg1"/>
              </a:solidFill>
              <a:latin typeface="Arial" panose="020B0604020202020204" pitchFamily="34" charset="0"/>
              <a:cs typeface="Arial" panose="020B0604020202020204" pitchFamily="34" charset="0"/>
            </a:rPr>
            <a:t>geiriau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allweddol</a:t>
          </a:r>
          <a:endParaRPr lang="en-GB" dirty="0">
            <a:solidFill>
              <a:schemeClr val="bg1"/>
            </a:solidFill>
            <a:latin typeface="Arial" panose="020B0604020202020204" pitchFamily="34" charset="0"/>
            <a:cs typeface="Arial" panose="020B0604020202020204" pitchFamily="34" charset="0"/>
          </a:endParaRPr>
        </a:p>
      </dgm:t>
    </dgm:pt>
    <dgm:pt modelId="{8E913B16-1989-4E3D-91BE-743C8F3A8312}" type="parTrans" cxnId="{2BD7F6DA-E5D0-42CC-BB77-670C7C9E34E2}">
      <dgm:prSet/>
      <dgm:spPr/>
      <dgm:t>
        <a:bodyPr/>
        <a:lstStyle/>
        <a:p>
          <a:endParaRPr lang="en-GB"/>
        </a:p>
      </dgm:t>
    </dgm:pt>
    <dgm:pt modelId="{5886A443-9513-486B-9C2B-376F7CA63B3E}" type="sibTrans" cxnId="{2BD7F6DA-E5D0-42CC-BB77-670C7C9E34E2}">
      <dgm:prSet/>
      <dgm:spPr/>
      <dgm:t>
        <a:bodyPr/>
        <a:lstStyle/>
        <a:p>
          <a:endParaRPr lang="en-GB"/>
        </a:p>
      </dgm:t>
    </dgm:pt>
    <dgm:pt modelId="{2A7F6FF5-E994-481A-89A8-95225DC1EA19}">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Strwythuro</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eich</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chwiliad</a:t>
          </a:r>
          <a:endParaRPr lang="en-GB" dirty="0">
            <a:solidFill>
              <a:schemeClr val="bg1"/>
            </a:solidFill>
            <a:latin typeface="Arial" panose="020B0604020202020204" pitchFamily="34" charset="0"/>
            <a:cs typeface="Arial" panose="020B0604020202020204" pitchFamily="34" charset="0"/>
          </a:endParaRPr>
        </a:p>
      </dgm:t>
    </dgm:pt>
    <dgm:pt modelId="{9CB075FE-5AEC-4DE0-B098-4FFB165FF405}" type="parTrans" cxnId="{8DE3E780-76EB-4EAB-BB2A-287E5B4987CB}">
      <dgm:prSet/>
      <dgm:spPr/>
      <dgm:t>
        <a:bodyPr/>
        <a:lstStyle/>
        <a:p>
          <a:endParaRPr lang="en-GB"/>
        </a:p>
      </dgm:t>
    </dgm:pt>
    <dgm:pt modelId="{C3A3A108-785F-48FB-8475-9C85AE704AC5}" type="sibTrans" cxnId="{8DE3E780-76EB-4EAB-BB2A-287E5B4987CB}">
      <dgm:prSet/>
      <dgm:spPr/>
      <dgm:t>
        <a:bodyPr/>
        <a:lstStyle/>
        <a:p>
          <a:endParaRPr lang="en-GB"/>
        </a:p>
      </dgm:t>
    </dgm:pt>
    <dgm:pt modelId="{9EA9ED81-5B16-40C6-AA47-3E2DD3B00A35}">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Dewis</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ffynonellau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gwybodaeth</a:t>
          </a:r>
          <a:endParaRPr lang="en-GB" dirty="0">
            <a:solidFill>
              <a:schemeClr val="bg1"/>
            </a:solidFill>
            <a:latin typeface="Arial" panose="020B0604020202020204" pitchFamily="34" charset="0"/>
            <a:cs typeface="Arial" panose="020B0604020202020204" pitchFamily="34" charset="0"/>
          </a:endParaRPr>
        </a:p>
      </dgm:t>
    </dgm:pt>
    <dgm:pt modelId="{7658CE9A-5A1A-45AB-92A8-4D70FF05DC9A}" type="parTrans" cxnId="{C2CE763F-FE26-4B42-A7F3-5248F22C320D}">
      <dgm:prSet/>
      <dgm:spPr/>
      <dgm:t>
        <a:bodyPr/>
        <a:lstStyle/>
        <a:p>
          <a:endParaRPr lang="en-GB"/>
        </a:p>
      </dgm:t>
    </dgm:pt>
    <dgm:pt modelId="{AE487D67-0321-4C04-BD5D-20EBB8D539E2}" type="sibTrans" cxnId="{C2CE763F-FE26-4B42-A7F3-5248F22C320D}">
      <dgm:prSet/>
      <dgm:spPr/>
      <dgm:t>
        <a:bodyPr/>
        <a:lstStyle/>
        <a:p>
          <a:endParaRPr lang="en-GB"/>
        </a:p>
      </dgm:t>
    </dgm:pt>
    <dgm:pt modelId="{AC920E8C-09BE-4946-AFB3-DDDC140810CB}">
      <dgm:prSet phldrT="[Text]"/>
      <dgm:spPr/>
      <dgm:t>
        <a:bodyPr/>
        <a:lstStyle/>
        <a:p>
          <a:r>
            <a:rPr lang="en-GB" dirty="0" err="1">
              <a:solidFill>
                <a:schemeClr val="bg1"/>
              </a:solidFill>
              <a:latin typeface="Arial" panose="020B0604020202020204" pitchFamily="34" charset="0"/>
              <a:cs typeface="Arial" panose="020B0604020202020204" pitchFamily="34" charset="0"/>
            </a:rPr>
            <a:t>Gwneud</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eich</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chwiliad</a:t>
          </a:r>
          <a:endParaRPr lang="en-GB" dirty="0">
            <a:solidFill>
              <a:schemeClr val="bg1"/>
            </a:solidFill>
            <a:latin typeface="Arial" panose="020B0604020202020204" pitchFamily="34" charset="0"/>
            <a:cs typeface="Arial" panose="020B0604020202020204" pitchFamily="34" charset="0"/>
          </a:endParaRPr>
        </a:p>
      </dgm:t>
    </dgm:pt>
    <dgm:pt modelId="{48C9380A-559D-4EA6-9C4D-34C03E53A289}" type="parTrans" cxnId="{DB9473B6-8236-49A3-973D-CC8E2F35E2E1}">
      <dgm:prSet/>
      <dgm:spPr/>
      <dgm:t>
        <a:bodyPr/>
        <a:lstStyle/>
        <a:p>
          <a:endParaRPr lang="en-GB"/>
        </a:p>
      </dgm:t>
    </dgm:pt>
    <dgm:pt modelId="{DBF3149D-6CBF-4107-B572-5349E33FF27F}" type="sibTrans" cxnId="{DB9473B6-8236-49A3-973D-CC8E2F35E2E1}">
      <dgm:prSet/>
      <dgm:spPr/>
      <dgm:t>
        <a:bodyPr/>
        <a:lstStyle/>
        <a:p>
          <a:endParaRPr lang="en-GB"/>
        </a:p>
      </dgm:t>
    </dgm:pt>
    <dgm:pt modelId="{6366A773-6D62-4424-9FF7-A5307EC4816E}">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Adolygu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eich</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canlyniadau</a:t>
          </a:r>
          <a:endParaRPr lang="en-GB" dirty="0">
            <a:solidFill>
              <a:schemeClr val="bg1"/>
            </a:solidFill>
            <a:latin typeface="Arial" panose="020B0604020202020204" pitchFamily="34" charset="0"/>
            <a:cs typeface="Arial" panose="020B0604020202020204" pitchFamily="34" charset="0"/>
          </a:endParaRPr>
        </a:p>
      </dgm:t>
    </dgm:pt>
    <dgm:pt modelId="{0EB80719-86AC-4E56-9A87-9BE1A92A23E5}" type="parTrans" cxnId="{37F5C8B6-4B49-4B42-929F-4E87272747CA}">
      <dgm:prSet/>
      <dgm:spPr/>
      <dgm:t>
        <a:bodyPr/>
        <a:lstStyle/>
        <a:p>
          <a:endParaRPr lang="en-GB"/>
        </a:p>
      </dgm:t>
    </dgm:pt>
    <dgm:pt modelId="{C48820DC-CA0A-4D18-B7E2-F9D4F430CDD8}" type="sibTrans" cxnId="{37F5C8B6-4B49-4B42-929F-4E87272747CA}">
      <dgm:prSet/>
      <dgm:spPr/>
      <dgm:t>
        <a:bodyPr/>
        <a:lstStyle/>
        <a:p>
          <a:endParaRPr lang="en-GB"/>
        </a:p>
      </dgm:t>
    </dgm:pt>
    <dgm:pt modelId="{2E31625E-D8C6-4050-9210-7922BC595397}" type="pres">
      <dgm:prSet presAssocID="{793747D1-DDD0-46EB-ACDE-B79A44004AA6}" presName="cycle" presStyleCnt="0">
        <dgm:presLayoutVars>
          <dgm:dir/>
          <dgm:resizeHandles val="exact"/>
        </dgm:presLayoutVars>
      </dgm:prSet>
      <dgm:spPr/>
      <dgm:t>
        <a:bodyPr/>
        <a:lstStyle/>
        <a:p>
          <a:endParaRPr lang="en-US"/>
        </a:p>
      </dgm:t>
    </dgm:pt>
    <dgm:pt modelId="{BA68A671-D3E6-4EBE-9222-F1A0A5E81655}" type="pres">
      <dgm:prSet presAssocID="{5736C021-3AFE-4A03-97F7-69E0BB0DE1B0}" presName="node" presStyleLbl="node1" presStyleIdx="0" presStyleCnt="5" custRadScaleRad="98932" custRadScaleInc="7">
        <dgm:presLayoutVars>
          <dgm:bulletEnabled val="1"/>
        </dgm:presLayoutVars>
      </dgm:prSet>
      <dgm:spPr/>
      <dgm:t>
        <a:bodyPr/>
        <a:lstStyle/>
        <a:p>
          <a:endParaRPr lang="en-US"/>
        </a:p>
      </dgm:t>
    </dgm:pt>
    <dgm:pt modelId="{D9B23FFF-AC18-46CA-B1BD-CB605F8C4550}" type="pres">
      <dgm:prSet presAssocID="{5736C021-3AFE-4A03-97F7-69E0BB0DE1B0}" presName="spNode" presStyleCnt="0"/>
      <dgm:spPr/>
    </dgm:pt>
    <dgm:pt modelId="{ED3EB017-44F1-47F5-B0B5-0ED73D6720F7}" type="pres">
      <dgm:prSet presAssocID="{5886A443-9513-486B-9C2B-376F7CA63B3E}" presName="sibTrans" presStyleLbl="sibTrans1D1" presStyleIdx="0" presStyleCnt="5"/>
      <dgm:spPr/>
      <dgm:t>
        <a:bodyPr/>
        <a:lstStyle/>
        <a:p>
          <a:endParaRPr lang="en-US"/>
        </a:p>
      </dgm:t>
    </dgm:pt>
    <dgm:pt modelId="{13F236FF-EDD4-4443-902E-725EB4A5FC4B}" type="pres">
      <dgm:prSet presAssocID="{2A7F6FF5-E994-481A-89A8-95225DC1EA19}" presName="node" presStyleLbl="node1" presStyleIdx="1" presStyleCnt="5">
        <dgm:presLayoutVars>
          <dgm:bulletEnabled val="1"/>
        </dgm:presLayoutVars>
      </dgm:prSet>
      <dgm:spPr/>
      <dgm:t>
        <a:bodyPr/>
        <a:lstStyle/>
        <a:p>
          <a:endParaRPr lang="en-US"/>
        </a:p>
      </dgm:t>
    </dgm:pt>
    <dgm:pt modelId="{6D3B59C0-983F-41B4-8219-B7C2392ADC4F}" type="pres">
      <dgm:prSet presAssocID="{2A7F6FF5-E994-481A-89A8-95225DC1EA19}" presName="spNode" presStyleCnt="0"/>
      <dgm:spPr/>
    </dgm:pt>
    <dgm:pt modelId="{7745A0AD-884B-400E-A9CA-7F153991AA8E}" type="pres">
      <dgm:prSet presAssocID="{C3A3A108-785F-48FB-8475-9C85AE704AC5}" presName="sibTrans" presStyleLbl="sibTrans1D1" presStyleIdx="1" presStyleCnt="5"/>
      <dgm:spPr/>
      <dgm:t>
        <a:bodyPr/>
        <a:lstStyle/>
        <a:p>
          <a:endParaRPr lang="en-US"/>
        </a:p>
      </dgm:t>
    </dgm:pt>
    <dgm:pt modelId="{BD0703C8-C79A-4853-882C-7A6A3EB4370E}" type="pres">
      <dgm:prSet presAssocID="{9EA9ED81-5B16-40C6-AA47-3E2DD3B00A35}" presName="node" presStyleLbl="node1" presStyleIdx="2" presStyleCnt="5">
        <dgm:presLayoutVars>
          <dgm:bulletEnabled val="1"/>
        </dgm:presLayoutVars>
      </dgm:prSet>
      <dgm:spPr/>
      <dgm:t>
        <a:bodyPr/>
        <a:lstStyle/>
        <a:p>
          <a:endParaRPr lang="en-US"/>
        </a:p>
      </dgm:t>
    </dgm:pt>
    <dgm:pt modelId="{3BB11076-722B-41B2-BA62-20BE33B53F67}" type="pres">
      <dgm:prSet presAssocID="{9EA9ED81-5B16-40C6-AA47-3E2DD3B00A35}" presName="spNode" presStyleCnt="0"/>
      <dgm:spPr/>
    </dgm:pt>
    <dgm:pt modelId="{99ACA8BF-AE85-4A06-8EF5-4B35D6D67A32}" type="pres">
      <dgm:prSet presAssocID="{AE487D67-0321-4C04-BD5D-20EBB8D539E2}" presName="sibTrans" presStyleLbl="sibTrans1D1" presStyleIdx="2" presStyleCnt="5"/>
      <dgm:spPr/>
      <dgm:t>
        <a:bodyPr/>
        <a:lstStyle/>
        <a:p>
          <a:endParaRPr lang="en-US"/>
        </a:p>
      </dgm:t>
    </dgm:pt>
    <dgm:pt modelId="{4F2BB192-1764-40C6-BCDF-9A5C96286821}" type="pres">
      <dgm:prSet presAssocID="{AC920E8C-09BE-4946-AFB3-DDDC140810CB}" presName="node" presStyleLbl="node1" presStyleIdx="3" presStyleCnt="5">
        <dgm:presLayoutVars>
          <dgm:bulletEnabled val="1"/>
        </dgm:presLayoutVars>
      </dgm:prSet>
      <dgm:spPr/>
      <dgm:t>
        <a:bodyPr/>
        <a:lstStyle/>
        <a:p>
          <a:endParaRPr lang="en-US"/>
        </a:p>
      </dgm:t>
    </dgm:pt>
    <dgm:pt modelId="{76F37DC2-2EC9-4357-9ACD-537B10525955}" type="pres">
      <dgm:prSet presAssocID="{AC920E8C-09BE-4946-AFB3-DDDC140810CB}" presName="spNode" presStyleCnt="0"/>
      <dgm:spPr/>
    </dgm:pt>
    <dgm:pt modelId="{5628722D-38B4-46DD-BAEC-931B86276025}" type="pres">
      <dgm:prSet presAssocID="{DBF3149D-6CBF-4107-B572-5349E33FF27F}" presName="sibTrans" presStyleLbl="sibTrans1D1" presStyleIdx="3" presStyleCnt="5"/>
      <dgm:spPr/>
      <dgm:t>
        <a:bodyPr/>
        <a:lstStyle/>
        <a:p>
          <a:endParaRPr lang="en-US"/>
        </a:p>
      </dgm:t>
    </dgm:pt>
    <dgm:pt modelId="{8E5B5F4D-7F9D-4E8B-B6A7-EEDD23FB586A}" type="pres">
      <dgm:prSet presAssocID="{6366A773-6D62-4424-9FF7-A5307EC4816E}" presName="node" presStyleLbl="node1" presStyleIdx="4" presStyleCnt="5">
        <dgm:presLayoutVars>
          <dgm:bulletEnabled val="1"/>
        </dgm:presLayoutVars>
      </dgm:prSet>
      <dgm:spPr/>
      <dgm:t>
        <a:bodyPr/>
        <a:lstStyle/>
        <a:p>
          <a:endParaRPr lang="en-US"/>
        </a:p>
      </dgm:t>
    </dgm:pt>
    <dgm:pt modelId="{729E9311-B075-40F5-AB29-3F9BEFE33555}" type="pres">
      <dgm:prSet presAssocID="{6366A773-6D62-4424-9FF7-A5307EC4816E}" presName="spNode" presStyleCnt="0"/>
      <dgm:spPr/>
    </dgm:pt>
    <dgm:pt modelId="{1819B773-A7DE-4B34-8804-C92629CB584A}" type="pres">
      <dgm:prSet presAssocID="{C48820DC-CA0A-4D18-B7E2-F9D4F430CDD8}" presName="sibTrans" presStyleLbl="sibTrans1D1" presStyleIdx="4" presStyleCnt="5"/>
      <dgm:spPr/>
      <dgm:t>
        <a:bodyPr/>
        <a:lstStyle/>
        <a:p>
          <a:endParaRPr lang="en-US"/>
        </a:p>
      </dgm:t>
    </dgm:pt>
  </dgm:ptLst>
  <dgm:cxnLst>
    <dgm:cxn modelId="{C2CE763F-FE26-4B42-A7F3-5248F22C320D}" srcId="{793747D1-DDD0-46EB-ACDE-B79A44004AA6}" destId="{9EA9ED81-5B16-40C6-AA47-3E2DD3B00A35}" srcOrd="2" destOrd="0" parTransId="{7658CE9A-5A1A-45AB-92A8-4D70FF05DC9A}" sibTransId="{AE487D67-0321-4C04-BD5D-20EBB8D539E2}"/>
    <dgm:cxn modelId="{381DFD99-3745-49BB-84FF-C59D6103139E}" type="presOf" srcId="{793747D1-DDD0-46EB-ACDE-B79A44004AA6}" destId="{2E31625E-D8C6-4050-9210-7922BC595397}" srcOrd="0" destOrd="0" presId="urn:microsoft.com/office/officeart/2005/8/layout/cycle5"/>
    <dgm:cxn modelId="{8DE3E780-76EB-4EAB-BB2A-287E5B4987CB}" srcId="{793747D1-DDD0-46EB-ACDE-B79A44004AA6}" destId="{2A7F6FF5-E994-481A-89A8-95225DC1EA19}" srcOrd="1" destOrd="0" parTransId="{9CB075FE-5AEC-4DE0-B098-4FFB165FF405}" sibTransId="{C3A3A108-785F-48FB-8475-9C85AE704AC5}"/>
    <dgm:cxn modelId="{96FF7C0E-F0E1-42A6-B872-9E6899EAD58D}" type="presOf" srcId="{AC920E8C-09BE-4946-AFB3-DDDC140810CB}" destId="{4F2BB192-1764-40C6-BCDF-9A5C96286821}" srcOrd="0" destOrd="0" presId="urn:microsoft.com/office/officeart/2005/8/layout/cycle5"/>
    <dgm:cxn modelId="{A3CFA4DD-2279-4736-BFF5-EA6663863EF1}" type="presOf" srcId="{5886A443-9513-486B-9C2B-376F7CA63B3E}" destId="{ED3EB017-44F1-47F5-B0B5-0ED73D6720F7}" srcOrd="0" destOrd="0" presId="urn:microsoft.com/office/officeart/2005/8/layout/cycle5"/>
    <dgm:cxn modelId="{FB4C8B98-267C-4FDA-AC45-16DA18C7B59F}" type="presOf" srcId="{9EA9ED81-5B16-40C6-AA47-3E2DD3B00A35}" destId="{BD0703C8-C79A-4853-882C-7A6A3EB4370E}" srcOrd="0" destOrd="0" presId="urn:microsoft.com/office/officeart/2005/8/layout/cycle5"/>
    <dgm:cxn modelId="{C80FECB6-585C-4242-A439-FDD85D6AED72}" type="presOf" srcId="{C3A3A108-785F-48FB-8475-9C85AE704AC5}" destId="{7745A0AD-884B-400E-A9CA-7F153991AA8E}" srcOrd="0" destOrd="0" presId="urn:microsoft.com/office/officeart/2005/8/layout/cycle5"/>
    <dgm:cxn modelId="{37F5C8B6-4B49-4B42-929F-4E87272747CA}" srcId="{793747D1-DDD0-46EB-ACDE-B79A44004AA6}" destId="{6366A773-6D62-4424-9FF7-A5307EC4816E}" srcOrd="4" destOrd="0" parTransId="{0EB80719-86AC-4E56-9A87-9BE1A92A23E5}" sibTransId="{C48820DC-CA0A-4D18-B7E2-F9D4F430CDD8}"/>
    <dgm:cxn modelId="{7BA9C82D-A1F3-4459-8AE1-4D2D6AB28E06}" type="presOf" srcId="{6366A773-6D62-4424-9FF7-A5307EC4816E}" destId="{8E5B5F4D-7F9D-4E8B-B6A7-EEDD23FB586A}" srcOrd="0" destOrd="0" presId="urn:microsoft.com/office/officeart/2005/8/layout/cycle5"/>
    <dgm:cxn modelId="{5D25C240-2C4E-46D1-9209-D5B360D2EAA5}" type="presOf" srcId="{2A7F6FF5-E994-481A-89A8-95225DC1EA19}" destId="{13F236FF-EDD4-4443-902E-725EB4A5FC4B}" srcOrd="0" destOrd="0" presId="urn:microsoft.com/office/officeart/2005/8/layout/cycle5"/>
    <dgm:cxn modelId="{2BD7F6DA-E5D0-42CC-BB77-670C7C9E34E2}" srcId="{793747D1-DDD0-46EB-ACDE-B79A44004AA6}" destId="{5736C021-3AFE-4A03-97F7-69E0BB0DE1B0}" srcOrd="0" destOrd="0" parTransId="{8E913B16-1989-4E3D-91BE-743C8F3A8312}" sibTransId="{5886A443-9513-486B-9C2B-376F7CA63B3E}"/>
    <dgm:cxn modelId="{9E2EA746-9FC5-4048-AABB-72871E59BAED}" type="presOf" srcId="{5736C021-3AFE-4A03-97F7-69E0BB0DE1B0}" destId="{BA68A671-D3E6-4EBE-9222-F1A0A5E81655}" srcOrd="0" destOrd="0" presId="urn:microsoft.com/office/officeart/2005/8/layout/cycle5"/>
    <dgm:cxn modelId="{06C094A7-1C35-443C-A544-17A8618F354F}" type="presOf" srcId="{DBF3149D-6CBF-4107-B572-5349E33FF27F}" destId="{5628722D-38B4-46DD-BAEC-931B86276025}" srcOrd="0" destOrd="0" presId="urn:microsoft.com/office/officeart/2005/8/layout/cycle5"/>
    <dgm:cxn modelId="{DB9473B6-8236-49A3-973D-CC8E2F35E2E1}" srcId="{793747D1-DDD0-46EB-ACDE-B79A44004AA6}" destId="{AC920E8C-09BE-4946-AFB3-DDDC140810CB}" srcOrd="3" destOrd="0" parTransId="{48C9380A-559D-4EA6-9C4D-34C03E53A289}" sibTransId="{DBF3149D-6CBF-4107-B572-5349E33FF27F}"/>
    <dgm:cxn modelId="{A6ED1F5E-C9DA-4812-9E55-A568B5EBCFFA}" type="presOf" srcId="{AE487D67-0321-4C04-BD5D-20EBB8D539E2}" destId="{99ACA8BF-AE85-4A06-8EF5-4B35D6D67A32}" srcOrd="0" destOrd="0" presId="urn:microsoft.com/office/officeart/2005/8/layout/cycle5"/>
    <dgm:cxn modelId="{E1BECFCB-66D0-4244-8619-8C5523976702}" type="presOf" srcId="{C48820DC-CA0A-4D18-B7E2-F9D4F430CDD8}" destId="{1819B773-A7DE-4B34-8804-C92629CB584A}" srcOrd="0" destOrd="0" presId="urn:microsoft.com/office/officeart/2005/8/layout/cycle5"/>
    <dgm:cxn modelId="{91CAC731-6315-4258-A13E-7D10FFB7AEDB}" type="presParOf" srcId="{2E31625E-D8C6-4050-9210-7922BC595397}" destId="{BA68A671-D3E6-4EBE-9222-F1A0A5E81655}" srcOrd="0" destOrd="0" presId="urn:microsoft.com/office/officeart/2005/8/layout/cycle5"/>
    <dgm:cxn modelId="{AF86D1E8-3ECB-4BB5-8359-A35561ABD443}" type="presParOf" srcId="{2E31625E-D8C6-4050-9210-7922BC595397}" destId="{D9B23FFF-AC18-46CA-B1BD-CB605F8C4550}" srcOrd="1" destOrd="0" presId="urn:microsoft.com/office/officeart/2005/8/layout/cycle5"/>
    <dgm:cxn modelId="{93025EDC-1DE0-4F06-BAA3-703C7D1E3FC9}" type="presParOf" srcId="{2E31625E-D8C6-4050-9210-7922BC595397}" destId="{ED3EB017-44F1-47F5-B0B5-0ED73D6720F7}" srcOrd="2" destOrd="0" presId="urn:microsoft.com/office/officeart/2005/8/layout/cycle5"/>
    <dgm:cxn modelId="{C12D791B-0FB1-48DF-A43E-179C3F21D3DC}" type="presParOf" srcId="{2E31625E-D8C6-4050-9210-7922BC595397}" destId="{13F236FF-EDD4-4443-902E-725EB4A5FC4B}" srcOrd="3" destOrd="0" presId="urn:microsoft.com/office/officeart/2005/8/layout/cycle5"/>
    <dgm:cxn modelId="{0EA03F6C-6FAF-4735-9BED-7A7D58A86750}" type="presParOf" srcId="{2E31625E-D8C6-4050-9210-7922BC595397}" destId="{6D3B59C0-983F-41B4-8219-B7C2392ADC4F}" srcOrd="4" destOrd="0" presId="urn:microsoft.com/office/officeart/2005/8/layout/cycle5"/>
    <dgm:cxn modelId="{389C4CBE-E7E7-419E-9E8C-2FE9C4940AB7}" type="presParOf" srcId="{2E31625E-D8C6-4050-9210-7922BC595397}" destId="{7745A0AD-884B-400E-A9CA-7F153991AA8E}" srcOrd="5" destOrd="0" presId="urn:microsoft.com/office/officeart/2005/8/layout/cycle5"/>
    <dgm:cxn modelId="{37AD0327-AF77-4080-936A-90DB4E5CD451}" type="presParOf" srcId="{2E31625E-D8C6-4050-9210-7922BC595397}" destId="{BD0703C8-C79A-4853-882C-7A6A3EB4370E}" srcOrd="6" destOrd="0" presId="urn:microsoft.com/office/officeart/2005/8/layout/cycle5"/>
    <dgm:cxn modelId="{5016BD03-EDB9-4526-B868-6DB6CBC9F16C}" type="presParOf" srcId="{2E31625E-D8C6-4050-9210-7922BC595397}" destId="{3BB11076-722B-41B2-BA62-20BE33B53F67}" srcOrd="7" destOrd="0" presId="urn:microsoft.com/office/officeart/2005/8/layout/cycle5"/>
    <dgm:cxn modelId="{EF2EFD38-8C3C-484F-BEE1-5254C694369C}" type="presParOf" srcId="{2E31625E-D8C6-4050-9210-7922BC595397}" destId="{99ACA8BF-AE85-4A06-8EF5-4B35D6D67A32}" srcOrd="8" destOrd="0" presId="urn:microsoft.com/office/officeart/2005/8/layout/cycle5"/>
    <dgm:cxn modelId="{C9D05758-9E13-4BCD-BDE0-83E9F04985AA}" type="presParOf" srcId="{2E31625E-D8C6-4050-9210-7922BC595397}" destId="{4F2BB192-1764-40C6-BCDF-9A5C96286821}" srcOrd="9" destOrd="0" presId="urn:microsoft.com/office/officeart/2005/8/layout/cycle5"/>
    <dgm:cxn modelId="{8BEFE3D1-93E5-4908-A1BE-85CD2918D8B2}" type="presParOf" srcId="{2E31625E-D8C6-4050-9210-7922BC595397}" destId="{76F37DC2-2EC9-4357-9ACD-537B10525955}" srcOrd="10" destOrd="0" presId="urn:microsoft.com/office/officeart/2005/8/layout/cycle5"/>
    <dgm:cxn modelId="{463065FB-43FE-4305-BAC1-BA3F0B29B93F}" type="presParOf" srcId="{2E31625E-D8C6-4050-9210-7922BC595397}" destId="{5628722D-38B4-46DD-BAEC-931B86276025}" srcOrd="11" destOrd="0" presId="urn:microsoft.com/office/officeart/2005/8/layout/cycle5"/>
    <dgm:cxn modelId="{3C55B37A-C4CE-4016-97AE-843536522BD7}" type="presParOf" srcId="{2E31625E-D8C6-4050-9210-7922BC595397}" destId="{8E5B5F4D-7F9D-4E8B-B6A7-EEDD23FB586A}" srcOrd="12" destOrd="0" presId="urn:microsoft.com/office/officeart/2005/8/layout/cycle5"/>
    <dgm:cxn modelId="{732D4B78-72E6-4900-80DB-7AADD8A63122}" type="presParOf" srcId="{2E31625E-D8C6-4050-9210-7922BC595397}" destId="{729E9311-B075-40F5-AB29-3F9BEFE33555}" srcOrd="13" destOrd="0" presId="urn:microsoft.com/office/officeart/2005/8/layout/cycle5"/>
    <dgm:cxn modelId="{E906EAC4-214C-4E73-BE95-580697CF0561}" type="presParOf" srcId="{2E31625E-D8C6-4050-9210-7922BC595397}" destId="{1819B773-A7DE-4B34-8804-C92629CB584A}"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8A671-D3E6-4EBE-9222-F1A0A5E81655}">
      <dsp:nvSpPr>
        <dsp:cNvPr id="0" name=""/>
        <dsp:cNvSpPr/>
      </dsp:nvSpPr>
      <dsp:spPr>
        <a:xfrm>
          <a:off x="2985263" y="18995"/>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err="1">
              <a:solidFill>
                <a:schemeClr val="bg1"/>
              </a:solidFill>
              <a:latin typeface="Arial" panose="020B0604020202020204" pitchFamily="34" charset="0"/>
              <a:cs typeface="Arial" panose="020B0604020202020204" pitchFamily="34" charset="0"/>
            </a:rPr>
            <a:t>Pennu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cwmpas</a:t>
          </a:r>
          <a:r>
            <a:rPr lang="en-GB" sz="1200" kern="1200" dirty="0">
              <a:solidFill>
                <a:schemeClr val="bg1"/>
              </a:solidFill>
              <a:latin typeface="Arial" panose="020B0604020202020204" pitchFamily="34" charset="0"/>
              <a:cs typeface="Arial" panose="020B0604020202020204" pitchFamily="34" charset="0"/>
            </a:rPr>
            <a:t> a </a:t>
          </a:r>
          <a:r>
            <a:rPr lang="en-GB" sz="1200" kern="1200" dirty="0" err="1">
              <a:solidFill>
                <a:schemeClr val="bg1"/>
              </a:solidFill>
              <a:latin typeface="Arial" panose="020B0604020202020204" pitchFamily="34" charset="0"/>
              <a:cs typeface="Arial" panose="020B0604020202020204" pitchFamily="34" charset="0"/>
            </a:rPr>
            <a:t>geiriau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allweddol</a:t>
          </a:r>
          <a:endParaRPr lang="en-GB" sz="1200" kern="1200" dirty="0">
            <a:solidFill>
              <a:schemeClr val="bg1"/>
            </a:solidFill>
            <a:latin typeface="Arial" panose="020B0604020202020204" pitchFamily="34" charset="0"/>
            <a:cs typeface="Arial" panose="020B0604020202020204" pitchFamily="34" charset="0"/>
          </a:endParaRPr>
        </a:p>
      </dsp:txBody>
      <dsp:txXfrm>
        <a:off x="3025122" y="58854"/>
        <a:ext cx="1176472" cy="736805"/>
      </dsp:txXfrm>
    </dsp:sp>
    <dsp:sp modelId="{ED3EB017-44F1-47F5-B0B5-0ED73D6720F7}">
      <dsp:nvSpPr>
        <dsp:cNvPr id="0" name=""/>
        <dsp:cNvSpPr/>
      </dsp:nvSpPr>
      <dsp:spPr>
        <a:xfrm>
          <a:off x="1999365" y="436168"/>
          <a:ext cx="3264179" cy="3264179"/>
        </a:xfrm>
        <a:custGeom>
          <a:avLst/>
          <a:gdLst/>
          <a:ahLst/>
          <a:cxnLst/>
          <a:rect l="0" t="0" r="0" b="0"/>
          <a:pathLst>
            <a:path>
              <a:moveTo>
                <a:pt x="2409436" y="197011"/>
              </a:moveTo>
              <a:arcTo wR="1632089" hR="1632089" stAng="17906600" swAng="119638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3F236FF-EDD4-4443-902E-725EB4A5FC4B}">
      <dsp:nvSpPr>
        <dsp:cNvPr id="0" name=""/>
        <dsp:cNvSpPr/>
      </dsp:nvSpPr>
      <dsp:spPr>
        <a:xfrm>
          <a:off x="4537425"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err="1">
              <a:solidFill>
                <a:schemeClr val="bg1"/>
              </a:solidFill>
              <a:latin typeface="Arial" panose="020B0604020202020204" pitchFamily="34" charset="0"/>
              <a:cs typeface="Arial" panose="020B0604020202020204" pitchFamily="34" charset="0"/>
            </a:rPr>
            <a:t>Strwythuro</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eich</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chwiliad</a:t>
          </a:r>
          <a:endParaRPr lang="en-GB" sz="1200" kern="1200" dirty="0">
            <a:solidFill>
              <a:schemeClr val="bg1"/>
            </a:solidFill>
            <a:latin typeface="Arial" panose="020B0604020202020204" pitchFamily="34" charset="0"/>
            <a:cs typeface="Arial" panose="020B0604020202020204" pitchFamily="34" charset="0"/>
          </a:endParaRPr>
        </a:p>
      </dsp:txBody>
      <dsp:txXfrm>
        <a:off x="4577284" y="1169170"/>
        <a:ext cx="1176472" cy="736805"/>
      </dsp:txXfrm>
    </dsp:sp>
    <dsp:sp modelId="{7745A0AD-884B-400E-A9CA-7F153991AA8E}">
      <dsp:nvSpPr>
        <dsp:cNvPr id="0" name=""/>
        <dsp:cNvSpPr/>
      </dsp:nvSpPr>
      <dsp:spPr>
        <a:xfrm>
          <a:off x="1981221" y="409826"/>
          <a:ext cx="3264179" cy="3264179"/>
        </a:xfrm>
        <a:custGeom>
          <a:avLst/>
          <a:gdLst/>
          <a:ahLst/>
          <a:cxnLst/>
          <a:rect l="0" t="0" r="0" b="0"/>
          <a:pathLst>
            <a:path>
              <a:moveTo>
                <a:pt x="3260275" y="1744914"/>
              </a:moveTo>
              <a:arcTo wR="1632089" hR="1632089" stAng="21837838"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D0703C8-C79A-4853-882C-7A6A3EB4370E}">
      <dsp:nvSpPr>
        <dsp:cNvPr id="0" name=""/>
        <dsp:cNvSpPr/>
      </dsp:nvSpPr>
      <dsp:spPr>
        <a:xfrm>
          <a:off x="3944534" y="2954043"/>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err="1">
              <a:solidFill>
                <a:schemeClr val="bg1"/>
              </a:solidFill>
              <a:latin typeface="Arial" panose="020B0604020202020204" pitchFamily="34" charset="0"/>
              <a:cs typeface="Arial" panose="020B0604020202020204" pitchFamily="34" charset="0"/>
            </a:rPr>
            <a:t>Dewis</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ffynonellau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gwybodaeth</a:t>
          </a:r>
          <a:endParaRPr lang="en-GB" sz="1200" kern="1200" dirty="0">
            <a:solidFill>
              <a:schemeClr val="bg1"/>
            </a:solidFill>
            <a:latin typeface="Arial" panose="020B0604020202020204" pitchFamily="34" charset="0"/>
            <a:cs typeface="Arial" panose="020B0604020202020204" pitchFamily="34" charset="0"/>
          </a:endParaRPr>
        </a:p>
      </dsp:txBody>
      <dsp:txXfrm>
        <a:off x="3984393" y="2993902"/>
        <a:ext cx="1176472" cy="736805"/>
      </dsp:txXfrm>
    </dsp:sp>
    <dsp:sp modelId="{99ACA8BF-AE85-4A06-8EF5-4B35D6D67A32}">
      <dsp:nvSpPr>
        <dsp:cNvPr id="0" name=""/>
        <dsp:cNvSpPr/>
      </dsp:nvSpPr>
      <dsp:spPr>
        <a:xfrm>
          <a:off x="1981221" y="409826"/>
          <a:ext cx="3264179" cy="3264179"/>
        </a:xfrm>
        <a:custGeom>
          <a:avLst/>
          <a:gdLst/>
          <a:ahLst/>
          <a:cxnLst/>
          <a:rect l="0" t="0" r="0" b="0"/>
          <a:pathLst>
            <a:path>
              <a:moveTo>
                <a:pt x="1832632" y="3251812"/>
              </a:moveTo>
              <a:arcTo wR="1632089" hR="1632089" stAng="4976517" swAng="8469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2BB192-1764-40C6-BCDF-9A5C96286821}">
      <dsp:nvSpPr>
        <dsp:cNvPr id="0" name=""/>
        <dsp:cNvSpPr/>
      </dsp:nvSpPr>
      <dsp:spPr>
        <a:xfrm>
          <a:off x="2025897" y="2954043"/>
          <a:ext cx="1256190" cy="8165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err="1">
              <a:solidFill>
                <a:schemeClr val="bg1"/>
              </a:solidFill>
              <a:latin typeface="Arial" panose="020B0604020202020204" pitchFamily="34" charset="0"/>
              <a:cs typeface="Arial" panose="020B0604020202020204" pitchFamily="34" charset="0"/>
            </a:rPr>
            <a:t>Gwneud</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eich</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chwiliad</a:t>
          </a:r>
          <a:endParaRPr lang="en-GB" sz="1200" kern="1200" dirty="0">
            <a:solidFill>
              <a:schemeClr val="bg1"/>
            </a:solidFill>
            <a:latin typeface="Arial" panose="020B0604020202020204" pitchFamily="34" charset="0"/>
            <a:cs typeface="Arial" panose="020B0604020202020204" pitchFamily="34" charset="0"/>
          </a:endParaRPr>
        </a:p>
      </dsp:txBody>
      <dsp:txXfrm>
        <a:off x="2065756" y="2993902"/>
        <a:ext cx="1176472" cy="736805"/>
      </dsp:txXfrm>
    </dsp:sp>
    <dsp:sp modelId="{5628722D-38B4-46DD-BAEC-931B86276025}">
      <dsp:nvSpPr>
        <dsp:cNvPr id="0" name=""/>
        <dsp:cNvSpPr/>
      </dsp:nvSpPr>
      <dsp:spPr>
        <a:xfrm>
          <a:off x="1981221" y="409826"/>
          <a:ext cx="3264179" cy="3264179"/>
        </a:xfrm>
        <a:custGeom>
          <a:avLst/>
          <a:gdLst/>
          <a:ahLst/>
          <a:cxnLst/>
          <a:rect l="0" t="0" r="0" b="0"/>
          <a:pathLst>
            <a:path>
              <a:moveTo>
                <a:pt x="173244" y="2363860"/>
              </a:moveTo>
              <a:arcTo wR="1632089" hR="1632089" stAng="9201674"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5B5F4D-7F9D-4E8B-B6A7-EEDD23FB586A}">
      <dsp:nvSpPr>
        <dsp:cNvPr id="0" name=""/>
        <dsp:cNvSpPr/>
      </dsp:nvSpPr>
      <dsp:spPr>
        <a:xfrm>
          <a:off x="1433006"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err="1">
              <a:solidFill>
                <a:schemeClr val="bg1"/>
              </a:solidFill>
              <a:latin typeface="Arial" panose="020B0604020202020204" pitchFamily="34" charset="0"/>
              <a:cs typeface="Arial" panose="020B0604020202020204" pitchFamily="34" charset="0"/>
            </a:rPr>
            <a:t>Adolygu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eich</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canlyniadau</a:t>
          </a:r>
          <a:endParaRPr lang="en-GB" sz="1200" kern="1200" dirty="0">
            <a:solidFill>
              <a:schemeClr val="bg1"/>
            </a:solidFill>
            <a:latin typeface="Arial" panose="020B0604020202020204" pitchFamily="34" charset="0"/>
            <a:cs typeface="Arial" panose="020B0604020202020204" pitchFamily="34" charset="0"/>
          </a:endParaRPr>
        </a:p>
      </dsp:txBody>
      <dsp:txXfrm>
        <a:off x="1472865" y="1169170"/>
        <a:ext cx="1176472" cy="736805"/>
      </dsp:txXfrm>
    </dsp:sp>
    <dsp:sp modelId="{1819B773-A7DE-4B34-8804-C92629CB584A}">
      <dsp:nvSpPr>
        <dsp:cNvPr id="0" name=""/>
        <dsp:cNvSpPr/>
      </dsp:nvSpPr>
      <dsp:spPr>
        <a:xfrm>
          <a:off x="1963078" y="436165"/>
          <a:ext cx="3264179" cy="3264179"/>
        </a:xfrm>
        <a:custGeom>
          <a:avLst/>
          <a:gdLst/>
          <a:ahLst/>
          <a:cxnLst/>
          <a:rect l="0" t="0" r="0" b="0"/>
          <a:pathLst>
            <a:path>
              <a:moveTo>
                <a:pt x="411948" y="548128"/>
              </a:moveTo>
              <a:arcTo wR="1632089" hR="1632089" stAng="13297053" swAng="11965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77465CB-7F67-41D3-B021-7F0C98951BA1}" type="datetimeFigureOut">
              <a:rPr lang="en-GB" smtClean="0"/>
              <a:t>01/11/2020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2830F2F-5533-4ACC-9638-D255DC1767A4}" type="slidenum">
              <a:rPr lang="en-GB" smtClean="0"/>
              <a:t>‹#›</a:t>
            </a:fld>
            <a:endParaRPr lang="en-GB"/>
          </a:p>
        </p:txBody>
      </p:sp>
    </p:spTree>
    <p:extLst>
      <p:ext uri="{BB962C8B-B14F-4D97-AF65-F5344CB8AC3E}">
        <p14:creationId xmlns:p14="http://schemas.microsoft.com/office/powerpoint/2010/main" val="1904999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2D750C1-B290-46E1-9FCF-388D7B6F7978}" type="datetimeFigureOut">
              <a:rPr lang="en-GB" smtClean="0"/>
              <a:t>01/11/2020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053A8BB-C5BC-476A-97AB-A721CA2F74C9}" type="slidenum">
              <a:rPr lang="en-GB" smtClean="0"/>
              <a:t>‹#›</a:t>
            </a:fld>
            <a:endParaRPr lang="en-GB"/>
          </a:p>
        </p:txBody>
      </p:sp>
    </p:spTree>
    <p:extLst>
      <p:ext uri="{BB962C8B-B14F-4D97-AF65-F5344CB8AC3E}">
        <p14:creationId xmlns:p14="http://schemas.microsoft.com/office/powerpoint/2010/main" val="1351299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 hyn yn lên-ladrad.  Er na fydd y myfyrwyr yn gwybod hyn, ychydig o eiriau sydd wedi’u newid, mae wedi’i gopïo bron air am air a does dim cyfeiriadau. Nid yw’n dderbyniol.</a:t>
            </a:r>
          </a:p>
          <a:p>
            <a:endParaRPr lang="cy-GB" noProof="0" dirty="0"/>
          </a:p>
          <a:p>
            <a:r>
              <a:rPr lang="en-GB" dirty="0"/>
              <a:t>This is plagiarism. Although students won’t know this, few words have been changed, this is copied out almost entirely word for word and there are no references. It is not acceptable.</a:t>
            </a:r>
          </a:p>
        </p:txBody>
      </p:sp>
      <p:sp>
        <p:nvSpPr>
          <p:cNvPr id="4" name="Slide Number Placeholder 3"/>
          <p:cNvSpPr>
            <a:spLocks noGrp="1"/>
          </p:cNvSpPr>
          <p:nvPr>
            <p:ph type="sldNum" sz="quarter" idx="5"/>
          </p:nvPr>
        </p:nvSpPr>
        <p:spPr/>
        <p:txBody>
          <a:bodyPr/>
          <a:lstStyle/>
          <a:p>
            <a:fld id="{8053A8BB-C5BC-476A-97AB-A721CA2F74C9}" type="slidenum">
              <a:rPr lang="en-GB" smtClean="0"/>
              <a:t>2</a:t>
            </a:fld>
            <a:endParaRPr lang="en-GB"/>
          </a:p>
        </p:txBody>
      </p:sp>
    </p:spTree>
    <p:extLst>
      <p:ext uri="{BB962C8B-B14F-4D97-AF65-F5344CB8AC3E}">
        <p14:creationId xmlns:p14="http://schemas.microsoft.com/office/powerpoint/2010/main" val="3571385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Ailedrych yn gyflym ar sut i fireinio chwiliad ar gyfer deunydd perthnasol a phriodol. Byddai’n ddefnyddiol tynnu sylw at y meini prawf ar y grid asesu – ystod eang, priodol/perthnasol – ystyriwch ei ddibynadwyedd a’r dyddiad cyhoeddi, ac ati.</a:t>
            </a:r>
          </a:p>
          <a:p>
            <a:endParaRPr lang="en-GB" dirty="0"/>
          </a:p>
          <a:p>
            <a:r>
              <a:rPr lang="en-GB" dirty="0"/>
              <a:t>Quick re-cap on how to refine search for relevant and appropriate literature.</a:t>
            </a:r>
          </a:p>
          <a:p>
            <a:r>
              <a:rPr lang="en-GB" dirty="0"/>
              <a:t>It would be useful to draw attention to the assessment grid criteria – wide range, appropriate/relevant – consider reliability and date of publication etc.</a:t>
            </a:r>
          </a:p>
        </p:txBody>
      </p:sp>
      <p:sp>
        <p:nvSpPr>
          <p:cNvPr id="4" name="Slide Number Placeholder 3"/>
          <p:cNvSpPr>
            <a:spLocks noGrp="1"/>
          </p:cNvSpPr>
          <p:nvPr>
            <p:ph type="sldNum" sz="quarter" idx="10"/>
          </p:nvPr>
        </p:nvSpPr>
        <p:spPr/>
        <p:txBody>
          <a:bodyPr/>
          <a:lstStyle/>
          <a:p>
            <a:fld id="{ECDD72CC-793D-4740-BAC6-BAC8134D696E}" type="slidenum">
              <a:rPr lang="en-GB" smtClean="0"/>
              <a:t>3</a:t>
            </a:fld>
            <a:endParaRPr lang="en-GB"/>
          </a:p>
        </p:txBody>
      </p:sp>
    </p:spTree>
    <p:extLst>
      <p:ext uri="{BB962C8B-B14F-4D97-AF65-F5344CB8AC3E}">
        <p14:creationId xmlns:p14="http://schemas.microsoft.com/office/powerpoint/2010/main" val="329656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Ymarfer</a:t>
            </a:r>
            <a:r>
              <a:rPr lang="en-GB" dirty="0"/>
              <a:t> </a:t>
            </a:r>
            <a:r>
              <a:rPr lang="en-GB" dirty="0" err="1"/>
              <a:t>gan</a:t>
            </a:r>
            <a:r>
              <a:rPr lang="en-GB" dirty="0"/>
              <a:t> </a:t>
            </a:r>
            <a:r>
              <a:rPr lang="en-GB" dirty="0" err="1"/>
              <a:t>ddefnyddio</a:t>
            </a:r>
            <a:r>
              <a:rPr lang="en-GB" dirty="0"/>
              <a:t> </a:t>
            </a:r>
            <a:r>
              <a:rPr lang="en-GB" dirty="0" err="1"/>
              <a:t>nodiadau</a:t>
            </a:r>
            <a:r>
              <a:rPr lang="en-GB" dirty="0"/>
              <a:t> ‘post-it’ – </a:t>
            </a:r>
            <a:r>
              <a:rPr lang="en-GB" dirty="0" err="1"/>
              <a:t>ychydig</a:t>
            </a:r>
            <a:r>
              <a:rPr lang="en-GB" dirty="0"/>
              <a:t> </a:t>
            </a:r>
            <a:r>
              <a:rPr lang="en-GB" dirty="0" err="1"/>
              <a:t>funudau’n</a:t>
            </a:r>
            <a:r>
              <a:rPr lang="en-GB" dirty="0"/>
              <a:t> </a:t>
            </a:r>
            <a:r>
              <a:rPr lang="en-GB" dirty="0" err="1"/>
              <a:t>unig</a:t>
            </a:r>
            <a:endParaRPr lang="en-GB" dirty="0"/>
          </a:p>
          <a:p>
            <a:r>
              <a:rPr lang="en-GB" dirty="0"/>
              <a:t>Post it note exercise – quick couple</a:t>
            </a:r>
            <a:r>
              <a:rPr lang="en-GB" baseline="0" dirty="0"/>
              <a:t> of minutes </a:t>
            </a:r>
            <a:endParaRPr lang="en-GB" dirty="0"/>
          </a:p>
        </p:txBody>
      </p:sp>
      <p:sp>
        <p:nvSpPr>
          <p:cNvPr id="4" name="Slide Number Placeholder 3"/>
          <p:cNvSpPr>
            <a:spLocks noGrp="1"/>
          </p:cNvSpPr>
          <p:nvPr>
            <p:ph type="sldNum" sz="quarter" idx="10"/>
          </p:nvPr>
        </p:nvSpPr>
        <p:spPr/>
        <p:txBody>
          <a:bodyPr/>
          <a:lstStyle/>
          <a:p>
            <a:fld id="{60624B06-0FC6-490F-94F6-62923D1C23BF}" type="slidenum">
              <a:rPr lang="en-GB" smtClean="0"/>
              <a:t>4</a:t>
            </a:fld>
            <a:endParaRPr lang="en-GB"/>
          </a:p>
        </p:txBody>
      </p:sp>
    </p:spTree>
    <p:extLst>
      <p:ext uri="{BB962C8B-B14F-4D97-AF65-F5344CB8AC3E}">
        <p14:creationId xmlns:p14="http://schemas.microsoft.com/office/powerpoint/2010/main" val="399640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5</a:t>
            </a:fld>
            <a:endParaRPr lang="en-GB"/>
          </a:p>
        </p:txBody>
      </p:sp>
    </p:spTree>
    <p:extLst>
      <p:ext uri="{BB962C8B-B14F-4D97-AF65-F5344CB8AC3E}">
        <p14:creationId xmlns:p14="http://schemas.microsoft.com/office/powerpoint/2010/main" val="1610256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Gellir awgrymu offer rheoli megis </a:t>
            </a:r>
            <a:r>
              <a:rPr lang="cy-GB" dirty="0" err="1"/>
              <a:t>Endnote</a:t>
            </a:r>
            <a:r>
              <a:rPr lang="cy-GB" dirty="0"/>
              <a:t> – ond nid yw’n angenrheidiol.</a:t>
            </a:r>
          </a:p>
          <a:p>
            <a:r>
              <a:rPr lang="cy-GB" dirty="0"/>
              <a:t>Gellir copïo cyfeiriadau a’u gludo’n syth mewn llyfryddiaeth ar ddogfen Word – yn nhrefn yr wyddor.</a:t>
            </a:r>
          </a:p>
          <a:p>
            <a:r>
              <a:rPr lang="cy-GB" dirty="0"/>
              <a:t>Mae nodi rhifau tudalennau yn hanfodol os defnyddir dyfyniadau uniongyrchol</a:t>
            </a:r>
          </a:p>
          <a:p>
            <a:endParaRPr lang="cy-GB" dirty="0"/>
          </a:p>
          <a:p>
            <a:r>
              <a:rPr lang="en-GB" dirty="0"/>
              <a:t>May suggest </a:t>
            </a:r>
            <a:r>
              <a:rPr lang="en-GB" dirty="0" err="1"/>
              <a:t>mgt</a:t>
            </a:r>
            <a:r>
              <a:rPr lang="en-GB" dirty="0"/>
              <a:t> tools such as Endnote – but not necessary.</a:t>
            </a:r>
          </a:p>
          <a:p>
            <a:r>
              <a:rPr lang="en-GB" dirty="0"/>
              <a:t>References may be copied and pasted straight into a bibliography on a Word doc – in alphabetical order</a:t>
            </a:r>
          </a:p>
          <a:p>
            <a:r>
              <a:rPr lang="en-GB" dirty="0"/>
              <a:t>Noting page numbers of references is essential if using direct quotations</a:t>
            </a:r>
          </a:p>
        </p:txBody>
      </p:sp>
      <p:sp>
        <p:nvSpPr>
          <p:cNvPr id="4" name="Slide Number Placeholder 3"/>
          <p:cNvSpPr>
            <a:spLocks noGrp="1"/>
          </p:cNvSpPr>
          <p:nvPr>
            <p:ph type="sldNum" sz="quarter" idx="5"/>
          </p:nvPr>
        </p:nvSpPr>
        <p:spPr/>
        <p:txBody>
          <a:bodyPr/>
          <a:lstStyle/>
          <a:p>
            <a:fld id="{8053A8BB-C5BC-476A-97AB-A721CA2F74C9}" type="slidenum">
              <a:rPr lang="en-GB" smtClean="0"/>
              <a:t>6</a:t>
            </a:fld>
            <a:endParaRPr lang="en-GB"/>
          </a:p>
        </p:txBody>
      </p:sp>
    </p:spTree>
    <p:extLst>
      <p:ext uri="{BB962C8B-B14F-4D97-AF65-F5344CB8AC3E}">
        <p14:creationId xmlns:p14="http://schemas.microsoft.com/office/powerpoint/2010/main" val="348222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Gadewch i’r myfyrwyr roi adborth/rannu syniadau.</a:t>
            </a:r>
          </a:p>
          <a:p>
            <a:r>
              <a:rPr lang="en-GB" dirty="0"/>
              <a:t>Allow students to feedback responses/share ideas.</a:t>
            </a:r>
          </a:p>
        </p:txBody>
      </p:sp>
      <p:sp>
        <p:nvSpPr>
          <p:cNvPr id="4" name="Slide Number Placeholder 3"/>
          <p:cNvSpPr>
            <a:spLocks noGrp="1"/>
          </p:cNvSpPr>
          <p:nvPr>
            <p:ph type="sldNum" sz="quarter" idx="5"/>
          </p:nvPr>
        </p:nvSpPr>
        <p:spPr/>
        <p:txBody>
          <a:bodyPr/>
          <a:lstStyle/>
          <a:p>
            <a:fld id="{8053A8BB-C5BC-476A-97AB-A721CA2F74C9}" type="slidenum">
              <a:rPr lang="en-GB" smtClean="0"/>
              <a:t>7</a:t>
            </a:fld>
            <a:endParaRPr lang="en-GB"/>
          </a:p>
        </p:txBody>
      </p:sp>
    </p:spTree>
    <p:extLst>
      <p:ext uri="{BB962C8B-B14F-4D97-AF65-F5344CB8AC3E}">
        <p14:creationId xmlns:p14="http://schemas.microsoft.com/office/powerpoint/2010/main" val="2340228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Nodwch mai’r Llawlyfr Sgiliau Astudio yw’r ffynhonnell wybodaeth ar gyfer peth o’r sesiwn hon.</a:t>
            </a:r>
          </a:p>
          <a:p>
            <a:endParaRPr lang="en-GB" dirty="0"/>
          </a:p>
          <a:p>
            <a:r>
              <a:rPr lang="en-GB" dirty="0"/>
              <a:t>Note that the Study Skills Handbook is the source of information for some of this session.</a:t>
            </a:r>
          </a:p>
        </p:txBody>
      </p:sp>
      <p:sp>
        <p:nvSpPr>
          <p:cNvPr id="4" name="Slide Number Placeholder 3"/>
          <p:cNvSpPr>
            <a:spLocks noGrp="1"/>
          </p:cNvSpPr>
          <p:nvPr>
            <p:ph type="sldNum" sz="quarter" idx="5"/>
          </p:nvPr>
        </p:nvSpPr>
        <p:spPr/>
        <p:txBody>
          <a:bodyPr/>
          <a:lstStyle/>
          <a:p>
            <a:fld id="{8053A8BB-C5BC-476A-97AB-A721CA2F74C9}" type="slidenum">
              <a:rPr lang="en-GB" smtClean="0"/>
              <a:t>8</a:t>
            </a:fld>
            <a:endParaRPr lang="en-GB"/>
          </a:p>
        </p:txBody>
      </p:sp>
    </p:spTree>
    <p:extLst>
      <p:ext uri="{BB962C8B-B14F-4D97-AF65-F5344CB8AC3E}">
        <p14:creationId xmlns:p14="http://schemas.microsoft.com/office/powerpoint/2010/main" val="1398254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635263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1814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4050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Nodwch, os byddwch chi’n newid ychydig eiriau neu frawddegau rydych wedi’u ‘benthyca’, neu yn eu had-drefnu – mae’n dal i fod yn llên-ladrad.</a:t>
            </a:r>
          </a:p>
          <a:p>
            <a:r>
              <a:rPr lang="cy-GB" dirty="0"/>
              <a:t>Mae llên-ladrad yn cael ei drin yn ddifrifol iawn – mae’n bosibl na chaiff eich gwaith ei dderbyn; gallai gael effaith sylweddol ar farciau</a:t>
            </a:r>
          </a:p>
          <a:p>
            <a:endParaRPr lang="en-GB" dirty="0"/>
          </a:p>
          <a:p>
            <a:r>
              <a:rPr lang="en-GB" dirty="0"/>
              <a:t>Note that if you alter a few words or sentences that you’ve ‘borrowed’ , or re-ordered them – it’s still plagiarism.</a:t>
            </a:r>
          </a:p>
          <a:p>
            <a:r>
              <a:rPr lang="en-GB" dirty="0"/>
              <a:t>Plagiarism is treated very seriously – your work may be disqualified; it can have a significant impact on marks</a:t>
            </a:r>
          </a:p>
        </p:txBody>
      </p:sp>
      <p:sp>
        <p:nvSpPr>
          <p:cNvPr id="4" name="Slide Number Placeholder 3"/>
          <p:cNvSpPr>
            <a:spLocks noGrp="1"/>
          </p:cNvSpPr>
          <p:nvPr>
            <p:ph type="sldNum" sz="quarter" idx="5"/>
          </p:nvPr>
        </p:nvSpPr>
        <p:spPr/>
        <p:txBody>
          <a:bodyPr/>
          <a:lstStyle/>
          <a:p>
            <a:fld id="{8053A8BB-C5BC-476A-97AB-A721CA2F74C9}" type="slidenum">
              <a:rPr lang="en-GB" smtClean="0"/>
              <a:t>12</a:t>
            </a:fld>
            <a:endParaRPr lang="en-GB"/>
          </a:p>
        </p:txBody>
      </p:sp>
    </p:spTree>
    <p:extLst>
      <p:ext uri="{BB962C8B-B14F-4D97-AF65-F5344CB8AC3E}">
        <p14:creationId xmlns:p14="http://schemas.microsoft.com/office/powerpoint/2010/main" val="2947399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13</a:t>
            </a:fld>
            <a:endParaRPr lang="en-GB"/>
          </a:p>
        </p:txBody>
      </p:sp>
    </p:spTree>
    <p:extLst>
      <p:ext uri="{BB962C8B-B14F-4D97-AF65-F5344CB8AC3E}">
        <p14:creationId xmlns:p14="http://schemas.microsoft.com/office/powerpoint/2010/main" val="4243149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Rhowch amser i’r myfyrwyr ddarllen y testunau canlynol, penderfynu a yw pob un yn enghraifft o lên-ladrad a’r rheswm am eu penderfyniad</a:t>
            </a:r>
          </a:p>
          <a:p>
            <a:endParaRPr lang="en-GB" dirty="0"/>
          </a:p>
          <a:p>
            <a:r>
              <a:rPr lang="en-GB" dirty="0"/>
              <a:t>Allow students time to read the following texts; decide whether each is an example of plagiarism and the reason for  decision</a:t>
            </a:r>
          </a:p>
        </p:txBody>
      </p:sp>
      <p:sp>
        <p:nvSpPr>
          <p:cNvPr id="4" name="Slide Number Placeholder 3"/>
          <p:cNvSpPr>
            <a:spLocks noGrp="1"/>
          </p:cNvSpPr>
          <p:nvPr>
            <p:ph type="sldNum" sz="quarter" idx="5"/>
          </p:nvPr>
        </p:nvSpPr>
        <p:spPr/>
        <p:txBody>
          <a:bodyPr/>
          <a:lstStyle/>
          <a:p>
            <a:fld id="{8053A8BB-C5BC-476A-97AB-A721CA2F74C9}" type="slidenum">
              <a:rPr lang="en-GB" smtClean="0"/>
              <a:t>14</a:t>
            </a:fld>
            <a:endParaRPr lang="en-GB"/>
          </a:p>
        </p:txBody>
      </p:sp>
    </p:spTree>
    <p:extLst>
      <p:ext uri="{BB962C8B-B14F-4D97-AF65-F5344CB8AC3E}">
        <p14:creationId xmlns:p14="http://schemas.microsoft.com/office/powerpoint/2010/main" val="13370831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78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16</a:t>
            </a:fld>
            <a:endParaRPr lang="en-GB"/>
          </a:p>
        </p:txBody>
      </p:sp>
    </p:spTree>
    <p:extLst>
      <p:ext uri="{BB962C8B-B14F-4D97-AF65-F5344CB8AC3E}">
        <p14:creationId xmlns:p14="http://schemas.microsoft.com/office/powerpoint/2010/main" val="3489736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17</a:t>
            </a:fld>
            <a:endParaRPr lang="en-GB"/>
          </a:p>
        </p:txBody>
      </p:sp>
    </p:spTree>
    <p:extLst>
      <p:ext uri="{BB962C8B-B14F-4D97-AF65-F5344CB8AC3E}">
        <p14:creationId xmlns:p14="http://schemas.microsoft.com/office/powerpoint/2010/main" val="37687281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18</a:t>
            </a:fld>
            <a:endParaRPr lang="en-GB"/>
          </a:p>
        </p:txBody>
      </p:sp>
    </p:spTree>
    <p:extLst>
      <p:ext uri="{BB962C8B-B14F-4D97-AF65-F5344CB8AC3E}">
        <p14:creationId xmlns:p14="http://schemas.microsoft.com/office/powerpoint/2010/main" val="1853075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85921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5546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21</a:t>
            </a:fld>
            <a:endParaRPr lang="en-GB"/>
          </a:p>
        </p:txBody>
      </p:sp>
    </p:spTree>
    <p:extLst>
      <p:ext uri="{BB962C8B-B14F-4D97-AF65-F5344CB8AC3E}">
        <p14:creationId xmlns:p14="http://schemas.microsoft.com/office/powerpoint/2010/main" val="1755074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22</a:t>
            </a:fld>
            <a:endParaRPr lang="en-GB"/>
          </a:p>
        </p:txBody>
      </p:sp>
    </p:spTree>
    <p:extLst>
      <p:ext uri="{BB962C8B-B14F-4D97-AF65-F5344CB8AC3E}">
        <p14:creationId xmlns:p14="http://schemas.microsoft.com/office/powerpoint/2010/main" val="14947921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Amser i drafod sgôr tebygrwydd a sut mae’r person sy’n marcio’r aseiniad yn adnabod llên-ladrad.</a:t>
            </a:r>
          </a:p>
          <a:p>
            <a:endParaRPr lang="cy-GB" dirty="0"/>
          </a:p>
          <a:p>
            <a:r>
              <a:rPr lang="en-GB" dirty="0"/>
              <a:t>Time to discuss similarity score and how plagiarism is identified by the person marking the assignment.</a:t>
            </a:r>
          </a:p>
        </p:txBody>
      </p:sp>
      <p:sp>
        <p:nvSpPr>
          <p:cNvPr id="4" name="Slide Number Placeholder 3"/>
          <p:cNvSpPr>
            <a:spLocks noGrp="1"/>
          </p:cNvSpPr>
          <p:nvPr>
            <p:ph type="sldNum" sz="quarter" idx="5"/>
          </p:nvPr>
        </p:nvSpPr>
        <p:spPr/>
        <p:txBody>
          <a:bodyPr/>
          <a:lstStyle/>
          <a:p>
            <a:fld id="{8053A8BB-C5BC-476A-97AB-A721CA2F74C9}" type="slidenum">
              <a:rPr lang="en-GB" smtClean="0"/>
              <a:t>23</a:t>
            </a:fld>
            <a:endParaRPr lang="en-GB"/>
          </a:p>
        </p:txBody>
      </p:sp>
    </p:spTree>
    <p:extLst>
      <p:ext uri="{BB962C8B-B14F-4D97-AF65-F5344CB8AC3E}">
        <p14:creationId xmlns:p14="http://schemas.microsoft.com/office/powerpoint/2010/main" val="12264185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24</a:t>
            </a:fld>
            <a:endParaRPr lang="en-GB"/>
          </a:p>
        </p:txBody>
      </p:sp>
    </p:spTree>
    <p:extLst>
      <p:ext uri="{BB962C8B-B14F-4D97-AF65-F5344CB8AC3E}">
        <p14:creationId xmlns:p14="http://schemas.microsoft.com/office/powerpoint/2010/main" val="40787775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25</a:t>
            </a:fld>
            <a:endParaRPr lang="en-GB"/>
          </a:p>
        </p:txBody>
      </p:sp>
    </p:spTree>
    <p:extLst>
      <p:ext uri="{BB962C8B-B14F-4D97-AF65-F5344CB8AC3E}">
        <p14:creationId xmlns:p14="http://schemas.microsoft.com/office/powerpoint/2010/main" val="19892063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cy-GB" dirty="0">
                <a:solidFill>
                  <a:prstClr val="black"/>
                </a:solidFill>
              </a:rPr>
              <a:t>Clip 5 munud https://www.youtube.com/watch?v=wt5G7XT3UlQ</a:t>
            </a:r>
          </a:p>
          <a:p>
            <a:pPr lvl="0"/>
            <a:r>
              <a:rPr lang="cy-GB" dirty="0">
                <a:solidFill>
                  <a:prstClr val="black"/>
                </a:solidFill>
              </a:rPr>
              <a:t>Y myfyrwyr i gymryd nodiadau / amser am gwestiynau</a:t>
            </a:r>
          </a:p>
          <a:p>
            <a:endParaRPr lang="en-GB" dirty="0"/>
          </a:p>
          <a:p>
            <a:endParaRPr lang="en-GB" dirty="0"/>
          </a:p>
          <a:p>
            <a:r>
              <a:rPr lang="en-GB" dirty="0"/>
              <a:t>5 min clip https://www.youtube.com/watch?v=wt5G7XT3UlQ</a:t>
            </a:r>
          </a:p>
          <a:p>
            <a:r>
              <a:rPr lang="en-GB" dirty="0"/>
              <a:t>Students take notes/ time for questions</a:t>
            </a:r>
          </a:p>
        </p:txBody>
      </p:sp>
      <p:sp>
        <p:nvSpPr>
          <p:cNvPr id="4" name="Slide Number Placeholder 3"/>
          <p:cNvSpPr>
            <a:spLocks noGrp="1"/>
          </p:cNvSpPr>
          <p:nvPr>
            <p:ph type="sldNum" sz="quarter" idx="5"/>
          </p:nvPr>
        </p:nvSpPr>
        <p:spPr/>
        <p:txBody>
          <a:bodyPr/>
          <a:lstStyle/>
          <a:p>
            <a:fld id="{8053A8BB-C5BC-476A-97AB-A721CA2F74C9}" type="slidenum">
              <a:rPr lang="en-GB" smtClean="0"/>
              <a:t>26</a:t>
            </a:fld>
            <a:endParaRPr lang="en-GB"/>
          </a:p>
        </p:txBody>
      </p:sp>
    </p:spTree>
    <p:extLst>
      <p:ext uri="{BB962C8B-B14F-4D97-AF65-F5344CB8AC3E}">
        <p14:creationId xmlns:p14="http://schemas.microsoft.com/office/powerpoint/2010/main" val="38826320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27</a:t>
            </a:fld>
            <a:endParaRPr lang="en-GB"/>
          </a:p>
        </p:txBody>
      </p:sp>
    </p:spTree>
    <p:extLst>
      <p:ext uri="{BB962C8B-B14F-4D97-AF65-F5344CB8AC3E}">
        <p14:creationId xmlns:p14="http://schemas.microsoft.com/office/powerpoint/2010/main" val="17613999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 clip byr arall </a:t>
            </a:r>
            <a:r>
              <a:rPr lang="cy-GB" dirty="0">
                <a:solidFill>
                  <a:prstClr val="black"/>
                </a:solidFill>
              </a:rPr>
              <a:t>– 6 munud – </a:t>
            </a:r>
            <a:r>
              <a:rPr lang="cy-GB" noProof="0" dirty="0"/>
              <a:t>gan yr un awdur yn egluro’n gryno brif bwyntiau aralleirio gyda rhai awgrymiadau defnyddiol iawn.</a:t>
            </a:r>
          </a:p>
          <a:p>
            <a:pPr lvl="0"/>
            <a:r>
              <a:rPr lang="en-GB" dirty="0">
                <a:solidFill>
                  <a:prstClr val="black"/>
                </a:solidFill>
              </a:rPr>
              <a:t>https://www.youtube.com/watch?v=j3A0UVGrjb8</a:t>
            </a:r>
          </a:p>
          <a:p>
            <a:r>
              <a:rPr lang="cy-GB" dirty="0"/>
              <a:t>Tynnwch sylw at y ffaith fod angen i fyfyrwyr ddatblygu’r hyder i ysgrifennu yn eu geiriau eu hunain – hyd yn oed os nad ydyn nhw’n meddwl eu bod yn ysgrifennu’n dda – mae hynny’n cyfrif mwy na thestun sydd wedi’i gopïo.</a:t>
            </a:r>
          </a:p>
          <a:p>
            <a:endParaRPr lang="cy-GB" noProof="0" dirty="0"/>
          </a:p>
          <a:p>
            <a:r>
              <a:rPr lang="en-GB" dirty="0"/>
              <a:t>Another short clip by the same author – 6 mins – succinctly explains the key points of paraphrasing with some really useful tips  https://www.youtube.com/watch?v=j3A0UVGrjb8</a:t>
            </a:r>
          </a:p>
          <a:p>
            <a:r>
              <a:rPr lang="en-GB" dirty="0"/>
              <a:t>Highlight that students need to develop the confidence to write in their own words – even if they don’t think they write well – they count for more than copied text.</a:t>
            </a:r>
          </a:p>
        </p:txBody>
      </p:sp>
      <p:sp>
        <p:nvSpPr>
          <p:cNvPr id="4" name="Slide Number Placeholder 3"/>
          <p:cNvSpPr>
            <a:spLocks noGrp="1"/>
          </p:cNvSpPr>
          <p:nvPr>
            <p:ph type="sldNum" sz="quarter" idx="5"/>
          </p:nvPr>
        </p:nvSpPr>
        <p:spPr/>
        <p:txBody>
          <a:bodyPr/>
          <a:lstStyle/>
          <a:p>
            <a:fld id="{8053A8BB-C5BC-476A-97AB-A721CA2F74C9}" type="slidenum">
              <a:rPr lang="en-GB" smtClean="0"/>
              <a:t>28</a:t>
            </a:fld>
            <a:endParaRPr lang="en-GB"/>
          </a:p>
        </p:txBody>
      </p:sp>
    </p:spTree>
    <p:extLst>
      <p:ext uri="{BB962C8B-B14F-4D97-AF65-F5344CB8AC3E}">
        <p14:creationId xmlns:p14="http://schemas.microsoft.com/office/powerpoint/2010/main" val="30873373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Cyfeiriwch eto at yr hyn mae’r marciwr yn chwilio amdano / meini prawf asesu </a:t>
            </a:r>
          </a:p>
          <a:p>
            <a:endParaRPr lang="en-GB" dirty="0"/>
          </a:p>
          <a:p>
            <a:r>
              <a:rPr lang="en-GB" dirty="0"/>
              <a:t>Refer again to what the marker is looking for/ assessment criteria</a:t>
            </a:r>
          </a:p>
        </p:txBody>
      </p:sp>
      <p:sp>
        <p:nvSpPr>
          <p:cNvPr id="4" name="Slide Number Placeholder 3"/>
          <p:cNvSpPr>
            <a:spLocks noGrp="1"/>
          </p:cNvSpPr>
          <p:nvPr>
            <p:ph type="sldNum" sz="quarter" idx="5"/>
          </p:nvPr>
        </p:nvSpPr>
        <p:spPr/>
        <p:txBody>
          <a:bodyPr/>
          <a:lstStyle/>
          <a:p>
            <a:fld id="{8053A8BB-C5BC-476A-97AB-A721CA2F74C9}" type="slidenum">
              <a:rPr lang="en-GB" smtClean="0"/>
              <a:t>29</a:t>
            </a:fld>
            <a:endParaRPr lang="en-GB"/>
          </a:p>
        </p:txBody>
      </p:sp>
    </p:spTree>
    <p:extLst>
      <p:ext uri="{BB962C8B-B14F-4D97-AF65-F5344CB8AC3E}">
        <p14:creationId xmlns:p14="http://schemas.microsoft.com/office/powerpoint/2010/main" val="38327362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30</a:t>
            </a:fld>
            <a:endParaRPr lang="en-GB"/>
          </a:p>
        </p:txBody>
      </p:sp>
    </p:spTree>
    <p:extLst>
      <p:ext uri="{BB962C8B-B14F-4D97-AF65-F5344CB8AC3E}">
        <p14:creationId xmlns:p14="http://schemas.microsoft.com/office/powerpoint/2010/main" val="3172135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Ynglŷn â dyfynnu a chyfeirnodi</a:t>
            </a:r>
          </a:p>
        </p:txBody>
      </p:sp>
      <p:sp>
        <p:nvSpPr>
          <p:cNvPr id="4" name="Slide Number Placeholder 3"/>
          <p:cNvSpPr>
            <a:spLocks noGrp="1"/>
          </p:cNvSpPr>
          <p:nvPr>
            <p:ph type="sldNum" sz="quarter" idx="5"/>
          </p:nvPr>
        </p:nvSpPr>
        <p:spPr/>
        <p:txBody>
          <a:bodyPr/>
          <a:lstStyle/>
          <a:p>
            <a:fld id="{8053A8BB-C5BC-476A-97AB-A721CA2F74C9}" type="slidenum">
              <a:rPr lang="en-GB" smtClean="0"/>
              <a:t>32</a:t>
            </a:fld>
            <a:endParaRPr lang="en-GB"/>
          </a:p>
        </p:txBody>
      </p:sp>
    </p:spTree>
    <p:extLst>
      <p:ext uri="{BB962C8B-B14F-4D97-AF65-F5344CB8AC3E}">
        <p14:creationId xmlns:p14="http://schemas.microsoft.com/office/powerpoint/2010/main" val="40128764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UNRHYW GWESTIYNAU?</a:t>
            </a:r>
          </a:p>
        </p:txBody>
      </p:sp>
      <p:sp>
        <p:nvSpPr>
          <p:cNvPr id="4" name="Slide Number Placeholder 3"/>
          <p:cNvSpPr>
            <a:spLocks noGrp="1"/>
          </p:cNvSpPr>
          <p:nvPr>
            <p:ph type="sldNum" sz="quarter" idx="5"/>
          </p:nvPr>
        </p:nvSpPr>
        <p:spPr/>
        <p:txBody>
          <a:bodyPr/>
          <a:lstStyle/>
          <a:p>
            <a:fld id="{8053A8BB-C5BC-476A-97AB-A721CA2F74C9}" type="slidenum">
              <a:rPr lang="en-GB" smtClean="0"/>
              <a:t>42</a:t>
            </a:fld>
            <a:endParaRPr lang="en-GB"/>
          </a:p>
        </p:txBody>
      </p:sp>
    </p:spTree>
    <p:extLst>
      <p:ext uri="{BB962C8B-B14F-4D97-AF65-F5344CB8AC3E}">
        <p14:creationId xmlns:p14="http://schemas.microsoft.com/office/powerpoint/2010/main" val="1689180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A93A-A0AD-4061-AAA9-4A530BE065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877EA4-C70C-4CE2-91AB-E9E9E5F5D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B326CA-B51B-4856-B7E9-1F44FC9AC202}"/>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5" name="Footer Placeholder 4">
            <a:extLst>
              <a:ext uri="{FF2B5EF4-FFF2-40B4-BE49-F238E27FC236}">
                <a16:creationId xmlns:a16="http://schemas.microsoft.com/office/drawing/2014/main" id="{10B846E1-CBE9-48FB-ADB6-9267ED9C4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C4495-988A-4BD3-89CD-ABB8EBFB388D}"/>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25359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50199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15E2-5FA9-4AC6-9202-CF0EDA96E3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03BE-0F2D-4407-BFAE-B176255AD8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7A985-4494-44AB-A5E6-BC7B7BB27C42}"/>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5" name="Footer Placeholder 4">
            <a:extLst>
              <a:ext uri="{FF2B5EF4-FFF2-40B4-BE49-F238E27FC236}">
                <a16:creationId xmlns:a16="http://schemas.microsoft.com/office/drawing/2014/main" id="{9F1D03BF-DDD8-4273-97CA-6451B32D4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E5DF9-2BCE-429D-8793-1979DDBA9AE0}"/>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9761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29AE-FE60-40C8-8C2F-F2547C260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9A7A4-998B-4FB9-ADA3-459DFA96C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47C2E-63DB-4E78-9257-27387F256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983245-0A1A-48DD-A4FD-C4511F4F15EF}"/>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6" name="Footer Placeholder 5">
            <a:extLst>
              <a:ext uri="{FF2B5EF4-FFF2-40B4-BE49-F238E27FC236}">
                <a16:creationId xmlns:a16="http://schemas.microsoft.com/office/drawing/2014/main" id="{5E4763F1-2950-425F-8A4C-5C4826008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2235-4043-4CA9-9360-FF925AC30CE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7628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A956-B573-4BB0-8CE1-FE05C71DB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5E3D2-8314-42E0-B87E-97D1F84EF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43CB5-1AF2-4D25-AFCC-A3698A978E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C95D2-EF53-4174-BF13-DC95528A58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6CD39-5A84-488C-9361-7DD359C553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CB2ED-9554-49D6-8822-014D939A95CD}"/>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8" name="Footer Placeholder 7">
            <a:extLst>
              <a:ext uri="{FF2B5EF4-FFF2-40B4-BE49-F238E27FC236}">
                <a16:creationId xmlns:a16="http://schemas.microsoft.com/office/drawing/2014/main" id="{7995E49D-6B2A-4A49-BAFC-B72A32FE76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D2D235-DFA5-4392-8A0F-8BCECAEBAE62}"/>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534067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469-C798-48B6-A76E-83B54DF67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076BB-2F58-48E5-96D8-027821EA4031}"/>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4" name="Footer Placeholder 3">
            <a:extLst>
              <a:ext uri="{FF2B5EF4-FFF2-40B4-BE49-F238E27FC236}">
                <a16:creationId xmlns:a16="http://schemas.microsoft.com/office/drawing/2014/main" id="{7BF8578A-0E26-413E-BA75-8E63B3E62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0C42A-389B-4900-A7E3-0B11029AD88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76391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89091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2222-69F3-4395-A233-F64A31DEB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BFF6-9985-4562-984C-7DE084D62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10353-7047-4280-AC6B-DD82A7A69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85C380-60CD-4DCE-94B8-869ABA72E9C1}"/>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6" name="Footer Placeholder 5">
            <a:extLst>
              <a:ext uri="{FF2B5EF4-FFF2-40B4-BE49-F238E27FC236}">
                <a16:creationId xmlns:a16="http://schemas.microsoft.com/office/drawing/2014/main" id="{68AFD0A7-B721-47AE-9F3F-21BDFA84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8E9AB-40F9-4D53-88FC-72647643871B}"/>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43929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5176-BDF7-4A10-A770-E4434E11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EF869-79ED-4960-93BC-4A2F964D88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3E5B4B-B072-489C-92C5-9D901FAA9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47C0E-9008-4713-B7CF-B4E20E79B666}"/>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6" name="Footer Placeholder 5">
            <a:extLst>
              <a:ext uri="{FF2B5EF4-FFF2-40B4-BE49-F238E27FC236}">
                <a16:creationId xmlns:a16="http://schemas.microsoft.com/office/drawing/2014/main" id="{3B8DF832-839B-45A8-B245-2E09CC49C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9AA2-9CB0-42C3-8432-7AC5666EFA64}"/>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9197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4B57-970D-420C-BC82-9872C16F70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94731-F678-4C8B-A561-BF36FCCE8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4C72-6123-4E21-90C0-5C8458FBDD9C}"/>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5" name="Footer Placeholder 4">
            <a:extLst>
              <a:ext uri="{FF2B5EF4-FFF2-40B4-BE49-F238E27FC236}">
                <a16:creationId xmlns:a16="http://schemas.microsoft.com/office/drawing/2014/main" id="{2AAC8CA8-AD11-4B56-861A-0EF364855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7A9E3-B003-4D12-A1C0-F25659E98577}"/>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66293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FA651-0EFF-4349-965C-75807B7E45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25D7-FE41-4A54-9F96-A2366E5AA0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8B5D0-345C-4199-B936-85C356973288}"/>
              </a:ext>
            </a:extLst>
          </p:cNvPr>
          <p:cNvSpPr>
            <a:spLocks noGrp="1"/>
          </p:cNvSpPr>
          <p:nvPr>
            <p:ph type="dt" sz="half" idx="10"/>
          </p:nvPr>
        </p:nvSpPr>
        <p:spPr/>
        <p:txBody>
          <a:bodyPr/>
          <a:lstStyle/>
          <a:p>
            <a:fld id="{81AA3767-4948-48A7-85CC-A6DF9DFE5ED2}" type="datetimeFigureOut">
              <a:rPr lang="en-GB" smtClean="0"/>
              <a:t>01/11/2020</a:t>
            </a:fld>
            <a:endParaRPr lang="en-GB"/>
          </a:p>
        </p:txBody>
      </p:sp>
      <p:sp>
        <p:nvSpPr>
          <p:cNvPr id="5" name="Footer Placeholder 4">
            <a:extLst>
              <a:ext uri="{FF2B5EF4-FFF2-40B4-BE49-F238E27FC236}">
                <a16:creationId xmlns:a16="http://schemas.microsoft.com/office/drawing/2014/main" id="{5412C518-16A6-4923-9393-5AC2A0DA5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1F270-A2B5-4E67-9749-5DFABFAA3659}"/>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432171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112151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10972800" cy="114300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609600" y="21336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201067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2050" name="Picture 2" descr="\\clt01\cltdocs$\LogosLeafletsAndTemplates\Logos\LSE SADL\Full logo\LSE_SADL_(full)_RGB.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06401" y="152401"/>
            <a:ext cx="8115300" cy="137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825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8911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068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8648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98483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2555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6817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4553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7197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 Content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33FB71B-88BE-1740-8F93-EF00E65056F9}"/>
              </a:ext>
            </a:extLst>
          </p:cNvPr>
          <p:cNvPicPr>
            <a:picLocks noChangeAspect="1"/>
          </p:cNvPicPr>
          <p:nvPr userDrawn="1"/>
        </p:nvPicPr>
        <p:blipFill rotWithShape="1">
          <a:blip r:embed="rId2"/>
          <a:srcRect l="-21" r="25021"/>
          <a:stretch/>
        </p:blipFill>
        <p:spPr>
          <a:xfrm>
            <a:off x="0" y="0"/>
            <a:ext cx="12192000" cy="6858000"/>
          </a:xfrm>
          <a:prstGeom prst="rect">
            <a:avLst/>
          </a:prstGeom>
        </p:spPr>
      </p:pic>
      <p:sp>
        <p:nvSpPr>
          <p:cNvPr id="10" name="Title Placeholder 1">
            <a:extLst>
              <a:ext uri="{FF2B5EF4-FFF2-40B4-BE49-F238E27FC236}">
                <a16:creationId xmlns:a16="http://schemas.microsoft.com/office/drawing/2014/main" id="{4F6C8FBA-8122-DE4F-8931-D7978E15E67F}"/>
              </a:ext>
            </a:extLst>
          </p:cNvPr>
          <p:cNvSpPr>
            <a:spLocks noGrp="1"/>
          </p:cNvSpPr>
          <p:nvPr>
            <p:ph type="title" hasCustomPrompt="1"/>
          </p:nvPr>
        </p:nvSpPr>
        <p:spPr>
          <a:xfrm>
            <a:off x="6096001" y="296864"/>
            <a:ext cx="5612607" cy="611187"/>
          </a:xfrm>
          <a:prstGeom prst="rect">
            <a:avLst/>
          </a:prstGeom>
        </p:spPr>
        <p:txBody>
          <a:bodyPr vert="horz" lIns="0" tIns="0" rIns="0" bIns="0" rtlCol="0" anchor="ctr" anchorCtr="0">
            <a:noAutofit/>
          </a:bodyPr>
          <a:lstStyle>
            <a:lvl1pPr algn="r">
              <a:lnSpc>
                <a:spcPts val="2400"/>
              </a:lnSpc>
              <a:defRPr sz="1800" b="1" i="0">
                <a:solidFill>
                  <a:schemeClr val="bg1">
                    <a:lumMod val="50000"/>
                  </a:schemeClr>
                </a:solidFill>
                <a:latin typeface="Arial" panose="020B0604020202020204" pitchFamily="34" charset="0"/>
                <a:ea typeface="Roboto Medium" pitchFamily="2" charset="0"/>
                <a:cs typeface="Arial" panose="020B0604020202020204" pitchFamily="34" charset="0"/>
              </a:defRPr>
            </a:lvl1pPr>
          </a:lstStyle>
          <a:p>
            <a:r>
              <a:rPr lang="en-US" dirty="0"/>
              <a:t>Presentation Title Here</a:t>
            </a:r>
          </a:p>
        </p:txBody>
      </p:sp>
      <p:sp>
        <p:nvSpPr>
          <p:cNvPr id="13" name="Rectangle 12">
            <a:extLst>
              <a:ext uri="{FF2B5EF4-FFF2-40B4-BE49-F238E27FC236}">
                <a16:creationId xmlns:a16="http://schemas.microsoft.com/office/drawing/2014/main" id="{483E6D21-7AD3-0441-A8C6-8569B63AB571}"/>
              </a:ext>
            </a:extLst>
          </p:cNvPr>
          <p:cNvSpPr/>
          <p:nvPr userDrawn="1"/>
        </p:nvSpPr>
        <p:spPr>
          <a:xfrm>
            <a:off x="11709783" y="6378958"/>
            <a:ext cx="110743" cy="82800"/>
          </a:xfrm>
          <a:prstGeom prst="rect">
            <a:avLst/>
          </a:prstGeom>
          <a:solidFill>
            <a:srgbClr val="E01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rgbClr val="F43131"/>
              </a:solidFill>
              <a:latin typeface="Arial Regular"/>
            </a:endParaRPr>
          </a:p>
        </p:txBody>
      </p:sp>
      <p:sp>
        <p:nvSpPr>
          <p:cNvPr id="11" name="Text Placeholder 12">
            <a:extLst>
              <a:ext uri="{FF2B5EF4-FFF2-40B4-BE49-F238E27FC236}">
                <a16:creationId xmlns:a16="http://schemas.microsoft.com/office/drawing/2014/main" id="{E6A717F1-9D6B-3C4F-9DD5-B4FCDD581075}"/>
              </a:ext>
            </a:extLst>
          </p:cNvPr>
          <p:cNvSpPr>
            <a:spLocks noGrp="1"/>
          </p:cNvSpPr>
          <p:nvPr>
            <p:ph type="body" sz="quarter" idx="18" hasCustomPrompt="1"/>
          </p:nvPr>
        </p:nvSpPr>
        <p:spPr>
          <a:xfrm>
            <a:off x="409651" y="6131125"/>
            <a:ext cx="3131408" cy="243170"/>
          </a:xfrm>
        </p:spPr>
        <p:txBody>
          <a:bodyPr lIns="0" tIns="0" rIns="0" bIns="0">
            <a:normAutofit/>
          </a:bodyPr>
          <a:lstStyle>
            <a:lvl1pPr>
              <a:defRPr sz="825" b="0" i="0">
                <a:solidFill>
                  <a:srgbClr val="E0112B"/>
                </a:solidFill>
                <a:latin typeface="Arial" panose="020B0604020202020204" pitchFamily="34" charset="0"/>
                <a:ea typeface="Roboto" pitchFamily="2" charset="0"/>
                <a:cs typeface="Arial" panose="020B0604020202020204" pitchFamily="34" charset="0"/>
              </a:defRPr>
            </a:lvl1pPr>
          </a:lstStyle>
          <a:p>
            <a:pPr lvl="0"/>
            <a:r>
              <a:rPr lang="en-US" dirty="0"/>
              <a:t>@LSE/</a:t>
            </a:r>
          </a:p>
        </p:txBody>
      </p:sp>
      <p:sp>
        <p:nvSpPr>
          <p:cNvPr id="16" name="Text Placeholder 10">
            <a:extLst>
              <a:ext uri="{FF2B5EF4-FFF2-40B4-BE49-F238E27FC236}">
                <a16:creationId xmlns:a16="http://schemas.microsoft.com/office/drawing/2014/main" id="{7348209D-D5CE-2843-B675-2887DFD7974D}"/>
              </a:ext>
            </a:extLst>
          </p:cNvPr>
          <p:cNvSpPr>
            <a:spLocks noGrp="1"/>
          </p:cNvSpPr>
          <p:nvPr>
            <p:ph type="body" sz="quarter" idx="16" hasCustomPrompt="1"/>
          </p:nvPr>
        </p:nvSpPr>
        <p:spPr>
          <a:xfrm>
            <a:off x="6096001" y="6195417"/>
            <a:ext cx="5612607" cy="439737"/>
          </a:xfrm>
        </p:spPr>
        <p:txBody>
          <a:bodyPr anchor="ctr">
            <a:normAutofit/>
          </a:bodyPr>
          <a:lstStyle>
            <a:lvl1pPr algn="r">
              <a:defRPr sz="1600" b="0" i="0">
                <a:latin typeface="Arial" panose="020B0604020202020204" pitchFamily="34" charset="0"/>
                <a:cs typeface="Arial" panose="020B0604020202020204" pitchFamily="34" charset="0"/>
              </a:defRPr>
            </a:lvl1pPr>
          </a:lstStyle>
          <a:p>
            <a:r>
              <a:rPr lang="en-US" dirty="0"/>
              <a:t>Department/Institute/Centre name</a:t>
            </a:r>
          </a:p>
        </p:txBody>
      </p:sp>
      <p:sp>
        <p:nvSpPr>
          <p:cNvPr id="17" name="Text Placeholder 3">
            <a:extLst>
              <a:ext uri="{FF2B5EF4-FFF2-40B4-BE49-F238E27FC236}">
                <a16:creationId xmlns:a16="http://schemas.microsoft.com/office/drawing/2014/main" id="{A53E4C59-1A50-AF49-AAA6-B494CC698BA2}"/>
              </a:ext>
            </a:extLst>
          </p:cNvPr>
          <p:cNvSpPr>
            <a:spLocks noGrp="1"/>
          </p:cNvSpPr>
          <p:nvPr>
            <p:ph type="body" sz="quarter" idx="10"/>
          </p:nvPr>
        </p:nvSpPr>
        <p:spPr>
          <a:xfrm>
            <a:off x="1364775" y="1469571"/>
            <a:ext cx="10345008" cy="4678680"/>
          </a:xfrm>
          <a:prstGeom prst="rect">
            <a:avLst/>
          </a:prstGeom>
        </p:spPr>
        <p:txBody>
          <a:bodyPr/>
          <a:lstStyle>
            <a:lvl1pPr algn="l">
              <a:lnSpc>
                <a:spcPts val="2450"/>
              </a:lnSpc>
              <a:defRPr sz="2000" b="1" i="0" baseline="0">
                <a:solidFill>
                  <a:srgbClr val="E0112B"/>
                </a:solidFill>
                <a:latin typeface="Arial" panose="020B0604020202020204" pitchFamily="34" charset="0"/>
                <a:cs typeface="Arial" panose="020B0604020202020204" pitchFamily="34" charset="0"/>
              </a:defRPr>
            </a:lvl1pPr>
            <a:lvl2pPr marL="138113"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2pPr>
            <a:lvl3pPr marL="139304"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3pPr>
            <a:lvl4pPr marL="406004" indent="-180000" algn="l">
              <a:lnSpc>
                <a:spcPts val="2450"/>
              </a:lnSpc>
              <a:buClr>
                <a:schemeClr val="tx1"/>
              </a:buClr>
              <a:buFont typeface="Wingdings" pitchFamily="2" charset="2"/>
              <a:buChar char="§"/>
              <a:defRPr sz="1800" b="0" i="0">
                <a:solidFill>
                  <a:schemeClr val="tx1"/>
                </a:solidFill>
                <a:latin typeface="Arial" panose="020B0604020202020204" pitchFamily="34" charset="0"/>
                <a:cs typeface="Arial" panose="020B0604020202020204" pitchFamily="34" charset="0"/>
              </a:defRPr>
            </a:lvl4pPr>
            <a:lvl5pPr marL="406003" indent="0" algn="l">
              <a:lnSpc>
                <a:spcPts val="2450"/>
              </a:lnSpc>
              <a:buNone/>
              <a:defRPr sz="1800" b="0" i="0">
                <a:solidFill>
                  <a:schemeClr val="tx1"/>
                </a:solidFill>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 Fifth level</a:t>
            </a:r>
          </a:p>
        </p:txBody>
      </p:sp>
      <p:grpSp>
        <p:nvGrpSpPr>
          <p:cNvPr id="20" name="Group 19">
            <a:extLst>
              <a:ext uri="{FF2B5EF4-FFF2-40B4-BE49-F238E27FC236}">
                <a16:creationId xmlns:a16="http://schemas.microsoft.com/office/drawing/2014/main" id="{EE78DC4E-A482-2443-BBF0-8A5C274F4404}"/>
              </a:ext>
            </a:extLst>
          </p:cNvPr>
          <p:cNvGrpSpPr/>
          <p:nvPr userDrawn="1"/>
        </p:nvGrpSpPr>
        <p:grpSpPr>
          <a:xfrm>
            <a:off x="400009" y="6356170"/>
            <a:ext cx="908092" cy="119835"/>
            <a:chOff x="300038" y="6422517"/>
            <a:chExt cx="872569" cy="153531"/>
          </a:xfrm>
        </p:grpSpPr>
        <p:pic>
          <p:nvPicPr>
            <p:cNvPr id="21" name="Picture 20">
              <a:extLst>
                <a:ext uri="{FF2B5EF4-FFF2-40B4-BE49-F238E27FC236}">
                  <a16:creationId xmlns:a16="http://schemas.microsoft.com/office/drawing/2014/main" id="{F7D9786C-26F3-6B49-B561-AF7C60DA32F0}"/>
                </a:ext>
              </a:extLst>
            </p:cNvPr>
            <p:cNvPicPr>
              <a:picLocks noChangeAspect="1"/>
            </p:cNvPicPr>
            <p:nvPr userDrawn="1"/>
          </p:nvPicPr>
          <p:blipFill>
            <a:blip r:embed="rId3"/>
            <a:stretch>
              <a:fillRect/>
            </a:stretch>
          </p:blipFill>
          <p:spPr>
            <a:xfrm>
              <a:off x="300038" y="6422517"/>
              <a:ext cx="209241" cy="150224"/>
            </a:xfrm>
            <a:prstGeom prst="rect">
              <a:avLst/>
            </a:prstGeom>
          </p:spPr>
        </p:pic>
        <p:pic>
          <p:nvPicPr>
            <p:cNvPr id="22" name="Picture 21">
              <a:extLst>
                <a:ext uri="{FF2B5EF4-FFF2-40B4-BE49-F238E27FC236}">
                  <a16:creationId xmlns:a16="http://schemas.microsoft.com/office/drawing/2014/main" id="{864B8E30-D072-6B43-B098-2385EDDD44E5}"/>
                </a:ext>
              </a:extLst>
            </p:cNvPr>
            <p:cNvPicPr>
              <a:picLocks noChangeAspect="1"/>
            </p:cNvPicPr>
            <p:nvPr userDrawn="1"/>
          </p:nvPicPr>
          <p:blipFill>
            <a:blip r:embed="rId4"/>
            <a:stretch>
              <a:fillRect/>
            </a:stretch>
          </p:blipFill>
          <p:spPr>
            <a:xfrm>
              <a:off x="497406" y="6425613"/>
              <a:ext cx="228019" cy="150224"/>
            </a:xfrm>
            <a:prstGeom prst="rect">
              <a:avLst/>
            </a:prstGeom>
          </p:spPr>
        </p:pic>
        <p:pic>
          <p:nvPicPr>
            <p:cNvPr id="23" name="Picture 22">
              <a:extLst>
                <a:ext uri="{FF2B5EF4-FFF2-40B4-BE49-F238E27FC236}">
                  <a16:creationId xmlns:a16="http://schemas.microsoft.com/office/drawing/2014/main" id="{827E3F0B-3619-2E42-B352-238A547F7F83}"/>
                </a:ext>
              </a:extLst>
            </p:cNvPr>
            <p:cNvPicPr>
              <a:picLocks noChangeAspect="1"/>
            </p:cNvPicPr>
            <p:nvPr userDrawn="1"/>
          </p:nvPicPr>
          <p:blipFill>
            <a:blip r:embed="rId5"/>
            <a:stretch>
              <a:fillRect/>
            </a:stretch>
          </p:blipFill>
          <p:spPr>
            <a:xfrm>
              <a:off x="711927" y="6425824"/>
              <a:ext cx="228019" cy="150224"/>
            </a:xfrm>
            <a:prstGeom prst="rect">
              <a:avLst/>
            </a:prstGeom>
          </p:spPr>
        </p:pic>
        <p:pic>
          <p:nvPicPr>
            <p:cNvPr id="24" name="Picture 23">
              <a:extLst>
                <a:ext uri="{FF2B5EF4-FFF2-40B4-BE49-F238E27FC236}">
                  <a16:creationId xmlns:a16="http://schemas.microsoft.com/office/drawing/2014/main" id="{C1B6031F-6F80-1642-8050-F7AA7F8829E5}"/>
                </a:ext>
              </a:extLst>
            </p:cNvPr>
            <p:cNvPicPr>
              <a:picLocks noChangeAspect="1"/>
            </p:cNvPicPr>
            <p:nvPr userDrawn="1"/>
          </p:nvPicPr>
          <p:blipFill>
            <a:blip r:embed="rId6"/>
            <a:stretch>
              <a:fillRect/>
            </a:stretch>
          </p:blipFill>
          <p:spPr>
            <a:xfrm>
              <a:off x="920445" y="6424466"/>
              <a:ext cx="252162" cy="150224"/>
            </a:xfrm>
            <a:prstGeom prst="rect">
              <a:avLst/>
            </a:prstGeom>
          </p:spPr>
        </p:pic>
      </p:grpSp>
    </p:spTree>
    <p:extLst>
      <p:ext uri="{BB962C8B-B14F-4D97-AF65-F5344CB8AC3E}">
        <p14:creationId xmlns:p14="http://schemas.microsoft.com/office/powerpoint/2010/main" val="3618140107"/>
      </p:ext>
    </p:extLst>
  </p:cSld>
  <p:clrMapOvr>
    <a:masterClrMapping/>
  </p:clrMapOvr>
  <p:extLst>
    <p:ext uri="{DCECCB84-F9BA-43D5-87BE-67443E8EF086}">
      <p15:sldGuideLst xmlns:p15="http://schemas.microsoft.com/office/powerpoint/2012/main">
        <p15:guide id="1" pos="2880">
          <p15:clr>
            <a:srgbClr val="FBAE40"/>
          </p15:clr>
        </p15:guide>
        <p15:guide id="2" orient="horz" pos="4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atin typeface="Arial" charset="0"/>
                <a:cs typeface="Arial" charset="0"/>
              </a:defRPr>
            </a:lvl1pPr>
          </a:lstStyle>
          <a:p>
            <a:pPr eaLnBrk="0" fontAlgn="base" hangingPunct="0">
              <a:spcBef>
                <a:spcPct val="0"/>
              </a:spcBef>
              <a:spcAft>
                <a:spcPct val="0"/>
              </a:spcAft>
              <a:defRPr/>
            </a:pPr>
            <a:fld id="{7818BA90-6270-4DEF-A351-EFCF16F744D4}" type="datetime1">
              <a:rPr lang="en-GB" smtClean="0">
                <a:solidFill>
                  <a:srgbClr val="000000"/>
                </a:solidFill>
              </a:rPr>
              <a:pPr eaLnBrk="0" fontAlgn="base" hangingPunct="0">
                <a:spcBef>
                  <a:spcPct val="0"/>
                </a:spcBef>
                <a:spcAft>
                  <a:spcPct val="0"/>
                </a:spcAft>
                <a:defRPr/>
              </a:pPr>
              <a:t>01/11/2020</a:t>
            </a:fld>
            <a:endParaRPr lang="en-GB" dirty="0">
              <a:solidFill>
                <a:srgbClr val="00000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dirty="0">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pPr>
              <a:defRPr/>
            </a:pPr>
            <a:fld id="{7B488660-2D51-4C9B-9EF5-102C34A7ED46}"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40473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9A158-BB9B-4444-ADE1-48AFBA283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4349F-92F4-46D5-BFCC-B8E16018C3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EB4C1-D74C-4DA4-A8C8-A2D91E043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A3767-4948-48A7-85CC-A6DF9DFE5ED2}" type="datetimeFigureOut">
              <a:rPr lang="en-GB" smtClean="0"/>
              <a:t>01/11/2020</a:t>
            </a:fld>
            <a:endParaRPr lang="en-GB"/>
          </a:p>
        </p:txBody>
      </p:sp>
      <p:sp>
        <p:nvSpPr>
          <p:cNvPr id="5" name="Footer Placeholder 4">
            <a:extLst>
              <a:ext uri="{FF2B5EF4-FFF2-40B4-BE49-F238E27FC236}">
                <a16:creationId xmlns:a16="http://schemas.microsoft.com/office/drawing/2014/main" id="{90D924FE-2D9F-45CD-80E6-10A8D6909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3A112-33E2-47CE-8901-B4939D703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E8C99-2ECE-4DD9-8D5A-720666166B08}" type="slidenum">
              <a:rPr lang="en-GB" smtClean="0"/>
              <a:t>‹#›</a:t>
            </a:fld>
            <a:endParaRPr lang="en-GB"/>
          </a:p>
        </p:txBody>
      </p:sp>
    </p:spTree>
    <p:extLst>
      <p:ext uri="{BB962C8B-B14F-4D97-AF65-F5344CB8AC3E}">
        <p14:creationId xmlns:p14="http://schemas.microsoft.com/office/powerpoint/2010/main" val="34069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11/1/2020</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44810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uos.ac.uk/content/guest-blog-writing-strong-impact-summary-your-research-projec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4.xml"/><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4.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4.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4.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4.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4.xml"/><Relationship Id="rId1" Type="http://schemas.openxmlformats.org/officeDocument/2006/relationships/tags" Target="../tags/tag6.xml"/><Relationship Id="rId5" Type="http://schemas.openxmlformats.org/officeDocument/2006/relationships/hyperlink" Target="http://www.who.int/gho/immunization/en/" TargetMode="Externa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hyperlink" Target="http://www.who.int/gho/immunization/en/"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cym_v.1.2.pdf"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www.citethisforme.com/harvard-referencing"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80B19-0DAA-4465-9787-541CB8A01F49}"/>
              </a:ext>
            </a:extLst>
          </p:cNvPr>
          <p:cNvSpPr>
            <a:spLocks noGrp="1"/>
          </p:cNvSpPr>
          <p:nvPr>
            <p:ph type="ctrTitle"/>
          </p:nvPr>
        </p:nvSpPr>
        <p:spPr/>
        <p:txBody>
          <a:bodyPr/>
          <a:lstStyle/>
          <a:p>
            <a:r>
              <a:rPr lang="cy-GB" noProof="0">
                <a:solidFill>
                  <a:schemeClr val="bg1"/>
                </a:solidFill>
              </a:rPr>
              <a:t>Sesiwn </a:t>
            </a:r>
            <a:r>
              <a:rPr lang="cy-GB" noProof="0" smtClean="0">
                <a:solidFill>
                  <a:schemeClr val="bg1"/>
                </a:solidFill>
              </a:rPr>
              <a:t>3</a:t>
            </a:r>
            <a:endParaRPr lang="cy-GB" noProof="0" dirty="0">
              <a:solidFill>
                <a:schemeClr val="bg1"/>
              </a:solidFill>
            </a:endParaRPr>
          </a:p>
        </p:txBody>
      </p:sp>
      <p:sp>
        <p:nvSpPr>
          <p:cNvPr id="3" name="Subtitle 2">
            <a:extLst>
              <a:ext uri="{FF2B5EF4-FFF2-40B4-BE49-F238E27FC236}">
                <a16:creationId xmlns:a16="http://schemas.microsoft.com/office/drawing/2014/main" id="{6D88C9FB-7266-4962-90B3-7C0BBA14C0E5}"/>
              </a:ext>
            </a:extLst>
          </p:cNvPr>
          <p:cNvSpPr>
            <a:spLocks noGrp="1"/>
          </p:cNvSpPr>
          <p:nvPr>
            <p:ph type="subTitle" idx="1"/>
          </p:nvPr>
        </p:nvSpPr>
        <p:spPr/>
        <p:txBody>
          <a:bodyPr>
            <a:normAutofit/>
          </a:bodyPr>
          <a:lstStyle/>
          <a:p>
            <a:r>
              <a:rPr lang="cy-GB" sz="4000" noProof="0" dirty="0">
                <a:solidFill>
                  <a:schemeClr val="bg1"/>
                </a:solidFill>
              </a:rPr>
              <a:t>Deall Llên-ladrad a Dyfynnu Cyfeiriadau</a:t>
            </a:r>
          </a:p>
        </p:txBody>
      </p:sp>
    </p:spTree>
    <p:extLst>
      <p:ext uri="{BB962C8B-B14F-4D97-AF65-F5344CB8AC3E}">
        <p14:creationId xmlns:p14="http://schemas.microsoft.com/office/powerpoint/2010/main" val="428498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solidFill>
                  <a:srgbClr val="FF0000"/>
                </a:solidFill>
              </a:rPr>
              <a:t>Amcanion y Sesiwn:</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2050017"/>
            <a:ext cx="5762625" cy="2224662"/>
          </a:xfrm>
          <a:ln w="38100">
            <a:solidFill>
              <a:schemeClr val="accent1"/>
            </a:solidFill>
          </a:ln>
        </p:spPr>
        <p:txBody>
          <a:bodyPr>
            <a:normAutofit/>
          </a:bodyPr>
          <a:lstStyle/>
          <a:p>
            <a:pPr>
              <a:buFont typeface="Wingdings" panose="05000000000000000000" pitchFamily="2" charset="2"/>
              <a:buChar char="ü"/>
            </a:pPr>
            <a:r>
              <a:rPr lang="cy-GB" noProof="0" dirty="0"/>
              <a:t>Ailedrych yn gyflym ar sut i ddod o hyd i ffynonellau a gwneud nodiadau</a:t>
            </a:r>
          </a:p>
          <a:p>
            <a:pPr>
              <a:buFont typeface="Wingdings" panose="05000000000000000000" pitchFamily="2" charset="2"/>
              <a:buChar char="ü"/>
            </a:pPr>
            <a:r>
              <a:rPr lang="cy-GB" noProof="0" dirty="0"/>
              <a:t>Adnabod ac osgoi llên-ladrad</a:t>
            </a:r>
          </a:p>
          <a:p>
            <a:pPr>
              <a:buFont typeface="Wingdings" panose="05000000000000000000" pitchFamily="2" charset="2"/>
              <a:buChar char="ü"/>
            </a:pPr>
            <a:r>
              <a:rPr lang="cy-GB" noProof="0" dirty="0"/>
              <a:t>Dyfynnu a chyfeirnodi</a:t>
            </a:r>
          </a:p>
        </p:txBody>
      </p:sp>
      <p:pic>
        <p:nvPicPr>
          <p:cNvPr id="5" name="Picture 4">
            <a:extLst>
              <a:ext uri="{FF2B5EF4-FFF2-40B4-BE49-F238E27FC236}">
                <a16:creationId xmlns:a16="http://schemas.microsoft.com/office/drawing/2014/main" id="{795953D9-0BE7-4D77-8599-FFBB6175954A}"/>
              </a:ext>
            </a:extLst>
          </p:cNvPr>
          <p:cNvPicPr>
            <a:picLocks noChangeAspect="1"/>
          </p:cNvPicPr>
          <p:nvPr/>
        </p:nvPicPr>
        <p:blipFill>
          <a:blip r:embed="rId4"/>
          <a:stretch>
            <a:fillRect/>
          </a:stretch>
        </p:blipFill>
        <p:spPr>
          <a:xfrm>
            <a:off x="7416235" y="753600"/>
            <a:ext cx="4000500" cy="4029075"/>
          </a:xfrm>
          <a:prstGeom prst="rect">
            <a:avLst/>
          </a:prstGeom>
        </p:spPr>
      </p:pic>
    </p:spTree>
    <p:extLst>
      <p:ext uri="{BB962C8B-B14F-4D97-AF65-F5344CB8AC3E}">
        <p14:creationId xmlns:p14="http://schemas.microsoft.com/office/powerpoint/2010/main" val="2673326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0107" y="1905183"/>
            <a:ext cx="2971800" cy="1523817"/>
          </a:xfrm>
        </p:spPr>
        <p:txBody>
          <a:bodyPr>
            <a:normAutofit/>
          </a:bodyPr>
          <a:lstStyle/>
          <a:p>
            <a:pPr algn="l"/>
            <a:r>
              <a:rPr lang="cy-GB" b="1" noProof="0" dirty="0">
                <a:solidFill>
                  <a:srgbClr val="FF0000"/>
                </a:solidFill>
                <a:latin typeface="Arial" panose="020B0604020202020204" pitchFamily="34" charset="0"/>
                <a:cs typeface="Arial" panose="020B0604020202020204" pitchFamily="34" charset="0"/>
              </a:rPr>
              <a:t>Y broses chwilio</a:t>
            </a:r>
          </a:p>
        </p:txBody>
      </p:sp>
      <p:cxnSp>
        <p:nvCxnSpPr>
          <p:cNvPr id="5" name="Straight Arrow Connector 7"/>
          <p:cNvCxnSpPr>
            <a:cxnSpLocks noChangeShapeType="1"/>
          </p:cNvCxnSpPr>
          <p:nvPr/>
        </p:nvCxnSpPr>
        <p:spPr bwMode="auto">
          <a:xfrm>
            <a:off x="7772164" y="1022704"/>
            <a:ext cx="0" cy="373063"/>
          </a:xfrm>
          <a:prstGeom prst="straightConnector1">
            <a:avLst/>
          </a:prstGeom>
          <a:noFill/>
          <a:ln w="9525" algn="ctr">
            <a:solidFill>
              <a:schemeClr val="accent1"/>
            </a:solidFill>
            <a:miter lim="800000"/>
            <a:headEn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8" name="Group 7"/>
          <p:cNvGrpSpPr/>
          <p:nvPr/>
        </p:nvGrpSpPr>
        <p:grpSpPr>
          <a:xfrm>
            <a:off x="4207669" y="49239"/>
            <a:ext cx="7226622" cy="5172842"/>
            <a:chOff x="2286000" y="-279637"/>
            <a:chExt cx="6552728" cy="7106442"/>
          </a:xfrm>
        </p:grpSpPr>
        <p:sp>
          <p:nvSpPr>
            <p:cNvPr id="4" name="Rounded Rectangle 3"/>
            <p:cNvSpPr>
              <a:spLocks noChangeArrowheads="1"/>
            </p:cNvSpPr>
            <p:nvPr/>
          </p:nvSpPr>
          <p:spPr bwMode="auto">
            <a:xfrm>
              <a:off x="4689425" y="-279637"/>
              <a:ext cx="1727113" cy="1081087"/>
            </a:xfrm>
            <a:prstGeom prst="roundRect">
              <a:avLst>
                <a:gd name="adj" fmla="val 16667"/>
              </a:avLst>
            </a:prstGeom>
            <a:solidFill>
              <a:schemeClr val="accent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defRPr sz="2400">
                  <a:solidFill>
                    <a:schemeClr val="tx1"/>
                  </a:solidFill>
                  <a:latin typeface="Times" charset="0"/>
                  <a:cs typeface="Arial" charset="0"/>
                </a:defRPr>
              </a:lvl1pPr>
              <a:lvl2pPr marL="742950" indent="-285750">
                <a:defRPr sz="2400">
                  <a:solidFill>
                    <a:schemeClr val="tx1"/>
                  </a:solidFill>
                  <a:latin typeface="Times" charset="0"/>
                  <a:cs typeface="Arial" charset="0"/>
                </a:defRPr>
              </a:lvl2pPr>
              <a:lvl3pPr marL="1143000" indent="-228600">
                <a:defRPr sz="2400">
                  <a:solidFill>
                    <a:schemeClr val="tx1"/>
                  </a:solidFill>
                  <a:latin typeface="Times" charset="0"/>
                  <a:cs typeface="Arial" charset="0"/>
                </a:defRPr>
              </a:lvl3pPr>
              <a:lvl4pPr marL="1600200" indent="-228600">
                <a:defRPr sz="2400">
                  <a:solidFill>
                    <a:schemeClr val="tx1"/>
                  </a:solidFill>
                  <a:latin typeface="Times" charset="0"/>
                  <a:cs typeface="Arial" charset="0"/>
                </a:defRPr>
              </a:lvl4pPr>
              <a:lvl5pPr marL="2057400" indent="-228600">
                <a:defRPr sz="2400">
                  <a:solidFill>
                    <a:schemeClr val="tx1"/>
                  </a:solidFill>
                  <a:latin typeface="Times" charset="0"/>
                  <a:cs typeface="Arial" charset="0"/>
                </a:defRPr>
              </a:lvl5pPr>
              <a:lvl6pPr marL="2514600" indent="-228600" eaLnBrk="0" fontAlgn="base" hangingPunct="0">
                <a:spcBef>
                  <a:spcPct val="0"/>
                </a:spcBef>
                <a:spcAft>
                  <a:spcPct val="0"/>
                </a:spcAft>
                <a:defRPr sz="2400">
                  <a:solidFill>
                    <a:schemeClr val="tx1"/>
                  </a:solidFill>
                  <a:latin typeface="Times" charset="0"/>
                  <a:cs typeface="Arial" charset="0"/>
                </a:defRPr>
              </a:lvl6pPr>
              <a:lvl7pPr marL="2971800" indent="-228600" eaLnBrk="0" fontAlgn="base" hangingPunct="0">
                <a:spcBef>
                  <a:spcPct val="0"/>
                </a:spcBef>
                <a:spcAft>
                  <a:spcPct val="0"/>
                </a:spcAft>
                <a:defRPr sz="2400">
                  <a:solidFill>
                    <a:schemeClr val="tx1"/>
                  </a:solidFill>
                  <a:latin typeface="Times" charset="0"/>
                  <a:cs typeface="Arial" charset="0"/>
                </a:defRPr>
              </a:lvl7pPr>
              <a:lvl8pPr marL="3429000" indent="-228600" eaLnBrk="0" fontAlgn="base" hangingPunct="0">
                <a:spcBef>
                  <a:spcPct val="0"/>
                </a:spcBef>
                <a:spcAft>
                  <a:spcPct val="0"/>
                </a:spcAft>
                <a:defRPr sz="2400">
                  <a:solidFill>
                    <a:schemeClr val="tx1"/>
                  </a:solidFill>
                  <a:latin typeface="Times" charset="0"/>
                  <a:cs typeface="Arial" charset="0"/>
                </a:defRPr>
              </a:lvl8pPr>
              <a:lvl9pPr marL="3886200" indent="-228600" eaLnBrk="0" fontAlgn="base" hangingPunct="0">
                <a:spcBef>
                  <a:spcPct val="0"/>
                </a:spcBef>
                <a:spcAft>
                  <a:spcPct val="0"/>
                </a:spcAft>
                <a:defRPr sz="2400">
                  <a:solidFill>
                    <a:schemeClr val="tx1"/>
                  </a:solidFill>
                  <a:latin typeface="Times" charset="0"/>
                  <a:cs typeface="Arial" charset="0"/>
                </a:defRPr>
              </a:lvl9pPr>
            </a:lstStyle>
            <a:p>
              <a:endParaRPr lang="en-GB" altLang="en-US" sz="2000" dirty="0"/>
            </a:p>
            <a:p>
              <a:r>
                <a:rPr lang="en-GB" altLang="en-US" sz="2100" dirty="0" err="1">
                  <a:solidFill>
                    <a:schemeClr val="bg1"/>
                  </a:solidFill>
                  <a:latin typeface="Arial" charset="0"/>
                </a:rPr>
                <a:t>Diffinio’r</a:t>
              </a:r>
              <a:r>
                <a:rPr lang="en-GB" altLang="en-US" sz="2100" dirty="0">
                  <a:solidFill>
                    <a:schemeClr val="bg1"/>
                  </a:solidFill>
                  <a:latin typeface="Arial" charset="0"/>
                </a:rPr>
                <a:t> </a:t>
              </a:r>
              <a:r>
                <a:rPr lang="en-GB" altLang="en-US" sz="2100" dirty="0" err="1">
                  <a:solidFill>
                    <a:schemeClr val="bg1"/>
                  </a:solidFill>
                  <a:latin typeface="Arial" charset="0"/>
                </a:rPr>
                <a:t>testun</a:t>
              </a:r>
              <a:endParaRPr lang="en-GB" altLang="en-US" sz="2100" dirty="0">
                <a:solidFill>
                  <a:schemeClr val="bg1"/>
                </a:solidFill>
                <a:latin typeface="Arial" charset="0"/>
              </a:endParaRPr>
            </a:p>
          </p:txBody>
        </p:sp>
        <p:graphicFrame>
          <p:nvGraphicFramePr>
            <p:cNvPr id="6" name="Diagram 5"/>
            <p:cNvGraphicFramePr/>
            <p:nvPr>
              <p:extLst>
                <p:ext uri="{D42A27DB-BD31-4B8C-83A1-F6EECF244321}">
                  <p14:modId xmlns:p14="http://schemas.microsoft.com/office/powerpoint/2010/main" val="2325507163"/>
                </p:ext>
              </p:extLst>
            </p:nvPr>
          </p:nvGraphicFramePr>
          <p:xfrm>
            <a:off x="2286000" y="1570221"/>
            <a:ext cx="6552728" cy="5256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spTree>
    <p:extLst>
      <p:ext uri="{BB962C8B-B14F-4D97-AF65-F5344CB8AC3E}">
        <p14:creationId xmlns:p14="http://schemas.microsoft.com/office/powerpoint/2010/main" val="214474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8400" y="228600"/>
            <a:ext cx="8229600" cy="1143000"/>
          </a:xfrm>
        </p:spPr>
        <p:txBody>
          <a:bodyPr>
            <a:normAutofit fontScale="90000"/>
          </a:bodyPr>
          <a:lstStyle/>
          <a:p>
            <a:r>
              <a:rPr lang="cy-GB" b="1" noProof="0" dirty="0">
                <a:solidFill>
                  <a:srgbClr val="FF0000"/>
                </a:solidFill>
              </a:rPr>
              <a:t>Rheoli gwybodaeth a chymryd nodiadau</a:t>
            </a:r>
          </a:p>
        </p:txBody>
      </p:sp>
      <p:sp>
        <p:nvSpPr>
          <p:cNvPr id="3" name="Content Placeholder 2"/>
          <p:cNvSpPr>
            <a:spLocks noGrp="1"/>
          </p:cNvSpPr>
          <p:nvPr>
            <p:ph idx="1"/>
          </p:nvPr>
        </p:nvSpPr>
        <p:spPr>
          <a:xfrm>
            <a:off x="1638300" y="1371601"/>
            <a:ext cx="5825852" cy="4754564"/>
          </a:xfrm>
        </p:spPr>
        <p:txBody>
          <a:bodyPr>
            <a:normAutofit/>
          </a:bodyPr>
          <a:lstStyle/>
          <a:p>
            <a:r>
              <a:rPr lang="cy-GB" noProof="0" dirty="0"/>
              <a:t>Meddyliwch sut y gallech gadw cofnod o’r pethau y mae’n rhaid i chi eu darllen?</a:t>
            </a:r>
          </a:p>
          <a:p>
            <a:r>
              <a:rPr lang="cy-GB" noProof="0" dirty="0"/>
              <a:t>Pa dechnegau ydych chi’n eu defnyddio ar hyn o bryd?</a:t>
            </a:r>
          </a:p>
          <a:p>
            <a:r>
              <a:rPr lang="cy-GB" noProof="0" dirty="0"/>
              <a:t>Ydych chi’n meddwl bod unrhyw offer allai helpu?</a:t>
            </a:r>
          </a:p>
          <a:p>
            <a:r>
              <a:rPr lang="cy-GB" noProof="0" dirty="0"/>
              <a:t>Meddyliwch sut rydych chi’n trefnu eich </a:t>
            </a:r>
            <a:r>
              <a:rPr lang="cy-GB" dirty="0"/>
              <a:t>deunydd cyfeirio – llyfrau, y we, cylchgronau ac ati?</a:t>
            </a:r>
            <a:endParaRPr lang="cy-GB" noProof="0" dirty="0"/>
          </a:p>
        </p:txBody>
      </p:sp>
      <p:pic>
        <p:nvPicPr>
          <p:cNvPr id="6146" name="Picture 2" descr="C:\Users\seckerj\AppData\Local\Microsoft\Windows\Temporary Internet Files\Content.IE5\TTBIWIZQ\MP90043053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6160" y="1712732"/>
            <a:ext cx="2894906" cy="3516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27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927100" y="497050"/>
            <a:ext cx="10515600" cy="1325563"/>
          </a:xfrm>
        </p:spPr>
        <p:txBody>
          <a:bodyPr/>
          <a:lstStyle/>
          <a:p>
            <a:r>
              <a:rPr lang="cy-GB" noProof="0" dirty="0">
                <a:solidFill>
                  <a:srgbClr val="FF0000"/>
                </a:solidFill>
              </a:rPr>
              <a:t>Arfer cyfeirnodi da:</a:t>
            </a:r>
          </a:p>
        </p:txBody>
      </p:sp>
      <p:sp>
        <p:nvSpPr>
          <p:cNvPr id="5" name="Rectangle 4">
            <a:extLst>
              <a:ext uri="{FF2B5EF4-FFF2-40B4-BE49-F238E27FC236}">
                <a16:creationId xmlns:a16="http://schemas.microsoft.com/office/drawing/2014/main" id="{C2CFFA8F-58E9-4263-82FB-5A2EF03F3404}"/>
              </a:ext>
            </a:extLst>
          </p:cNvPr>
          <p:cNvSpPr/>
          <p:nvPr/>
        </p:nvSpPr>
        <p:spPr>
          <a:xfrm>
            <a:off x="467544" y="1658640"/>
            <a:ext cx="7992888" cy="5201424"/>
          </a:xfrm>
          <a:prstGeom prst="rect">
            <a:avLst/>
          </a:prstGeom>
        </p:spPr>
        <p:txBody>
          <a:bodyPr wrap="square" anchor="t">
            <a:spAutoFit/>
          </a:bodyPr>
          <a:lstStyle/>
          <a:p>
            <a:pPr marL="342900" indent="-342900">
              <a:spcBef>
                <a:spcPct val="0"/>
              </a:spcBef>
              <a:spcAft>
                <a:spcPts val="1200"/>
              </a:spcAft>
              <a:buFont typeface="Arial,Sans-Serif" panose="020B0604020202020204" pitchFamily="34" charset="0"/>
              <a:buChar char="•"/>
            </a:pPr>
            <a:r>
              <a:rPr lang="cy-GB" sz="2400" dirty="0">
                <a:latin typeface="Arial"/>
                <a:cs typeface="Arial"/>
              </a:rPr>
              <a:t>Cadwch gofnod o’r hyn y dewch chi o hyd iddo o’r cychwyn</a:t>
            </a:r>
            <a:endParaRPr lang="cy-GB" sz="2400" dirty="0">
              <a:latin typeface="Arial"/>
              <a:ea typeface="+mn-lt"/>
              <a:cs typeface="Arial"/>
            </a:endParaRPr>
          </a:p>
          <a:p>
            <a:pPr marL="342900" indent="-342900">
              <a:spcBef>
                <a:spcPct val="0"/>
              </a:spcBef>
              <a:spcAft>
                <a:spcPts val="1200"/>
              </a:spcAft>
              <a:buClrTx/>
              <a:buFont typeface="Arial,Sans-Serif" panose="020B0604020202020204" pitchFamily="34" charset="0"/>
              <a:buChar char="•"/>
            </a:pPr>
            <a:r>
              <a:rPr lang="cy-GB" sz="2400" dirty="0">
                <a:latin typeface="Arial"/>
                <a:cs typeface="Arial"/>
              </a:rPr>
              <a:t>Cofnodwch fanylion llawn y ffynonellau y gallech eu defnyddio</a:t>
            </a:r>
            <a:endParaRPr lang="cy-GB"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cy-GB" sz="2400" dirty="0">
                <a:latin typeface="Arial"/>
                <a:cs typeface="Arial"/>
              </a:rPr>
              <a:t>Gwnewch nodiadau o ansawdd da, nid copïo yn unig</a:t>
            </a:r>
            <a:endParaRPr lang="cy-GB" sz="2400" dirty="0">
              <a:latin typeface="Arial"/>
              <a:ea typeface="+mn-lt"/>
              <a:cs typeface="Arial"/>
            </a:endParaRPr>
          </a:p>
          <a:p>
            <a:pPr marL="342900" indent="-342900">
              <a:spcBef>
                <a:spcPct val="0"/>
              </a:spcBef>
              <a:spcAft>
                <a:spcPts val="1200"/>
              </a:spcAft>
              <a:buClrTx/>
              <a:buFont typeface="Arial,Sans-Serif" panose="020B0604020202020204" pitchFamily="34" charset="0"/>
              <a:buChar char="•"/>
            </a:pPr>
            <a:r>
              <a:rPr lang="cy-GB" sz="2400" dirty="0">
                <a:latin typeface="Arial"/>
                <a:cs typeface="Arial"/>
              </a:rPr>
              <a:t>Edrychwch ar y ffynhonnell – yn aml dangosir sut i ddyfynnu’r manylion</a:t>
            </a:r>
            <a:endParaRPr lang="cy-GB" sz="2400" dirty="0">
              <a:latin typeface="Arial"/>
              <a:ea typeface="+mn-lt"/>
              <a:cs typeface="Arial"/>
            </a:endParaRPr>
          </a:p>
          <a:p>
            <a:pPr marL="342900" indent="-342900">
              <a:lnSpc>
                <a:spcPct val="150000"/>
              </a:lnSpc>
              <a:spcBef>
                <a:spcPct val="0"/>
              </a:spcBef>
              <a:spcAft>
                <a:spcPts val="1200"/>
              </a:spcAft>
              <a:buFont typeface="Arial,Sans-Serif" panose="020B0604020202020204" pitchFamily="34" charset="0"/>
              <a:buChar char="•"/>
              <a:defRPr/>
            </a:pPr>
            <a:r>
              <a:rPr lang="cy-GB" sz="2400" dirty="0">
                <a:solidFill>
                  <a:srgbClr val="000000"/>
                </a:solidFill>
                <a:latin typeface="Arial"/>
                <a:cs typeface="Arial"/>
              </a:rPr>
              <a:t>Peidiwch â gadael pethau tan y funud olaf</a:t>
            </a:r>
            <a:endParaRPr lang="cy-GB" sz="2400" dirty="0">
              <a:latin typeface="Arial"/>
              <a:ea typeface="+mn-lt"/>
              <a:cs typeface="+mn-lt"/>
            </a:endParaRPr>
          </a:p>
          <a:p>
            <a:pPr marL="342900" indent="-342900">
              <a:lnSpc>
                <a:spcPct val="150000"/>
              </a:lnSpc>
              <a:spcBef>
                <a:spcPct val="0"/>
              </a:spcBef>
              <a:spcAft>
                <a:spcPts val="1200"/>
              </a:spcAft>
              <a:buFont typeface="Arial,Sans-Serif" panose="020B0604020202020204" pitchFamily="34" charset="0"/>
              <a:buChar char="•"/>
              <a:defRPr/>
            </a:pPr>
            <a:endParaRPr lang="en-GB" sz="2400" dirty="0">
              <a:latin typeface="Arial"/>
              <a:ea typeface="+mn-lt"/>
              <a:cs typeface="+mn-lt"/>
            </a:endParaRPr>
          </a:p>
          <a:p>
            <a:pPr marL="342900" indent="-342900">
              <a:spcBef>
                <a:spcPct val="0"/>
              </a:spcBef>
              <a:spcAft>
                <a:spcPts val="1200"/>
              </a:spcAft>
              <a:buClrTx/>
              <a:buFont typeface="Arial" panose="020B0604020202020204" pitchFamily="34" charset="0"/>
              <a:buChar char="•"/>
            </a:pPr>
            <a:endParaRPr lang="en-GB" altLang="en-US" sz="2000" dirty="0">
              <a:solidFill>
                <a:srgbClr val="0000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F747CC6-1503-4D5F-9AA5-27790BEDEFFC}"/>
              </a:ext>
            </a:extLst>
          </p:cNvPr>
          <p:cNvPicPr>
            <a:picLocks noChangeAspect="1"/>
          </p:cNvPicPr>
          <p:nvPr/>
        </p:nvPicPr>
        <p:blipFill>
          <a:blip r:embed="rId4"/>
          <a:stretch>
            <a:fillRect/>
          </a:stretch>
        </p:blipFill>
        <p:spPr>
          <a:xfrm>
            <a:off x="8460432" y="221734"/>
            <a:ext cx="3353840" cy="2400513"/>
          </a:xfrm>
          <a:prstGeom prst="rect">
            <a:avLst/>
          </a:prstGeom>
          <a:ln w="38100">
            <a:solidFill>
              <a:schemeClr val="accent1"/>
            </a:solidFill>
          </a:ln>
        </p:spPr>
      </p:pic>
      <p:pic>
        <p:nvPicPr>
          <p:cNvPr id="7" name="Picture 6">
            <a:extLst>
              <a:ext uri="{FF2B5EF4-FFF2-40B4-BE49-F238E27FC236}">
                <a16:creationId xmlns:a16="http://schemas.microsoft.com/office/drawing/2014/main" id="{C7BE8DB4-60BA-4276-9C91-A31AB48C8BDA}"/>
              </a:ext>
            </a:extLst>
          </p:cNvPr>
          <p:cNvPicPr>
            <a:picLocks noChangeAspect="1"/>
          </p:cNvPicPr>
          <p:nvPr/>
        </p:nvPicPr>
        <p:blipFill>
          <a:blip r:embed="rId5"/>
          <a:stretch>
            <a:fillRect/>
          </a:stretch>
        </p:blipFill>
        <p:spPr>
          <a:xfrm>
            <a:off x="8460432" y="2920399"/>
            <a:ext cx="3353840" cy="2400514"/>
          </a:xfrm>
          <a:prstGeom prst="rect">
            <a:avLst/>
          </a:prstGeom>
          <a:ln w="38100">
            <a:solidFill>
              <a:schemeClr val="accent1"/>
            </a:solidFill>
          </a:ln>
        </p:spPr>
      </p:pic>
    </p:spTree>
    <p:extLst>
      <p:ext uri="{BB962C8B-B14F-4D97-AF65-F5344CB8AC3E}">
        <p14:creationId xmlns:p14="http://schemas.microsoft.com/office/powerpoint/2010/main" val="1358252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958C3AB-6253-43F4-BB3F-287641C3A97F}"/>
              </a:ext>
            </a:extLst>
          </p:cNvPr>
          <p:cNvSpPr txBox="1"/>
          <p:nvPr/>
        </p:nvSpPr>
        <p:spPr>
          <a:xfrm>
            <a:off x="1547812" y="6000750"/>
            <a:ext cx="9096375" cy="230832"/>
          </a:xfrm>
          <a:prstGeom prst="rect">
            <a:avLst/>
          </a:prstGeom>
          <a:noFill/>
        </p:spPr>
        <p:txBody>
          <a:bodyPr wrap="square" rtlCol="0">
            <a:spAutoFit/>
          </a:bodyPr>
          <a:lstStyle/>
          <a:p>
            <a:r>
              <a:rPr lang="en-GB" sz="900">
                <a:hlinkClick r:id="rId4" tooltip="https://www.uos.ac.uk/content/guest-blog-writing-strong-impact-summary-your-research-project"/>
              </a:rPr>
              <a:t>This Photo</a:t>
            </a:r>
            <a:r>
              <a:rPr lang="en-GB" sz="900"/>
              <a:t> by Unknown Author is licensed under </a:t>
            </a:r>
            <a:r>
              <a:rPr lang="en-GB" sz="900">
                <a:hlinkClick r:id="rId5" tooltip="https://creativecommons.org/licenses/by/3.0/"/>
              </a:rPr>
              <a:t>CC BY</a:t>
            </a:r>
            <a:endParaRPr lang="en-GB" sz="900"/>
          </a:p>
        </p:txBody>
      </p:sp>
      <p:sp>
        <p:nvSpPr>
          <p:cNvPr id="8" name="Rectangle 7">
            <a:extLst>
              <a:ext uri="{FF2B5EF4-FFF2-40B4-BE49-F238E27FC236}">
                <a16:creationId xmlns:a16="http://schemas.microsoft.com/office/drawing/2014/main" id="{AC67AEE5-BCE8-46A8-88F9-18DC3DD5DACF}"/>
              </a:ext>
            </a:extLst>
          </p:cNvPr>
          <p:cNvSpPr/>
          <p:nvPr/>
        </p:nvSpPr>
        <p:spPr>
          <a:xfrm>
            <a:off x="1621061" y="1417182"/>
            <a:ext cx="9088077" cy="3293209"/>
          </a:xfrm>
          <a:prstGeom prst="rect">
            <a:avLst/>
          </a:prstGeom>
          <a:ln w="38100">
            <a:solidFill>
              <a:schemeClr val="accent1"/>
            </a:solidFill>
          </a:ln>
        </p:spPr>
        <p:txBody>
          <a:bodyPr wrap="square" anchor="t">
            <a:spAutoFit/>
          </a:bodyPr>
          <a:lstStyle/>
          <a:p>
            <a:pPr marL="342900" indent="-342900">
              <a:spcBef>
                <a:spcPct val="0"/>
              </a:spcBef>
              <a:spcAft>
                <a:spcPts val="1200"/>
              </a:spcAft>
              <a:buFont typeface="Wingdings" panose="05000000000000000000" pitchFamily="2" charset="2"/>
              <a:buChar char="§"/>
            </a:pPr>
            <a:r>
              <a:rPr lang="cy-GB" sz="2400" dirty="0">
                <a:latin typeface="Arial"/>
                <a:cs typeface="Arial"/>
              </a:rPr>
              <a:t>Darganfyddwch system o storio cyfeiriadau sy’n gweithio i chi</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latin typeface="Arial"/>
                <a:cs typeface="Arial"/>
              </a:rPr>
              <a:t>Offeryn rheoli cyfeiriadau</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latin typeface="Arial"/>
                <a:cs typeface="Arial"/>
              </a:rPr>
              <a:t>Dogfen Word gyda’r holl gyfeiriadau wedi’u fformatio ac yn barod</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latin typeface="Arial"/>
                <a:cs typeface="Arial"/>
              </a:rPr>
              <a:t>System ffeilio strwythuredig ar gyfer nodiadau gyda chyfeiriadau llawn</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solidFill>
                  <a:srgbClr val="000000"/>
                </a:solidFill>
                <a:latin typeface="Arial"/>
                <a:cs typeface="Arial"/>
              </a:rPr>
              <a:t>Taenlenni o gyfeiriadau</a:t>
            </a:r>
            <a:endParaRPr lang="cy-GB" sz="2400" dirty="0">
              <a:latin typeface="Arial"/>
              <a:ea typeface="+mn-lt"/>
              <a:cs typeface="+mn-lt"/>
            </a:endParaRPr>
          </a:p>
        </p:txBody>
      </p:sp>
    </p:spTree>
    <p:extLst>
      <p:ext uri="{BB962C8B-B14F-4D97-AF65-F5344CB8AC3E}">
        <p14:creationId xmlns:p14="http://schemas.microsoft.com/office/powerpoint/2010/main" val="3951378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2272507"/>
            <a:ext cx="4512469" cy="1325563"/>
          </a:xfrm>
        </p:spPr>
        <p:txBody>
          <a:bodyPr>
            <a:normAutofit/>
          </a:bodyPr>
          <a:lstStyle/>
          <a:p>
            <a:r>
              <a:rPr lang="cy-GB" noProof="0" dirty="0"/>
              <a:t>Beth yw Llên-ladrad?</a:t>
            </a:r>
          </a:p>
        </p:txBody>
      </p:sp>
      <p:pic>
        <p:nvPicPr>
          <p:cNvPr id="4" name="Picture 3">
            <a:extLst>
              <a:ext uri="{FF2B5EF4-FFF2-40B4-BE49-F238E27FC236}">
                <a16:creationId xmlns:a16="http://schemas.microsoft.com/office/drawing/2014/main" id="{9989836E-E275-49C1-8980-F939AAA81011}"/>
              </a:ext>
            </a:extLst>
          </p:cNvPr>
          <p:cNvPicPr>
            <a:picLocks noChangeAspect="1"/>
          </p:cNvPicPr>
          <p:nvPr/>
        </p:nvPicPr>
        <p:blipFill>
          <a:blip r:embed="rId4"/>
          <a:stretch>
            <a:fillRect/>
          </a:stretch>
        </p:blipFill>
        <p:spPr>
          <a:xfrm>
            <a:off x="5114926" y="550069"/>
            <a:ext cx="6650830" cy="4593431"/>
          </a:xfrm>
          <a:prstGeom prst="rect">
            <a:avLst/>
          </a:prstGeom>
          <a:ln w="38100">
            <a:solidFill>
              <a:schemeClr val="accent1"/>
            </a:solidFill>
          </a:ln>
        </p:spPr>
      </p:pic>
    </p:spTree>
    <p:extLst>
      <p:ext uri="{BB962C8B-B14F-4D97-AF65-F5344CB8AC3E}">
        <p14:creationId xmlns:p14="http://schemas.microsoft.com/office/powerpoint/2010/main" val="150619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188278" y="468590"/>
            <a:ext cx="4279822" cy="2123685"/>
          </a:xfrm>
          <a:ln w="38100">
            <a:solidFill>
              <a:schemeClr val="accent1"/>
            </a:solidFill>
          </a:ln>
        </p:spPr>
        <p:txBody>
          <a:bodyPr>
            <a:normAutofit/>
          </a:bodyPr>
          <a:lstStyle/>
          <a:p>
            <a:pPr marL="0" indent="0">
              <a:buNone/>
            </a:pPr>
            <a:r>
              <a:rPr lang="cy-GB" noProof="0" dirty="0"/>
              <a:t>Llên-ladrad yw defnyddio gwaith pobl eraill heb gydnabod eich ffynhonnell wybodaeth neu’ch ysbrydoliaeth</a:t>
            </a:r>
          </a:p>
        </p:txBody>
      </p:sp>
      <p:pic>
        <p:nvPicPr>
          <p:cNvPr id="4" name="Picture 3">
            <a:extLst>
              <a:ext uri="{FF2B5EF4-FFF2-40B4-BE49-F238E27FC236}">
                <a16:creationId xmlns:a16="http://schemas.microsoft.com/office/drawing/2014/main" id="{0C293CC2-B5B0-41C0-AD9C-936EA165604A}"/>
              </a:ext>
            </a:extLst>
          </p:cNvPr>
          <p:cNvPicPr>
            <a:picLocks noChangeAspect="1"/>
          </p:cNvPicPr>
          <p:nvPr/>
        </p:nvPicPr>
        <p:blipFill>
          <a:blip r:embed="rId4"/>
          <a:stretch>
            <a:fillRect/>
          </a:stretch>
        </p:blipFill>
        <p:spPr>
          <a:xfrm>
            <a:off x="274779" y="418584"/>
            <a:ext cx="6005191" cy="4603472"/>
          </a:xfrm>
          <a:prstGeom prst="rect">
            <a:avLst/>
          </a:prstGeom>
          <a:ln w="38100">
            <a:solidFill>
              <a:srgbClr val="0070C0"/>
            </a:solidFill>
          </a:ln>
        </p:spPr>
      </p:pic>
      <p:sp>
        <p:nvSpPr>
          <p:cNvPr id="5" name="TextBox 4">
            <a:extLst>
              <a:ext uri="{FF2B5EF4-FFF2-40B4-BE49-F238E27FC236}">
                <a16:creationId xmlns:a16="http://schemas.microsoft.com/office/drawing/2014/main" id="{3173A7DD-5316-42B1-A183-A1A4B154F4C1}"/>
              </a:ext>
            </a:extLst>
          </p:cNvPr>
          <p:cNvSpPr txBox="1"/>
          <p:nvPr/>
        </p:nvSpPr>
        <p:spPr>
          <a:xfrm>
            <a:off x="9328189" y="3385612"/>
            <a:ext cx="2459292" cy="1200329"/>
          </a:xfrm>
          <a:prstGeom prst="rect">
            <a:avLst/>
          </a:prstGeom>
          <a:noFill/>
        </p:spPr>
        <p:txBody>
          <a:bodyPr wrap="square" rtlCol="0">
            <a:spAutoFit/>
          </a:bodyPr>
          <a:lstStyle/>
          <a:p>
            <a:r>
              <a:rPr lang="en-GB" dirty="0" err="1"/>
              <a:t>Cottrell,S</a:t>
            </a:r>
            <a:r>
              <a:rPr lang="en-GB" dirty="0"/>
              <a:t>. (2019) </a:t>
            </a:r>
            <a:r>
              <a:rPr lang="en-GB" i="1" dirty="0"/>
              <a:t>The Study Skills Handbook </a:t>
            </a:r>
            <a:r>
              <a:rPr lang="en-GB" dirty="0"/>
              <a:t>Red Globe Press, London.</a:t>
            </a:r>
          </a:p>
        </p:txBody>
      </p:sp>
      <p:pic>
        <p:nvPicPr>
          <p:cNvPr id="6" name="Picture 5">
            <a:extLst>
              <a:ext uri="{FF2B5EF4-FFF2-40B4-BE49-F238E27FC236}">
                <a16:creationId xmlns:a16="http://schemas.microsoft.com/office/drawing/2014/main" id="{686B77F5-204A-4878-91E7-53535454E6E5}"/>
              </a:ext>
            </a:extLst>
          </p:cNvPr>
          <p:cNvPicPr>
            <a:picLocks noChangeAspect="1"/>
          </p:cNvPicPr>
          <p:nvPr/>
        </p:nvPicPr>
        <p:blipFill>
          <a:blip r:embed="rId5"/>
          <a:stretch>
            <a:fillRect/>
          </a:stretch>
        </p:blipFill>
        <p:spPr>
          <a:xfrm>
            <a:off x="7278545" y="2832869"/>
            <a:ext cx="1838325" cy="2486025"/>
          </a:xfrm>
          <a:prstGeom prst="rect">
            <a:avLst/>
          </a:prstGeom>
        </p:spPr>
      </p:pic>
    </p:spTree>
    <p:extLst>
      <p:ext uri="{BB962C8B-B14F-4D97-AF65-F5344CB8AC3E}">
        <p14:creationId xmlns:p14="http://schemas.microsoft.com/office/powerpoint/2010/main" val="419257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7"/>
          <p:cNvSpPr>
            <a:spLocks noGrp="1"/>
          </p:cNvSpPr>
          <p:nvPr>
            <p:ph type="title"/>
          </p:nvPr>
        </p:nvSpPr>
        <p:spPr>
          <a:xfrm>
            <a:off x="1943100" y="333375"/>
            <a:ext cx="8037513" cy="1143000"/>
          </a:xfrm>
        </p:spPr>
        <p:txBody>
          <a:bodyPr/>
          <a:lstStyle/>
          <a:p>
            <a:r>
              <a:rPr lang="cy-GB" altLang="en-US" b="1" noProof="0" dirty="0">
                <a:ea typeface="ＭＳ Ｐゴシック" charset="-128"/>
              </a:rPr>
              <a:t>Ydy </a:t>
            </a:r>
            <a:r>
              <a:rPr lang="cy-GB" altLang="en-US" b="1" noProof="0" dirty="0" err="1">
                <a:ea typeface="ＭＳ Ｐゴシック" charset="-128"/>
              </a:rPr>
              <a:t>e’n</a:t>
            </a:r>
            <a:r>
              <a:rPr lang="cy-GB" altLang="en-US" b="1" noProof="0" dirty="0">
                <a:ea typeface="ＭＳ Ｐゴシック" charset="-128"/>
              </a:rPr>
              <a:t> llên-ladrad os ydych yn …</a:t>
            </a:r>
          </a:p>
        </p:txBody>
      </p:sp>
      <p:sp>
        <p:nvSpPr>
          <p:cNvPr id="5123" name="Content Placeholder 6"/>
          <p:cNvSpPr>
            <a:spLocks noGrp="1"/>
          </p:cNvSpPr>
          <p:nvPr>
            <p:ph sz="half" idx="1"/>
          </p:nvPr>
        </p:nvSpPr>
        <p:spPr>
          <a:xfrm>
            <a:off x="2279650" y="1700213"/>
            <a:ext cx="3810000" cy="3733800"/>
          </a:xfrm>
        </p:spPr>
        <p:txBody>
          <a:bodyPr/>
          <a:lstStyle/>
          <a:p>
            <a:pPr marL="0" indent="0">
              <a:buNone/>
            </a:pPr>
            <a:r>
              <a:rPr lang="cy-GB" altLang="en-US" noProof="0" dirty="0">
                <a:ea typeface="ＭＳ Ｐゴシック" charset="-128"/>
              </a:rPr>
              <a:t>Copïo paragraff o destun ac yn ei roi yn eich traethawd heb ei roi mewn dyfynodau a chyfeirnodi’r ffynhonnell?</a:t>
            </a:r>
          </a:p>
        </p:txBody>
      </p:sp>
      <p:sp>
        <p:nvSpPr>
          <p:cNvPr id="9" name="Content Placeholder 8"/>
          <p:cNvSpPr>
            <a:spLocks noGrp="1"/>
          </p:cNvSpPr>
          <p:nvPr>
            <p:ph sz="half" idx="2"/>
          </p:nvPr>
        </p:nvSpPr>
        <p:spPr>
          <a:xfrm>
            <a:off x="6240463" y="1628776"/>
            <a:ext cx="3810000" cy="4392613"/>
          </a:xfrm>
        </p:spPr>
        <p:txBody>
          <a:bodyPr/>
          <a:lstStyle/>
          <a:p>
            <a:pPr marL="0" indent="0">
              <a:buNone/>
            </a:pPr>
            <a:r>
              <a:rPr lang="cy-GB" dirty="0">
                <a:solidFill>
                  <a:srgbClr val="FF0000"/>
                </a:solidFill>
              </a:rPr>
              <a:t>Mae'n debyg mai dyma'r enghraifft fwyaf adnabyddus o lên-ladrad. Os ydych yn copïo union eiriau, rhaid i chi eu rhoi mewn dyfynodau a chydnabod eich ffynhonnell yn eich llyfryddiaeth.</a:t>
            </a:r>
          </a:p>
          <a:p>
            <a:pPr marL="0" indent="0">
              <a:buNone/>
            </a:pPr>
            <a:endParaRPr lang="cy-GB" altLang="en-US" noProof="0" dirty="0">
              <a:solidFill>
                <a:srgbClr val="FF0000"/>
              </a:solidFill>
              <a:ea typeface="ＭＳ Ｐゴシック" charset="-128"/>
            </a:endParaRPr>
          </a:p>
        </p:txBody>
      </p:sp>
    </p:spTree>
    <p:extLst>
      <p:ext uri="{BB962C8B-B14F-4D97-AF65-F5344CB8AC3E}">
        <p14:creationId xmlns:p14="http://schemas.microsoft.com/office/powerpoint/2010/main" val="2312647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p:cNvSpPr>
            <a:spLocks noGrp="1"/>
          </p:cNvSpPr>
          <p:nvPr>
            <p:ph type="title"/>
          </p:nvPr>
        </p:nvSpPr>
        <p:spPr/>
        <p:txBody>
          <a:bodyPr/>
          <a:lstStyle/>
          <a:p>
            <a:r>
              <a:rPr lang="cy-GB" altLang="en-US" b="1" dirty="0">
                <a:solidFill>
                  <a:prstClr val="black"/>
                </a:solidFill>
                <a:ea typeface="ＭＳ Ｐゴシック" charset="-128"/>
              </a:rPr>
              <a:t>Ydy </a:t>
            </a:r>
            <a:r>
              <a:rPr lang="cy-GB" altLang="en-US" b="1" dirty="0" err="1">
                <a:solidFill>
                  <a:prstClr val="black"/>
                </a:solidFill>
                <a:ea typeface="ＭＳ Ｐゴシック" charset="-128"/>
              </a:rPr>
              <a:t>e’n</a:t>
            </a:r>
            <a:r>
              <a:rPr lang="cy-GB" altLang="en-US" b="1" dirty="0">
                <a:solidFill>
                  <a:prstClr val="black"/>
                </a:solidFill>
                <a:ea typeface="ＭＳ Ｐゴシック" charset="-128"/>
              </a:rPr>
              <a:t> llên-ladrad os ydych yn …</a:t>
            </a:r>
            <a:endParaRPr lang="cy-GB" altLang="en-US" b="1" noProof="0" dirty="0">
              <a:ea typeface="ＭＳ Ｐゴシック" charset="-128"/>
            </a:endParaRPr>
          </a:p>
        </p:txBody>
      </p:sp>
      <p:sp>
        <p:nvSpPr>
          <p:cNvPr id="7171" name="Content Placeholder 4"/>
          <p:cNvSpPr>
            <a:spLocks noGrp="1"/>
          </p:cNvSpPr>
          <p:nvPr>
            <p:ph sz="half" idx="1"/>
          </p:nvPr>
        </p:nvSpPr>
        <p:spPr>
          <a:xfrm>
            <a:off x="2208213" y="1916113"/>
            <a:ext cx="3810000" cy="3733800"/>
          </a:xfrm>
        </p:spPr>
        <p:txBody>
          <a:bodyPr>
            <a:normAutofit fontScale="92500" lnSpcReduction="10000"/>
          </a:bodyPr>
          <a:lstStyle/>
          <a:p>
            <a:pPr marL="0" indent="0">
              <a:buNone/>
            </a:pPr>
            <a:r>
              <a:rPr lang="cy-GB" altLang="en-US" noProof="0" dirty="0">
                <a:ea typeface="ＭＳ Ｐゴシック" charset="-128"/>
              </a:rPr>
              <a:t>Cynnwys testun o ffynhonnell arall, yn newid un neu ddau air ac yn cynnwys cyfeiriad?</a:t>
            </a:r>
          </a:p>
        </p:txBody>
      </p:sp>
      <p:sp>
        <p:nvSpPr>
          <p:cNvPr id="6" name="Content Placeholder 5"/>
          <p:cNvSpPr>
            <a:spLocks noGrp="1"/>
          </p:cNvSpPr>
          <p:nvPr>
            <p:ph sz="half" idx="2"/>
          </p:nvPr>
        </p:nvSpPr>
        <p:spPr>
          <a:xfrm>
            <a:off x="6167438" y="1844675"/>
            <a:ext cx="3810000" cy="3733800"/>
          </a:xfrm>
        </p:spPr>
        <p:txBody>
          <a:bodyPr>
            <a:normAutofit fontScale="92500" lnSpcReduction="10000"/>
          </a:bodyPr>
          <a:lstStyle/>
          <a:p>
            <a:pPr marL="0" indent="0">
              <a:buNone/>
            </a:pPr>
            <a:r>
              <a:rPr lang="cy-GB" altLang="en-US" dirty="0">
                <a:solidFill>
                  <a:srgbClr val="FF0000"/>
                </a:solidFill>
                <a:ea typeface="ＭＳ Ｐゴシック" charset="-128"/>
              </a:rPr>
              <a:t>Os nad ydych yn bwriadu dyfynnu'n uniongyrchol o'r ffynhonnell, rhaid i chi ysgrifennu amdano yn eich geiriau eich hun. Mae defnyddio gormod o eiriau o'r ffynhonnell wreiddiol yn llên-ladrad, hyd yn oed os ydych yn cynnwys cyfeiriad.</a:t>
            </a:r>
          </a:p>
          <a:p>
            <a:pPr marL="0" indent="0">
              <a:buNone/>
            </a:pPr>
            <a:endParaRPr lang="cy-GB" altLang="en-US" noProof="0" dirty="0">
              <a:solidFill>
                <a:srgbClr val="FF0000"/>
              </a:solidFill>
              <a:ea typeface="ＭＳ Ｐゴシック" charset="-128"/>
            </a:endParaRPr>
          </a:p>
        </p:txBody>
      </p:sp>
    </p:spTree>
    <p:extLst>
      <p:ext uri="{BB962C8B-B14F-4D97-AF65-F5344CB8AC3E}">
        <p14:creationId xmlns:p14="http://schemas.microsoft.com/office/powerpoint/2010/main" val="2622475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2208212" y="549275"/>
            <a:ext cx="8434388" cy="1143000"/>
          </a:xfrm>
        </p:spPr>
        <p:txBody>
          <a:bodyPr/>
          <a:lstStyle/>
          <a:p>
            <a:r>
              <a:rPr lang="cy-GB" altLang="en-US" b="1" dirty="0">
                <a:solidFill>
                  <a:prstClr val="black"/>
                </a:solidFill>
                <a:ea typeface="ＭＳ Ｐゴシック" charset="-128"/>
              </a:rPr>
              <a:t>Ydy </a:t>
            </a:r>
            <a:r>
              <a:rPr lang="cy-GB" altLang="en-US" b="1" dirty="0" err="1">
                <a:solidFill>
                  <a:prstClr val="black"/>
                </a:solidFill>
                <a:ea typeface="ＭＳ Ｐゴシック" charset="-128"/>
              </a:rPr>
              <a:t>e’n</a:t>
            </a:r>
            <a:r>
              <a:rPr lang="cy-GB" altLang="en-US" b="1" dirty="0">
                <a:solidFill>
                  <a:prstClr val="black"/>
                </a:solidFill>
                <a:ea typeface="ＭＳ Ｐゴシック" charset="-128"/>
              </a:rPr>
              <a:t> llên-ladrad os ydych chi’n …</a:t>
            </a:r>
            <a:endParaRPr lang="cy-GB" altLang="en-US" b="1" noProof="0" dirty="0">
              <a:ea typeface="ＭＳ Ｐゴシック" charset="-128"/>
            </a:endParaRPr>
          </a:p>
        </p:txBody>
      </p:sp>
      <p:sp>
        <p:nvSpPr>
          <p:cNvPr id="8195" name="Content Placeholder 4"/>
          <p:cNvSpPr>
            <a:spLocks noGrp="1"/>
          </p:cNvSpPr>
          <p:nvPr>
            <p:ph sz="half" idx="1"/>
          </p:nvPr>
        </p:nvSpPr>
        <p:spPr>
          <a:xfrm>
            <a:off x="609600" y="1600201"/>
            <a:ext cx="5384800" cy="4525963"/>
          </a:xfrm>
        </p:spPr>
        <p:txBody>
          <a:bodyPr/>
          <a:lstStyle/>
          <a:p>
            <a:pPr marL="0" indent="0">
              <a:buNone/>
            </a:pPr>
            <a:r>
              <a:rPr lang="cy-GB" altLang="en-US" noProof="0" dirty="0">
                <a:ea typeface="ＭＳ Ｐゴシック" charset="-128"/>
              </a:rPr>
              <a:t>Copïo diagram neu dabl o ddata o wefan, gan gynnwys cyfeiriad ar gyfer y ffynhonnell oddi tano?</a:t>
            </a:r>
          </a:p>
        </p:txBody>
      </p:sp>
      <p:sp>
        <p:nvSpPr>
          <p:cNvPr id="6" name="Content Placeholder 5"/>
          <p:cNvSpPr>
            <a:spLocks noGrp="1"/>
          </p:cNvSpPr>
          <p:nvPr>
            <p:ph sz="half" idx="2"/>
          </p:nvPr>
        </p:nvSpPr>
        <p:spPr>
          <a:xfrm>
            <a:off x="6197600" y="1600201"/>
            <a:ext cx="5384800" cy="4525963"/>
          </a:xfrm>
        </p:spPr>
        <p:txBody>
          <a:bodyPr/>
          <a:lstStyle/>
          <a:p>
            <a:pPr marL="0" indent="0">
              <a:buNone/>
            </a:pPr>
            <a:r>
              <a:rPr lang="cy-GB" altLang="en-US" noProof="0" dirty="0">
                <a:solidFill>
                  <a:srgbClr val="00B050"/>
                </a:solidFill>
                <a:ea typeface="ＭＳ Ｐゴシック" charset="-128"/>
              </a:rPr>
              <a:t>Nid llên-ladrad mo hwn. Gallwch gynnwys tablau, diagramau neu luniau o ffynhonnell arall cyn belled â’ch bod yn cynnwys cyfeiriad.</a:t>
            </a:r>
          </a:p>
        </p:txBody>
      </p:sp>
    </p:spTree>
    <p:extLst>
      <p:ext uri="{BB962C8B-B14F-4D97-AF65-F5344CB8AC3E}">
        <p14:creationId xmlns:p14="http://schemas.microsoft.com/office/powerpoint/2010/main" val="1735039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355755" y="314638"/>
            <a:ext cx="10515600" cy="818546"/>
          </a:xfrm>
        </p:spPr>
        <p:txBody>
          <a:bodyPr>
            <a:normAutofit/>
          </a:bodyPr>
          <a:lstStyle/>
          <a:p>
            <a:r>
              <a:rPr lang="cy-GB" sz="3600" noProof="0" dirty="0"/>
              <a:t>Mae llên-ladrad yn cynnwys: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142582" y="1245379"/>
            <a:ext cx="6364804" cy="3601502"/>
          </a:xfrm>
          <a:ln w="38100">
            <a:solidFill>
              <a:schemeClr val="accent1"/>
            </a:solidFill>
          </a:ln>
        </p:spPr>
        <p:txBody>
          <a:bodyPr>
            <a:normAutofit lnSpcReduction="10000"/>
          </a:bodyPr>
          <a:lstStyle/>
          <a:p>
            <a:r>
              <a:rPr lang="cy-GB" noProof="0" dirty="0"/>
              <a:t>Defnyddio geiriau yn </a:t>
            </a:r>
            <a:r>
              <a:rPr lang="cy-GB" dirty="0">
                <a:solidFill>
                  <a:prstClr val="black"/>
                </a:solidFill>
              </a:rPr>
              <a:t>yr un ffordd yn union </a:t>
            </a:r>
            <a:r>
              <a:rPr lang="cy-GB" noProof="0" dirty="0"/>
              <a:t>fwy neu lai ag y’u defnyddiwyd mewn erthyglau, darlithoedd, rhaglenni teledu, llyfrau, neu unrhyw le arall</a:t>
            </a:r>
          </a:p>
          <a:p>
            <a:r>
              <a:rPr lang="cy-GB" noProof="0" dirty="0"/>
              <a:t>Defnyddio syniadau neu ddamcaniaethau pobl eraill heb ddweud syniadau pwy ydyn nhw</a:t>
            </a:r>
          </a:p>
          <a:p>
            <a:r>
              <a:rPr lang="cy-GB" noProof="0" dirty="0"/>
              <a:t>Aralleirio’r hyn rydych wedi’i ddarllen neu’i glywed heb ddatgan o ble y daw</a:t>
            </a:r>
          </a:p>
        </p:txBody>
      </p:sp>
      <p:pic>
        <p:nvPicPr>
          <p:cNvPr id="4" name="Picture 3">
            <a:extLst>
              <a:ext uri="{FF2B5EF4-FFF2-40B4-BE49-F238E27FC236}">
                <a16:creationId xmlns:a16="http://schemas.microsoft.com/office/drawing/2014/main" id="{FACD6A0B-2058-44EE-91AE-A4E7929D9699}"/>
              </a:ext>
            </a:extLst>
          </p:cNvPr>
          <p:cNvPicPr>
            <a:picLocks noChangeAspect="1"/>
          </p:cNvPicPr>
          <p:nvPr/>
        </p:nvPicPr>
        <p:blipFill>
          <a:blip r:embed="rId4"/>
          <a:stretch>
            <a:fillRect/>
          </a:stretch>
        </p:blipFill>
        <p:spPr>
          <a:xfrm>
            <a:off x="7253491" y="454396"/>
            <a:ext cx="4312240" cy="2344904"/>
          </a:xfrm>
          <a:prstGeom prst="rect">
            <a:avLst/>
          </a:prstGeom>
          <a:ln w="38100">
            <a:solidFill>
              <a:schemeClr val="accent1"/>
            </a:solidFill>
          </a:ln>
        </p:spPr>
      </p:pic>
      <p:sp>
        <p:nvSpPr>
          <p:cNvPr id="5" name="TextBox 4">
            <a:extLst>
              <a:ext uri="{FF2B5EF4-FFF2-40B4-BE49-F238E27FC236}">
                <a16:creationId xmlns:a16="http://schemas.microsoft.com/office/drawing/2014/main" id="{FBB68B34-C637-4220-9C0B-47BD3C219461}"/>
              </a:ext>
            </a:extLst>
          </p:cNvPr>
          <p:cNvSpPr txBox="1"/>
          <p:nvPr/>
        </p:nvSpPr>
        <p:spPr>
          <a:xfrm>
            <a:off x="7685448" y="3429000"/>
            <a:ext cx="184731" cy="369332"/>
          </a:xfrm>
          <a:prstGeom prst="rect">
            <a:avLst/>
          </a:prstGeom>
          <a:noFill/>
        </p:spPr>
        <p:txBody>
          <a:bodyPr wrap="none" rtlCol="0">
            <a:spAutoFit/>
          </a:bodyPr>
          <a:lstStyle/>
          <a:p>
            <a:endParaRPr lang="en-GB" dirty="0"/>
          </a:p>
        </p:txBody>
      </p:sp>
      <p:pic>
        <p:nvPicPr>
          <p:cNvPr id="6" name="Picture 5">
            <a:extLst>
              <a:ext uri="{FF2B5EF4-FFF2-40B4-BE49-F238E27FC236}">
                <a16:creationId xmlns:a16="http://schemas.microsoft.com/office/drawing/2014/main" id="{497FEBA6-F2AB-433A-80AB-EC32EC95FDFB}"/>
              </a:ext>
            </a:extLst>
          </p:cNvPr>
          <p:cNvPicPr>
            <a:picLocks noChangeAspect="1"/>
          </p:cNvPicPr>
          <p:nvPr/>
        </p:nvPicPr>
        <p:blipFill>
          <a:blip r:embed="rId5"/>
          <a:stretch>
            <a:fillRect/>
          </a:stretch>
        </p:blipFill>
        <p:spPr>
          <a:xfrm>
            <a:off x="7322373" y="3034340"/>
            <a:ext cx="4243358" cy="2344904"/>
          </a:xfrm>
          <a:prstGeom prst="rect">
            <a:avLst/>
          </a:prstGeom>
          <a:ln w="38100">
            <a:solidFill>
              <a:schemeClr val="accent1"/>
            </a:solidFill>
          </a:ln>
        </p:spPr>
      </p:pic>
    </p:spTree>
    <p:extLst>
      <p:ext uri="{BB962C8B-B14F-4D97-AF65-F5344CB8AC3E}">
        <p14:creationId xmlns:p14="http://schemas.microsoft.com/office/powerpoint/2010/main" val="477101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291711" y="1890996"/>
            <a:ext cx="10515600" cy="1325563"/>
          </a:xfrm>
        </p:spPr>
        <p:txBody>
          <a:bodyPr>
            <a:normAutofit/>
          </a:bodyPr>
          <a:lstStyle/>
          <a:p>
            <a:r>
              <a:rPr lang="cy-GB" sz="3200" noProof="0" dirty="0">
                <a:solidFill>
                  <a:srgbClr val="FF0000"/>
                </a:solidFill>
              </a:rPr>
              <a:t>Beth yw llên-ladrad?</a:t>
            </a:r>
          </a:p>
        </p:txBody>
      </p:sp>
      <p:sp>
        <p:nvSpPr>
          <p:cNvPr id="4" name="Rectangle 3">
            <a:extLst>
              <a:ext uri="{FF2B5EF4-FFF2-40B4-BE49-F238E27FC236}">
                <a16:creationId xmlns:a16="http://schemas.microsoft.com/office/drawing/2014/main" id="{8C162FD1-916C-4272-9791-AE41B28A1C8F}"/>
              </a:ext>
            </a:extLst>
          </p:cNvPr>
          <p:cNvSpPr txBox="1">
            <a:spLocks noChangeArrowheads="1"/>
          </p:cNvSpPr>
          <p:nvPr/>
        </p:nvSpPr>
        <p:spPr>
          <a:xfrm>
            <a:off x="4476633" y="75732"/>
            <a:ext cx="7423656" cy="5297760"/>
          </a:xfrm>
          <a:prstGeom prst="rect">
            <a:avLst/>
          </a:prstGeom>
          <a:ln w="38100">
            <a:solidFill>
              <a:srgbClr val="0070C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cy-GB" altLang="en-US" b="1" dirty="0">
                <a:ea typeface="ＭＳ Ｐゴシック" charset="-128"/>
              </a:rPr>
              <a:t>Torri a gludo </a:t>
            </a:r>
            <a:r>
              <a:rPr lang="cy-GB" altLang="en-US" dirty="0">
                <a:ea typeface="ＭＳ Ｐゴシック" charset="-128"/>
              </a:rPr>
              <a:t>o ddogfennau eraill.</a:t>
            </a:r>
          </a:p>
          <a:p>
            <a:pPr>
              <a:lnSpc>
                <a:spcPct val="80000"/>
              </a:lnSpc>
            </a:pPr>
            <a:r>
              <a:rPr lang="cy-GB" altLang="en-US" b="1" dirty="0">
                <a:ea typeface="ＭＳ Ｐゴシック" charset="-128"/>
              </a:rPr>
              <a:t>Dyfynnu </a:t>
            </a:r>
            <a:r>
              <a:rPr lang="cy-GB" altLang="en-US" dirty="0">
                <a:ea typeface="ＭＳ Ｐゴシック" charset="-128"/>
              </a:rPr>
              <a:t>heb ddyfynodau neu gyfeiriadau.</a:t>
            </a:r>
          </a:p>
          <a:p>
            <a:pPr>
              <a:lnSpc>
                <a:spcPct val="80000"/>
              </a:lnSpc>
            </a:pPr>
            <a:r>
              <a:rPr lang="cy-GB" altLang="en-US" b="1" dirty="0">
                <a:ea typeface="ＭＳ Ｐゴシック" charset="-128"/>
              </a:rPr>
              <a:t>Aralleirio </a:t>
            </a:r>
            <a:r>
              <a:rPr lang="cy-GB" altLang="en-US" dirty="0">
                <a:ea typeface="ＭＳ Ｐゴシック" charset="-128"/>
              </a:rPr>
              <a:t>heb gyfeirnodi.</a:t>
            </a:r>
          </a:p>
          <a:p>
            <a:pPr>
              <a:lnSpc>
                <a:spcPct val="80000"/>
              </a:lnSpc>
            </a:pPr>
            <a:r>
              <a:rPr lang="cy-GB" altLang="en-US" b="1" dirty="0">
                <a:ea typeface="ＭＳ Ｐゴシック" charset="-128"/>
              </a:rPr>
              <a:t>Crynhoi </a:t>
            </a:r>
            <a:r>
              <a:rPr lang="cy-GB" altLang="en-US" dirty="0">
                <a:ea typeface="ＭＳ Ｐゴシック" charset="-128"/>
              </a:rPr>
              <a:t>heb gyfeirnodi.</a:t>
            </a:r>
          </a:p>
          <a:p>
            <a:pPr>
              <a:lnSpc>
                <a:spcPct val="80000"/>
              </a:lnSpc>
            </a:pPr>
            <a:r>
              <a:rPr lang="cy-GB" altLang="en-US" b="1" dirty="0">
                <a:ea typeface="ＭＳ Ｐゴシック" charset="-128"/>
              </a:rPr>
              <a:t>Defnyddio delwedd, ffynhonnell a/neu ddiagram</a:t>
            </a:r>
            <a:r>
              <a:rPr lang="cy-GB" altLang="en-US" dirty="0">
                <a:ea typeface="ＭＳ Ｐゴシック" charset="-128"/>
              </a:rPr>
              <a:t> heb gyfeirnodi.</a:t>
            </a:r>
          </a:p>
          <a:p>
            <a:pPr>
              <a:lnSpc>
                <a:spcPct val="80000"/>
              </a:lnSpc>
            </a:pPr>
            <a:r>
              <a:rPr lang="cy-GB" b="1" dirty="0">
                <a:ea typeface="ＭＳ Ｐゴシック" charset="-128"/>
              </a:rPr>
              <a:t>Cymryd syniadau myfyriwr arall </a:t>
            </a:r>
            <a:r>
              <a:rPr lang="cy-GB" altLang="en-US" dirty="0">
                <a:ea typeface="ＭＳ Ｐゴシック" charset="-128"/>
              </a:rPr>
              <a:t>a honni mai eich syniadau chi ydyn nhw.</a:t>
            </a:r>
          </a:p>
          <a:p>
            <a:pPr>
              <a:lnSpc>
                <a:spcPct val="80000"/>
              </a:lnSpc>
            </a:pPr>
            <a:r>
              <a:rPr lang="cy-GB" altLang="en-US" b="1" dirty="0">
                <a:ea typeface="ＭＳ Ｐゴシック" charset="-128"/>
              </a:rPr>
              <a:t>Cydweithio </a:t>
            </a:r>
            <a:r>
              <a:rPr lang="cy-GB" altLang="en-US" dirty="0">
                <a:ea typeface="ＭＳ Ｐゴシック" charset="-128"/>
              </a:rPr>
              <a:t>ar yr hyn ddylai fod yn waith unigol.</a:t>
            </a:r>
          </a:p>
          <a:p>
            <a:pPr>
              <a:lnSpc>
                <a:spcPct val="80000"/>
              </a:lnSpc>
            </a:pPr>
            <a:endParaRPr lang="cy-GB" altLang="en-US" dirty="0">
              <a:ea typeface="ＭＳ Ｐゴシック" charset="-128"/>
            </a:endParaRPr>
          </a:p>
          <a:p>
            <a:pPr marL="0" indent="0">
              <a:lnSpc>
                <a:spcPct val="80000"/>
              </a:lnSpc>
              <a:buFont typeface="Arial" panose="020B0604020202020204" pitchFamily="34" charset="0"/>
              <a:buNone/>
            </a:pPr>
            <a:r>
              <a:rPr lang="cy-GB" altLang="en-US" b="1" dirty="0">
                <a:solidFill>
                  <a:srgbClr val="000000"/>
                </a:solidFill>
              </a:rPr>
              <a:t>Mae anghofio dyfynnu yn dal i  fod yn llên-ladrad!</a:t>
            </a:r>
            <a:endParaRPr lang="cy-GB" altLang="en-US" b="1" dirty="0">
              <a:ea typeface="ＭＳ Ｐゴシック" charset="-128"/>
            </a:endParaRPr>
          </a:p>
        </p:txBody>
      </p:sp>
    </p:spTree>
    <p:extLst>
      <p:ext uri="{BB962C8B-B14F-4D97-AF65-F5344CB8AC3E}">
        <p14:creationId xmlns:p14="http://schemas.microsoft.com/office/powerpoint/2010/main" val="214203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t>Adnabod llên-ladrad</a:t>
            </a:r>
          </a:p>
        </p:txBody>
      </p:sp>
      <p:pic>
        <p:nvPicPr>
          <p:cNvPr id="4" name="Picture 3">
            <a:extLst>
              <a:ext uri="{FF2B5EF4-FFF2-40B4-BE49-F238E27FC236}">
                <a16:creationId xmlns:a16="http://schemas.microsoft.com/office/drawing/2014/main" id="{DD42DDEC-3825-4473-9F25-A83C7FD0F8A4}"/>
              </a:ext>
            </a:extLst>
          </p:cNvPr>
          <p:cNvPicPr>
            <a:picLocks noChangeAspect="1"/>
          </p:cNvPicPr>
          <p:nvPr/>
        </p:nvPicPr>
        <p:blipFill>
          <a:blip r:embed="rId4"/>
          <a:stretch>
            <a:fillRect/>
          </a:stretch>
        </p:blipFill>
        <p:spPr>
          <a:xfrm>
            <a:off x="1789531" y="1593188"/>
            <a:ext cx="7971549" cy="3595892"/>
          </a:xfrm>
          <a:prstGeom prst="rect">
            <a:avLst/>
          </a:prstGeom>
        </p:spPr>
      </p:pic>
    </p:spTree>
    <p:extLst>
      <p:ext uri="{BB962C8B-B14F-4D97-AF65-F5344CB8AC3E}">
        <p14:creationId xmlns:p14="http://schemas.microsoft.com/office/powerpoint/2010/main" val="3286041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1. A yw hyn yn llên-ladrad?</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Gwaith y myfyriwr ei hun</a:t>
            </a:r>
          </a:p>
          <a:p>
            <a:pPr eaLnBrk="0" fontAlgn="base" hangingPunct="0">
              <a:lnSpc>
                <a:spcPct val="114000"/>
              </a:lnSpc>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cyfathrebu effeithiol yn dibynnu ar wybodaeth gywir ar y cyfan am yr hyn mae’r gynulleidfa’n ei wybod. Os bydd siaradwr yn tybio bod gwybodaeth y gynulleidfa o’r pwnc yn fwy nag ydyw, bydd y gynulleidfa naill ai'n camddeall neu'n drysu.</a:t>
            </a:r>
          </a:p>
        </p:txBody>
      </p:sp>
      <p:sp>
        <p:nvSpPr>
          <p:cNvPr id="6" name="Rectangle 5"/>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Er mwyn cyfathrebu’n effeithiol â phobl eraill, mae’n rhaid i rywun fod â syniad eithaf cywir am yr hyn maen nhw’n ei wybod a ddim yn ei wybod sydd yn berthnasol i’r cyfathrebu. Gall trin pobl fel pe bai ganddynt wybodaeth nad oes ganddynt arwain at </a:t>
            </a:r>
            <a:r>
              <a:rPr lang="cy-GB" sz="2000" dirty="0" err="1">
                <a:solidFill>
                  <a:srgbClr val="000000"/>
                </a:solidFill>
                <a:latin typeface="Arial" panose="020B0604020202020204" pitchFamily="34" charset="0"/>
                <a:cs typeface="Arial" panose="020B0604020202020204" pitchFamily="34" charset="0"/>
              </a:rPr>
              <a:t>gamgyfathrebu</a:t>
            </a:r>
            <a:r>
              <a:rPr lang="cy-GB" sz="2000" dirty="0">
                <a:solidFill>
                  <a:srgbClr val="000000"/>
                </a:solidFill>
                <a:latin typeface="Arial" panose="020B0604020202020204" pitchFamily="34" charset="0"/>
                <a:cs typeface="Arial" panose="020B0604020202020204" pitchFamily="34" charset="0"/>
              </a:rPr>
              <a:t> ac, o bosib, embaras. </a:t>
            </a:r>
          </a:p>
          <a:p>
            <a:pPr eaLnBrk="0" fontAlgn="base" hangingPunct="0">
              <a:spcBef>
                <a:spcPct val="0"/>
              </a:spcBef>
              <a:spcAft>
                <a:spcPct val="0"/>
              </a:spcAft>
              <a:defRPr/>
            </a:pPr>
            <a:r>
              <a:rPr lang="cy-GB" dirty="0" err="1">
                <a:solidFill>
                  <a:srgbClr val="000000"/>
                </a:solidFill>
                <a:latin typeface="Arial" panose="020B0604020202020204" pitchFamily="34" charset="0"/>
                <a:cs typeface="Arial" panose="020B0604020202020204" pitchFamily="34" charset="0"/>
              </a:rPr>
              <a:t>Nickerson</a:t>
            </a:r>
            <a:r>
              <a:rPr lang="cy-GB" dirty="0">
                <a:solidFill>
                  <a:srgbClr val="000000"/>
                </a:solidFill>
                <a:latin typeface="Arial" panose="020B0604020202020204" pitchFamily="34" charset="0"/>
                <a:cs typeface="Arial" panose="020B0604020202020204" pitchFamily="34" charset="0"/>
              </a:rPr>
              <a:t>, R. S. (1999). </a:t>
            </a:r>
            <a:r>
              <a:rPr lang="cy-GB" dirty="0" err="1">
                <a:solidFill>
                  <a:srgbClr val="000000"/>
                </a:solidFill>
                <a:latin typeface="Arial" panose="020B0604020202020204" pitchFamily="34" charset="0"/>
                <a:cs typeface="Arial" panose="020B0604020202020204" pitchFamily="34" charset="0"/>
              </a:rPr>
              <a:t>How</a:t>
            </a:r>
            <a:r>
              <a:rPr lang="cy-GB" dirty="0">
                <a:solidFill>
                  <a:srgbClr val="000000"/>
                </a:solidFill>
                <a:latin typeface="Arial" panose="020B0604020202020204" pitchFamily="34" charset="0"/>
                <a:cs typeface="Arial" panose="020B0604020202020204" pitchFamily="34" charset="0"/>
              </a:rPr>
              <a:t> we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and</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sometimes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misjudge</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what</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Imputing</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one's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own</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knowledge</a:t>
            </a:r>
            <a:r>
              <a:rPr lang="cy-GB" dirty="0">
                <a:solidFill>
                  <a:srgbClr val="000000"/>
                </a:solidFill>
                <a:latin typeface="Arial" panose="020B0604020202020204" pitchFamily="34" charset="0"/>
                <a:cs typeface="Arial" panose="020B0604020202020204" pitchFamily="34" charset="0"/>
              </a:rPr>
              <a:t> to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Psychological</a:t>
            </a:r>
            <a:r>
              <a:rPr lang="cy-GB" i="1"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Bulletin</a:t>
            </a:r>
            <a:r>
              <a:rPr lang="cy-GB" i="1" dirty="0">
                <a:solidFill>
                  <a:srgbClr val="000000"/>
                </a:solidFill>
                <a:latin typeface="Arial" panose="020B0604020202020204" pitchFamily="34" charset="0"/>
                <a:cs typeface="Arial" panose="020B0604020202020204" pitchFamily="34" charset="0"/>
              </a:rPr>
              <a:t>,</a:t>
            </a:r>
            <a:r>
              <a:rPr lang="cy-GB" dirty="0">
                <a:solidFill>
                  <a:srgbClr val="000000"/>
                </a:solidFill>
                <a:latin typeface="Arial" panose="020B0604020202020204" pitchFamily="34" charset="0"/>
                <a:cs typeface="Arial" panose="020B0604020202020204" pitchFamily="34" charset="0"/>
              </a:rPr>
              <a:t> </a:t>
            </a:r>
            <a:r>
              <a:rPr lang="cy-GB" i="1" dirty="0">
                <a:solidFill>
                  <a:srgbClr val="000000"/>
                </a:solidFill>
                <a:latin typeface="Arial" panose="020B0604020202020204" pitchFamily="34" charset="0"/>
                <a:cs typeface="Arial" panose="020B0604020202020204" pitchFamily="34" charset="0"/>
              </a:rPr>
              <a:t>125</a:t>
            </a:r>
            <a:r>
              <a:rPr lang="cy-GB" dirty="0">
                <a:solidFill>
                  <a:srgbClr val="000000"/>
                </a:solidFill>
                <a:latin typeface="Arial" panose="020B0604020202020204" pitchFamily="34" charset="0"/>
                <a:cs typeface="Arial" panose="020B0604020202020204" pitchFamily="34" charset="0"/>
              </a:rPr>
              <a:t>(6), 737-759.</a:t>
            </a:r>
          </a:p>
        </p:txBody>
      </p:sp>
    </p:spTree>
    <p:custDataLst>
      <p:tags r:id="rId1"/>
    </p:custDataLst>
    <p:extLst>
      <p:ext uri="{BB962C8B-B14F-4D97-AF65-F5344CB8AC3E}">
        <p14:creationId xmlns:p14="http://schemas.microsoft.com/office/powerpoint/2010/main" val="1817088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1. Is </a:t>
            </a:r>
            <a:r>
              <a:rPr lang="cy-GB" altLang="en-US" sz="4000" b="1" noProof="0" dirty="0" err="1">
                <a:solidFill>
                  <a:srgbClr val="C00000"/>
                </a:solidFill>
                <a:latin typeface="Arial" panose="020B0604020202020204" pitchFamily="34" charset="0"/>
                <a:cs typeface="Arial" panose="020B0604020202020204" pitchFamily="34" charset="0"/>
              </a:rPr>
              <a:t>this</a:t>
            </a:r>
            <a:r>
              <a:rPr lang="cy-GB" altLang="en-US" sz="4000" b="1" noProof="0" dirty="0">
                <a:solidFill>
                  <a:srgbClr val="C00000"/>
                </a:solidFill>
                <a:latin typeface="Arial" panose="020B0604020202020204" pitchFamily="34" charset="0"/>
                <a:cs typeface="Arial" panose="020B0604020202020204" pitchFamily="34" charset="0"/>
              </a:rPr>
              <a:t> </a:t>
            </a:r>
            <a:r>
              <a:rPr lang="cy-GB" altLang="en-US" sz="4000" b="1" noProof="0" dirty="0" err="1">
                <a:solidFill>
                  <a:srgbClr val="C00000"/>
                </a:solidFill>
                <a:latin typeface="Arial" panose="020B0604020202020204" pitchFamily="34" charset="0"/>
                <a:cs typeface="Arial" panose="020B0604020202020204" pitchFamily="34" charset="0"/>
              </a:rPr>
              <a:t>plagiarism</a:t>
            </a:r>
            <a:r>
              <a:rPr lang="cy-GB" altLang="en-US" sz="4000" b="1" noProof="0" dirty="0">
                <a:solidFill>
                  <a:srgbClr val="C00000"/>
                </a:solidFill>
                <a:latin typeface="Arial" panose="020B0604020202020204" pitchFamily="34" charset="0"/>
                <a:cs typeface="Arial" panose="020B0604020202020204" pitchFamily="34" charset="0"/>
              </a:rPr>
              <a:t>?</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Gwaith y myfyriwr ei hun</a:t>
            </a:r>
          </a:p>
          <a:p>
            <a:pPr lvl="0" eaLnBrk="0" fontAlgn="base" hangingPunct="0">
              <a:lnSpc>
                <a:spcPct val="114000"/>
              </a:lnSpc>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cyfathrebu effeithiol yn dibynnu ar wybodaeth gywir ar y cyfan am yr hyn mae’r gynulleidfa’n ei wybod. Os bydd siaradwr yn tybio bod gwybodaeth y gynulleidfa o’r pwnc yn fwy nag ydyw, bydd y gynulleidfa naill ai'n camddeall neu'n drysu.</a:t>
            </a:r>
          </a:p>
        </p:txBody>
      </p:sp>
      <p:sp>
        <p:nvSpPr>
          <p:cNvPr id="5" name="Rectangle 4"/>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Er mwyn cyfathrebu’n effeithiol â phobl eraill, mae’n rhaid i rywun fod â syniad eithaf cywir am yr hyn maen nhw’n ei wybod a ddim yn ei wybod sydd yn berthnasol i’r cyfathrebu. Gall trin pobl fel pe bai ganddynt wybodaeth nad oes ganddynt arwain at </a:t>
            </a:r>
            <a:r>
              <a:rPr lang="cy-GB" sz="2000" dirty="0" err="1">
                <a:solidFill>
                  <a:srgbClr val="000000"/>
                </a:solidFill>
                <a:latin typeface="Arial" panose="020B0604020202020204" pitchFamily="34" charset="0"/>
                <a:cs typeface="Arial" panose="020B0604020202020204" pitchFamily="34" charset="0"/>
              </a:rPr>
              <a:t>gamgyfathrebu</a:t>
            </a:r>
            <a:r>
              <a:rPr lang="cy-GB" sz="2000" dirty="0">
                <a:solidFill>
                  <a:srgbClr val="000000"/>
                </a:solidFill>
                <a:latin typeface="Arial" panose="020B0604020202020204" pitchFamily="34" charset="0"/>
                <a:cs typeface="Arial" panose="020B0604020202020204" pitchFamily="34" charset="0"/>
              </a:rPr>
              <a:t> ac, o bosib, embaras. </a:t>
            </a:r>
          </a:p>
          <a:p>
            <a:pPr lvl="0" eaLnBrk="0" fontAlgn="base" hangingPunct="0">
              <a:spcBef>
                <a:spcPct val="0"/>
              </a:spcBef>
              <a:spcAft>
                <a:spcPct val="0"/>
              </a:spcAft>
              <a:defRPr/>
            </a:pPr>
            <a:r>
              <a:rPr lang="cy-GB" dirty="0" err="1">
                <a:solidFill>
                  <a:srgbClr val="000000"/>
                </a:solidFill>
                <a:latin typeface="Arial" panose="020B0604020202020204" pitchFamily="34" charset="0"/>
                <a:cs typeface="Arial" panose="020B0604020202020204" pitchFamily="34" charset="0"/>
              </a:rPr>
              <a:t>Nickerson</a:t>
            </a:r>
            <a:r>
              <a:rPr lang="cy-GB" dirty="0">
                <a:solidFill>
                  <a:srgbClr val="000000"/>
                </a:solidFill>
                <a:latin typeface="Arial" panose="020B0604020202020204" pitchFamily="34" charset="0"/>
                <a:cs typeface="Arial" panose="020B0604020202020204" pitchFamily="34" charset="0"/>
              </a:rPr>
              <a:t>, R. S. (1999). </a:t>
            </a:r>
            <a:r>
              <a:rPr lang="cy-GB" dirty="0" err="1">
                <a:solidFill>
                  <a:srgbClr val="000000"/>
                </a:solidFill>
                <a:latin typeface="Arial" panose="020B0604020202020204" pitchFamily="34" charset="0"/>
                <a:cs typeface="Arial" panose="020B0604020202020204" pitchFamily="34" charset="0"/>
              </a:rPr>
              <a:t>How</a:t>
            </a:r>
            <a:r>
              <a:rPr lang="cy-GB" dirty="0">
                <a:solidFill>
                  <a:srgbClr val="000000"/>
                </a:solidFill>
                <a:latin typeface="Arial" panose="020B0604020202020204" pitchFamily="34" charset="0"/>
                <a:cs typeface="Arial" panose="020B0604020202020204" pitchFamily="34" charset="0"/>
              </a:rPr>
              <a:t> we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and</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sometimes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misjudge</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what</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Imputing</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one's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own</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knowledge</a:t>
            </a:r>
            <a:r>
              <a:rPr lang="cy-GB" dirty="0">
                <a:solidFill>
                  <a:srgbClr val="000000"/>
                </a:solidFill>
                <a:latin typeface="Arial" panose="020B0604020202020204" pitchFamily="34" charset="0"/>
                <a:cs typeface="Arial" panose="020B0604020202020204" pitchFamily="34" charset="0"/>
              </a:rPr>
              <a:t> to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Psychological</a:t>
            </a:r>
            <a:r>
              <a:rPr lang="cy-GB" i="1"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Bulletin</a:t>
            </a:r>
            <a:r>
              <a:rPr lang="cy-GB" i="1" dirty="0">
                <a:solidFill>
                  <a:srgbClr val="000000"/>
                </a:solidFill>
                <a:latin typeface="Arial" panose="020B0604020202020204" pitchFamily="34" charset="0"/>
                <a:cs typeface="Arial" panose="020B0604020202020204" pitchFamily="34" charset="0"/>
              </a:rPr>
              <a:t>,</a:t>
            </a:r>
            <a:r>
              <a:rPr lang="cy-GB" dirty="0">
                <a:solidFill>
                  <a:srgbClr val="000000"/>
                </a:solidFill>
                <a:latin typeface="Arial" panose="020B0604020202020204" pitchFamily="34" charset="0"/>
                <a:cs typeface="Arial" panose="020B0604020202020204" pitchFamily="34" charset="0"/>
              </a:rPr>
              <a:t> </a:t>
            </a:r>
            <a:r>
              <a:rPr lang="cy-GB" i="1" dirty="0">
                <a:solidFill>
                  <a:srgbClr val="000000"/>
                </a:solidFill>
                <a:latin typeface="Arial" panose="020B0604020202020204" pitchFamily="34" charset="0"/>
                <a:cs typeface="Arial" panose="020B0604020202020204" pitchFamily="34" charset="0"/>
              </a:rPr>
              <a:t>125</a:t>
            </a:r>
            <a:r>
              <a:rPr lang="cy-GB" dirty="0">
                <a:solidFill>
                  <a:srgbClr val="000000"/>
                </a:solidFill>
                <a:latin typeface="Arial" panose="020B0604020202020204" pitchFamily="34" charset="0"/>
                <a:cs typeface="Arial" panose="020B0604020202020204" pitchFamily="34" charset="0"/>
              </a:rPr>
              <a:t>(6), 737-759.</a:t>
            </a:r>
          </a:p>
        </p:txBody>
      </p:sp>
      <p:sp>
        <p:nvSpPr>
          <p:cNvPr id="9" name="Content Placeholder 8"/>
          <p:cNvSpPr>
            <a:spLocks noGrp="1"/>
          </p:cNvSpPr>
          <p:nvPr>
            <p:ph sz="half" idx="2"/>
          </p:nvPr>
        </p:nvSpPr>
        <p:spPr>
          <a:xfrm>
            <a:off x="2928939" y="1341438"/>
            <a:ext cx="6334125" cy="3821112"/>
          </a:xfrm>
          <a:solidFill>
            <a:srgbClr val="EBB3BB"/>
          </a:solidFill>
          <a:ln w="127000" cmpd="tri">
            <a:solidFill>
              <a:schemeClr val="tx1"/>
            </a:solidFill>
          </a:ln>
        </p:spPr>
        <p:txBody>
          <a:bodyPr tIns="72000" bIns="72000">
            <a:normAutofit fontScale="92500"/>
          </a:bodyPr>
          <a:lstStyle/>
          <a:p>
            <a:pPr marL="723900">
              <a:buNone/>
              <a:defRPr/>
            </a:pPr>
            <a:endParaRPr lang="cy-GB" altLang="en-US" sz="2400" noProof="0" dirty="0">
              <a:latin typeface="Arial" panose="020B0604020202020204" pitchFamily="34" charset="0"/>
              <a:cs typeface="Arial" panose="020B0604020202020204" pitchFamily="34" charset="0"/>
            </a:endParaRPr>
          </a:p>
          <a:p>
            <a:pPr marL="723900">
              <a:buNone/>
              <a:defRPr/>
            </a:pPr>
            <a:r>
              <a:rPr lang="cy-GB" altLang="en-US" sz="3600" b="1" noProof="0" dirty="0">
                <a:latin typeface="Arial" panose="020B0604020202020204" pitchFamily="34" charset="0"/>
                <a:cs typeface="Arial" panose="020B0604020202020204" pitchFamily="34" charset="0"/>
              </a:rPr>
              <a:t>Ydy, mae hyn yn llên-ladrad. </a:t>
            </a:r>
          </a:p>
          <a:p>
            <a:pPr marL="723900">
              <a:buNone/>
              <a:defRPr/>
            </a:pPr>
            <a:endParaRPr lang="cy-GB" altLang="en-US" sz="2400" noProof="0" dirty="0">
              <a:solidFill>
                <a:srgbClr val="FF0000"/>
              </a:solidFill>
              <a:latin typeface="Arial" panose="020B0604020202020204" pitchFamily="34" charset="0"/>
              <a:cs typeface="Arial" panose="020B0604020202020204" pitchFamily="34" charset="0"/>
            </a:endParaRPr>
          </a:p>
          <a:p>
            <a:pPr marL="381000" indent="0">
              <a:lnSpc>
                <a:spcPct val="114000"/>
              </a:lnSpc>
              <a:spcBef>
                <a:spcPts val="0"/>
              </a:spcBef>
              <a:spcAft>
                <a:spcPts val="600"/>
              </a:spcAft>
              <a:buNone/>
              <a:defRPr/>
            </a:pPr>
            <a:r>
              <a:rPr lang="cy-GB" sz="2400" dirty="0">
                <a:latin typeface="Arial" panose="020B0604020202020204" pitchFamily="34" charset="0"/>
                <a:cs typeface="Arial" panose="020B0604020202020204" pitchFamily="34" charset="0"/>
              </a:rPr>
              <a:t>Er bod y myfyriwr wedi aralleirio o’r ffynhonnell wreiddiol,</a:t>
            </a:r>
            <a:r>
              <a:rPr lang="cy-GB" sz="2400" noProof="0" dirty="0">
                <a:latin typeface="Arial" panose="020B0604020202020204" pitchFamily="34" charset="0"/>
                <a:cs typeface="Arial" panose="020B0604020202020204" pitchFamily="34" charset="0"/>
              </a:rPr>
              <a:t> </a:t>
            </a:r>
            <a:r>
              <a:rPr lang="cy-GB" sz="2400" b="1" noProof="0" dirty="0">
                <a:latin typeface="Arial" panose="020B0604020202020204" pitchFamily="34" charset="0"/>
                <a:cs typeface="Arial" panose="020B0604020202020204" pitchFamily="34" charset="0"/>
              </a:rPr>
              <a:t>mae’n rhaid cynnwys cyfeiriad </a:t>
            </a:r>
            <a:r>
              <a:rPr lang="cy-GB" sz="2400" dirty="0">
                <a:latin typeface="Arial" panose="020B0604020202020204" pitchFamily="34" charset="0"/>
                <a:cs typeface="Arial" panose="020B0604020202020204" pitchFamily="34" charset="0"/>
              </a:rPr>
              <a:t>y</a:t>
            </a:r>
            <a:r>
              <a:rPr lang="cy-GB" sz="2400" noProof="0" dirty="0">
                <a:latin typeface="Arial" panose="020B0604020202020204" pitchFamily="34" charset="0"/>
                <a:cs typeface="Arial" panose="020B0604020202020204" pitchFamily="34" charset="0"/>
              </a:rPr>
              <a:t>n y testun a chyfeiriad ar ddiwedd yr aseiniad.</a:t>
            </a:r>
          </a:p>
          <a:p>
            <a:pPr marL="381000" indent="0">
              <a:lnSpc>
                <a:spcPct val="114000"/>
              </a:lnSpc>
              <a:spcBef>
                <a:spcPts val="1200"/>
              </a:spcBef>
              <a:spcAft>
                <a:spcPts val="600"/>
              </a:spcAft>
              <a:buNone/>
              <a:defRPr/>
            </a:pPr>
            <a:r>
              <a:rPr lang="cy-GB" sz="2400" noProof="0" dirty="0">
                <a:latin typeface="Arial" panose="020B0604020202020204" pitchFamily="34" charset="0"/>
                <a:cs typeface="Arial" panose="020B0604020202020204" pitchFamily="34" charset="0"/>
              </a:rPr>
              <a:t>e.e. …neu’n drysu (</a:t>
            </a:r>
            <a:r>
              <a:rPr lang="cy-GB" sz="2400" noProof="0" dirty="0" err="1">
                <a:latin typeface="Arial" panose="020B0604020202020204" pitchFamily="34" charset="0"/>
                <a:cs typeface="Arial" panose="020B0604020202020204" pitchFamily="34" charset="0"/>
              </a:rPr>
              <a:t>Nickerson</a:t>
            </a:r>
            <a:r>
              <a:rPr lang="cy-GB" sz="2400" noProof="0" dirty="0">
                <a:latin typeface="Arial" panose="020B0604020202020204" pitchFamily="34" charset="0"/>
                <a:cs typeface="Arial" panose="020B0604020202020204" pitchFamily="34" charset="0"/>
              </a:rPr>
              <a:t>, 1999).</a:t>
            </a:r>
          </a:p>
        </p:txBody>
      </p:sp>
    </p:spTree>
    <p:extLst>
      <p:ext uri="{BB962C8B-B14F-4D97-AF65-F5344CB8AC3E}">
        <p14:creationId xmlns:p14="http://schemas.microsoft.com/office/powerpoint/2010/main" val="1881136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2.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Gwaith y myfyriwr ei hun</a:t>
            </a:r>
            <a:endParaRPr lang="en-GB" sz="2000" b="1"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Yn ôl y theori cyfnewid cymdeithasol, pan fydd parti’n derbyn buddion gan un arall, dylai roi yn gyfnewid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fel y dyfynnwyd yn </a:t>
            </a:r>
            <a:r>
              <a:rPr lang="cy-GB" sz="2000" dirty="0" err="1">
                <a:solidFill>
                  <a:srgbClr val="000000"/>
                </a:solidFill>
                <a:latin typeface="Arial" panose="020B0604020202020204" pitchFamily="34" charset="0"/>
                <a:cs typeface="Arial" panose="020B0604020202020204" pitchFamily="34" charset="0"/>
              </a:rPr>
              <a:t>Hatipoglu</a:t>
            </a:r>
            <a:r>
              <a:rPr lang="cy-GB" sz="2000" dirty="0">
                <a:solidFill>
                  <a:srgbClr val="000000"/>
                </a:solidFill>
                <a:latin typeface="Arial" panose="020B0604020202020204" pitchFamily="34" charset="0"/>
                <a:cs typeface="Arial" panose="020B0604020202020204" pitchFamily="34" charset="0"/>
              </a:rPr>
              <a:t> &amp; </a:t>
            </a:r>
            <a:r>
              <a:rPr lang="cy-GB" sz="2000" dirty="0" err="1">
                <a:solidFill>
                  <a:srgbClr val="000000"/>
                </a:solidFill>
                <a:latin typeface="Arial" panose="020B0604020202020204" pitchFamily="34" charset="0"/>
                <a:cs typeface="Arial" panose="020B0604020202020204" pitchFamily="34" charset="0"/>
              </a:rPr>
              <a:t>Inelmen</a:t>
            </a:r>
            <a:r>
              <a:rPr lang="cy-GB" sz="2000" dirty="0">
                <a:solidFill>
                  <a:srgbClr val="000000"/>
                </a:solidFill>
                <a:latin typeface="Arial" panose="020B0604020202020204" pitchFamily="34" charset="0"/>
                <a:cs typeface="Arial" panose="020B0604020202020204" pitchFamily="34" charset="0"/>
              </a:rPr>
              <a:t>, 2018, t.976).</a:t>
            </a:r>
            <a:r>
              <a:rPr lang="cy-GB" sz="2000" dirty="0">
                <a:latin typeface="arial" panose="020B0604020202020204" pitchFamily="34" charset="0"/>
              </a:rPr>
              <a:t> </a:t>
            </a:r>
            <a:endParaRPr lang="cy-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err="1">
                <a:solidFill>
                  <a:srgbClr val="000000"/>
                </a:solidFill>
                <a:latin typeface="Arial" panose="020B0604020202020204" pitchFamily="34" charset="0"/>
                <a:cs typeface="Arial" panose="020B0604020202020204" pitchFamily="34" charset="0"/>
              </a:rPr>
              <a:t>Hatipoglu</a:t>
            </a:r>
            <a:r>
              <a:rPr lang="en-GB" dirty="0">
                <a:solidFill>
                  <a:srgbClr val="000000"/>
                </a:solidFill>
                <a:latin typeface="Arial" panose="020B0604020202020204" pitchFamily="34" charset="0"/>
                <a:cs typeface="Arial" panose="020B0604020202020204" pitchFamily="34" charset="0"/>
              </a:rPr>
              <a:t>,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endParaRPr lang="en-GB" sz="2000" b="1"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theori cyfnewid cymdeithasol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yn cynnig pan fydd un parti’n darparu buddion i’r llall, mae’n rhaid i’r parti arall ymateb yn yr un dull trwy dalu’r gymwynas yn ôl. </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Tree>
    <p:custDataLst>
      <p:tags r:id="rId1"/>
    </p:custDataLst>
    <p:extLst>
      <p:ext uri="{BB962C8B-B14F-4D97-AF65-F5344CB8AC3E}">
        <p14:creationId xmlns:p14="http://schemas.microsoft.com/office/powerpoint/2010/main" val="564577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2.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Yn ôl y theori cyfnewid cymdeithasol, pan fydd parti’n derbyn buddion gan un arall, dylai roi yn gyfnewid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fel y dyfynnwyd yn </a:t>
            </a:r>
            <a:r>
              <a:rPr lang="cy-GB" sz="2000" dirty="0" err="1">
                <a:solidFill>
                  <a:srgbClr val="000000"/>
                </a:solidFill>
                <a:latin typeface="Arial" panose="020B0604020202020204" pitchFamily="34" charset="0"/>
                <a:cs typeface="Arial" panose="020B0604020202020204" pitchFamily="34" charset="0"/>
              </a:rPr>
              <a:t>Hatipoglu</a:t>
            </a:r>
            <a:r>
              <a:rPr lang="cy-GB" sz="2000" dirty="0">
                <a:solidFill>
                  <a:srgbClr val="000000"/>
                </a:solidFill>
                <a:latin typeface="Arial" panose="020B0604020202020204" pitchFamily="34" charset="0"/>
                <a:cs typeface="Arial" panose="020B0604020202020204" pitchFamily="34" charset="0"/>
              </a:rPr>
              <a:t> &amp; </a:t>
            </a:r>
            <a:r>
              <a:rPr lang="cy-GB" sz="2000" dirty="0" err="1">
                <a:solidFill>
                  <a:srgbClr val="000000"/>
                </a:solidFill>
                <a:latin typeface="Arial" panose="020B0604020202020204" pitchFamily="34" charset="0"/>
                <a:cs typeface="Arial" panose="020B0604020202020204" pitchFamily="34" charset="0"/>
              </a:rPr>
              <a:t>Inelmen</a:t>
            </a:r>
            <a:r>
              <a:rPr lang="cy-GB" sz="2000" dirty="0">
                <a:solidFill>
                  <a:srgbClr val="000000"/>
                </a:solidFill>
                <a:latin typeface="Arial" panose="020B0604020202020204" pitchFamily="34" charset="0"/>
                <a:cs typeface="Arial" panose="020B0604020202020204" pitchFamily="34" charset="0"/>
              </a:rPr>
              <a:t>, 2018, t.976).</a:t>
            </a:r>
            <a:r>
              <a:rPr lang="cy-GB" sz="2000" dirty="0">
                <a:solidFill>
                  <a:prstClr val="white"/>
                </a:solidFill>
                <a:latin typeface="arial" panose="020B0604020202020204" pitchFamily="34" charset="0"/>
              </a:rPr>
              <a:t> </a:t>
            </a:r>
            <a:endParaRPr lang="cy-GB" sz="1100"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en-GB" dirty="0" err="1">
                <a:solidFill>
                  <a:srgbClr val="000000"/>
                </a:solidFill>
                <a:latin typeface="Arial" panose="020B0604020202020204" pitchFamily="34" charset="0"/>
                <a:cs typeface="Arial" panose="020B0604020202020204" pitchFamily="34" charset="0"/>
              </a:rPr>
              <a:t>Hatipoglu</a:t>
            </a:r>
            <a:r>
              <a:rPr lang="en-GB" dirty="0">
                <a:solidFill>
                  <a:srgbClr val="000000"/>
                </a:solidFill>
                <a:latin typeface="Arial" panose="020B0604020202020204" pitchFamily="34" charset="0"/>
                <a:cs typeface="Arial" panose="020B0604020202020204" pitchFamily="34" charset="0"/>
              </a:rPr>
              <a:t>,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endParaRPr lang="en-GB" sz="2000" b="1"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theori cyfnewid cymdeithasol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yn cynnig pan fydd un parti’n darparu buddion i’r llall, mae’n rhaid i’r parti arall ymateb yn yr un dull trwy dalu’r gymwynas yn ôl. </a:t>
            </a:r>
          </a:p>
          <a:p>
            <a:pPr lvl="0"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en-GB" dirty="0" err="1">
                <a:solidFill>
                  <a:srgbClr val="000000"/>
                </a:solidFill>
                <a:latin typeface="Arial" panose="020B0604020202020204" pitchFamily="34" charset="0"/>
                <a:cs typeface="Arial" panose="020B0604020202020204" pitchFamily="34" charset="0"/>
              </a:rPr>
              <a:t>Hatipoglu</a:t>
            </a:r>
            <a:r>
              <a:rPr lang="en-GB" dirty="0">
                <a:solidFill>
                  <a:srgbClr val="000000"/>
                </a:solidFill>
                <a:latin typeface="Arial" panose="020B0604020202020204" pitchFamily="34" charset="0"/>
                <a:cs typeface="Arial" panose="020B0604020202020204" pitchFamily="34" charset="0"/>
              </a:rPr>
              <a:t>,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5" name="Content Placeholder 8"/>
          <p:cNvSpPr txBox="1">
            <a:spLocks/>
          </p:cNvSpPr>
          <p:nvPr/>
        </p:nvSpPr>
        <p:spPr>
          <a:xfrm>
            <a:off x="3287712" y="1550988"/>
            <a:ext cx="6053511" cy="4083050"/>
          </a:xfrm>
          <a:prstGeom prst="rect">
            <a:avLst/>
          </a:prstGeom>
          <a:solidFill>
            <a:srgbClr val="CCFFCC"/>
          </a:solidFill>
          <a:ln w="127000" cmpd="tri">
            <a:solidFill>
              <a:schemeClr val="tx1"/>
            </a:solidFill>
          </a:ln>
        </p:spPr>
        <p:txBody>
          <a:bodyPr lIns="360000" tIns="360000" rIns="360000" bIns="7200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88900" indent="0" defTabSz="901700">
              <a:buNone/>
              <a:defRPr/>
            </a:pPr>
            <a:r>
              <a:rPr lang="cy-GB" altLang="en-US" sz="3600" b="1" kern="0" dirty="0">
                <a:solidFill>
                  <a:srgbClr val="000000"/>
                </a:solidFill>
                <a:latin typeface="Arial" panose="020B0604020202020204" pitchFamily="34" charset="0"/>
                <a:cs typeface="Arial" panose="020B0604020202020204" pitchFamily="34" charset="0"/>
              </a:rPr>
              <a:t>Na, nid yw’n llên-ladrad.</a:t>
            </a:r>
          </a:p>
          <a:p>
            <a:pPr marL="901700" indent="-457200">
              <a:defRPr/>
            </a:pPr>
            <a:endParaRPr lang="cy-GB" altLang="en-US" sz="2400" kern="0" dirty="0">
              <a:solidFill>
                <a:srgbClr val="000000"/>
              </a:solidFill>
              <a:latin typeface="Arial" panose="020B0604020202020204" pitchFamily="34" charset="0"/>
              <a:cs typeface="Arial" panose="020B0604020202020204" pitchFamily="34" charset="0"/>
            </a:endParaRPr>
          </a:p>
          <a:p>
            <a:pPr marL="88900" indent="0">
              <a:buNone/>
              <a:defRPr/>
            </a:pPr>
            <a:r>
              <a:rPr lang="cy-GB" altLang="en-US" sz="2400" kern="0" dirty="0">
                <a:solidFill>
                  <a:srgbClr val="000000"/>
                </a:solidFill>
                <a:latin typeface="Arial" panose="020B0604020202020204" pitchFamily="34" charset="0"/>
                <a:cs typeface="Arial" panose="020B0604020202020204" pitchFamily="34" charset="0"/>
              </a:rPr>
              <a:t>Gelwir hyn yn </a:t>
            </a:r>
            <a:r>
              <a:rPr lang="cy-GB" altLang="en-US" sz="2400" b="1" kern="0" dirty="0">
                <a:solidFill>
                  <a:srgbClr val="000000"/>
                </a:solidFill>
                <a:latin typeface="Arial" panose="020B0604020202020204" pitchFamily="34" charset="0"/>
                <a:cs typeface="Arial" panose="020B0604020202020204" pitchFamily="34" charset="0"/>
              </a:rPr>
              <a:t>llên-ladrad eilaidd</a:t>
            </a:r>
            <a:r>
              <a:rPr lang="cy-GB" altLang="en-US" sz="2400" kern="0" dirty="0">
                <a:solidFill>
                  <a:srgbClr val="000000"/>
                </a:solidFill>
                <a:latin typeface="Arial" panose="020B0604020202020204" pitchFamily="34" charset="0"/>
                <a:cs typeface="Arial" panose="020B0604020202020204" pitchFamily="34" charset="0"/>
              </a:rPr>
              <a:t>. Dylech bob amser ddyfynnu a chyfeirnodi’r ffynhonnell lle cawsoch y wybodaeth, ac nid y ffynhonnell wreiddiol os nad ydych wedi’i darllen eich hun.</a:t>
            </a:r>
          </a:p>
        </p:txBody>
      </p:sp>
    </p:spTree>
    <p:custDataLst>
      <p:tags r:id="rId1"/>
    </p:custDataLst>
    <p:extLst>
      <p:ext uri="{BB962C8B-B14F-4D97-AF65-F5344CB8AC3E}">
        <p14:creationId xmlns:p14="http://schemas.microsoft.com/office/powerpoint/2010/main" val="943714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3.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Myfyriwr B</a:t>
            </a:r>
          </a:p>
          <a:p>
            <a:pPr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Mae </a:t>
            </a:r>
            <a:r>
              <a:rPr lang="cy-GB" sz="2000" dirty="0" err="1">
                <a:solidFill>
                  <a:srgbClr val="000000"/>
                </a:solidFill>
                <a:latin typeface="Arial" panose="020B0604020202020204" pitchFamily="34" charset="0"/>
                <a:cs typeface="Arial" panose="020B0604020202020204" pitchFamily="34" charset="0"/>
              </a:rPr>
              <a:t>Neville</a:t>
            </a:r>
            <a:r>
              <a:rPr lang="cy-GB" sz="2000" dirty="0">
                <a:solidFill>
                  <a:srgbClr val="000000"/>
                </a:solidFill>
                <a:latin typeface="Arial" panose="020B0604020202020204" pitchFamily="34" charset="0"/>
                <a:cs typeface="Arial" panose="020B0604020202020204" pitchFamily="34" charset="0"/>
              </a:rPr>
              <a:t> (2010) yn gwneud y sylw: </a:t>
            </a:r>
          </a:p>
          <a:p>
            <a:pPr lvl="1"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Weithiau, gall fod yn anodd, os nad yn amhosibl, osgoi defnyddio rhai o eiriau gwreiddiol yr awdur, yn enwedig y rhai sy’n disgrifio neu’n labelu ffenomena. Fodd bynnag, mae angen i chi osgoi copïo’r hyn ddywedodd yr awdur, air am air. Dewiswch eiriau sydd yn eich barn chi’n rhoi gwir argraff o syniadau neu weithredoedd gwreiddiol yr awdur.</a:t>
            </a:r>
            <a:endParaRPr lang="en-GB" sz="2000" dirty="0">
              <a:solidFill>
                <a:srgbClr val="000000"/>
              </a:solidFill>
              <a:latin typeface="Arial" panose="020B0604020202020204" pitchFamily="34" charset="0"/>
              <a:cs typeface="Arial" panose="020B0604020202020204" pitchFamily="34" charset="0"/>
            </a:endParaRP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Myfyriwr A</a:t>
            </a: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Cynghorir eich bod yn dyfynnu pob ffynhonnell ac yn cyflwyno manylion llawn am y rhain yn eich rhestr o gyfeiriadau </a:t>
            </a:r>
            <a:r>
              <a:rPr lang="en-GB" sz="2000" dirty="0">
                <a:solidFill>
                  <a:srgbClr val="000000"/>
                </a:solidFill>
                <a:latin typeface="Arial" panose="020B0604020202020204" pitchFamily="34" charset="0"/>
                <a:cs typeface="Arial" panose="020B0604020202020204" pitchFamily="34" charset="0"/>
              </a:rPr>
              <a:t>- “you should cite all sources and present full details of these in your list of references” (Neville, 2010).</a:t>
            </a:r>
            <a:endParaRPr lang="en-GB" sz="1100"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4243809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3. </a:t>
            </a:r>
            <a:r>
              <a:rPr lang="cy-GB" altLang="en-US" sz="4000" b="1" dirty="0">
                <a:solidFill>
                  <a:srgbClr val="C00000"/>
                </a:solidFill>
                <a:latin typeface="Arial" panose="020B0604020202020204" pitchFamily="34" charset="0"/>
                <a:cs typeface="Arial" panose="020B0604020202020204" pitchFamily="34" charset="0"/>
              </a:rPr>
              <a:t>A yw hyn yn llên-ladrad?</a:t>
            </a:r>
            <a:r>
              <a:rPr lang="cy-GB" altLang="en-US" sz="4000" b="1" noProof="0" dirty="0">
                <a:solidFill>
                  <a:srgbClr val="C00000"/>
                </a:solidFill>
                <a:latin typeface="Arial" panose="020B0604020202020204" pitchFamily="34" charset="0"/>
                <a:cs typeface="Arial" panose="020B0604020202020204" pitchFamily="34" charset="0"/>
              </a:rPr>
              <a:t>?</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lvl="0"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Mae </a:t>
            </a:r>
            <a:r>
              <a:rPr lang="cy-GB" sz="2000" dirty="0" err="1">
                <a:solidFill>
                  <a:srgbClr val="000000"/>
                </a:solidFill>
                <a:latin typeface="Arial" panose="020B0604020202020204" pitchFamily="34" charset="0"/>
                <a:cs typeface="Arial" panose="020B0604020202020204" pitchFamily="34" charset="0"/>
              </a:rPr>
              <a:t>Neville</a:t>
            </a:r>
            <a:r>
              <a:rPr lang="cy-GB" sz="2000" dirty="0">
                <a:solidFill>
                  <a:srgbClr val="000000"/>
                </a:solidFill>
                <a:latin typeface="Arial" panose="020B0604020202020204" pitchFamily="34" charset="0"/>
                <a:cs typeface="Arial" panose="020B0604020202020204" pitchFamily="34" charset="0"/>
              </a:rPr>
              <a:t> (2010) yn gwneud y sylw: </a:t>
            </a:r>
          </a:p>
          <a:p>
            <a:pPr lvl="1"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Weithiau, gall fod yn anodd, os nad yn amhosibl, osgoi defnyddio rhai o eiriau gwreiddiol yr awdur, yn enwedig y rhai sy’n disgrifio neu’n labelu ffenomena. Fodd bynnag, mae angen i chi osgoi copïo’r hyn ddywedodd yr awdur, air am air. Dewiswch eiriau sydd yn eich barn chi’n rhoi gwir argraff o syniadau neu weithredoedd gwreiddiol yr awdur. </a:t>
            </a:r>
            <a:r>
              <a:rPr lang="en-GB" sz="2000" b="1" dirty="0">
                <a:solidFill>
                  <a:srgbClr val="000000"/>
                </a:solidFill>
                <a:latin typeface="Arial" panose="020B0604020202020204" pitchFamily="34" charset="0"/>
                <a:cs typeface="Arial" panose="020B0604020202020204" pitchFamily="34" charset="0"/>
              </a:rPr>
              <a:t>(t. 38).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Myfyriwr A</a:t>
            </a: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Cynghorir eich bod yn dyfynnu pob ffynhonnell ac yn cyflwyno manylion llawn am y rhain yn eich rhestr o gyfeiriadau </a:t>
            </a:r>
            <a:r>
              <a:rPr lang="en-GB" sz="2000" dirty="0">
                <a:solidFill>
                  <a:srgbClr val="000000"/>
                </a:solidFill>
                <a:latin typeface="Arial" panose="020B0604020202020204" pitchFamily="34" charset="0"/>
                <a:cs typeface="Arial" panose="020B0604020202020204" pitchFamily="34" charset="0"/>
              </a:rPr>
              <a:t>- “you should cite all sources and present full details of these in your list of references” (Neville, 2010).</a:t>
            </a:r>
            <a:r>
              <a:rPr lang="en-GB" sz="2000" b="1" dirty="0">
                <a:solidFill>
                  <a:srgbClr val="000000"/>
                </a:solidFill>
                <a:latin typeface="Arial" panose="020B0604020202020204" pitchFamily="34" charset="0"/>
                <a:cs typeface="Arial" panose="020B0604020202020204" pitchFamily="34" charset="0"/>
              </a:rPr>
              <a:t>(t. 37).</a:t>
            </a:r>
            <a:endParaRPr lang="en-GB" sz="1100" dirty="0">
              <a:solidFill>
                <a:srgbClr val="000000"/>
              </a:solidFill>
              <a:latin typeface="Arial" panose="020B0604020202020204" pitchFamily="34" charset="0"/>
              <a:cs typeface="Arial" panose="020B0604020202020204" pitchFamily="34" charset="0"/>
            </a:endParaRPr>
          </a:p>
        </p:txBody>
      </p:sp>
      <p:sp>
        <p:nvSpPr>
          <p:cNvPr id="7" name="Content Placeholder 8"/>
          <p:cNvSpPr txBox="1">
            <a:spLocks/>
          </p:cNvSpPr>
          <p:nvPr/>
        </p:nvSpPr>
        <p:spPr>
          <a:xfrm>
            <a:off x="3937000" y="2959100"/>
            <a:ext cx="5994399" cy="2400300"/>
          </a:xfrm>
          <a:prstGeom prst="rect">
            <a:avLst/>
          </a:prstGeom>
          <a:solidFill>
            <a:srgbClr val="EBB3BB"/>
          </a:solidFill>
          <a:ln w="127000" cmpd="tri">
            <a:solidFill>
              <a:schemeClr val="tx1"/>
            </a:solidFill>
            <a:miter lim="800000"/>
            <a:headEnd/>
            <a:tailEnd/>
          </a:ln>
        </p:spPr>
        <p:txBody>
          <a:bodyPr tIns="72000" rIns="360000" bIns="7200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723900">
              <a:spcBef>
                <a:spcPts val="0"/>
              </a:spcBef>
              <a:buNone/>
              <a:defRPr/>
            </a:pPr>
            <a:endParaRPr lang="en-GB" altLang="en-US" sz="1100" b="1" kern="0" dirty="0">
              <a:solidFill>
                <a:srgbClr val="000000"/>
              </a:solidFill>
              <a:latin typeface="Arial" panose="020B0604020202020204" pitchFamily="34" charset="0"/>
              <a:cs typeface="Arial" panose="020B0604020202020204" pitchFamily="34" charset="0"/>
            </a:endParaRPr>
          </a:p>
          <a:p>
            <a:pPr marL="723900">
              <a:spcBef>
                <a:spcPts val="0"/>
              </a:spcBef>
              <a:buNone/>
              <a:defRPr/>
            </a:pPr>
            <a:r>
              <a:rPr lang="cy-GB" altLang="en-US" sz="3600" b="1" kern="0" dirty="0">
                <a:solidFill>
                  <a:srgbClr val="000000"/>
                </a:solidFill>
                <a:latin typeface="Arial" panose="020B0604020202020204" pitchFamily="34" charset="0"/>
                <a:cs typeface="Arial" panose="020B0604020202020204" pitchFamily="34" charset="0"/>
              </a:rPr>
              <a:t>Mae hyn yn arfer gwael. </a:t>
            </a:r>
          </a:p>
          <a:p>
            <a:pPr marL="723900">
              <a:buNone/>
              <a:defRPr/>
            </a:pPr>
            <a:endParaRPr lang="cy-GB" altLang="en-US" sz="1100" kern="0" dirty="0">
              <a:solidFill>
                <a:srgbClr val="FF0000"/>
              </a:solidFill>
              <a:latin typeface="Arial" panose="020B0604020202020204" pitchFamily="34" charset="0"/>
              <a:cs typeface="Arial" panose="020B0604020202020204" pitchFamily="34" charset="0"/>
            </a:endParaRPr>
          </a:p>
          <a:p>
            <a:pPr marL="452438" indent="0">
              <a:buNone/>
              <a:defRPr/>
            </a:pPr>
            <a:r>
              <a:rPr lang="cy-GB" altLang="en-US" sz="2400" kern="0" dirty="0">
                <a:solidFill>
                  <a:srgbClr val="000000"/>
                </a:solidFill>
                <a:latin typeface="Arial" panose="020B0604020202020204" pitchFamily="34" charset="0"/>
                <a:cs typeface="Arial" panose="020B0604020202020204" pitchFamily="34" charset="0"/>
              </a:rPr>
              <a:t>Pan fyddwch yn dyfynnu, dylech bob amser gynnwys rhifau tudalen</a:t>
            </a:r>
            <a:r>
              <a:rPr lang="en-GB" altLang="en-US" sz="2400" kern="0" dirty="0">
                <a:solidFill>
                  <a:srgbClr val="000000"/>
                </a:solidFill>
                <a:latin typeface="Arial" panose="020B0604020202020204" pitchFamily="34" charset="0"/>
                <a:cs typeface="Arial" panose="020B0604020202020204" pitchFamily="34" charset="0"/>
              </a:rPr>
              <a:t>. </a:t>
            </a:r>
          </a:p>
        </p:txBody>
      </p:sp>
    </p:spTree>
    <p:custDataLst>
      <p:tags r:id="rId1"/>
    </p:custDataLst>
    <p:extLst>
      <p:ext uri="{BB962C8B-B14F-4D97-AF65-F5344CB8AC3E}">
        <p14:creationId xmlns:p14="http://schemas.microsoft.com/office/powerpoint/2010/main" val="1091252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4.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grpSp>
        <p:nvGrpSpPr>
          <p:cNvPr id="31747" name="Group 11"/>
          <p:cNvGrpSpPr>
            <a:grpSpLocks/>
          </p:cNvGrpSpPr>
          <p:nvPr/>
        </p:nvGrpSpPr>
        <p:grpSpPr bwMode="auto">
          <a:xfrm>
            <a:off x="1774825" y="1319214"/>
            <a:ext cx="8713788" cy="5278437"/>
            <a:chOff x="251520" y="1319560"/>
            <a:chExt cx="8712968" cy="5277792"/>
          </a:xfrm>
        </p:grpSpPr>
        <p:sp>
          <p:nvSpPr>
            <p:cNvPr id="11" name="Rectangle 10"/>
            <p:cNvSpPr/>
            <p:nvPr/>
          </p:nvSpPr>
          <p:spPr>
            <a:xfrm>
              <a:off x="251520" y="1319560"/>
              <a:ext cx="8712968" cy="527779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1749" name="Picture 8"/>
            <p:cNvPicPr>
              <a:picLocks noChangeAspect="1" noChangeArrowheads="1"/>
            </p:cNvPicPr>
            <p:nvPr/>
          </p:nvPicPr>
          <p:blipFill>
            <a:blip r:embed="rId4">
              <a:extLst>
                <a:ext uri="{28A0092B-C50C-407E-A947-70E740481C1C}">
                  <a14:useLocalDpi xmlns:a14="http://schemas.microsoft.com/office/drawing/2010/main" val="0"/>
                </a:ext>
              </a:extLst>
            </a:blip>
            <a:srcRect b="3874"/>
            <a:stretch>
              <a:fillRect/>
            </a:stretch>
          </p:blipFill>
          <p:spPr bwMode="auto">
            <a:xfrm>
              <a:off x="1907704" y="1454944"/>
              <a:ext cx="5655220" cy="305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2"/>
            <p:cNvSpPr txBox="1"/>
            <p:nvPr/>
          </p:nvSpPr>
          <p:spPr>
            <a:xfrm>
              <a:off x="899159" y="4652903"/>
              <a:ext cx="7633570" cy="13539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err="1">
                  <a:solidFill>
                    <a:srgbClr val="000000"/>
                  </a:solidFill>
                  <a:latin typeface="Arial" panose="020B0604020202020204" pitchFamily="34" charset="0"/>
                  <a:ea typeface="Calibri"/>
                  <a:cs typeface="Arial" panose="020B0604020202020204" pitchFamily="34" charset="0"/>
                </a:rPr>
                <a:t>Ffigur</a:t>
              </a:r>
              <a:r>
                <a:rPr lang="en-US" b="1" dirty="0">
                  <a:solidFill>
                    <a:srgbClr val="000000"/>
                  </a:solidFill>
                  <a:latin typeface="Arial" panose="020B0604020202020204" pitchFamily="34" charset="0"/>
                  <a:ea typeface="Calibri"/>
                  <a:cs typeface="Arial" panose="020B0604020202020204" pitchFamily="34" charset="0"/>
                </a:rPr>
                <a:t>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cwmpas</a:t>
              </a:r>
              <a:r>
                <a:rPr lang="en-US" dirty="0">
                  <a:solidFill>
                    <a:srgbClr val="000000"/>
                  </a:solidFill>
                  <a:latin typeface="Arial" panose="020B0604020202020204" pitchFamily="34" charset="0"/>
                  <a:ea typeface="Calibri"/>
                  <a:cs typeface="Arial" panose="020B0604020202020204" pitchFamily="34" charset="0"/>
                </a:rPr>
                <a:t> </a:t>
              </a:r>
              <a:r>
                <a:rPr lang="en-US" dirty="0" err="1">
                  <a:solidFill>
                    <a:srgbClr val="000000"/>
                  </a:solidFill>
                  <a:latin typeface="Arial" panose="020B0604020202020204" pitchFamily="34" charset="0"/>
                  <a:ea typeface="Calibri"/>
                  <a:cs typeface="Arial" panose="020B0604020202020204" pitchFamily="34" charset="0"/>
                </a:rPr>
                <a:t>imiwneiddio</a:t>
              </a:r>
              <a:r>
                <a:rPr lang="en-US" dirty="0">
                  <a:solidFill>
                    <a:srgbClr val="000000"/>
                  </a:solidFill>
                  <a:latin typeface="Arial" panose="020B0604020202020204" pitchFamily="34" charset="0"/>
                  <a:ea typeface="Calibri"/>
                  <a:cs typeface="Arial" panose="020B0604020202020204" pitchFamily="34" charset="0"/>
                </a:rPr>
                <a:t>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err="1">
                  <a:solidFill>
                    <a:srgbClr val="000000"/>
                  </a:solidFill>
                  <a:latin typeface="Arial" panose="020B0604020202020204" pitchFamily="34" charset="0"/>
                  <a:ea typeface="Calibri"/>
                  <a:cs typeface="Arial" panose="020B0604020202020204" pitchFamily="34" charset="0"/>
                </a:rPr>
                <a:t>Rhestr</a:t>
              </a:r>
              <a:r>
                <a:rPr lang="en-US" sz="2000" b="1" dirty="0">
                  <a:solidFill>
                    <a:srgbClr val="000000"/>
                  </a:solidFill>
                  <a:latin typeface="Arial" panose="020B0604020202020204" pitchFamily="34" charset="0"/>
                  <a:ea typeface="Calibri"/>
                  <a:cs typeface="Arial" panose="020B0604020202020204" pitchFamily="34" charset="0"/>
                </a:rPr>
                <a:t> </a:t>
              </a:r>
              <a:r>
                <a:rPr lang="en-US" sz="2000" b="1" dirty="0" err="1">
                  <a:solidFill>
                    <a:srgbClr val="000000"/>
                  </a:solidFill>
                  <a:latin typeface="Arial" panose="020B0604020202020204" pitchFamily="34" charset="0"/>
                  <a:ea typeface="Calibri"/>
                  <a:cs typeface="Arial" panose="020B0604020202020204" pitchFamily="34" charset="0"/>
                </a:rPr>
                <a:t>gyfeiriadau</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a:t>
              </a:r>
              <a:r>
                <a:rPr lang="en-US" sz="2000" dirty="0" err="1">
                  <a:solidFill>
                    <a:srgbClr val="000000"/>
                  </a:solidFill>
                  <a:latin typeface="Arial" panose="020B0604020202020204" pitchFamily="34" charset="0"/>
                  <a:ea typeface="Calibri"/>
                  <a:cs typeface="Arial" panose="020B0604020202020204" pitchFamily="34" charset="0"/>
                </a:rPr>
                <a:t>Cyrchwyd</a:t>
              </a:r>
              <a:r>
                <a:rPr lang="en-US" sz="2000" dirty="0">
                  <a:solidFill>
                    <a:srgbClr val="000000"/>
                  </a:solidFill>
                  <a:latin typeface="Arial" panose="020B0604020202020204" pitchFamily="34" charset="0"/>
                  <a:ea typeface="Calibri"/>
                  <a:cs typeface="Arial" panose="020B0604020202020204" pitchFamily="34" charset="0"/>
                </a:rPr>
                <a:t> o: </a:t>
              </a:r>
              <a:r>
                <a:rPr lang="en-US" sz="2000" u="sng" dirty="0">
                  <a:solidFill>
                    <a:srgbClr val="0000FF"/>
                  </a:solidFill>
                  <a:latin typeface="Arial" panose="020B0604020202020204" pitchFamily="34" charset="0"/>
                  <a:ea typeface="Calibri"/>
                  <a:cs typeface="Arial" panose="020B0604020202020204" pitchFamily="34" charset="0"/>
                  <a:hlinkClick r:id="rId5"/>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grpSp>
    </p:spTree>
    <p:custDataLst>
      <p:tags r:id="rId1"/>
    </p:custDataLst>
    <p:extLst>
      <p:ext uri="{BB962C8B-B14F-4D97-AF65-F5344CB8AC3E}">
        <p14:creationId xmlns:p14="http://schemas.microsoft.com/office/powerpoint/2010/main" val="3264704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74825" y="1319214"/>
            <a:ext cx="8713788" cy="527843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2771" name="Picture 4"/>
          <p:cNvPicPr>
            <a:picLocks noChangeAspect="1" noChangeArrowheads="1"/>
          </p:cNvPicPr>
          <p:nvPr/>
        </p:nvPicPr>
        <p:blipFill>
          <a:blip r:embed="rId3">
            <a:extLst>
              <a:ext uri="{28A0092B-C50C-407E-A947-70E740481C1C}">
                <a14:useLocalDpi xmlns:a14="http://schemas.microsoft.com/office/drawing/2010/main" val="0"/>
              </a:ext>
            </a:extLst>
          </a:blip>
          <a:srcRect b="3874"/>
          <a:stretch>
            <a:fillRect/>
          </a:stretch>
        </p:blipFill>
        <p:spPr bwMode="auto">
          <a:xfrm>
            <a:off x="3432176" y="1455738"/>
            <a:ext cx="5654675" cy="305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p:cNvSpPr txBox="1"/>
          <p:nvPr/>
        </p:nvSpPr>
        <p:spPr>
          <a:xfrm>
            <a:off x="2424113" y="4652964"/>
            <a:ext cx="7632700" cy="13541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lvl="0" algn="ctr" eaLnBrk="0" fontAlgn="base" hangingPunct="0">
              <a:lnSpc>
                <a:spcPct val="114000"/>
              </a:lnSpc>
              <a:spcBef>
                <a:spcPts val="600"/>
              </a:spcBef>
              <a:spcAft>
                <a:spcPts val="600"/>
              </a:spcAft>
              <a:defRPr/>
            </a:pPr>
            <a:r>
              <a:rPr lang="en-US" b="1" dirty="0" err="1">
                <a:solidFill>
                  <a:srgbClr val="000000"/>
                </a:solidFill>
                <a:latin typeface="Arial" panose="020B0604020202020204" pitchFamily="34" charset="0"/>
                <a:ea typeface="Calibri"/>
                <a:cs typeface="Arial" panose="020B0604020202020204" pitchFamily="34" charset="0"/>
              </a:rPr>
              <a:t>Ffigur</a:t>
            </a:r>
            <a:r>
              <a:rPr lang="en-US" b="1" dirty="0">
                <a:solidFill>
                  <a:srgbClr val="000000"/>
                </a:solidFill>
                <a:latin typeface="Arial" panose="020B0604020202020204" pitchFamily="34" charset="0"/>
                <a:ea typeface="Calibri"/>
                <a:cs typeface="Arial" panose="020B0604020202020204" pitchFamily="34" charset="0"/>
              </a:rPr>
              <a:t>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cwmpas</a:t>
            </a:r>
            <a:r>
              <a:rPr lang="en-US" dirty="0">
                <a:solidFill>
                  <a:srgbClr val="000000"/>
                </a:solidFill>
                <a:latin typeface="Arial" panose="020B0604020202020204" pitchFamily="34" charset="0"/>
                <a:ea typeface="Calibri"/>
                <a:cs typeface="Arial" panose="020B0604020202020204" pitchFamily="34" charset="0"/>
              </a:rPr>
              <a:t> </a:t>
            </a:r>
            <a:r>
              <a:rPr lang="en-US" dirty="0" err="1">
                <a:solidFill>
                  <a:srgbClr val="000000"/>
                </a:solidFill>
                <a:latin typeface="Arial" panose="020B0604020202020204" pitchFamily="34" charset="0"/>
                <a:ea typeface="Calibri"/>
                <a:cs typeface="Arial" panose="020B0604020202020204" pitchFamily="34" charset="0"/>
              </a:rPr>
              <a:t>imiwneiddio</a:t>
            </a:r>
            <a:r>
              <a:rPr lang="en-US" dirty="0">
                <a:solidFill>
                  <a:srgbClr val="000000"/>
                </a:solidFill>
                <a:latin typeface="Arial" panose="020B0604020202020204" pitchFamily="34" charset="0"/>
                <a:ea typeface="Calibri"/>
                <a:cs typeface="Arial" panose="020B0604020202020204" pitchFamily="34" charset="0"/>
              </a:rPr>
              <a:t> (WHO, 2015). </a:t>
            </a:r>
            <a:endParaRPr lang="en-GB" dirty="0">
              <a:solidFill>
                <a:srgbClr val="000000"/>
              </a:solidFill>
              <a:latin typeface="Arial" panose="020B0604020202020204" pitchFamily="34" charset="0"/>
              <a:ea typeface="Calibri"/>
              <a:cs typeface="Arial" panose="020B0604020202020204" pitchFamily="34" charset="0"/>
            </a:endParaRPr>
          </a:p>
          <a:p>
            <a:pPr lvl="0" eaLnBrk="0" fontAlgn="base" hangingPunct="0">
              <a:lnSpc>
                <a:spcPct val="114000"/>
              </a:lnSpc>
              <a:spcBef>
                <a:spcPts val="1200"/>
              </a:spcBef>
              <a:spcAft>
                <a:spcPct val="0"/>
              </a:spcAft>
              <a:defRPr/>
            </a:pPr>
            <a:r>
              <a:rPr lang="en-US" sz="2000" b="1" dirty="0" err="1">
                <a:solidFill>
                  <a:srgbClr val="000000"/>
                </a:solidFill>
                <a:latin typeface="Arial" panose="020B0604020202020204" pitchFamily="34" charset="0"/>
                <a:ea typeface="Calibri"/>
                <a:cs typeface="Arial" panose="020B0604020202020204" pitchFamily="34" charset="0"/>
              </a:rPr>
              <a:t>Rhestr</a:t>
            </a:r>
            <a:r>
              <a:rPr lang="en-US" sz="2000" b="1" dirty="0">
                <a:solidFill>
                  <a:srgbClr val="000000"/>
                </a:solidFill>
                <a:latin typeface="Arial" panose="020B0604020202020204" pitchFamily="34" charset="0"/>
                <a:ea typeface="Calibri"/>
                <a:cs typeface="Arial" panose="020B0604020202020204" pitchFamily="34" charset="0"/>
              </a:rPr>
              <a:t> </a:t>
            </a:r>
            <a:r>
              <a:rPr lang="en-US" sz="2000" b="1" dirty="0" err="1">
                <a:solidFill>
                  <a:srgbClr val="000000"/>
                </a:solidFill>
                <a:latin typeface="Arial" panose="020B0604020202020204" pitchFamily="34" charset="0"/>
                <a:ea typeface="Calibri"/>
                <a:cs typeface="Arial" panose="020B0604020202020204" pitchFamily="34" charset="0"/>
              </a:rPr>
              <a:t>gyfeiriadau</a:t>
            </a:r>
            <a:endParaRPr lang="en-GB" sz="2000" dirty="0">
              <a:solidFill>
                <a:srgbClr val="000000"/>
              </a:solidFill>
              <a:latin typeface="Arial" panose="020B0604020202020204" pitchFamily="34" charset="0"/>
              <a:ea typeface="Calibri"/>
              <a:cs typeface="Arial" panose="020B0604020202020204" pitchFamily="34" charset="0"/>
            </a:endParaRPr>
          </a:p>
          <a:p>
            <a:pPr lvl="0"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a:t>
            </a:r>
            <a:r>
              <a:rPr lang="en-US" sz="2000" dirty="0" err="1">
                <a:solidFill>
                  <a:srgbClr val="000000"/>
                </a:solidFill>
                <a:latin typeface="Arial" panose="020B0604020202020204" pitchFamily="34" charset="0"/>
                <a:ea typeface="Calibri"/>
                <a:cs typeface="Arial" panose="020B0604020202020204" pitchFamily="34" charset="0"/>
              </a:rPr>
              <a:t>Cyrchwyd</a:t>
            </a:r>
            <a:r>
              <a:rPr lang="en-US" sz="2000" dirty="0">
                <a:solidFill>
                  <a:srgbClr val="000000"/>
                </a:solidFill>
                <a:latin typeface="Arial" panose="020B0604020202020204" pitchFamily="34" charset="0"/>
                <a:ea typeface="Calibri"/>
                <a:cs typeface="Arial" panose="020B0604020202020204" pitchFamily="34" charset="0"/>
              </a:rPr>
              <a:t> o: </a:t>
            </a:r>
            <a:r>
              <a:rPr lang="en-US" sz="2000" u="sng" dirty="0">
                <a:solidFill>
                  <a:srgbClr val="0000FF"/>
                </a:solidFill>
                <a:latin typeface="Arial" panose="020B0604020202020204" pitchFamily="34" charset="0"/>
                <a:ea typeface="Calibri"/>
                <a:cs typeface="Arial" panose="020B0604020202020204" pitchFamily="34" charset="0"/>
                <a:hlinkClick r:id="rId4">
                  <a:extLst>
                    <a:ext uri="{A12FA001-AC4F-418D-AE19-62706E023703}">
                      <ahyp:hlinkClr xmlns:ahyp="http://schemas.microsoft.com/office/drawing/2018/hyperlinkcolor" xmlns="" val="tx"/>
                    </a:ext>
                  </a:extLst>
                </a:hlinkClick>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sp>
        <p:nvSpPr>
          <p:cNvPr id="32773"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4. </a:t>
            </a:r>
            <a:r>
              <a:rPr lang="cy-GB" altLang="en-US" sz="4000" b="1" dirty="0">
                <a:solidFill>
                  <a:srgbClr val="C00000"/>
                </a:solidFill>
                <a:latin typeface="Arial" panose="020B0604020202020204" pitchFamily="34" charset="0"/>
                <a:cs typeface="Arial" panose="020B0604020202020204" pitchFamily="34" charset="0"/>
              </a:rPr>
              <a:t>A yw hyn yn llên-ladrad?</a:t>
            </a:r>
            <a:r>
              <a:rPr lang="cy-GB" altLang="en-US" sz="4000" b="1" noProof="0" dirty="0">
                <a:solidFill>
                  <a:srgbClr val="C00000"/>
                </a:solidFill>
                <a:latin typeface="Arial" panose="020B0604020202020204" pitchFamily="34" charset="0"/>
                <a:cs typeface="Arial" panose="020B0604020202020204" pitchFamily="34" charset="0"/>
              </a:rPr>
              <a:t>?</a:t>
            </a:r>
          </a:p>
        </p:txBody>
      </p:sp>
      <p:sp>
        <p:nvSpPr>
          <p:cNvPr id="12" name="Content Placeholder 8"/>
          <p:cNvSpPr>
            <a:spLocks noGrp="1"/>
          </p:cNvSpPr>
          <p:nvPr>
            <p:ph sz="half" idx="2"/>
          </p:nvPr>
        </p:nvSpPr>
        <p:spPr>
          <a:xfrm>
            <a:off x="3368223" y="1499463"/>
            <a:ext cx="5718628" cy="3025775"/>
          </a:xfrm>
          <a:solidFill>
            <a:srgbClr val="CCFFCC"/>
          </a:solidFill>
          <a:ln w="127000" cmpd="tri">
            <a:solidFill>
              <a:schemeClr val="tx1"/>
            </a:solidFill>
          </a:ln>
        </p:spPr>
        <p:txBody>
          <a:bodyPr lIns="360000" tIns="360000" rIns="360000" bIns="72000">
            <a:normAutofit lnSpcReduction="10000"/>
          </a:bodyPr>
          <a:lstStyle/>
          <a:p>
            <a:pPr marL="88900" indent="0" defTabSz="901700">
              <a:buNone/>
              <a:defRPr/>
            </a:pPr>
            <a:r>
              <a:rPr lang="cy-GB" altLang="en-US" sz="3600" b="1" noProof="0" dirty="0">
                <a:latin typeface="Arial" panose="020B0604020202020204" pitchFamily="34" charset="0"/>
                <a:cs typeface="Arial" panose="020B0604020202020204" pitchFamily="34" charset="0"/>
              </a:rPr>
              <a:t>Na, nid yw’n llên-ladrad.</a:t>
            </a:r>
          </a:p>
          <a:p>
            <a:pPr marL="901700" indent="-457200">
              <a:defRPr/>
            </a:pPr>
            <a:endParaRPr lang="cy-GB" altLang="en-US" sz="2400" noProof="0" dirty="0">
              <a:latin typeface="Arial" panose="020B0604020202020204" pitchFamily="34" charset="0"/>
              <a:cs typeface="Arial" panose="020B0604020202020204" pitchFamily="34" charset="0"/>
            </a:endParaRPr>
          </a:p>
          <a:p>
            <a:pPr marL="88900" indent="0">
              <a:buNone/>
              <a:defRPr/>
            </a:pPr>
            <a:r>
              <a:rPr lang="cy-GB" altLang="en-US" sz="2400" dirty="0">
                <a:latin typeface="Arial" panose="020B0604020202020204" pitchFamily="34" charset="0"/>
                <a:cs typeface="Arial" panose="020B0604020202020204" pitchFamily="34" charset="0"/>
              </a:rPr>
              <a:t>Cyn belled â’ch bod chi’n cynnwys cyfeiriad, gallwch ailddefnyddio tablau, diagramau a lluniau</a:t>
            </a:r>
            <a:r>
              <a:rPr lang="cy-GB" altLang="en-US" sz="2400" noProof="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8674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pic>
        <p:nvPicPr>
          <p:cNvPr id="4" name="Picture 3">
            <a:extLst>
              <a:ext uri="{FF2B5EF4-FFF2-40B4-BE49-F238E27FC236}">
                <a16:creationId xmlns:a16="http://schemas.microsoft.com/office/drawing/2014/main" id="{DEB9B0EA-7FC3-476B-AB4A-16A10DD2B184}"/>
              </a:ext>
            </a:extLst>
          </p:cNvPr>
          <p:cNvPicPr>
            <a:picLocks noChangeAspect="1"/>
          </p:cNvPicPr>
          <p:nvPr/>
        </p:nvPicPr>
        <p:blipFill>
          <a:blip r:embed="rId4"/>
          <a:stretch>
            <a:fillRect/>
          </a:stretch>
        </p:blipFill>
        <p:spPr>
          <a:xfrm>
            <a:off x="8210550" y="196344"/>
            <a:ext cx="3714750" cy="4647411"/>
          </a:xfrm>
          <a:prstGeom prst="rect">
            <a:avLst/>
          </a:prstGeom>
          <a:ln w="38100">
            <a:solidFill>
              <a:schemeClr val="accent1"/>
            </a:solidFill>
          </a:ln>
        </p:spPr>
      </p:pic>
      <p:pic>
        <p:nvPicPr>
          <p:cNvPr id="5" name="Picture 4">
            <a:extLst>
              <a:ext uri="{FF2B5EF4-FFF2-40B4-BE49-F238E27FC236}">
                <a16:creationId xmlns:a16="http://schemas.microsoft.com/office/drawing/2014/main" id="{CF299BCD-46B8-4AB3-A1D7-1EB64391E31E}"/>
              </a:ext>
            </a:extLst>
          </p:cNvPr>
          <p:cNvPicPr>
            <a:picLocks noChangeAspect="1"/>
          </p:cNvPicPr>
          <p:nvPr/>
        </p:nvPicPr>
        <p:blipFill>
          <a:blip r:embed="rId5"/>
          <a:stretch>
            <a:fillRect/>
          </a:stretch>
        </p:blipFill>
        <p:spPr>
          <a:xfrm>
            <a:off x="170105" y="2100555"/>
            <a:ext cx="7750955" cy="2743200"/>
          </a:xfrm>
          <a:prstGeom prst="rect">
            <a:avLst/>
          </a:prstGeom>
          <a:ln w="38100">
            <a:solidFill>
              <a:schemeClr val="accent1"/>
            </a:solidFill>
          </a:ln>
        </p:spPr>
      </p:pic>
      <p:pic>
        <p:nvPicPr>
          <p:cNvPr id="7" name="Picture 6">
            <a:extLst>
              <a:ext uri="{FF2B5EF4-FFF2-40B4-BE49-F238E27FC236}">
                <a16:creationId xmlns:a16="http://schemas.microsoft.com/office/drawing/2014/main" id="{DA55851A-3D77-4EF2-9D7B-22CDA2578DFA}"/>
              </a:ext>
            </a:extLst>
          </p:cNvPr>
          <p:cNvPicPr>
            <a:picLocks noChangeAspect="1"/>
          </p:cNvPicPr>
          <p:nvPr/>
        </p:nvPicPr>
        <p:blipFill>
          <a:blip r:embed="rId6"/>
          <a:stretch>
            <a:fillRect/>
          </a:stretch>
        </p:blipFill>
        <p:spPr>
          <a:xfrm>
            <a:off x="1472109" y="196344"/>
            <a:ext cx="5657850" cy="1504950"/>
          </a:xfrm>
          <a:prstGeom prst="rect">
            <a:avLst/>
          </a:prstGeom>
          <a:ln w="38100">
            <a:solidFill>
              <a:schemeClr val="accent1"/>
            </a:solidFill>
          </a:ln>
        </p:spPr>
      </p:pic>
    </p:spTree>
    <p:extLst>
      <p:ext uri="{BB962C8B-B14F-4D97-AF65-F5344CB8AC3E}">
        <p14:creationId xmlns:p14="http://schemas.microsoft.com/office/powerpoint/2010/main" val="887441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t>Sut i osgoi llên-ladrad</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dirty="0"/>
              <a:t>Ysgrifennwch eich holl nodiadau yn eich geiriau eich hun</a:t>
            </a:r>
          </a:p>
          <a:p>
            <a:r>
              <a:rPr lang="cy-GB" dirty="0"/>
              <a:t>Nodwch yn union ble ddarllenoch chi’r wybodaeth a roddoch yn eich nodiadau</a:t>
            </a:r>
          </a:p>
          <a:p>
            <a:r>
              <a:rPr lang="cy-GB" dirty="0"/>
              <a:t>Yn eich aseiniad, dyfynnwch ffynonellau eich syniadau a’ch gwybodaeth. Dylid gwneud hyn hyd yn oed os nad ydych yn defnyddio dyfyniad uniongyrchol</a:t>
            </a:r>
          </a:p>
          <a:p>
            <a:r>
              <a:rPr lang="cy-GB" dirty="0"/>
              <a:t>Ar ddiwedd eich gwaith, ysgrifennwch restr lawn o gyfeiriadau</a:t>
            </a:r>
          </a:p>
        </p:txBody>
      </p:sp>
    </p:spTree>
    <p:extLst>
      <p:ext uri="{BB962C8B-B14F-4D97-AF65-F5344CB8AC3E}">
        <p14:creationId xmlns:p14="http://schemas.microsoft.com/office/powerpoint/2010/main" val="758583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CAD-098C-4A76-A10E-600205FF4CA4}"/>
              </a:ext>
            </a:extLst>
          </p:cNvPr>
          <p:cNvSpPr>
            <a:spLocks noGrp="1"/>
          </p:cNvSpPr>
          <p:nvPr>
            <p:ph type="title"/>
          </p:nvPr>
        </p:nvSpPr>
        <p:spPr/>
        <p:txBody>
          <a:bodyPr>
            <a:normAutofit/>
          </a:bodyPr>
          <a:lstStyle/>
          <a:p>
            <a:r>
              <a:rPr lang="cy-GB" noProof="0" dirty="0"/>
              <a:t>Osgoi llên-ladrad damweiniol</a:t>
            </a:r>
            <a:br>
              <a:rPr lang="cy-GB" noProof="0" dirty="0"/>
            </a:br>
            <a:r>
              <a:rPr lang="cy-GB" sz="3600" noProof="0" dirty="0"/>
              <a:t>Os ydych chi’n dueddol o gopïo:</a:t>
            </a:r>
          </a:p>
        </p:txBody>
      </p:sp>
      <p:sp>
        <p:nvSpPr>
          <p:cNvPr id="3" name="Content Placeholder 2">
            <a:extLst>
              <a:ext uri="{FF2B5EF4-FFF2-40B4-BE49-F238E27FC236}">
                <a16:creationId xmlns:a16="http://schemas.microsoft.com/office/drawing/2014/main" id="{5F351478-45EE-48D6-9777-0DADC7E3236D}"/>
              </a:ext>
            </a:extLst>
          </p:cNvPr>
          <p:cNvSpPr>
            <a:spLocks noGrp="1"/>
          </p:cNvSpPr>
          <p:nvPr>
            <p:ph idx="1"/>
          </p:nvPr>
        </p:nvSpPr>
        <p:spPr>
          <a:xfrm>
            <a:off x="5195888" y="1861344"/>
            <a:ext cx="6755606" cy="4351338"/>
          </a:xfrm>
        </p:spPr>
        <p:txBody>
          <a:bodyPr>
            <a:normAutofit fontScale="85000" lnSpcReduction="20000"/>
          </a:bodyPr>
          <a:lstStyle/>
          <a:p>
            <a:r>
              <a:rPr lang="cy-GB" noProof="0" dirty="0"/>
              <a:t>Rhowch eich beiro neu’ch bysellfwrdd y tu hwnt i’ch cyrraedd</a:t>
            </a:r>
          </a:p>
          <a:p>
            <a:r>
              <a:rPr lang="cy-GB" noProof="0" dirty="0"/>
              <a:t>Darllenwch ddarn heb gymryd unrhyw nodiadau</a:t>
            </a:r>
          </a:p>
          <a:p>
            <a:r>
              <a:rPr lang="cy-GB" noProof="0" dirty="0"/>
              <a:t>Gorchuddiwch y dudalen a chrynhoi’r hyn rydych wedi’i ddarllen. Os oes modd, dywedwch hyn yn uchel neu recordiwch eich hun fel eich bod yn clywed eich geiriau yn eich llais eich hun</a:t>
            </a:r>
          </a:p>
          <a:p>
            <a:r>
              <a:rPr lang="cy-GB" noProof="0" dirty="0"/>
              <a:t>Pan fyddwch yn gallu dweud beth sy’n cael ei drafod yn y darn, nodwch hynny yn eich geiriau eich hun</a:t>
            </a:r>
          </a:p>
          <a:p>
            <a:r>
              <a:rPr lang="cy-GB" noProof="0" dirty="0"/>
              <a:t>Os hoffech gopïo deunydd i’w ddefnyddio fel dyfyniad, </a:t>
            </a:r>
            <a:r>
              <a:rPr lang="cy-GB" dirty="0" err="1"/>
              <a:t>aroleuwch</a:t>
            </a:r>
            <a:r>
              <a:rPr lang="cy-GB" dirty="0"/>
              <a:t> ef mewn lliw gwahanol fel ei fod yn sefyll allan oddi wrth eich geiriau chi. Bydd hyn yn dangos i chi faint rydych chi’n ei gopïo</a:t>
            </a:r>
            <a:r>
              <a:rPr lang="cy-GB" noProof="0" dirty="0"/>
              <a:t>.</a:t>
            </a:r>
          </a:p>
        </p:txBody>
      </p:sp>
      <p:pic>
        <p:nvPicPr>
          <p:cNvPr id="4" name="Picture 3">
            <a:extLst>
              <a:ext uri="{FF2B5EF4-FFF2-40B4-BE49-F238E27FC236}">
                <a16:creationId xmlns:a16="http://schemas.microsoft.com/office/drawing/2014/main" id="{AD0CED2E-1D74-452E-AD69-FF5D013D86E9}"/>
              </a:ext>
            </a:extLst>
          </p:cNvPr>
          <p:cNvPicPr>
            <a:picLocks noChangeAspect="1"/>
          </p:cNvPicPr>
          <p:nvPr/>
        </p:nvPicPr>
        <p:blipFill>
          <a:blip r:embed="rId3"/>
          <a:stretch>
            <a:fillRect/>
          </a:stretch>
        </p:blipFill>
        <p:spPr>
          <a:xfrm>
            <a:off x="240506" y="2002630"/>
            <a:ext cx="4695826" cy="4210051"/>
          </a:xfrm>
          <a:prstGeom prst="rect">
            <a:avLst/>
          </a:prstGeom>
          <a:ln w="38100">
            <a:solidFill>
              <a:schemeClr val="accent1"/>
            </a:solidFill>
          </a:ln>
        </p:spPr>
      </p:pic>
    </p:spTree>
    <p:extLst>
      <p:ext uri="{BB962C8B-B14F-4D97-AF65-F5344CB8AC3E}">
        <p14:creationId xmlns:p14="http://schemas.microsoft.com/office/powerpoint/2010/main" val="1441525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t>Defnyddio dyfyniadau:</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BECBCED-94D4-4210-9BFA-400C6B061D44}"/>
              </a:ext>
            </a:extLst>
          </p:cNvPr>
          <p:cNvPicPr>
            <a:picLocks noChangeAspect="1"/>
          </p:cNvPicPr>
          <p:nvPr/>
        </p:nvPicPr>
        <p:blipFill>
          <a:blip r:embed="rId4"/>
          <a:stretch>
            <a:fillRect/>
          </a:stretch>
        </p:blipFill>
        <p:spPr>
          <a:xfrm>
            <a:off x="3371498" y="1557338"/>
            <a:ext cx="5608195" cy="3750468"/>
          </a:xfrm>
          <a:prstGeom prst="rect">
            <a:avLst/>
          </a:prstGeom>
        </p:spPr>
      </p:pic>
    </p:spTree>
    <p:extLst>
      <p:ext uri="{BB962C8B-B14F-4D97-AF65-F5344CB8AC3E}">
        <p14:creationId xmlns:p14="http://schemas.microsoft.com/office/powerpoint/2010/main" val="3691665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normAutofit/>
          </a:bodyPr>
          <a:lstStyle/>
          <a:p>
            <a:r>
              <a:rPr lang="cy-GB" noProof="0" dirty="0"/>
              <a:t>Pwyntiau pellach wrth ddefnyddio dyfyniad uniongyrchol:</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noProof="0" dirty="0"/>
              <a:t>Defnyddiwch dri dot (…) i ddynodi bod geiriau wedi’u hepgor</a:t>
            </a:r>
          </a:p>
          <a:p>
            <a:r>
              <a:rPr lang="cy-GB" noProof="0" dirty="0"/>
              <a:t>Rhowch dyfynodau o amgylch y geiriau rydych chi’n eu dyfynnu:</a:t>
            </a:r>
          </a:p>
          <a:p>
            <a:pPr marL="0" indent="0">
              <a:buNone/>
            </a:pPr>
            <a:r>
              <a:rPr lang="cy-GB" noProof="0" dirty="0"/>
              <a:t>Disgrifiodd </a:t>
            </a:r>
            <a:r>
              <a:rPr lang="cy-GB" noProof="0" dirty="0" err="1"/>
              <a:t>Gillespie</a:t>
            </a:r>
            <a:r>
              <a:rPr lang="cy-GB" noProof="0" dirty="0"/>
              <a:t> (2019) hyn fel ‘</a:t>
            </a:r>
            <a:r>
              <a:rPr lang="cy-GB" noProof="0" dirty="0" err="1"/>
              <a:t>nefarious</a:t>
            </a:r>
            <a:r>
              <a:rPr lang="cy-GB" noProof="0" dirty="0"/>
              <a:t> </a:t>
            </a:r>
            <a:r>
              <a:rPr lang="cy-GB" noProof="0" dirty="0" err="1"/>
              <a:t>wizadry</a:t>
            </a:r>
            <a:r>
              <a:rPr lang="cy-GB" noProof="0" dirty="0"/>
              <a:t>’</a:t>
            </a:r>
          </a:p>
          <a:p>
            <a:r>
              <a:rPr lang="cy-GB" dirty="0"/>
              <a:t>Nodwch yn union ffynhonnell y dyfyniad</a:t>
            </a:r>
            <a:endParaRPr lang="cy-GB" noProof="0" dirty="0"/>
          </a:p>
        </p:txBody>
      </p:sp>
    </p:spTree>
    <p:extLst>
      <p:ext uri="{BB962C8B-B14F-4D97-AF65-F5344CB8AC3E}">
        <p14:creationId xmlns:p14="http://schemas.microsoft.com/office/powerpoint/2010/main" val="1021973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err="1"/>
              <a:t>Develop</a:t>
            </a:r>
            <a:r>
              <a:rPr lang="cy-GB" noProof="0" dirty="0"/>
              <a:t> </a:t>
            </a:r>
            <a:r>
              <a:rPr lang="cy-GB" noProof="0" dirty="0" err="1"/>
              <a:t>confidence</a:t>
            </a:r>
            <a:r>
              <a:rPr lang="cy-GB" noProof="0" dirty="0"/>
              <a:t> </a:t>
            </a:r>
            <a:r>
              <a:rPr lang="cy-GB" noProof="0" dirty="0" err="1"/>
              <a:t>in</a:t>
            </a:r>
            <a:r>
              <a:rPr lang="cy-GB" noProof="0" dirty="0"/>
              <a:t> </a:t>
            </a:r>
            <a:r>
              <a:rPr lang="cy-GB" noProof="0" dirty="0" err="1"/>
              <a:t>your</a:t>
            </a:r>
            <a:r>
              <a:rPr lang="cy-GB" noProof="0" dirty="0"/>
              <a:t> </a:t>
            </a:r>
            <a:r>
              <a:rPr lang="cy-GB" noProof="0" dirty="0" err="1"/>
              <a:t>own</a:t>
            </a:r>
            <a:r>
              <a:rPr lang="cy-GB" noProof="0" dirty="0"/>
              <a:t> </a:t>
            </a:r>
            <a:r>
              <a:rPr lang="cy-GB" noProof="0" dirty="0" err="1"/>
              <a:t>words</a:t>
            </a:r>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noProof="0" dirty="0" err="1"/>
              <a:t>Use</a:t>
            </a:r>
            <a:r>
              <a:rPr lang="cy-GB" noProof="0" dirty="0"/>
              <a:t> </a:t>
            </a:r>
            <a:r>
              <a:rPr lang="cy-GB" noProof="0" dirty="0" err="1"/>
              <a:t>your</a:t>
            </a:r>
            <a:r>
              <a:rPr lang="cy-GB" noProof="0" dirty="0"/>
              <a:t> </a:t>
            </a:r>
            <a:r>
              <a:rPr lang="cy-GB" noProof="0" dirty="0" err="1"/>
              <a:t>own</a:t>
            </a:r>
            <a:r>
              <a:rPr lang="cy-GB" noProof="0" dirty="0"/>
              <a:t> </a:t>
            </a:r>
            <a:r>
              <a:rPr lang="cy-GB" noProof="0" dirty="0" err="1"/>
              <a:t>words</a:t>
            </a:r>
            <a:r>
              <a:rPr lang="cy-GB" noProof="0" dirty="0"/>
              <a:t>, </a:t>
            </a:r>
            <a:r>
              <a:rPr lang="cy-GB" noProof="0" dirty="0" err="1"/>
              <a:t>even</a:t>
            </a:r>
            <a:r>
              <a:rPr lang="cy-GB" noProof="0" dirty="0"/>
              <a:t> </a:t>
            </a:r>
            <a:r>
              <a:rPr lang="cy-GB" noProof="0" dirty="0" err="1"/>
              <a:t>if</a:t>
            </a:r>
            <a:r>
              <a:rPr lang="cy-GB" noProof="0" dirty="0"/>
              <a:t> </a:t>
            </a:r>
            <a:r>
              <a:rPr lang="cy-GB" noProof="0" dirty="0" err="1"/>
              <a:t>you</a:t>
            </a:r>
            <a:r>
              <a:rPr lang="cy-GB" noProof="0" dirty="0"/>
              <a:t> </a:t>
            </a:r>
            <a:r>
              <a:rPr lang="cy-GB" noProof="0" dirty="0" err="1"/>
              <a:t>don’t</a:t>
            </a:r>
            <a:r>
              <a:rPr lang="cy-GB" noProof="0" dirty="0"/>
              <a:t> </a:t>
            </a:r>
            <a:r>
              <a:rPr lang="cy-GB" noProof="0" dirty="0" err="1"/>
              <a:t>think</a:t>
            </a:r>
            <a:r>
              <a:rPr lang="cy-GB" noProof="0" dirty="0"/>
              <a:t> </a:t>
            </a:r>
            <a:r>
              <a:rPr lang="cy-GB" noProof="0" dirty="0" err="1"/>
              <a:t>you</a:t>
            </a:r>
            <a:r>
              <a:rPr lang="cy-GB" noProof="0" dirty="0"/>
              <a:t> </a:t>
            </a:r>
            <a:r>
              <a:rPr lang="cy-GB" noProof="0" dirty="0" err="1"/>
              <a:t>write</a:t>
            </a:r>
            <a:r>
              <a:rPr lang="cy-GB" noProof="0" dirty="0"/>
              <a:t> well – </a:t>
            </a:r>
            <a:r>
              <a:rPr lang="cy-GB" noProof="0" dirty="0" err="1"/>
              <a:t>they</a:t>
            </a:r>
            <a:r>
              <a:rPr lang="cy-GB" noProof="0" dirty="0"/>
              <a:t> </a:t>
            </a:r>
            <a:r>
              <a:rPr lang="cy-GB" noProof="0" dirty="0" err="1"/>
              <a:t>count</a:t>
            </a:r>
            <a:r>
              <a:rPr lang="cy-GB" noProof="0" dirty="0"/>
              <a:t> </a:t>
            </a:r>
            <a:r>
              <a:rPr lang="cy-GB" noProof="0" dirty="0" err="1"/>
              <a:t>for</a:t>
            </a:r>
            <a:r>
              <a:rPr lang="cy-GB" noProof="0" dirty="0"/>
              <a:t> more than </a:t>
            </a:r>
            <a:r>
              <a:rPr lang="cy-GB" noProof="0" dirty="0" err="1"/>
              <a:t>copied</a:t>
            </a:r>
            <a:r>
              <a:rPr lang="cy-GB" noProof="0" dirty="0"/>
              <a:t> </a:t>
            </a:r>
            <a:r>
              <a:rPr lang="cy-GB" noProof="0" dirty="0" err="1"/>
              <a:t>text</a:t>
            </a:r>
            <a:endParaRPr lang="cy-GB" noProof="0" dirty="0"/>
          </a:p>
        </p:txBody>
      </p:sp>
      <p:pic>
        <p:nvPicPr>
          <p:cNvPr id="5" name="Picture 4">
            <a:extLst>
              <a:ext uri="{FF2B5EF4-FFF2-40B4-BE49-F238E27FC236}">
                <a16:creationId xmlns:a16="http://schemas.microsoft.com/office/drawing/2014/main" id="{0B46C16A-44A2-4CEE-ABCE-E6975E6FEA86}"/>
              </a:ext>
            </a:extLst>
          </p:cNvPr>
          <p:cNvPicPr>
            <a:picLocks noChangeAspect="1"/>
          </p:cNvPicPr>
          <p:nvPr/>
        </p:nvPicPr>
        <p:blipFill>
          <a:blip r:embed="rId4"/>
          <a:stretch>
            <a:fillRect/>
          </a:stretch>
        </p:blipFill>
        <p:spPr>
          <a:xfrm>
            <a:off x="746105" y="134635"/>
            <a:ext cx="10271573" cy="5177861"/>
          </a:xfrm>
          <a:prstGeom prst="rect">
            <a:avLst/>
          </a:prstGeom>
          <a:ln w="38100">
            <a:solidFill>
              <a:schemeClr val="accent1"/>
            </a:solidFill>
          </a:ln>
        </p:spPr>
      </p:pic>
    </p:spTree>
    <p:extLst>
      <p:ext uri="{BB962C8B-B14F-4D97-AF65-F5344CB8AC3E}">
        <p14:creationId xmlns:p14="http://schemas.microsoft.com/office/powerpoint/2010/main" val="5423066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31AF99-7C65-4DE1-ADF2-01DCC25BF046}"/>
              </a:ext>
            </a:extLst>
          </p:cNvPr>
          <p:cNvSpPr txBox="1">
            <a:spLocks noGrp="1"/>
          </p:cNvSpPr>
          <p:nvPr>
            <p:ph type="title"/>
          </p:nvPr>
        </p:nvSpPr>
        <p:spPr>
          <a:xfrm>
            <a:off x="4674395" y="24192"/>
            <a:ext cx="7098868" cy="978729"/>
          </a:xfrm>
          <a:prstGeom prst="rect">
            <a:avLst/>
          </a:prstGeom>
          <a:noFill/>
        </p:spPr>
        <p:txBody>
          <a:bodyPr wrap="square" rtlCol="0">
            <a:spAutoFit/>
          </a:bodyPr>
          <a:lstStyle/>
          <a:p>
            <a:r>
              <a:rPr lang="cy-GB" sz="3200" b="1" noProof="0" dirty="0">
                <a:solidFill>
                  <a:srgbClr val="FF0000"/>
                </a:solidFill>
                <a:latin typeface="Arial" pitchFamily="34" charset="0"/>
                <a:cs typeface="Arial" pitchFamily="34" charset="0"/>
              </a:rPr>
              <a:t>Mae dyfynnu’n dangos eich bod wedi…</a:t>
            </a:r>
          </a:p>
        </p:txBody>
      </p:sp>
      <p:sp>
        <p:nvSpPr>
          <p:cNvPr id="5" name="TextBox 4">
            <a:extLst>
              <a:ext uri="{FF2B5EF4-FFF2-40B4-BE49-F238E27FC236}">
                <a16:creationId xmlns:a16="http://schemas.microsoft.com/office/drawing/2014/main" id="{43D45BA4-3991-4266-8613-7CF672323E2B}"/>
              </a:ext>
            </a:extLst>
          </p:cNvPr>
          <p:cNvSpPr txBox="1"/>
          <p:nvPr/>
        </p:nvSpPr>
        <p:spPr>
          <a:xfrm>
            <a:off x="4674395" y="885102"/>
            <a:ext cx="7098868" cy="4339650"/>
          </a:xfrm>
          <a:prstGeom prst="rect">
            <a:avLst/>
          </a:prstGeom>
          <a:noFill/>
          <a:ln w="38100">
            <a:solidFill>
              <a:schemeClr val="accent1"/>
            </a:solidFill>
          </a:ln>
        </p:spPr>
        <p:txBody>
          <a:bodyPr wrap="square" rtlCol="0">
            <a:spAutoFit/>
          </a:bodyPr>
          <a:lstStyle/>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casglu tystiolaeth i gefnogi eich syniadau a’ch dadleuon</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defnyddio ffynonellau credadwy, o ansawdd da</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darllen yn eang ac ar lefel academaidd briodol</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cynnal a chyfrannu at safonau ac </a:t>
            </a:r>
            <a:r>
              <a:rPr lang="cy-GB" sz="2400" dirty="0" err="1">
                <a:solidFill>
                  <a:prstClr val="black"/>
                </a:solidFill>
                <a:latin typeface="Calibri"/>
                <a:cs typeface="Arial" panose="020B0604020202020204" pitchFamily="34" charset="0"/>
              </a:rPr>
              <a:t>integredd</a:t>
            </a:r>
            <a:r>
              <a:rPr lang="cy-GB" sz="2400" dirty="0">
                <a:solidFill>
                  <a:prstClr val="black"/>
                </a:solidFill>
                <a:latin typeface="Calibri"/>
                <a:cs typeface="Arial" panose="020B0604020202020204" pitchFamily="34" charset="0"/>
              </a:rPr>
              <a:t> academaidd</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caniatáu i’ch darllenydd/marciwr wahaniaethu rhwng eich gwaith chi a gwaith pobl eraill, ac i ddod o hyd i’ch ffynonellau</a:t>
            </a:r>
          </a:p>
        </p:txBody>
      </p:sp>
      <p:pic>
        <p:nvPicPr>
          <p:cNvPr id="6" name="Picture 5">
            <a:extLst>
              <a:ext uri="{FF2B5EF4-FFF2-40B4-BE49-F238E27FC236}">
                <a16:creationId xmlns:a16="http://schemas.microsoft.com/office/drawing/2014/main" id="{A7785301-1C5D-4C62-8EAF-1286852ED35D}"/>
              </a:ext>
            </a:extLst>
          </p:cNvPr>
          <p:cNvPicPr>
            <a:picLocks noChangeAspect="1"/>
          </p:cNvPicPr>
          <p:nvPr/>
        </p:nvPicPr>
        <p:blipFill>
          <a:blip r:embed="rId4"/>
          <a:stretch>
            <a:fillRect/>
          </a:stretch>
        </p:blipFill>
        <p:spPr>
          <a:xfrm>
            <a:off x="418737" y="592931"/>
            <a:ext cx="3410313" cy="4642715"/>
          </a:xfrm>
          <a:prstGeom prst="rect">
            <a:avLst/>
          </a:prstGeom>
          <a:ln w="38100">
            <a:solidFill>
              <a:schemeClr val="accent1"/>
            </a:solidFill>
          </a:ln>
        </p:spPr>
      </p:pic>
    </p:spTree>
    <p:extLst>
      <p:ext uri="{BB962C8B-B14F-4D97-AF65-F5344CB8AC3E}">
        <p14:creationId xmlns:p14="http://schemas.microsoft.com/office/powerpoint/2010/main" val="4270186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pic>
        <p:nvPicPr>
          <p:cNvPr id="6" name="Picture 5">
            <a:extLst>
              <a:ext uri="{FF2B5EF4-FFF2-40B4-BE49-F238E27FC236}">
                <a16:creationId xmlns:a16="http://schemas.microsoft.com/office/drawing/2014/main" id="{C447BFD0-78FA-4DB0-8EA7-CAD096774171}"/>
              </a:ext>
            </a:extLst>
          </p:cNvPr>
          <p:cNvPicPr>
            <a:picLocks noChangeAspect="1"/>
          </p:cNvPicPr>
          <p:nvPr/>
        </p:nvPicPr>
        <p:blipFill>
          <a:blip r:embed="rId4"/>
          <a:stretch>
            <a:fillRect/>
          </a:stretch>
        </p:blipFill>
        <p:spPr>
          <a:xfrm>
            <a:off x="128588" y="315119"/>
            <a:ext cx="8054439" cy="4972050"/>
          </a:xfrm>
          <a:prstGeom prst="rect">
            <a:avLst/>
          </a:prstGeom>
          <a:ln w="38100">
            <a:solidFill>
              <a:schemeClr val="accent1"/>
            </a:solidFill>
          </a:ln>
        </p:spPr>
      </p:pic>
      <p:pic>
        <p:nvPicPr>
          <p:cNvPr id="8" name="Picture 7">
            <a:extLst>
              <a:ext uri="{FF2B5EF4-FFF2-40B4-BE49-F238E27FC236}">
                <a16:creationId xmlns:a16="http://schemas.microsoft.com/office/drawing/2014/main" id="{680E1B8E-462B-42DD-B6D3-7FFF6589A941}"/>
              </a:ext>
            </a:extLst>
          </p:cNvPr>
          <p:cNvPicPr>
            <a:picLocks noChangeAspect="1"/>
          </p:cNvPicPr>
          <p:nvPr/>
        </p:nvPicPr>
        <p:blipFill>
          <a:blip r:embed="rId5"/>
          <a:stretch>
            <a:fillRect/>
          </a:stretch>
        </p:blipFill>
        <p:spPr>
          <a:xfrm>
            <a:off x="8772525" y="928688"/>
            <a:ext cx="3021806" cy="3900487"/>
          </a:xfrm>
          <a:prstGeom prst="rect">
            <a:avLst/>
          </a:prstGeom>
          <a:ln w="38100">
            <a:solidFill>
              <a:schemeClr val="accent1"/>
            </a:solidFill>
          </a:ln>
        </p:spPr>
      </p:pic>
    </p:spTree>
    <p:extLst>
      <p:ext uri="{BB962C8B-B14F-4D97-AF65-F5344CB8AC3E}">
        <p14:creationId xmlns:p14="http://schemas.microsoft.com/office/powerpoint/2010/main" val="2809653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170632" y="-72441"/>
            <a:ext cx="10515600" cy="1325563"/>
          </a:xfrm>
        </p:spPr>
        <p:txBody>
          <a:bodyPr/>
          <a:lstStyle/>
          <a:p>
            <a:r>
              <a:rPr lang="cy-GB" noProof="0" dirty="0">
                <a:solidFill>
                  <a:srgbClr val="FF0000"/>
                </a:solidFill>
              </a:rPr>
              <a:t>Pryd a beth i’w ddyfynnu:</a:t>
            </a:r>
          </a:p>
        </p:txBody>
      </p:sp>
      <p:sp>
        <p:nvSpPr>
          <p:cNvPr id="5" name="TextBox 4">
            <a:extLst>
              <a:ext uri="{FF2B5EF4-FFF2-40B4-BE49-F238E27FC236}">
                <a16:creationId xmlns:a16="http://schemas.microsoft.com/office/drawing/2014/main" id="{F0B204AA-3B04-40DF-9DEB-DF750B59039D}"/>
              </a:ext>
            </a:extLst>
          </p:cNvPr>
          <p:cNvSpPr txBox="1"/>
          <p:nvPr/>
        </p:nvSpPr>
        <p:spPr>
          <a:xfrm>
            <a:off x="276696" y="753576"/>
            <a:ext cx="11475868" cy="4724370"/>
          </a:xfrm>
          <a:prstGeom prst="rect">
            <a:avLst/>
          </a:prstGeom>
          <a:noFill/>
        </p:spPr>
        <p:txBody>
          <a:bodyPr wrap="square" rtlCol="0">
            <a:spAutoFit/>
          </a:bodyPr>
          <a:lstStyle/>
          <a:p>
            <a:r>
              <a:rPr lang="cy-GB" sz="3200" dirty="0">
                <a:cs typeface="Arial" pitchFamily="34" charset="0"/>
              </a:rPr>
              <a:t>O fewn ac ar ddiwedd y testun, pan fyddwch yn defnyddio neu’n cyfeirio at syniadau o waith rhywun arall.</a:t>
            </a:r>
          </a:p>
          <a:p>
            <a:pPr>
              <a:spcBef>
                <a:spcPts val="1800"/>
              </a:spcBef>
            </a:pPr>
            <a:r>
              <a:rPr lang="cy-GB" sz="3200" b="1" dirty="0">
                <a:solidFill>
                  <a:srgbClr val="FF0000"/>
                </a:solidFill>
                <a:cs typeface="Arial" pitchFamily="34" charset="0"/>
              </a:rPr>
              <a:t>Yn berthnasol i :</a:t>
            </a:r>
            <a:r>
              <a:rPr lang="cy-GB" sz="3200" dirty="0">
                <a:cs typeface="Arial" pitchFamily="34" charset="0"/>
              </a:rPr>
              <a:t> </a:t>
            </a:r>
          </a:p>
          <a:p>
            <a:r>
              <a:rPr lang="cy-GB" sz="3200" dirty="0">
                <a:cs typeface="Arial" pitchFamily="34" charset="0"/>
              </a:rPr>
              <a:t>ffeithiau, ffigurau, syniadau a damcaniaethau</a:t>
            </a:r>
          </a:p>
          <a:p>
            <a:pPr>
              <a:spcBef>
                <a:spcPts val="1800"/>
              </a:spcBef>
            </a:pPr>
            <a:r>
              <a:rPr lang="cy-GB" sz="3200" b="1" dirty="0">
                <a:solidFill>
                  <a:srgbClr val="FF0000"/>
                </a:solidFill>
                <a:cs typeface="Arial" pitchFamily="34" charset="0"/>
              </a:rPr>
              <a:t>O:</a:t>
            </a:r>
            <a:r>
              <a:rPr lang="cy-GB" sz="3200" dirty="0">
                <a:cs typeface="Arial" pitchFamily="34" charset="0"/>
              </a:rPr>
              <a:t> </a:t>
            </a:r>
          </a:p>
          <a:p>
            <a:r>
              <a:rPr lang="cy-GB" sz="3200" dirty="0">
                <a:cs typeface="Arial" pitchFamily="34" charset="0"/>
              </a:rPr>
              <a:t>lyfrau, cylchgronau, y rhyngrwyd, fideos, nodiadau darlith ac ati.</a:t>
            </a:r>
          </a:p>
          <a:p>
            <a:pPr>
              <a:spcBef>
                <a:spcPts val="1800"/>
              </a:spcBef>
            </a:pPr>
            <a:r>
              <a:rPr lang="cy-GB" sz="3200" b="1" dirty="0">
                <a:solidFill>
                  <a:srgbClr val="FF0000"/>
                </a:solidFill>
                <a:cs typeface="Arial" pitchFamily="34" charset="0"/>
              </a:rPr>
              <a:t>Eithriad:</a:t>
            </a:r>
            <a:r>
              <a:rPr lang="cy-GB" sz="3200" dirty="0">
                <a:cs typeface="Arial" pitchFamily="34" charset="0"/>
              </a:rPr>
              <a:t> </a:t>
            </a:r>
          </a:p>
          <a:p>
            <a:r>
              <a:rPr lang="cy-GB" sz="3200" dirty="0">
                <a:cs typeface="Arial" pitchFamily="34" charset="0"/>
              </a:rPr>
              <a:t>gwybodaeth sy’n hysbys i bawb</a:t>
            </a:r>
            <a:endParaRPr lang="cy-GB" sz="2800" dirty="0">
              <a:latin typeface="Arial" pitchFamily="34" charset="0"/>
              <a:cs typeface="Arial" pitchFamily="34" charset="0"/>
            </a:endParaRPr>
          </a:p>
        </p:txBody>
      </p:sp>
    </p:spTree>
    <p:extLst>
      <p:ext uri="{BB962C8B-B14F-4D97-AF65-F5344CB8AC3E}">
        <p14:creationId xmlns:p14="http://schemas.microsoft.com/office/powerpoint/2010/main" val="3813552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C3175C0-EF6B-49E0-9E98-71B89A1DA527}"/>
              </a:ext>
            </a:extLst>
          </p:cNvPr>
          <p:cNvPicPr>
            <a:picLocks noChangeAspect="1"/>
          </p:cNvPicPr>
          <p:nvPr/>
        </p:nvPicPr>
        <p:blipFill>
          <a:blip r:embed="rId4"/>
          <a:stretch>
            <a:fillRect/>
          </a:stretch>
        </p:blipFill>
        <p:spPr>
          <a:xfrm>
            <a:off x="0" y="0"/>
            <a:ext cx="12192000" cy="5472113"/>
          </a:xfrm>
          <a:prstGeom prst="rect">
            <a:avLst/>
          </a:prstGeom>
        </p:spPr>
      </p:pic>
    </p:spTree>
    <p:extLst>
      <p:ext uri="{BB962C8B-B14F-4D97-AF65-F5344CB8AC3E}">
        <p14:creationId xmlns:p14="http://schemas.microsoft.com/office/powerpoint/2010/main" val="34660854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70882" y="1027906"/>
            <a:ext cx="10515600" cy="4351338"/>
          </a:xfrm>
          <a:ln w="38100">
            <a:solidFill>
              <a:schemeClr val="accent1"/>
            </a:solidFill>
          </a:ln>
        </p:spPr>
        <p:txBody>
          <a:bodyPr>
            <a:normAutofit fontScale="92500" lnSpcReduction="10000"/>
          </a:bodyPr>
          <a:lstStyle/>
          <a:p>
            <a:r>
              <a:rPr lang="cy-GB" dirty="0"/>
              <a:t>Cyfeiriadau mewn cromfachau yn nhestun eich traethawd neu brosiect a hefyd llyfryddiaeth ar y diwedd</a:t>
            </a:r>
          </a:p>
          <a:p>
            <a:r>
              <a:rPr lang="cy-GB" dirty="0" err="1"/>
              <a:t>Fe’u</a:t>
            </a:r>
            <a:r>
              <a:rPr lang="cy-GB" dirty="0"/>
              <a:t> defnyddir mewn ysgrifennu academaidd i ddangos beth rydych wedi’i ddarllen a galluogi eraill i olrhain eich ffynonellau</a:t>
            </a:r>
          </a:p>
          <a:p>
            <a:r>
              <a:rPr lang="cy-GB" dirty="0"/>
              <a:t>Mae ffordd safonol o ddyfynnu yn ei gwneud yn haws olrhain eich darllen yn fwy effeithlon</a:t>
            </a:r>
          </a:p>
          <a:p>
            <a:r>
              <a:rPr lang="cy-GB" dirty="0"/>
              <a:t>Os byddwch chi’n dyfynnu’n gywir, yna bydd dim rhaid i chi boeni am lên-ladrad </a:t>
            </a:r>
          </a:p>
          <a:p>
            <a:r>
              <a:rPr lang="cy-GB" dirty="0"/>
              <a:t>Mae’r Drindod Dewi Sant yn gofyn am Ddull </a:t>
            </a:r>
            <a:r>
              <a:rPr lang="cy-GB" dirty="0" err="1"/>
              <a:t>Harvard</a:t>
            </a:r>
            <a:r>
              <a:rPr lang="cy-GB" dirty="0"/>
              <a:t>. Mae hyn yn golygu cyfeiriad byr yn y testun ac yna ffordd o nodi’r cyfeiriad yn y llyfryddiaeth. Weithiau fe’i gelwir yn ddull awdur / dyddiad.</a:t>
            </a:r>
          </a:p>
          <a:p>
            <a:endParaRPr lang="cy-GB" noProof="0" dirty="0"/>
          </a:p>
        </p:txBody>
      </p:sp>
      <p:sp>
        <p:nvSpPr>
          <p:cNvPr id="4" name="Title 1">
            <a:extLst>
              <a:ext uri="{FF2B5EF4-FFF2-40B4-BE49-F238E27FC236}">
                <a16:creationId xmlns:a16="http://schemas.microsoft.com/office/drawing/2014/main" id="{5C8F5DEE-450E-4C7E-BA7B-E0F51DE1E91A}"/>
              </a:ext>
            </a:extLst>
          </p:cNvPr>
          <p:cNvSpPr txBox="1">
            <a:spLocks/>
          </p:cNvSpPr>
          <p:nvPr/>
        </p:nvSpPr>
        <p:spPr>
          <a:xfrm>
            <a:off x="1362717" y="54005"/>
            <a:ext cx="7309049" cy="87816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cy-GB" b="1" dirty="0">
                <a:solidFill>
                  <a:srgbClr val="FF0000"/>
                </a:solidFill>
                <a:latin typeface="+mn-lt"/>
              </a:rPr>
              <a:t>Beth yw dyfynnu a chyfeirnodi?</a:t>
            </a:r>
          </a:p>
        </p:txBody>
      </p:sp>
    </p:spTree>
    <p:extLst>
      <p:ext uri="{BB962C8B-B14F-4D97-AF65-F5344CB8AC3E}">
        <p14:creationId xmlns:p14="http://schemas.microsoft.com/office/powerpoint/2010/main" val="763736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457200" y="2239963"/>
            <a:ext cx="8451188" cy="4351338"/>
          </a:xfrm>
        </p:spPr>
        <p:txBody>
          <a:bodyPr/>
          <a:lstStyle/>
          <a:p>
            <a:pPr marL="0" indent="0">
              <a:buNone/>
            </a:pPr>
            <a:r>
              <a:rPr lang="cy-GB" noProof="0" dirty="0"/>
              <a:t>Meddyliwch pa ddarnau o wybodaeth y gallai fod eu hangen arnoch os ydych chi’n mynd i gyfeirnodi llyfr e.e. enw’r awdur, dyddiad ac ati</a:t>
            </a:r>
          </a:p>
        </p:txBody>
      </p:sp>
      <p:sp>
        <p:nvSpPr>
          <p:cNvPr id="4" name="Title 1">
            <a:extLst>
              <a:ext uri="{FF2B5EF4-FFF2-40B4-BE49-F238E27FC236}">
                <a16:creationId xmlns:a16="http://schemas.microsoft.com/office/drawing/2014/main" id="{FC6484C0-187F-4C80-99A3-3C53E87DA489}"/>
              </a:ext>
            </a:extLst>
          </p:cNvPr>
          <p:cNvSpPr txBox="1">
            <a:spLocks/>
          </p:cNvSpPr>
          <p:nvPr/>
        </p:nvSpPr>
        <p:spPr>
          <a:xfrm>
            <a:off x="295285"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Cyfeirnodi llyfrau: sut i’w wneud! </a:t>
            </a:r>
          </a:p>
        </p:txBody>
      </p:sp>
      <p:pic>
        <p:nvPicPr>
          <p:cNvPr id="6" name="Picture 5">
            <a:extLst>
              <a:ext uri="{FF2B5EF4-FFF2-40B4-BE49-F238E27FC236}">
                <a16:creationId xmlns:a16="http://schemas.microsoft.com/office/drawing/2014/main" id="{E9F8D18B-2F35-4491-8E74-D9CF51558129}"/>
              </a:ext>
            </a:extLst>
          </p:cNvPr>
          <p:cNvPicPr>
            <a:picLocks noChangeAspect="1"/>
          </p:cNvPicPr>
          <p:nvPr/>
        </p:nvPicPr>
        <p:blipFill>
          <a:blip r:embed="rId3"/>
          <a:stretch>
            <a:fillRect/>
          </a:stretch>
        </p:blipFill>
        <p:spPr>
          <a:xfrm>
            <a:off x="9344015" y="1493837"/>
            <a:ext cx="2552700" cy="2857500"/>
          </a:xfrm>
          <a:prstGeom prst="rect">
            <a:avLst/>
          </a:prstGeom>
        </p:spPr>
      </p:pic>
    </p:spTree>
    <p:extLst>
      <p:ext uri="{BB962C8B-B14F-4D97-AF65-F5344CB8AC3E}">
        <p14:creationId xmlns:p14="http://schemas.microsoft.com/office/powerpoint/2010/main" val="2423270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9B47E1-9B2B-44AD-9241-59BE09DDB684}"/>
              </a:ext>
            </a:extLst>
          </p:cNvPr>
          <p:cNvSpPr txBox="1">
            <a:spLocks/>
          </p:cNvSpPr>
          <p:nvPr/>
        </p:nvSpPr>
        <p:spPr>
          <a:xfrm>
            <a:off x="457200"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Enghraifft o ddyfynnu llyfr</a:t>
            </a:r>
          </a:p>
        </p:txBody>
      </p:sp>
      <p:sp>
        <p:nvSpPr>
          <p:cNvPr id="5" name="Content Placeholder 2">
            <a:extLst>
              <a:ext uri="{FF2B5EF4-FFF2-40B4-BE49-F238E27FC236}">
                <a16:creationId xmlns:a16="http://schemas.microsoft.com/office/drawing/2014/main" id="{6F3863C8-4E1F-418D-A338-FA341E3A24E8}"/>
              </a:ext>
            </a:extLst>
          </p:cNvPr>
          <p:cNvSpPr txBox="1">
            <a:spLocks/>
          </p:cNvSpPr>
          <p:nvPr/>
        </p:nvSpPr>
        <p:spPr>
          <a:xfrm>
            <a:off x="457200" y="1373470"/>
            <a:ext cx="11183168" cy="49831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4000" dirty="0"/>
              <a:t>Yn y testun</a:t>
            </a:r>
            <a:r>
              <a:rPr lang="en-GB" sz="4000" dirty="0"/>
              <a:t>: </a:t>
            </a:r>
          </a:p>
          <a:p>
            <a:pPr marL="0" indent="0">
              <a:buFont typeface="Arial" panose="020B0604020202020204" pitchFamily="34" charset="0"/>
              <a:buNone/>
            </a:pPr>
            <a:r>
              <a:rPr lang="en-GB" sz="4000" dirty="0"/>
              <a:t>(Smith, 2013, 8).</a:t>
            </a:r>
          </a:p>
          <a:p>
            <a:pPr marL="0" indent="0">
              <a:buFont typeface="Arial" panose="020B0604020202020204" pitchFamily="34" charset="0"/>
              <a:buNone/>
            </a:pPr>
            <a:endParaRPr lang="en-GB" sz="4000" dirty="0"/>
          </a:p>
          <a:p>
            <a:pPr marL="0" indent="0">
              <a:buFont typeface="Arial" panose="020B0604020202020204" pitchFamily="34" charset="0"/>
              <a:buNone/>
            </a:pPr>
            <a:r>
              <a:rPr lang="en-GB" sz="4000" dirty="0" err="1"/>
              <a:t>Yn</a:t>
            </a:r>
            <a:r>
              <a:rPr lang="en-GB" sz="4000" dirty="0"/>
              <a:t> y </a:t>
            </a:r>
            <a:r>
              <a:rPr lang="en-GB" sz="4000" dirty="0" err="1"/>
              <a:t>llyfryddiaeth</a:t>
            </a:r>
            <a:r>
              <a:rPr lang="en-GB" sz="4000" dirty="0"/>
              <a:t>:</a:t>
            </a:r>
          </a:p>
          <a:p>
            <a:pPr marL="0" indent="0">
              <a:buFont typeface="Arial" panose="020B0604020202020204" pitchFamily="34" charset="0"/>
              <a:buNone/>
            </a:pPr>
            <a:r>
              <a:rPr lang="en-GB" sz="4000" dirty="0"/>
              <a:t>Smith, F. (2013), </a:t>
            </a:r>
            <a:r>
              <a:rPr lang="en-GB" sz="4000" i="1" dirty="0"/>
              <a:t>Pressure Groups and Philosophy: a guide for students. </a:t>
            </a:r>
            <a:r>
              <a:rPr lang="en-GB" sz="4000" dirty="0"/>
              <a:t>London: Policy Press</a:t>
            </a:r>
          </a:p>
        </p:txBody>
      </p:sp>
    </p:spTree>
    <p:extLst>
      <p:ext uri="{BB962C8B-B14F-4D97-AF65-F5344CB8AC3E}">
        <p14:creationId xmlns:p14="http://schemas.microsoft.com/office/powerpoint/2010/main" val="22440363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259557" y="2506662"/>
            <a:ext cx="6605588" cy="4351338"/>
          </a:xfrm>
        </p:spPr>
        <p:txBody>
          <a:bodyPr/>
          <a:lstStyle/>
          <a:p>
            <a:pPr marL="0" indent="0">
              <a:buNone/>
            </a:pPr>
            <a:r>
              <a:rPr lang="cy-GB" dirty="0"/>
              <a:t>Meddyliwch pa ddarnau o wybodaeth y gallai fod eu hangen arnoch os ydych chi’n mynd i gyfeirnodi erthygl mewn cylchgrawn e.e. enw’r awdur, enw’r cyfnodolyn ac ati</a:t>
            </a:r>
          </a:p>
          <a:p>
            <a:pPr marL="0" indent="0">
              <a:buNone/>
            </a:pPr>
            <a:endParaRPr lang="cy-GB" noProof="0" dirty="0"/>
          </a:p>
        </p:txBody>
      </p:sp>
      <p:sp>
        <p:nvSpPr>
          <p:cNvPr id="4" name="Title 1">
            <a:extLst>
              <a:ext uri="{FF2B5EF4-FFF2-40B4-BE49-F238E27FC236}">
                <a16:creationId xmlns:a16="http://schemas.microsoft.com/office/drawing/2014/main" id="{4A7ADBB5-B9F6-44B8-8CE3-25F5202B92AD}"/>
              </a:ext>
            </a:extLst>
          </p:cNvPr>
          <p:cNvSpPr txBox="1">
            <a:spLocks/>
          </p:cNvSpPr>
          <p:nvPr/>
        </p:nvSpPr>
        <p:spPr>
          <a:xfrm>
            <a:off x="322206" y="282575"/>
            <a:ext cx="7444693"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Cyfeirnodi cylchgronau: sut i’w wneud! </a:t>
            </a:r>
          </a:p>
        </p:txBody>
      </p:sp>
      <p:pic>
        <p:nvPicPr>
          <p:cNvPr id="5" name="Picture 4">
            <a:extLst>
              <a:ext uri="{FF2B5EF4-FFF2-40B4-BE49-F238E27FC236}">
                <a16:creationId xmlns:a16="http://schemas.microsoft.com/office/drawing/2014/main" id="{1A9097C4-981F-4D74-BBA8-5AC9308E3DE6}"/>
              </a:ext>
            </a:extLst>
          </p:cNvPr>
          <p:cNvPicPr>
            <a:picLocks noChangeAspect="1"/>
          </p:cNvPicPr>
          <p:nvPr/>
        </p:nvPicPr>
        <p:blipFill>
          <a:blip r:embed="rId3"/>
          <a:stretch>
            <a:fillRect/>
          </a:stretch>
        </p:blipFill>
        <p:spPr>
          <a:xfrm>
            <a:off x="7181112" y="1302543"/>
            <a:ext cx="4560094" cy="3810000"/>
          </a:xfrm>
          <a:prstGeom prst="rect">
            <a:avLst/>
          </a:prstGeom>
        </p:spPr>
      </p:pic>
    </p:spTree>
    <p:extLst>
      <p:ext uri="{BB962C8B-B14F-4D97-AF65-F5344CB8AC3E}">
        <p14:creationId xmlns:p14="http://schemas.microsoft.com/office/powerpoint/2010/main" val="41117401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CCE0DE-8664-450B-B3FB-4711C80A38E9}"/>
              </a:ext>
            </a:extLst>
          </p:cNvPr>
          <p:cNvSpPr txBox="1">
            <a:spLocks/>
          </p:cNvSpPr>
          <p:nvPr/>
        </p:nvSpPr>
        <p:spPr>
          <a:xfrm>
            <a:off x="1295400" y="234888"/>
            <a:ext cx="7086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a:solidFill>
                  <a:srgbClr val="FF0000"/>
                </a:solidFill>
              </a:rPr>
              <a:t>Enghraifft</a:t>
            </a:r>
            <a:r>
              <a:rPr lang="en-GB" b="1" dirty="0">
                <a:solidFill>
                  <a:srgbClr val="FF0000"/>
                </a:solidFill>
              </a:rPr>
              <a:t> o </a:t>
            </a:r>
            <a:r>
              <a:rPr lang="en-GB" b="1" dirty="0" err="1">
                <a:solidFill>
                  <a:srgbClr val="FF0000"/>
                </a:solidFill>
              </a:rPr>
              <a:t>ddyfynnu</a:t>
            </a:r>
            <a:r>
              <a:rPr lang="en-GB" b="1" dirty="0">
                <a:solidFill>
                  <a:srgbClr val="FF0000"/>
                </a:solidFill>
              </a:rPr>
              <a:t> </a:t>
            </a:r>
            <a:r>
              <a:rPr lang="en-GB" b="1" dirty="0" err="1">
                <a:solidFill>
                  <a:srgbClr val="FF0000"/>
                </a:solidFill>
              </a:rPr>
              <a:t>erthygl</a:t>
            </a:r>
            <a:r>
              <a:rPr lang="en-GB" b="1" dirty="0">
                <a:solidFill>
                  <a:srgbClr val="FF0000"/>
                </a:solidFill>
              </a:rPr>
              <a:t> </a:t>
            </a:r>
            <a:r>
              <a:rPr lang="en-GB" b="1" dirty="0" err="1">
                <a:solidFill>
                  <a:srgbClr val="FF0000"/>
                </a:solidFill>
              </a:rPr>
              <a:t>mewn</a:t>
            </a:r>
            <a:r>
              <a:rPr lang="en-GB" b="1" dirty="0">
                <a:solidFill>
                  <a:srgbClr val="FF0000"/>
                </a:solidFill>
              </a:rPr>
              <a:t> </a:t>
            </a:r>
            <a:r>
              <a:rPr lang="en-GB" b="1" dirty="0" err="1">
                <a:solidFill>
                  <a:srgbClr val="FF0000"/>
                </a:solidFill>
              </a:rPr>
              <a:t>cylchgrawn</a:t>
            </a:r>
            <a:endParaRPr lang="en-GB" b="1" dirty="0">
              <a:solidFill>
                <a:srgbClr val="FF0000"/>
              </a:solidFill>
            </a:endParaRPr>
          </a:p>
        </p:txBody>
      </p:sp>
      <p:sp>
        <p:nvSpPr>
          <p:cNvPr id="5" name="Rectangle 4">
            <a:extLst>
              <a:ext uri="{FF2B5EF4-FFF2-40B4-BE49-F238E27FC236}">
                <a16:creationId xmlns:a16="http://schemas.microsoft.com/office/drawing/2014/main" id="{DC048796-8A50-4034-B9F3-B4362BDDAC24}"/>
              </a:ext>
            </a:extLst>
          </p:cNvPr>
          <p:cNvSpPr/>
          <p:nvPr/>
        </p:nvSpPr>
        <p:spPr>
          <a:xfrm>
            <a:off x="750094" y="1508125"/>
            <a:ext cx="9715500" cy="3046988"/>
          </a:xfrm>
          <a:prstGeom prst="rect">
            <a:avLst/>
          </a:prstGeom>
        </p:spPr>
        <p:txBody>
          <a:bodyPr wrap="square">
            <a:spAutoFit/>
          </a:bodyPr>
          <a:lstStyle/>
          <a:p>
            <a:r>
              <a:rPr lang="en-GB" sz="3200" dirty="0" err="1"/>
              <a:t>Yn</a:t>
            </a:r>
            <a:r>
              <a:rPr lang="en-GB" sz="3200" dirty="0"/>
              <a:t> y </a:t>
            </a:r>
            <a:r>
              <a:rPr lang="en-GB" sz="3200" dirty="0" err="1"/>
              <a:t>testun</a:t>
            </a:r>
            <a:r>
              <a:rPr lang="en-GB" sz="3200" dirty="0"/>
              <a:t>: </a:t>
            </a:r>
          </a:p>
          <a:p>
            <a:r>
              <a:rPr lang="en-GB" sz="3200" dirty="0"/>
              <a:t>(Smith, 2014, 25).</a:t>
            </a:r>
          </a:p>
          <a:p>
            <a:endParaRPr lang="en-GB" sz="3200" dirty="0"/>
          </a:p>
          <a:p>
            <a:r>
              <a:rPr lang="en-GB" sz="3200" dirty="0" err="1"/>
              <a:t>Yn</a:t>
            </a:r>
            <a:r>
              <a:rPr lang="en-GB" sz="3200" dirty="0"/>
              <a:t> y </a:t>
            </a:r>
            <a:r>
              <a:rPr lang="en-GB" sz="3200" dirty="0" err="1"/>
              <a:t>llyfryddiaeth</a:t>
            </a:r>
            <a:r>
              <a:rPr lang="en-GB" sz="3200" dirty="0"/>
              <a:t>: </a:t>
            </a:r>
          </a:p>
          <a:p>
            <a:r>
              <a:rPr lang="en-GB" sz="3200" dirty="0"/>
              <a:t>Smith, F. (2014), Learning about Philosophy the hard way. </a:t>
            </a:r>
            <a:r>
              <a:rPr lang="en-GB" sz="3200" i="1" dirty="0"/>
              <a:t>Journal of Politics and Philosophy</a:t>
            </a:r>
            <a:r>
              <a:rPr lang="en-GB" sz="3200" dirty="0"/>
              <a:t>, 12 (3), 21-28.</a:t>
            </a:r>
          </a:p>
        </p:txBody>
      </p:sp>
    </p:spTree>
    <p:extLst>
      <p:ext uri="{BB962C8B-B14F-4D97-AF65-F5344CB8AC3E}">
        <p14:creationId xmlns:p14="http://schemas.microsoft.com/office/powerpoint/2010/main" val="3185617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0063" y="2506662"/>
            <a:ext cx="10515600" cy="4351338"/>
          </a:xfrm>
        </p:spPr>
        <p:txBody>
          <a:bodyPr/>
          <a:lstStyle/>
          <a:p>
            <a:pPr marL="0" indent="0">
              <a:buNone/>
            </a:pPr>
            <a:r>
              <a:rPr lang="cy-GB" dirty="0"/>
              <a:t>Yn olaf meddyliwch am yr holl ddarnau o wybodaeth sydd eu hangen arnoch os ydych chi’n mynd i ddyfynnu o wefan.</a:t>
            </a:r>
            <a:endParaRPr lang="cy-GB" noProof="0" dirty="0"/>
          </a:p>
        </p:txBody>
      </p:sp>
      <p:sp>
        <p:nvSpPr>
          <p:cNvPr id="4" name="Title 1">
            <a:extLst>
              <a:ext uri="{FF2B5EF4-FFF2-40B4-BE49-F238E27FC236}">
                <a16:creationId xmlns:a16="http://schemas.microsoft.com/office/drawing/2014/main" id="{07DE0922-4756-48A6-8B43-06BBA23022DC}"/>
              </a:ext>
            </a:extLst>
          </p:cNvPr>
          <p:cNvSpPr txBox="1">
            <a:spLocks/>
          </p:cNvSpPr>
          <p:nvPr/>
        </p:nvSpPr>
        <p:spPr>
          <a:xfrm>
            <a:off x="457200" y="91440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a:solidFill>
                  <a:srgbClr val="FF0000"/>
                </a:solidFill>
              </a:rPr>
              <a:t>Dyfynnu</a:t>
            </a:r>
            <a:r>
              <a:rPr lang="en-GB" b="1" dirty="0">
                <a:solidFill>
                  <a:srgbClr val="FF0000"/>
                </a:solidFill>
              </a:rPr>
              <a:t> </a:t>
            </a:r>
            <a:r>
              <a:rPr lang="en-GB" b="1" dirty="0" err="1">
                <a:solidFill>
                  <a:srgbClr val="FF0000"/>
                </a:solidFill>
              </a:rPr>
              <a:t>o’r</a:t>
            </a:r>
            <a:r>
              <a:rPr lang="en-GB" b="1" dirty="0">
                <a:solidFill>
                  <a:srgbClr val="FF0000"/>
                </a:solidFill>
              </a:rPr>
              <a:t> </a:t>
            </a:r>
            <a:r>
              <a:rPr lang="en-GB" b="1" dirty="0" err="1">
                <a:solidFill>
                  <a:srgbClr val="FF0000"/>
                </a:solidFill>
              </a:rPr>
              <a:t>rhyngrwyd</a:t>
            </a:r>
            <a:endParaRPr lang="en-GB" b="1" dirty="0">
              <a:solidFill>
                <a:srgbClr val="FF0000"/>
              </a:solidFill>
            </a:endParaRPr>
          </a:p>
        </p:txBody>
      </p:sp>
    </p:spTree>
    <p:extLst>
      <p:ext uri="{BB962C8B-B14F-4D97-AF65-F5344CB8AC3E}">
        <p14:creationId xmlns:p14="http://schemas.microsoft.com/office/powerpoint/2010/main" val="3375250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2443" y="1185862"/>
            <a:ext cx="10515600" cy="1009652"/>
          </a:xfrm>
        </p:spPr>
        <p:txBody>
          <a:bodyPr/>
          <a:lstStyle/>
          <a:p>
            <a:pPr marL="0" indent="0">
              <a:buNone/>
            </a:pPr>
            <a:endParaRPr lang="cy-GB" noProof="0" dirty="0"/>
          </a:p>
          <a:p>
            <a:pPr marL="0" indent="0">
              <a:buNone/>
            </a:pPr>
            <a:endParaRPr lang="cy-GB" noProof="0" dirty="0"/>
          </a:p>
          <a:p>
            <a:pPr marL="0" indent="0">
              <a:buNone/>
            </a:pPr>
            <a:endParaRPr lang="cy-GB" noProof="0" dirty="0"/>
          </a:p>
        </p:txBody>
      </p:sp>
      <p:sp>
        <p:nvSpPr>
          <p:cNvPr id="4" name="Title 1">
            <a:extLst>
              <a:ext uri="{FF2B5EF4-FFF2-40B4-BE49-F238E27FC236}">
                <a16:creationId xmlns:a16="http://schemas.microsoft.com/office/drawing/2014/main" id="{D7A8D8C0-A229-4004-87FC-0E50B47C4D2E}"/>
              </a:ext>
            </a:extLst>
          </p:cNvPr>
          <p:cNvSpPr txBox="1">
            <a:spLocks/>
          </p:cNvSpPr>
          <p:nvPr/>
        </p:nvSpPr>
        <p:spPr>
          <a:xfrm>
            <a:off x="685800" y="228600"/>
            <a:ext cx="8229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Enghraifft o ddyfynnu erthyglau a gyrchwyd ar y rhyngwyd</a:t>
            </a:r>
            <a:r>
              <a:rPr lang="en-GB" b="1" dirty="0">
                <a:solidFill>
                  <a:srgbClr val="FF0000"/>
                </a:solidFill>
              </a:rPr>
              <a:t>:</a:t>
            </a:r>
          </a:p>
        </p:txBody>
      </p:sp>
      <p:pic>
        <p:nvPicPr>
          <p:cNvPr id="5" name="Picture 4">
            <a:extLst>
              <a:ext uri="{FF2B5EF4-FFF2-40B4-BE49-F238E27FC236}">
                <a16:creationId xmlns:a16="http://schemas.microsoft.com/office/drawing/2014/main" id="{93BB8954-C0EB-4886-A5DB-A5B57E5A9AEB}"/>
              </a:ext>
            </a:extLst>
          </p:cNvPr>
          <p:cNvPicPr>
            <a:picLocks noChangeAspect="1"/>
          </p:cNvPicPr>
          <p:nvPr/>
        </p:nvPicPr>
        <p:blipFill>
          <a:blip r:embed="rId3"/>
          <a:stretch>
            <a:fillRect/>
          </a:stretch>
        </p:blipFill>
        <p:spPr>
          <a:xfrm>
            <a:off x="838200" y="1559529"/>
            <a:ext cx="10003630" cy="3466866"/>
          </a:xfrm>
          <a:prstGeom prst="rect">
            <a:avLst/>
          </a:prstGeom>
          <a:ln>
            <a:solidFill>
              <a:schemeClr val="accent1"/>
            </a:solidFill>
          </a:ln>
        </p:spPr>
      </p:pic>
    </p:spTree>
    <p:extLst>
      <p:ext uri="{BB962C8B-B14F-4D97-AF65-F5344CB8AC3E}">
        <p14:creationId xmlns:p14="http://schemas.microsoft.com/office/powerpoint/2010/main" val="2989934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434293" y="-36035"/>
            <a:ext cx="10515600" cy="1325563"/>
          </a:xfrm>
        </p:spPr>
        <p:txBody>
          <a:bodyPr/>
          <a:lstStyle/>
          <a:p>
            <a:r>
              <a:rPr lang="cy-GB" noProof="0" dirty="0">
                <a:solidFill>
                  <a:srgbClr val="FF0000"/>
                </a:solidFill>
              </a:rPr>
              <a:t>Enghraifft o gyfeirnodi gwefan:</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A50B682D-A848-4AED-9CDC-844B76AB042A}"/>
              </a:ext>
            </a:extLst>
          </p:cNvPr>
          <p:cNvPicPr>
            <a:picLocks noChangeAspect="1"/>
          </p:cNvPicPr>
          <p:nvPr/>
        </p:nvPicPr>
        <p:blipFill>
          <a:blip r:embed="rId3"/>
          <a:stretch>
            <a:fillRect/>
          </a:stretch>
        </p:blipFill>
        <p:spPr>
          <a:xfrm>
            <a:off x="994165" y="1184767"/>
            <a:ext cx="9308306" cy="3986213"/>
          </a:xfrm>
          <a:prstGeom prst="rect">
            <a:avLst/>
          </a:prstGeom>
          <a:ln w="38100">
            <a:solidFill>
              <a:schemeClr val="accent1"/>
            </a:solidFill>
          </a:ln>
        </p:spPr>
      </p:pic>
    </p:spTree>
    <p:extLst>
      <p:ext uri="{BB962C8B-B14F-4D97-AF65-F5344CB8AC3E}">
        <p14:creationId xmlns:p14="http://schemas.microsoft.com/office/powerpoint/2010/main" val="28503165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434293" y="-36035"/>
            <a:ext cx="10515600" cy="1325563"/>
          </a:xfrm>
        </p:spPr>
        <p:txBody>
          <a:bodyPr/>
          <a:lstStyle/>
          <a:p>
            <a:r>
              <a:rPr lang="cy-GB" dirty="0" smtClean="0">
                <a:solidFill>
                  <a:srgbClr val="FF0000"/>
                </a:solidFill>
              </a:rPr>
              <a:t>Cymorth gyda chyfeirnodi</a:t>
            </a:r>
            <a:r>
              <a:rPr lang="cy-GB" noProof="0" dirty="0" smtClean="0">
                <a:solidFill>
                  <a:srgbClr val="FF0000"/>
                </a:solidFill>
              </a:rPr>
              <a:t>:</a:t>
            </a:r>
            <a:endParaRPr lang="cy-GB" noProof="0" dirty="0">
              <a:solidFill>
                <a:srgbClr val="FF0000"/>
              </a:solidFill>
            </a:endParaRP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normAutofit/>
          </a:bodyPr>
          <a:lstStyle/>
          <a:p>
            <a:r>
              <a:rPr lang="en-GB" dirty="0" err="1" smtClean="0"/>
              <a:t>Lawrlwythwch</a:t>
            </a:r>
            <a:r>
              <a:rPr lang="en-GB" dirty="0" smtClean="0"/>
              <a:t> </a:t>
            </a:r>
            <a:r>
              <a:rPr lang="en-GB" dirty="0" err="1" smtClean="0"/>
              <a:t>Llawlyfr</a:t>
            </a:r>
            <a:r>
              <a:rPr lang="en-GB" dirty="0" smtClean="0"/>
              <a:t> </a:t>
            </a:r>
            <a:r>
              <a:rPr lang="en-GB" dirty="0" err="1" smtClean="0"/>
              <a:t>Cyfeirnodi</a:t>
            </a:r>
            <a:r>
              <a:rPr lang="en-GB" dirty="0"/>
              <a:t> </a:t>
            </a:r>
            <a:r>
              <a:rPr lang="en-GB" dirty="0" smtClean="0"/>
              <a:t>y dull Harvard o </a:t>
            </a:r>
            <a:r>
              <a:rPr lang="en-GB" dirty="0" err="1" smtClean="0"/>
              <a:t>wefan</a:t>
            </a:r>
            <a:r>
              <a:rPr lang="en-GB" dirty="0" smtClean="0"/>
              <a:t> y </a:t>
            </a:r>
            <a:r>
              <a:rPr lang="en-GB" dirty="0" err="1" smtClean="0"/>
              <a:t>Llyfrgell</a:t>
            </a:r>
            <a:r>
              <a:rPr lang="en-GB" dirty="0" smtClean="0"/>
              <a:t>:</a:t>
            </a:r>
          </a:p>
          <a:p>
            <a:pPr marL="0" indent="0">
              <a:buNone/>
            </a:pPr>
            <a:r>
              <a:rPr lang="en-GB" dirty="0">
                <a:hlinkClick r:id="rId3"/>
              </a:rPr>
              <a:t>https://</a:t>
            </a:r>
            <a:r>
              <a:rPr lang="en-GB" dirty="0" smtClean="0">
                <a:hlinkClick r:id="rId3"/>
              </a:rPr>
              <a:t>uwtsd.ac.uk/media/uwtsd-website/content-assets/documents/library-and-learning-resources/infoskills/Harvard-cym_v.1.2.pdf</a:t>
            </a:r>
            <a:endParaRPr lang="en-GB" dirty="0" smtClean="0"/>
          </a:p>
          <a:p>
            <a:r>
              <a:rPr lang="en-GB" dirty="0" err="1" smtClean="0"/>
              <a:t>Gwefan</a:t>
            </a:r>
            <a:r>
              <a:rPr lang="en-GB" dirty="0" smtClean="0"/>
              <a:t>: </a:t>
            </a:r>
            <a:r>
              <a:rPr lang="en-GB" dirty="0" smtClean="0">
                <a:hlinkClick r:id="rId4"/>
              </a:rPr>
              <a:t>https</a:t>
            </a:r>
            <a:r>
              <a:rPr lang="en-GB" dirty="0">
                <a:hlinkClick r:id="rId4"/>
              </a:rPr>
              <a:t>://</a:t>
            </a:r>
            <a:r>
              <a:rPr lang="en-GB" dirty="0" smtClean="0">
                <a:hlinkClick r:id="rId4"/>
              </a:rPr>
              <a:t>www.citethisforme.com/harvard-referencing</a:t>
            </a:r>
            <a:endParaRPr lang="en-GB" dirty="0" smtClean="0"/>
          </a:p>
          <a:p>
            <a:r>
              <a:rPr lang="en-GB" dirty="0" err="1" smtClean="0"/>
              <a:t>Defnyddiwch</a:t>
            </a:r>
            <a:r>
              <a:rPr lang="en-GB" dirty="0" smtClean="0"/>
              <a:t> </a:t>
            </a:r>
            <a:r>
              <a:rPr lang="en-GB" dirty="0" err="1" smtClean="0"/>
              <a:t>rhain</a:t>
            </a:r>
            <a:r>
              <a:rPr lang="en-GB" dirty="0" smtClean="0"/>
              <a:t> </a:t>
            </a:r>
            <a:r>
              <a:rPr lang="en-GB" dirty="0" err="1" smtClean="0"/>
              <a:t>drwy’r</a:t>
            </a:r>
            <a:r>
              <a:rPr lang="en-GB" dirty="0" smtClean="0"/>
              <a:t> </a:t>
            </a:r>
            <a:r>
              <a:rPr lang="en-GB" dirty="0" err="1" smtClean="0"/>
              <a:t>amser</a:t>
            </a:r>
            <a:r>
              <a:rPr lang="en-GB" dirty="0" smtClean="0"/>
              <a:t> </a:t>
            </a:r>
            <a:r>
              <a:rPr lang="en-GB" dirty="0" err="1" smtClean="0"/>
              <a:t>wrth</a:t>
            </a:r>
            <a:r>
              <a:rPr lang="en-GB" dirty="0" smtClean="0"/>
              <a:t> </a:t>
            </a:r>
            <a:r>
              <a:rPr lang="en-GB" dirty="0" err="1" smtClean="0"/>
              <a:t>baratoi</a:t>
            </a:r>
            <a:r>
              <a:rPr lang="en-GB" dirty="0" smtClean="0"/>
              <a:t> </a:t>
            </a:r>
            <a:r>
              <a:rPr lang="en-GB" dirty="0" err="1" smtClean="0"/>
              <a:t>aseiniad</a:t>
            </a:r>
            <a:r>
              <a:rPr lang="en-GB" dirty="0" smtClean="0"/>
              <a:t> </a:t>
            </a:r>
            <a:r>
              <a:rPr lang="en-GB" dirty="0" err="1" smtClean="0"/>
              <a:t>er</a:t>
            </a:r>
            <a:r>
              <a:rPr lang="en-GB" dirty="0" smtClean="0"/>
              <a:t> </a:t>
            </a:r>
            <a:r>
              <a:rPr lang="en-GB" dirty="0" err="1" smtClean="0"/>
              <a:t>mwyn</a:t>
            </a:r>
            <a:r>
              <a:rPr lang="en-GB" dirty="0" smtClean="0"/>
              <a:t> </a:t>
            </a:r>
            <a:r>
              <a:rPr lang="en-GB" dirty="0" err="1" smtClean="0"/>
              <a:t>cyfeirnodi’n</a:t>
            </a:r>
            <a:r>
              <a:rPr lang="en-GB" dirty="0" smtClean="0"/>
              <a:t> </a:t>
            </a:r>
            <a:r>
              <a:rPr lang="en-GB" dirty="0" err="1" smtClean="0"/>
              <a:t>gywir</a:t>
            </a:r>
            <a:r>
              <a:rPr lang="en-GB" dirty="0" smtClean="0"/>
              <a:t>. </a:t>
            </a:r>
          </a:p>
          <a:p>
            <a:pPr marL="0" indent="0">
              <a:buNone/>
            </a:pPr>
            <a:endParaRPr lang="en-GB" dirty="0"/>
          </a:p>
        </p:txBody>
      </p:sp>
    </p:spTree>
    <p:extLst>
      <p:ext uri="{BB962C8B-B14F-4D97-AF65-F5344CB8AC3E}">
        <p14:creationId xmlns:p14="http://schemas.microsoft.com/office/powerpoint/2010/main" val="25586802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4" name="Picture 3">
            <a:extLst>
              <a:ext uri="{FF2B5EF4-FFF2-40B4-BE49-F238E27FC236}">
                <a16:creationId xmlns:a16="http://schemas.microsoft.com/office/drawing/2014/main" id="{7F85047C-53A8-4EAA-B361-0D3D90C2D52C}"/>
              </a:ext>
            </a:extLst>
          </p:cNvPr>
          <p:cNvPicPr>
            <a:picLocks noChangeAspect="1"/>
          </p:cNvPicPr>
          <p:nvPr/>
        </p:nvPicPr>
        <p:blipFill>
          <a:blip r:embed="rId4"/>
          <a:stretch>
            <a:fillRect/>
          </a:stretch>
        </p:blipFill>
        <p:spPr>
          <a:xfrm>
            <a:off x="-71438" y="-163152"/>
            <a:ext cx="12319536" cy="5649552"/>
          </a:xfrm>
          <a:prstGeom prst="rect">
            <a:avLst/>
          </a:prstGeom>
        </p:spPr>
      </p:pic>
    </p:spTree>
    <p:extLst>
      <p:ext uri="{BB962C8B-B14F-4D97-AF65-F5344CB8AC3E}">
        <p14:creationId xmlns:p14="http://schemas.microsoft.com/office/powerpoint/2010/main" val="8246369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2.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3.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4.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5.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6.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73471EEB54C1429EB548DF18AF82C855&lt;/guid&gt;&#10;            &lt;repollguid&gt;43CF6DA7AF5A4236951EBE2DD5AF0F92&lt;/repollguid&gt;&#10;            &lt;sourceid&gt;41573B8BB10D4E89805C4C08DB096876&lt;/sourceid&gt;&#10;            &lt;questiontext&gt;2.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E661CEE-ADC8-41E8-9A11-515F785E3859}">
  <ds:schemaRefs>
    <ds:schemaRef ds:uri="http://schemas.microsoft.com/sharepoint/v3/contenttype/forms"/>
  </ds:schemaRefs>
</ds:datastoreItem>
</file>

<file path=customXml/itemProps2.xml><?xml version="1.0" encoding="utf-8"?>
<ds:datastoreItem xmlns:ds="http://schemas.openxmlformats.org/officeDocument/2006/customXml" ds:itemID="{3B70A246-7DC1-49EA-B27D-435CD17ABD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105B47-012B-4A1B-ABE2-EEE57A65825E}">
  <ds:schemaRefs>
    <ds:schemaRef ds:uri="http://schemas.microsoft.com/office/2006/documentManagement/types"/>
    <ds:schemaRef ds:uri="http://schemas.microsoft.com/office/2006/metadata/properties"/>
    <ds:schemaRef ds:uri="92c24619-d6d5-42cf-b618-23d930ad9f20"/>
    <ds:schemaRef ds:uri="http://purl.org/dc/terms/"/>
    <ds:schemaRef ds:uri="http://schemas.openxmlformats.org/package/2006/metadata/core-properties"/>
    <ds:schemaRef ds:uri="http://purl.org/dc/dcmitype/"/>
    <ds:schemaRef ds:uri="http://schemas.microsoft.com/office/infopath/2007/PartnerControls"/>
    <ds:schemaRef ds:uri="8ee9550b-f5f4-4dde-bce5-39f4ba45c2f1"/>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2184</TotalTime>
  <Words>3063</Words>
  <Application>Microsoft Office PowerPoint</Application>
  <PresentationFormat>Widescreen</PresentationFormat>
  <Paragraphs>268</Paragraphs>
  <Slides>42</Slides>
  <Notes>31</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42</vt:i4>
      </vt:variant>
    </vt:vector>
  </HeadingPairs>
  <TitlesOfParts>
    <vt:vector size="56" baseType="lpstr">
      <vt:lpstr>ＭＳ Ｐゴシック</vt:lpstr>
      <vt:lpstr>Arial</vt:lpstr>
      <vt:lpstr>Arial</vt:lpstr>
      <vt:lpstr>Arial Regular</vt:lpstr>
      <vt:lpstr>Arial,Sans-Serif</vt:lpstr>
      <vt:lpstr>Calibri</vt:lpstr>
      <vt:lpstr>Calibri Light</vt:lpstr>
      <vt:lpstr>Roboto</vt:lpstr>
      <vt:lpstr>Roboto Medium</vt:lpstr>
      <vt:lpstr>Times</vt:lpstr>
      <vt:lpstr>Wingdings</vt:lpstr>
      <vt:lpstr>Wingdings,Sans-Serif</vt:lpstr>
      <vt:lpstr>Office Theme</vt:lpstr>
      <vt:lpstr>1_Office Theme</vt:lpstr>
      <vt:lpstr>Sesiwn 3</vt:lpstr>
      <vt:lpstr>Amcanion y Sesiwn:</vt:lpstr>
      <vt:lpstr>Y broses chwilio</vt:lpstr>
      <vt:lpstr>Rheoli gwybodaeth a chymryd nodiadau</vt:lpstr>
      <vt:lpstr>Arfer cyfeirnodi da:</vt:lpstr>
      <vt:lpstr>PowerPoint Presentation</vt:lpstr>
      <vt:lpstr>Beth yw Llên-ladrad?</vt:lpstr>
      <vt:lpstr>PowerPoint Presentation</vt:lpstr>
      <vt:lpstr>Ydy e’n llên-ladrad os ydych yn …</vt:lpstr>
      <vt:lpstr>Ydy e’n llên-ladrad os ydych yn …</vt:lpstr>
      <vt:lpstr>Ydy e’n llên-ladrad os ydych chi’n …</vt:lpstr>
      <vt:lpstr>Mae llên-ladrad yn cynnwys:</vt:lpstr>
      <vt:lpstr>Beth yw llên-ladrad?</vt:lpstr>
      <vt:lpstr>Adnabod llên-ladrad</vt:lpstr>
      <vt:lpstr>1. A yw hyn yn llên-ladrad?</vt:lpstr>
      <vt:lpstr>1. Is this plagiarism?</vt:lpstr>
      <vt:lpstr>2. A yw hyn yn llên-ladrad?</vt:lpstr>
      <vt:lpstr>2. A yw hyn yn llên-ladrad?</vt:lpstr>
      <vt:lpstr>3. A yw hyn yn llên-ladrad?</vt:lpstr>
      <vt:lpstr>3. A yw hyn yn llên-ladrad??</vt:lpstr>
      <vt:lpstr>4. A yw hyn yn llên-ladrad?</vt:lpstr>
      <vt:lpstr>4. A yw hyn yn llên-ladrad??</vt:lpstr>
      <vt:lpstr>PowerPoint Presentation</vt:lpstr>
      <vt:lpstr>Sut i osgoi llên-ladrad</vt:lpstr>
      <vt:lpstr>Osgoi llên-ladrad damweiniol Os ydych chi’n dueddol o gopïo:</vt:lpstr>
      <vt:lpstr>Defnyddio dyfyniadau:</vt:lpstr>
      <vt:lpstr>Pwyntiau pellach wrth ddefnyddio dyfyniad uniongyrchol:</vt:lpstr>
      <vt:lpstr>Develop confidence in your own words</vt:lpstr>
      <vt:lpstr>Mae dyfynnu’n dangos eich bod wedi…</vt:lpstr>
      <vt:lpstr>PowerPoint Presentation</vt:lpstr>
      <vt:lpstr>Pryd a beth i’w ddyfynnu: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Enghraifft o gyfeirnodi gwefan:</vt:lpstr>
      <vt:lpstr>Cymorth gyda chyfeirnodi: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Julia Holloway</dc:creator>
  <cp:lastModifiedBy>Nanna Ryder</cp:lastModifiedBy>
  <cp:revision>101</cp:revision>
  <dcterms:created xsi:type="dcterms:W3CDTF">2020-09-20T06:00:10Z</dcterms:created>
  <dcterms:modified xsi:type="dcterms:W3CDTF">2020-11-01T08:25:34Z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