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2" r:id="rId16"/>
    <p:sldId id="271"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23"/>
    <p:restoredTop sz="81518"/>
  </p:normalViewPr>
  <p:slideViewPr>
    <p:cSldViewPr snapToGrid="0" snapToObjects="1">
      <p:cViewPr varScale="1">
        <p:scale>
          <a:sx n="145" d="100"/>
          <a:sy n="145" d="100"/>
        </p:scale>
        <p:origin x="872" y="176"/>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0268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everyone. My name is Rushabh Patel, and today I will be presenting my MSc dissertation titled "PentestChain: A Cost-Aware, MCP-Orchestrated Framework for Automated Penetration Testing with Free-Tier LLMs."
This work was conducted under the supervision of Dr. Suresh Shanmugasundaram as part of the ACFB7003 module at the University of Wales Trinity Saint David.
Over the next 15-20 minutes, I will walk you through the motivation behind this research, the architecture I developed, the evaluation results, and where this work can go next. I'll be happy to take questions at the 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of my presentation. I'll begin with the problem statement and research questions, move through the literature review to identify the gap, then explain the system architecture in detail. I'll cover the ten-phase pipeline, the MCP server design, implementation challenges, evaluation results, and a comparison with existing frameworks. I'll conclude with the work carried out, contributions, and future directions.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set the scene with three key statistics that motivate this research.
First, the National Vulnerability Database recorded a 32% year-on-year rise in new CVEs in 2024. Second, IBM's Cost of a Data Breach Report put the average breach cost at $4.88 million. Third, the ISC² workforce study estimates a global cybersecurity gap of 4.8 million practitioners.
Penetration testing catches these vulnerabilities before attackers do, but the current wave of AI-driven tools — PentestGPT, AutoPentester, PentAGI — all share one assumption: unrestricted access to a premium frontier model like GPT-4. The token costs make continuous testing unaffordable for smaller organisations.
This leads to my central research question: Can we achieve comparable effectiveness using free-tier and locally hosted LLMs, at zero cost per engagement?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literature review covered three streams: automated penetration testing, LLMs in offensive security, and cost and accessibility.
Key works include PentestGPT, which showed LLMs hold enough security knowledge to drive a test, but required a human to copy each command. AutoPentester closed that loop with direct tool calling and scored 3.93 out of 5 from professional testers. PenHeal added remediation. The Ezetta-Feng PentestMCP toolkit achieved 87.3% on information gathering using GPT-4.1. PentAGI uses 12-plus agents with a premium model.
The critical gap I identified is fivefold: all these frameworks assume premium model access, none report dollar cost per engagement, none have a deterministic fallback when AI is unavailable, MCP security for offensive tools is unaddressed, and under-resourced organisations are effectively excluded. PentestChain directly targets this gap.</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research follows the Design Science Research methodology, which is well-suited for building and evaluating IT artefacts.
The five phases are: identifying the cost-barrier problem, defining objectives for zero-cost comparable effectiveness, designing and developing the pipeline with exploit map and MCP server, demonstrating and evaluating it across four repeated runs against Metasploitable 2, and communicating results through this dissertation and an IEEE conference paper.
I defined seven evaluation metrics: detection coverage, exploitation success, remediation coverage, AI fallback rate, pipeline time, token consumption, and — crucially — dollar cost per engagement. This last metric is what makes my cost claim falsifiable rather than asserted.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PentestChain has a four-layer architecture. At the top, the presentation layer is a Flask application with SocketIO for real-time updates, served on port 4444. The orchestration layer is the run_full_scan state machine that drives the ten-phase pipeline. The execution layer wraps all the security tools — Nmap, Metasploit, Nikto, sqlmap, and WPScan — as subprocess calls with structured output parsing. The persistence layer uses PostgreSQL with six tables to hold scan state across container restarts.
Two cross-cutting services sit alongside: the AI helper module, invoked from nine bounded points in the pipeline, and the FastMCP server on port 8000, which exposes eleven tools so any MCP-compliant host can drive the engine.
The critical design decision is that the deterministic exploit map carries the offensive logic, not the LLM. The LLM is confined to nine bounded roles — things like NSE script selection, CVE ranking, and remediation writing. This is what makes a 7B-parameter local model sufficient.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cost-aware AI cascade is the heart of the free-tier thesis. Providers are tried in strict cost order.
Tier 1 is Ollama running qwen2.5:7b locally — zero marginal cost, and all data stays on the host. Tier 2 is free-tier OpenRouter. Tier 3 is free-tier Cerebras. Tier 4 is the deterministic rule-based fallback, which always succeeds.
The call_ai_fast function moves to the next provider on any non-200 response, 429 rate limit, or timeout, and marks a dead provider for 90 seconds. Per-minute guards stay within free-tier ceilings.
The crucial design consequence: no single AI call is load-bearing. When every cloud provider is rate-limited, each phase still produces complete output from the rule-based path. The framework is not merely cheap when the free tier is available — it is correct when the free tier is exhausted. This is what makes the zero-cost claim defensible.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orchestration layer drives a ten-phase pipeline, from network discovery through report generation.
Let me highlight the key phases. Phase 0 does network discovery and topology mapping. Phase 2 detects service versions. Phase 3 runs NSE scripts with AI-assisted script selection. Phase 4 is the multi-source CVE enrichment — it queries NVD, CISA KEV, ExploitDB, and Google's OSV in parallel, merges results by CVE identifier, and the AI ranks them.
Phase 6 is where the exploit map does its work — it looks up the deterministic map first, and only falls back to the AI if no entry matches. Phase 7 runs live exploitation through a held Metasploit interactive console. Phase 8 generates remediation with risk, fix, and verification sections. Phase 9 exports the final report in four formats.
The AI helper is invoked in nine bounded roles across these phases, including network-zone labelling, NSE script selection, CVE ranking, exploit suggestion, and remediation writing. Every single role has a deterministic fallback.</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the simplified workflow of PentestChain. The full draw.io diagram is included in the dissertation appendix.
The flow begins with a user scan request, proceeds through an AI health check — where the cascade verifies which providers are online — then moves through network discovery, port scanning, and version detection.
The second row covers the intelligence-gathering and exploitation phases: NSE scripts with AI-assisted selection, multi-source CVE enrichment querying four databases in parallel, web vulnerability scanning using five tools, exploit generation from the deterministic map with AI fallback, and live exploitation through the held Metasploit console.
The final row covers remediation generation, multi-format report export, and the MCP server that exposes all eleven tools. The entire infrastructure runs in Docker containers — Kali Linux for the application, PostgreSQL for persistence, with the Metasploitable 2 target on an isolated host-only network.</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FastMCP server exposes eleven tools over JSON-RPC on port 8000. Each tool is one HTTP request against the Flask application.
I identified four attacker positions in the threat model: a malicious client targeting unauthorised hosts, a compromised host tricked by prompt injection, a man-in-the-middle replaying calls, and a confused-deputy attack.
Four mitigations address these: localhost binding removes the cross-host surface; target allowlisting validates every scan against a server-start allowlist; excluded writes mean file-system writes and remediation-script execution are excluded from the tool surface; and audit logging captures every tool call with timestamp, tool name, and arguments.
This design was directly informed by recent MCP security incidents, including CVE-2025-6514 — a CVSS 9.6 critical RCE vulnerability in mcp-remote — and the first malicious MCP server discovered on npm.</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the consolidated evaluation results across four repeated runs.
The framework consistently detected 26-27 open ports and 26 services, enriching them to 34 unique CVEs, 7 of which were critical. It produced 11-12 ready exploits per run with confirmed shell and Meterpreter sessions.
The AI fallback rate — the percentage of calls that fell through to the deterministic rule-based path — was only 3.6%, clustered around peak hours on free-tier providers. The mean pipeline time was 21.7 minutes with about 181,000 tokens consumed per run.
And the bottom line: dollar cost across all four engagements was zero. The instrumentation in the ai_calls database table makes this a measured fact, not an assertion.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table positions PentestChain against the closest related systems.
What PentestChain uniquely demonstrates is comparable end-to-end function — reconnaissance through verified remediation — at zero measured cost. The premium frameworks show wider evaluation scope, which is a real advantage PentestChain has yet to match. The Ezetta-Feng toolkit evaluates against over 100 VulHub containers.
But the cost story compounds: a single engagement costing one to three pounds is trivially affordable, but an organisation wanting continuous testing across a modest fleet faces thousands of engagements per month. The free-tier configuration stays at zero regardless of volume.
The right positioning for PentestChain is alongside a commercial scanner rather than against it: consume the scanner's CVE output and add the exploitation and remediation layer the scanner cannot provide.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summarise the work I carried out over this project.
First, I built the complete framework — a ten-phase pipeline in Python and Flask, containerised with Docker, with PostgreSQL for persistence and three validated deployment modes: web-UI-only, MCP-only, and combined.
Second, I created the deterministic exploit map with 41 entries. This map is the backbone that makes a 7B model sufficient, because the model only reasons when the map has no entry, and what it's asked is bounded enough for a small model.
Third, I implemented the cost-aware AI cascade with four tiers, LRU caching, and dead-provider marking.
Fourth, I built the MCP integration with eleven tools and contributed what I believe is the first published threat model for MCP-exposed offensive tooling, with four attacker positions and four mitigations.
Fifth, I conducted an empirical evaluation across four runs with seven metrics, with the ai_calls table making the cost claim measured rather than asserted.
And sixth, I prepared an IEEE conference paper covering the full architecture, evaluation, comparison, and threat model.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work roadmap extends across six directions, each designed to close a specific capability gap while preserving the zero-cost, deterministic-fallback architecture.
The most valuable near-term step is a multi-target VulHub evaluation across at least five CWE categories — SQL injection, command injection, insecure deserialisation, path traversal, and authentication bypass — running a two-arm experiment comparing free-tier versus premium performance on the same containers.
The second near-term item is one-click fix with patch management — executing signed, idempotent fix.rc scripts through the held Metasploit console and re-running the exploit to confirm closure.
Mid-term goals include air-gapped deployment with a fine-tuned 7B model and offline CVE mirrors, and expanded web testing covering the full OWASP Top 10.
Long-term goals include cloud VAPT modules for AWS, Azure, and GCP, Active Directory attack modules, and custom playbooks for per-module mode selection.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PentestChain demonstrates that a deterministic exploit-map backbone, combined with a cost-aware AI cascade and MCP orchestration, achieves comparable penetration testing effectiveness to premium-model frameworks at zero measured cost.
The contribution is architectural rather than model-centric. By confining the LLM to nine bounded, fallback-protected roles and placing the offensive logic in a deterministic exploit map, the framework makes a 7B-parameter model sufficient for what would otherwise require a premium frontier model.
By measuring dollar cost as a first-class metric alongside detection and exploitation, the framework makes the accessibility claim falsifiable rather than asserted.
I want to be honest about the limitation: a single legacy target with cleartext services is narrower than the multi-target evaluations of the premium baselines. Whether the free tier holds up across modern vulnerability classes is the question the planned VulHub experiment will settle.
For researchers building on this work, the strongest recommendation is: commit to a deterministic fallback in every AI-using component, and measure dollar cost as an evaluation metric. Free-tier limits and silent model changes are facts of life, and a framework that fails when they bite is a demonstration, not a tool.
Thank you. I'm happy to take your questions.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1923"/>
        </a:solidFill>
        <a:effectLst/>
      </p:bgPr>
    </p:bg>
    <p:spTree>
      <p:nvGrpSpPr>
        <p:cNvPr id="1" name=""/>
        <p:cNvGrpSpPr/>
        <p:nvPr/>
      </p:nvGrpSpPr>
      <p:grpSpPr>
        <a:xfrm>
          <a:off x="0" y="0"/>
          <a:ext cx="0" cy="0"/>
          <a:chOff x="0" y="0"/>
          <a:chExt cx="0" cy="0"/>
        </a:xfrm>
      </p:grpSpPr>
      <p:sp>
        <p:nvSpPr>
          <p:cNvPr id="3" name="Shape 1"/>
          <p:cNvSpPr/>
          <p:nvPr/>
        </p:nvSpPr>
        <p:spPr>
          <a:xfrm>
            <a:off x="0" y="0"/>
            <a:ext cx="73152" cy="5143500"/>
          </a:xfrm>
          <a:prstGeom prst="rect">
            <a:avLst/>
          </a:prstGeom>
          <a:solidFill>
            <a:srgbClr val="D4A853"/>
          </a:solidFill>
          <a:ln/>
        </p:spPr>
        <p:txBody>
          <a:bodyPr/>
          <a:lstStyle/>
          <a:p>
            <a:endParaRPr lang="en-US"/>
          </a:p>
        </p:txBody>
      </p:sp>
      <p:sp>
        <p:nvSpPr>
          <p:cNvPr id="4" name="Shape 2"/>
          <p:cNvSpPr/>
          <p:nvPr/>
        </p:nvSpPr>
        <p:spPr>
          <a:xfrm>
            <a:off x="548640" y="2880360"/>
            <a:ext cx="2560320" cy="0"/>
          </a:xfrm>
          <a:prstGeom prst="line">
            <a:avLst/>
          </a:prstGeom>
          <a:noFill/>
          <a:ln w="31750">
            <a:solidFill>
              <a:srgbClr val="D4A853"/>
            </a:solidFill>
            <a:prstDash val="solid"/>
          </a:ln>
        </p:spPr>
        <p:txBody>
          <a:bodyPr/>
          <a:lstStyle/>
          <a:p>
            <a:endParaRPr lang="en-US"/>
          </a:p>
        </p:txBody>
      </p:sp>
      <p:sp>
        <p:nvSpPr>
          <p:cNvPr id="5" name="Shape 3"/>
          <p:cNvSpPr/>
          <p:nvPr/>
        </p:nvSpPr>
        <p:spPr>
          <a:xfrm>
            <a:off x="457200" y="274320"/>
            <a:ext cx="2377440" cy="868680"/>
          </a:xfrm>
          <a:prstGeom prst="rect">
            <a:avLst/>
          </a:prstGeom>
          <a:solidFill>
            <a:srgbClr val="FFFFFF"/>
          </a:solidFill>
          <a:ln/>
          <a:effectLst>
            <a:outerShdw blurRad="101600" dist="38100" dir="8100000" algn="bl" rotWithShape="0">
              <a:srgbClr val="000000">
                <a:alpha val="25000"/>
              </a:srgbClr>
            </a:outerShdw>
          </a:effectLst>
        </p:spPr>
        <p:txBody>
          <a:bodyPr/>
          <a:lstStyle/>
          <a:p>
            <a:endParaRPr lang="en-US"/>
          </a:p>
        </p:txBody>
      </p:sp>
      <p:pic>
        <p:nvPicPr>
          <p:cNvPr id="6" name="Image 0" descr="preencoded.png"/>
          <p:cNvPicPr>
            <a:picLocks noChangeAspect="1"/>
          </p:cNvPicPr>
          <p:nvPr/>
        </p:nvPicPr>
        <p:blipFill>
          <a:blip r:embed="rId3"/>
          <a:stretch>
            <a:fillRect/>
          </a:stretch>
        </p:blipFill>
        <p:spPr>
          <a:xfrm>
            <a:off x="548640" y="365760"/>
            <a:ext cx="2194560" cy="731520"/>
          </a:xfrm>
          <a:prstGeom prst="rect">
            <a:avLst/>
          </a:prstGeom>
        </p:spPr>
      </p:pic>
      <p:sp>
        <p:nvSpPr>
          <p:cNvPr id="7" name="Text 4"/>
          <p:cNvSpPr/>
          <p:nvPr/>
        </p:nvSpPr>
        <p:spPr>
          <a:xfrm>
            <a:off x="548640" y="1371600"/>
            <a:ext cx="8046720" cy="868680"/>
          </a:xfrm>
          <a:prstGeom prst="rect">
            <a:avLst/>
          </a:prstGeom>
          <a:noFill/>
          <a:ln/>
        </p:spPr>
        <p:txBody>
          <a:bodyPr wrap="square" lIns="0" tIns="0" rIns="0" bIns="0" rtlCol="0" anchor="ctr"/>
          <a:lstStyle/>
          <a:p>
            <a:pPr marL="0" indent="0">
              <a:buNone/>
            </a:pPr>
            <a:r>
              <a:rPr lang="en-US" sz="4600" b="1" dirty="0">
                <a:solidFill>
                  <a:srgbClr val="F5F0E8"/>
                </a:solidFill>
                <a:latin typeface="Georgia" pitchFamily="34" charset="0"/>
                <a:ea typeface="Georgia" pitchFamily="34" charset="-122"/>
                <a:cs typeface="Georgia" pitchFamily="34" charset="-120"/>
              </a:rPr>
              <a:t>PentestChain</a:t>
            </a:r>
            <a:endParaRPr lang="en-US" sz="4600" dirty="0"/>
          </a:p>
        </p:txBody>
      </p:sp>
      <p:sp>
        <p:nvSpPr>
          <p:cNvPr id="8" name="Text 5"/>
          <p:cNvSpPr/>
          <p:nvPr/>
        </p:nvSpPr>
        <p:spPr>
          <a:xfrm>
            <a:off x="548640" y="2103120"/>
            <a:ext cx="8046720" cy="731520"/>
          </a:xfrm>
          <a:prstGeom prst="rect">
            <a:avLst/>
          </a:prstGeom>
          <a:noFill/>
          <a:ln/>
        </p:spPr>
        <p:txBody>
          <a:bodyPr wrap="square" lIns="0" tIns="0" rIns="0" bIns="0" rtlCol="0" anchor="ctr"/>
          <a:lstStyle/>
          <a:p>
            <a:pPr marL="0" indent="0">
              <a:buNone/>
            </a:pPr>
            <a:r>
              <a:rPr lang="en-US" sz="1700" dirty="0">
                <a:solidFill>
                  <a:srgbClr val="A8B8C8"/>
                </a:solidFill>
                <a:latin typeface="Calibri" pitchFamily="34" charset="0"/>
                <a:ea typeface="Calibri" pitchFamily="34" charset="-122"/>
                <a:cs typeface="Calibri" pitchFamily="34" charset="-120"/>
              </a:rPr>
              <a:t>A Cost-Aware, MCP-Orchestrated Framework for</a:t>
            </a:r>
            <a:endParaRPr lang="en-US" sz="1700" dirty="0"/>
          </a:p>
          <a:p>
            <a:pPr marL="0" indent="0">
              <a:buNone/>
            </a:pPr>
            <a:r>
              <a:rPr lang="en-US" sz="1700" dirty="0">
                <a:solidFill>
                  <a:srgbClr val="A8B8C8"/>
                </a:solidFill>
                <a:latin typeface="Calibri" pitchFamily="34" charset="0"/>
                <a:ea typeface="Calibri" pitchFamily="34" charset="-122"/>
                <a:cs typeface="Calibri" pitchFamily="34" charset="-120"/>
              </a:rPr>
              <a:t>Automated Penetration Testing with Free-Tier LLMs</a:t>
            </a:r>
            <a:endParaRPr lang="en-US" sz="1700" dirty="0"/>
          </a:p>
        </p:txBody>
      </p:sp>
      <p:sp>
        <p:nvSpPr>
          <p:cNvPr id="9" name="Text 6"/>
          <p:cNvSpPr/>
          <p:nvPr/>
        </p:nvSpPr>
        <p:spPr>
          <a:xfrm>
            <a:off x="548640" y="3154680"/>
            <a:ext cx="8046720" cy="365760"/>
          </a:xfrm>
          <a:prstGeom prst="rect">
            <a:avLst/>
          </a:prstGeom>
          <a:noFill/>
          <a:ln/>
        </p:spPr>
        <p:txBody>
          <a:bodyPr wrap="square" lIns="0" tIns="0" rIns="0" bIns="0" rtlCol="0" anchor="ctr"/>
          <a:lstStyle/>
          <a:p>
            <a:pPr marL="0" indent="0">
              <a:buNone/>
            </a:pPr>
            <a:r>
              <a:rPr lang="en-US" sz="1700" b="1" dirty="0">
                <a:solidFill>
                  <a:srgbClr val="E8C97A"/>
                </a:solidFill>
                <a:latin typeface="Calibri" pitchFamily="34" charset="0"/>
                <a:ea typeface="Calibri" pitchFamily="34" charset="-122"/>
                <a:cs typeface="Calibri" pitchFamily="34" charset="-120"/>
              </a:rPr>
              <a:t>Rushabh Vipulkumar Patel</a:t>
            </a:r>
            <a:endParaRPr lang="en-US" sz="1700" dirty="0"/>
          </a:p>
        </p:txBody>
      </p:sp>
      <p:sp>
        <p:nvSpPr>
          <p:cNvPr id="10" name="Text 7"/>
          <p:cNvSpPr/>
          <p:nvPr/>
        </p:nvSpPr>
        <p:spPr>
          <a:xfrm>
            <a:off x="548640" y="3520440"/>
            <a:ext cx="8046720" cy="320040"/>
          </a:xfrm>
          <a:prstGeom prst="rect">
            <a:avLst/>
          </a:prstGeom>
          <a:noFill/>
          <a:ln/>
        </p:spPr>
        <p:txBody>
          <a:bodyPr wrap="square" lIns="0" tIns="0" rIns="0" bIns="0" rtlCol="0" anchor="ctr"/>
          <a:lstStyle/>
          <a:p>
            <a:pPr marL="0" indent="0">
              <a:buNone/>
            </a:pPr>
            <a:r>
              <a:rPr lang="en-US" sz="1300" dirty="0">
                <a:solidFill>
                  <a:srgbClr val="A8B8C8"/>
                </a:solidFill>
                <a:latin typeface="Calibri" pitchFamily="34" charset="0"/>
                <a:ea typeface="Calibri" pitchFamily="34" charset="-122"/>
                <a:cs typeface="Calibri" pitchFamily="34" charset="-120"/>
              </a:rPr>
              <a:t>MSc Cybersecurity and Digital Forensics  |  ACFB7003</a:t>
            </a:r>
            <a:endParaRPr lang="en-US" sz="1300" dirty="0"/>
          </a:p>
        </p:txBody>
      </p:sp>
      <p:sp>
        <p:nvSpPr>
          <p:cNvPr id="11" name="Text 8"/>
          <p:cNvSpPr/>
          <p:nvPr/>
        </p:nvSpPr>
        <p:spPr>
          <a:xfrm>
            <a:off x="548640" y="3794760"/>
            <a:ext cx="8046720" cy="320040"/>
          </a:xfrm>
          <a:prstGeom prst="rect">
            <a:avLst/>
          </a:prstGeom>
          <a:noFill/>
          <a:ln/>
        </p:spPr>
        <p:txBody>
          <a:bodyPr wrap="square" lIns="0" tIns="0" rIns="0" bIns="0" rtlCol="0" anchor="ctr"/>
          <a:lstStyle/>
          <a:p>
            <a:r>
              <a:rPr lang="en-US" sz="1300" dirty="0">
                <a:solidFill>
                  <a:srgbClr val="A8B8C8"/>
                </a:solidFill>
                <a:latin typeface="Calibri" pitchFamily="34" charset="0"/>
                <a:ea typeface="Calibri" pitchFamily="34" charset="-122"/>
                <a:cs typeface="Calibri" pitchFamily="34" charset="-120"/>
              </a:rPr>
              <a:t>Supervisor: Dr. </a:t>
            </a:r>
            <a:r>
              <a:rPr lang="en-US" sz="1300" dirty="0">
                <a:solidFill>
                  <a:srgbClr val="A8B8C8"/>
                </a:solidFill>
                <a:latin typeface="Calibri" pitchFamily="34" charset="0"/>
                <a:cs typeface="Calibri" pitchFamily="34" charset="-120"/>
              </a:rPr>
              <a:t>Mohamad Ghanem </a:t>
            </a:r>
          </a:p>
        </p:txBody>
      </p:sp>
      <p:sp>
        <p:nvSpPr>
          <p:cNvPr id="12" name="Text 9"/>
          <p:cNvSpPr/>
          <p:nvPr/>
        </p:nvSpPr>
        <p:spPr>
          <a:xfrm>
            <a:off x="548640" y="4114800"/>
            <a:ext cx="8046720" cy="320040"/>
          </a:xfrm>
          <a:prstGeom prst="rect">
            <a:avLst/>
          </a:prstGeom>
          <a:noFill/>
          <a:ln/>
        </p:spPr>
        <p:txBody>
          <a:bodyPr wrap="square" lIns="0" tIns="0" rIns="0" bIns="0" rtlCol="0" anchor="ctr"/>
          <a:lstStyle/>
          <a:p>
            <a:pPr marL="0" indent="0">
              <a:buNone/>
            </a:pPr>
            <a:r>
              <a:rPr lang="en-US" sz="1200" i="1" dirty="0">
                <a:solidFill>
                  <a:srgbClr val="D4A853"/>
                </a:solidFill>
                <a:latin typeface="Calibri" pitchFamily="34" charset="0"/>
                <a:ea typeface="Calibri" pitchFamily="34" charset="-122"/>
                <a:cs typeface="Calibri" pitchFamily="34" charset="-120"/>
              </a:rPr>
              <a:t>University of Wales Trinity Saint David  |  June 2026</a:t>
            </a:r>
            <a:endParaRPr lang="en-US" sz="1200" dirty="0"/>
          </a:p>
        </p:txBody>
      </p:sp>
      <p:sp>
        <p:nvSpPr>
          <p:cNvPr id="13" name="Shape 10"/>
          <p:cNvSpPr/>
          <p:nvPr/>
        </p:nvSpPr>
        <p:spPr>
          <a:xfrm rot="2700000">
            <a:off x="8503920" y="365760"/>
            <a:ext cx="228600" cy="228600"/>
          </a:xfrm>
          <a:prstGeom prst="rect">
            <a:avLst/>
          </a:prstGeom>
          <a:solidFill>
            <a:srgbClr val="D4A853">
              <a:alpha val="70000"/>
            </a:srgbClr>
          </a:solidFill>
          <a:ln/>
        </p:spPr>
        <p:txBody>
          <a:bodyPr/>
          <a:lstStyle/>
          <a:p>
            <a:endParaRPr lang="en-US"/>
          </a:p>
        </p:txBody>
      </p:sp>
      <p:sp>
        <p:nvSpPr>
          <p:cNvPr id="14" name="Shape 11"/>
          <p:cNvSpPr/>
          <p:nvPr/>
        </p:nvSpPr>
        <p:spPr>
          <a:xfrm rot="2700000">
            <a:off x="8229600" y="685800"/>
            <a:ext cx="137160" cy="137160"/>
          </a:xfrm>
          <a:prstGeom prst="rect">
            <a:avLst/>
          </a:prstGeom>
          <a:solidFill>
            <a:srgbClr val="D4A853">
              <a:alpha val="45000"/>
            </a:srgbClr>
          </a:solidFill>
          <a:ln/>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Presentation Outline</a:t>
            </a:r>
            <a:endParaRPr lang="en-US" sz="3000" dirty="0"/>
          </a:p>
        </p:txBody>
      </p:sp>
      <p:sp>
        <p:nvSpPr>
          <p:cNvPr id="3" name="Shape 1"/>
          <p:cNvSpPr/>
          <p:nvPr/>
        </p:nvSpPr>
        <p:spPr>
          <a:xfrm>
            <a:off x="731520" y="1069848"/>
            <a:ext cx="274320" cy="274320"/>
          </a:xfrm>
          <a:prstGeom prst="ellipse">
            <a:avLst/>
          </a:prstGeom>
          <a:solidFill>
            <a:srgbClr val="1E2761"/>
          </a:solidFill>
          <a:ln/>
        </p:spPr>
        <p:txBody>
          <a:bodyPr/>
          <a:lstStyle/>
          <a:p>
            <a:endParaRPr lang="en-US"/>
          </a:p>
        </p:txBody>
      </p:sp>
      <p:sp>
        <p:nvSpPr>
          <p:cNvPr id="4" name="Text 2"/>
          <p:cNvSpPr/>
          <p:nvPr/>
        </p:nvSpPr>
        <p:spPr>
          <a:xfrm>
            <a:off x="731520" y="106984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a:t>
            </a:r>
            <a:endParaRPr lang="en-US" sz="1100" dirty="0"/>
          </a:p>
        </p:txBody>
      </p:sp>
      <p:sp>
        <p:nvSpPr>
          <p:cNvPr id="5" name="Text 3"/>
          <p:cNvSpPr/>
          <p:nvPr/>
        </p:nvSpPr>
        <p:spPr>
          <a:xfrm>
            <a:off x="1188720" y="105156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Problem Statement &amp; Research Questions</a:t>
            </a:r>
            <a:endParaRPr lang="en-US" sz="1400" dirty="0"/>
          </a:p>
        </p:txBody>
      </p:sp>
      <p:sp>
        <p:nvSpPr>
          <p:cNvPr id="6" name="Shape 4"/>
          <p:cNvSpPr/>
          <p:nvPr/>
        </p:nvSpPr>
        <p:spPr>
          <a:xfrm>
            <a:off x="731520" y="1435608"/>
            <a:ext cx="274320" cy="274320"/>
          </a:xfrm>
          <a:prstGeom prst="ellipse">
            <a:avLst/>
          </a:prstGeom>
          <a:solidFill>
            <a:srgbClr val="3A7BD5"/>
          </a:solidFill>
          <a:ln/>
        </p:spPr>
        <p:txBody>
          <a:bodyPr/>
          <a:lstStyle/>
          <a:p>
            <a:endParaRPr lang="en-US"/>
          </a:p>
        </p:txBody>
      </p:sp>
      <p:sp>
        <p:nvSpPr>
          <p:cNvPr id="7" name="Text 5"/>
          <p:cNvSpPr/>
          <p:nvPr/>
        </p:nvSpPr>
        <p:spPr>
          <a:xfrm>
            <a:off x="731520" y="143560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2</a:t>
            </a:r>
            <a:endParaRPr lang="en-US" sz="1100" dirty="0"/>
          </a:p>
        </p:txBody>
      </p:sp>
      <p:sp>
        <p:nvSpPr>
          <p:cNvPr id="8" name="Text 6"/>
          <p:cNvSpPr/>
          <p:nvPr/>
        </p:nvSpPr>
        <p:spPr>
          <a:xfrm>
            <a:off x="1188720" y="141732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Literature Review &amp; Research Gap</a:t>
            </a:r>
            <a:endParaRPr lang="en-US" sz="1400" dirty="0"/>
          </a:p>
        </p:txBody>
      </p:sp>
      <p:sp>
        <p:nvSpPr>
          <p:cNvPr id="9" name="Shape 7"/>
          <p:cNvSpPr/>
          <p:nvPr/>
        </p:nvSpPr>
        <p:spPr>
          <a:xfrm>
            <a:off x="731520" y="1801368"/>
            <a:ext cx="274320" cy="274320"/>
          </a:xfrm>
          <a:prstGeom prst="ellipse">
            <a:avLst/>
          </a:prstGeom>
          <a:solidFill>
            <a:srgbClr val="1E2761"/>
          </a:solidFill>
          <a:ln/>
        </p:spPr>
        <p:txBody>
          <a:bodyPr/>
          <a:lstStyle/>
          <a:p>
            <a:endParaRPr lang="en-US"/>
          </a:p>
        </p:txBody>
      </p:sp>
      <p:sp>
        <p:nvSpPr>
          <p:cNvPr id="10" name="Text 8"/>
          <p:cNvSpPr/>
          <p:nvPr/>
        </p:nvSpPr>
        <p:spPr>
          <a:xfrm>
            <a:off x="731520" y="180136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3</a:t>
            </a:r>
            <a:endParaRPr lang="en-US" sz="1100" dirty="0"/>
          </a:p>
        </p:txBody>
      </p:sp>
      <p:sp>
        <p:nvSpPr>
          <p:cNvPr id="11" name="Text 9"/>
          <p:cNvSpPr/>
          <p:nvPr/>
        </p:nvSpPr>
        <p:spPr>
          <a:xfrm>
            <a:off x="1188720" y="178308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System Architecture &amp; Design</a:t>
            </a:r>
            <a:endParaRPr lang="en-US" sz="1400" dirty="0"/>
          </a:p>
        </p:txBody>
      </p:sp>
      <p:sp>
        <p:nvSpPr>
          <p:cNvPr id="12" name="Shape 10"/>
          <p:cNvSpPr/>
          <p:nvPr/>
        </p:nvSpPr>
        <p:spPr>
          <a:xfrm>
            <a:off x="731520" y="2167128"/>
            <a:ext cx="274320" cy="274320"/>
          </a:xfrm>
          <a:prstGeom prst="ellipse">
            <a:avLst/>
          </a:prstGeom>
          <a:solidFill>
            <a:srgbClr val="3A7BD5"/>
          </a:solidFill>
          <a:ln/>
        </p:spPr>
        <p:txBody>
          <a:bodyPr/>
          <a:lstStyle/>
          <a:p>
            <a:endParaRPr lang="en-US"/>
          </a:p>
        </p:txBody>
      </p:sp>
      <p:sp>
        <p:nvSpPr>
          <p:cNvPr id="13" name="Text 11"/>
          <p:cNvSpPr/>
          <p:nvPr/>
        </p:nvSpPr>
        <p:spPr>
          <a:xfrm>
            <a:off x="731520" y="216712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4</a:t>
            </a:r>
            <a:endParaRPr lang="en-US" sz="1100" dirty="0"/>
          </a:p>
        </p:txBody>
      </p:sp>
      <p:sp>
        <p:nvSpPr>
          <p:cNvPr id="14" name="Text 12"/>
          <p:cNvSpPr/>
          <p:nvPr/>
        </p:nvSpPr>
        <p:spPr>
          <a:xfrm>
            <a:off x="1188720" y="214884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Ten-Phase Pipeline &amp; AI Cascade</a:t>
            </a:r>
            <a:endParaRPr lang="en-US" sz="1400" dirty="0"/>
          </a:p>
        </p:txBody>
      </p:sp>
      <p:sp>
        <p:nvSpPr>
          <p:cNvPr id="15" name="Shape 13"/>
          <p:cNvSpPr/>
          <p:nvPr/>
        </p:nvSpPr>
        <p:spPr>
          <a:xfrm>
            <a:off x="731520" y="2532888"/>
            <a:ext cx="274320" cy="274320"/>
          </a:xfrm>
          <a:prstGeom prst="ellipse">
            <a:avLst/>
          </a:prstGeom>
          <a:solidFill>
            <a:srgbClr val="1E2761"/>
          </a:solidFill>
          <a:ln/>
        </p:spPr>
        <p:txBody>
          <a:bodyPr/>
          <a:lstStyle/>
          <a:p>
            <a:endParaRPr lang="en-US"/>
          </a:p>
        </p:txBody>
      </p:sp>
      <p:sp>
        <p:nvSpPr>
          <p:cNvPr id="16" name="Text 14"/>
          <p:cNvSpPr/>
          <p:nvPr/>
        </p:nvSpPr>
        <p:spPr>
          <a:xfrm>
            <a:off x="731520" y="253288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5</a:t>
            </a:r>
            <a:endParaRPr lang="en-US" sz="1100" dirty="0"/>
          </a:p>
        </p:txBody>
      </p:sp>
      <p:sp>
        <p:nvSpPr>
          <p:cNvPr id="17" name="Text 15"/>
          <p:cNvSpPr/>
          <p:nvPr/>
        </p:nvSpPr>
        <p:spPr>
          <a:xfrm>
            <a:off x="1188720" y="251460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MCP Server &amp; Security Design</a:t>
            </a:r>
            <a:endParaRPr lang="en-US" sz="1400" dirty="0"/>
          </a:p>
        </p:txBody>
      </p:sp>
      <p:sp>
        <p:nvSpPr>
          <p:cNvPr id="18" name="Shape 16"/>
          <p:cNvSpPr/>
          <p:nvPr/>
        </p:nvSpPr>
        <p:spPr>
          <a:xfrm>
            <a:off x="731520" y="2898648"/>
            <a:ext cx="274320" cy="274320"/>
          </a:xfrm>
          <a:prstGeom prst="ellipse">
            <a:avLst/>
          </a:prstGeom>
          <a:solidFill>
            <a:srgbClr val="3A7BD5"/>
          </a:solidFill>
          <a:ln/>
        </p:spPr>
        <p:txBody>
          <a:bodyPr/>
          <a:lstStyle/>
          <a:p>
            <a:endParaRPr lang="en-US"/>
          </a:p>
        </p:txBody>
      </p:sp>
      <p:sp>
        <p:nvSpPr>
          <p:cNvPr id="19" name="Text 17"/>
          <p:cNvSpPr/>
          <p:nvPr/>
        </p:nvSpPr>
        <p:spPr>
          <a:xfrm>
            <a:off x="731520" y="289864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6</a:t>
            </a:r>
            <a:endParaRPr lang="en-US" sz="1100" dirty="0"/>
          </a:p>
        </p:txBody>
      </p:sp>
      <p:sp>
        <p:nvSpPr>
          <p:cNvPr id="20" name="Text 18"/>
          <p:cNvSpPr/>
          <p:nvPr/>
        </p:nvSpPr>
        <p:spPr>
          <a:xfrm>
            <a:off x="1188720" y="288036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Implementation &amp; Deployment</a:t>
            </a:r>
            <a:endParaRPr lang="en-US" sz="1400" dirty="0"/>
          </a:p>
        </p:txBody>
      </p:sp>
      <p:sp>
        <p:nvSpPr>
          <p:cNvPr id="21" name="Shape 19"/>
          <p:cNvSpPr/>
          <p:nvPr/>
        </p:nvSpPr>
        <p:spPr>
          <a:xfrm>
            <a:off x="731520" y="3264408"/>
            <a:ext cx="274320" cy="274320"/>
          </a:xfrm>
          <a:prstGeom prst="ellipse">
            <a:avLst/>
          </a:prstGeom>
          <a:solidFill>
            <a:srgbClr val="1E2761"/>
          </a:solidFill>
          <a:ln/>
        </p:spPr>
        <p:txBody>
          <a:bodyPr/>
          <a:lstStyle/>
          <a:p>
            <a:endParaRPr lang="en-US"/>
          </a:p>
        </p:txBody>
      </p:sp>
      <p:sp>
        <p:nvSpPr>
          <p:cNvPr id="22" name="Text 20"/>
          <p:cNvSpPr/>
          <p:nvPr/>
        </p:nvSpPr>
        <p:spPr>
          <a:xfrm>
            <a:off x="731520" y="326440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7</a:t>
            </a:r>
            <a:endParaRPr lang="en-US" sz="1100" dirty="0"/>
          </a:p>
        </p:txBody>
      </p:sp>
      <p:sp>
        <p:nvSpPr>
          <p:cNvPr id="23" name="Text 21"/>
          <p:cNvSpPr/>
          <p:nvPr/>
        </p:nvSpPr>
        <p:spPr>
          <a:xfrm>
            <a:off x="1188720" y="324612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Evaluation Results</a:t>
            </a:r>
            <a:endParaRPr lang="en-US" sz="1400" dirty="0"/>
          </a:p>
        </p:txBody>
      </p:sp>
      <p:sp>
        <p:nvSpPr>
          <p:cNvPr id="24" name="Shape 22"/>
          <p:cNvSpPr/>
          <p:nvPr/>
        </p:nvSpPr>
        <p:spPr>
          <a:xfrm>
            <a:off x="731520" y="3630168"/>
            <a:ext cx="274320" cy="274320"/>
          </a:xfrm>
          <a:prstGeom prst="ellipse">
            <a:avLst/>
          </a:prstGeom>
          <a:solidFill>
            <a:srgbClr val="3A7BD5"/>
          </a:solidFill>
          <a:ln/>
        </p:spPr>
        <p:txBody>
          <a:bodyPr/>
          <a:lstStyle/>
          <a:p>
            <a:endParaRPr lang="en-US"/>
          </a:p>
        </p:txBody>
      </p:sp>
      <p:sp>
        <p:nvSpPr>
          <p:cNvPr id="25" name="Text 23"/>
          <p:cNvSpPr/>
          <p:nvPr/>
        </p:nvSpPr>
        <p:spPr>
          <a:xfrm>
            <a:off x="731520" y="363016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8</a:t>
            </a:r>
            <a:endParaRPr lang="en-US" sz="1100" dirty="0"/>
          </a:p>
        </p:txBody>
      </p:sp>
      <p:sp>
        <p:nvSpPr>
          <p:cNvPr id="26" name="Text 24"/>
          <p:cNvSpPr/>
          <p:nvPr/>
        </p:nvSpPr>
        <p:spPr>
          <a:xfrm>
            <a:off x="1188720" y="361188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Comparison with Existing Frameworks</a:t>
            </a:r>
            <a:endParaRPr lang="en-US" sz="1400" dirty="0"/>
          </a:p>
        </p:txBody>
      </p:sp>
      <p:sp>
        <p:nvSpPr>
          <p:cNvPr id="27" name="Shape 25"/>
          <p:cNvSpPr/>
          <p:nvPr/>
        </p:nvSpPr>
        <p:spPr>
          <a:xfrm>
            <a:off x="731520" y="3995928"/>
            <a:ext cx="274320" cy="274320"/>
          </a:xfrm>
          <a:prstGeom prst="ellipse">
            <a:avLst/>
          </a:prstGeom>
          <a:solidFill>
            <a:srgbClr val="1E2761"/>
          </a:solidFill>
          <a:ln/>
        </p:spPr>
        <p:txBody>
          <a:bodyPr/>
          <a:lstStyle/>
          <a:p>
            <a:endParaRPr lang="en-US"/>
          </a:p>
        </p:txBody>
      </p:sp>
      <p:sp>
        <p:nvSpPr>
          <p:cNvPr id="28" name="Text 26"/>
          <p:cNvSpPr/>
          <p:nvPr/>
        </p:nvSpPr>
        <p:spPr>
          <a:xfrm>
            <a:off x="731520" y="399592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9</a:t>
            </a:r>
            <a:endParaRPr lang="en-US" sz="1100" dirty="0"/>
          </a:p>
        </p:txBody>
      </p:sp>
      <p:sp>
        <p:nvSpPr>
          <p:cNvPr id="29" name="Text 27"/>
          <p:cNvSpPr/>
          <p:nvPr/>
        </p:nvSpPr>
        <p:spPr>
          <a:xfrm>
            <a:off x="1188720" y="397764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Work Carried Out &amp; Contributions</a:t>
            </a:r>
            <a:endParaRPr lang="en-US" sz="1400" dirty="0"/>
          </a:p>
        </p:txBody>
      </p:sp>
      <p:sp>
        <p:nvSpPr>
          <p:cNvPr id="30" name="Shape 28"/>
          <p:cNvSpPr/>
          <p:nvPr/>
        </p:nvSpPr>
        <p:spPr>
          <a:xfrm>
            <a:off x="731520" y="4361688"/>
            <a:ext cx="274320" cy="274320"/>
          </a:xfrm>
          <a:prstGeom prst="ellipse">
            <a:avLst/>
          </a:prstGeom>
          <a:solidFill>
            <a:srgbClr val="3A7BD5"/>
          </a:solidFill>
          <a:ln/>
        </p:spPr>
        <p:txBody>
          <a:bodyPr/>
          <a:lstStyle/>
          <a:p>
            <a:endParaRPr lang="en-US"/>
          </a:p>
        </p:txBody>
      </p:sp>
      <p:sp>
        <p:nvSpPr>
          <p:cNvPr id="31" name="Text 29"/>
          <p:cNvSpPr/>
          <p:nvPr/>
        </p:nvSpPr>
        <p:spPr>
          <a:xfrm>
            <a:off x="731520" y="4361688"/>
            <a:ext cx="274320" cy="27432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10</a:t>
            </a:r>
            <a:endParaRPr lang="en-US" sz="1100" dirty="0"/>
          </a:p>
        </p:txBody>
      </p:sp>
      <p:sp>
        <p:nvSpPr>
          <p:cNvPr id="32" name="Text 30"/>
          <p:cNvSpPr/>
          <p:nvPr/>
        </p:nvSpPr>
        <p:spPr>
          <a:xfrm>
            <a:off x="1188720" y="4343400"/>
            <a:ext cx="6858000" cy="320040"/>
          </a:xfrm>
          <a:prstGeom prst="rect">
            <a:avLst/>
          </a:prstGeom>
          <a:noFill/>
          <a:ln/>
        </p:spPr>
        <p:txBody>
          <a:bodyPr wrap="square" lIns="0" tIns="0" rIns="0" bIns="0" rtlCol="0" anchor="ctr"/>
          <a:lstStyle/>
          <a:p>
            <a:pPr marL="0" indent="0">
              <a:buNone/>
            </a:pPr>
            <a:r>
              <a:rPr lang="en-US" sz="1400" dirty="0">
                <a:solidFill>
                  <a:srgbClr val="1A1A2E"/>
                </a:solidFill>
                <a:latin typeface="Calibri" pitchFamily="34" charset="0"/>
                <a:ea typeface="Calibri" pitchFamily="34" charset="-122"/>
                <a:cs typeface="Calibri" pitchFamily="34" charset="-120"/>
              </a:rPr>
              <a:t>Future Work &amp; Conclusion</a:t>
            </a:r>
            <a:endParaRPr lang="en-US" sz="1400" dirty="0"/>
          </a:p>
        </p:txBody>
      </p:sp>
      <p:sp>
        <p:nvSpPr>
          <p:cNvPr id="33" name="Shape 31"/>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34" name="Text 32"/>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2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Problem Statement</a:t>
            </a:r>
            <a:endParaRPr lang="en-US" sz="3000" dirty="0"/>
          </a:p>
        </p:txBody>
      </p:sp>
      <p:sp>
        <p:nvSpPr>
          <p:cNvPr id="3" name="Shape 1"/>
          <p:cNvSpPr/>
          <p:nvPr/>
        </p:nvSpPr>
        <p:spPr>
          <a:xfrm>
            <a:off x="548640" y="1005840"/>
            <a:ext cx="2560320" cy="1463040"/>
          </a:xfrm>
          <a:prstGeom prst="rect">
            <a:avLst/>
          </a:prstGeom>
          <a:solidFill>
            <a:srgbClr val="FFF3E0"/>
          </a:solidFill>
          <a:ln/>
          <a:effectLst>
            <a:outerShdw blurRad="50800" dist="25400" dir="8100000" algn="bl" rotWithShape="0">
              <a:srgbClr val="000000">
                <a:alpha val="8000"/>
              </a:srgbClr>
            </a:outerShdw>
          </a:effectLst>
        </p:spPr>
        <p:txBody>
          <a:bodyPr/>
          <a:lstStyle/>
          <a:p>
            <a:endParaRPr lang="en-US"/>
          </a:p>
        </p:txBody>
      </p:sp>
      <p:pic>
        <p:nvPicPr>
          <p:cNvPr id="4" name="Image 0" descr="preencoded.png"/>
          <p:cNvPicPr>
            <a:picLocks noChangeAspect="1"/>
          </p:cNvPicPr>
          <p:nvPr/>
        </p:nvPicPr>
        <p:blipFill>
          <a:blip r:embed="rId3"/>
          <a:stretch>
            <a:fillRect/>
          </a:stretch>
        </p:blipFill>
        <p:spPr>
          <a:xfrm>
            <a:off x="731520" y="1143000"/>
            <a:ext cx="320040" cy="320040"/>
          </a:xfrm>
          <a:prstGeom prst="rect">
            <a:avLst/>
          </a:prstGeom>
        </p:spPr>
      </p:pic>
      <p:sp>
        <p:nvSpPr>
          <p:cNvPr id="5" name="Text 2"/>
          <p:cNvSpPr/>
          <p:nvPr/>
        </p:nvSpPr>
        <p:spPr>
          <a:xfrm>
            <a:off x="1143000" y="1097280"/>
            <a:ext cx="1645920" cy="41148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32%</a:t>
            </a:r>
            <a:endParaRPr lang="en-US" sz="2800" dirty="0"/>
          </a:p>
        </p:txBody>
      </p:sp>
      <p:sp>
        <p:nvSpPr>
          <p:cNvPr id="6" name="Text 3"/>
          <p:cNvSpPr/>
          <p:nvPr/>
        </p:nvSpPr>
        <p:spPr>
          <a:xfrm>
            <a:off x="731520" y="1691640"/>
            <a:ext cx="2194560" cy="64008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Rise in CVEs</a:t>
            </a:r>
            <a:endParaRPr lang="en-US" sz="1100" dirty="0"/>
          </a:p>
          <a:p>
            <a:pPr marL="0" indent="0">
              <a:buNone/>
            </a:pPr>
            <a:r>
              <a:rPr lang="en-US" sz="1100" dirty="0">
                <a:solidFill>
                  <a:srgbClr val="4A4A6A"/>
                </a:solidFill>
                <a:latin typeface="Calibri" pitchFamily="34" charset="0"/>
                <a:ea typeface="Calibri" pitchFamily="34" charset="-122"/>
                <a:cs typeface="Calibri" pitchFamily="34" charset="-120"/>
              </a:rPr>
              <a:t>(NVD, 2024)</a:t>
            </a:r>
            <a:endParaRPr lang="en-US" sz="1100" dirty="0"/>
          </a:p>
        </p:txBody>
      </p:sp>
      <p:sp>
        <p:nvSpPr>
          <p:cNvPr id="7" name="Shape 4"/>
          <p:cNvSpPr/>
          <p:nvPr/>
        </p:nvSpPr>
        <p:spPr>
          <a:xfrm>
            <a:off x="3383280" y="1005840"/>
            <a:ext cx="2560320" cy="1463040"/>
          </a:xfrm>
          <a:prstGeom prst="rect">
            <a:avLst/>
          </a:prstGeom>
          <a:solidFill>
            <a:srgbClr val="E8F5E9"/>
          </a:solidFill>
          <a:ln/>
          <a:effectLst>
            <a:outerShdw blurRad="50800" dist="25400" dir="8100000" algn="bl" rotWithShape="0">
              <a:srgbClr val="000000">
                <a:alpha val="8000"/>
              </a:srgbClr>
            </a:outerShdw>
          </a:effectLst>
        </p:spPr>
        <p:txBody>
          <a:bodyPr/>
          <a:lstStyle/>
          <a:p>
            <a:endParaRPr lang="en-US"/>
          </a:p>
        </p:txBody>
      </p:sp>
      <p:pic>
        <p:nvPicPr>
          <p:cNvPr id="8" name="Image 1" descr="preencoded.png"/>
          <p:cNvPicPr>
            <a:picLocks noChangeAspect="1"/>
          </p:cNvPicPr>
          <p:nvPr/>
        </p:nvPicPr>
        <p:blipFill>
          <a:blip r:embed="rId4"/>
          <a:stretch>
            <a:fillRect/>
          </a:stretch>
        </p:blipFill>
        <p:spPr>
          <a:xfrm>
            <a:off x="3566160" y="1143000"/>
            <a:ext cx="320040" cy="320040"/>
          </a:xfrm>
          <a:prstGeom prst="rect">
            <a:avLst/>
          </a:prstGeom>
        </p:spPr>
      </p:pic>
      <p:sp>
        <p:nvSpPr>
          <p:cNvPr id="9" name="Text 5"/>
          <p:cNvSpPr/>
          <p:nvPr/>
        </p:nvSpPr>
        <p:spPr>
          <a:xfrm>
            <a:off x="3977640" y="1097280"/>
            <a:ext cx="1645920" cy="41148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$4.88M</a:t>
            </a:r>
            <a:endParaRPr lang="en-US" sz="2800" dirty="0"/>
          </a:p>
        </p:txBody>
      </p:sp>
      <p:sp>
        <p:nvSpPr>
          <p:cNvPr id="10" name="Text 6"/>
          <p:cNvSpPr/>
          <p:nvPr/>
        </p:nvSpPr>
        <p:spPr>
          <a:xfrm>
            <a:off x="3566160" y="1691640"/>
            <a:ext cx="2194560" cy="64008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Avg. breach cost</a:t>
            </a:r>
            <a:endParaRPr lang="en-US" sz="1100" dirty="0"/>
          </a:p>
          <a:p>
            <a:pPr marL="0" indent="0">
              <a:buNone/>
            </a:pPr>
            <a:r>
              <a:rPr lang="en-US" sz="1100" dirty="0">
                <a:solidFill>
                  <a:srgbClr val="4A4A6A"/>
                </a:solidFill>
                <a:latin typeface="Calibri" pitchFamily="34" charset="0"/>
                <a:ea typeface="Calibri" pitchFamily="34" charset="-122"/>
                <a:cs typeface="Calibri" pitchFamily="34" charset="-120"/>
              </a:rPr>
              <a:t>(IBM, 2024)</a:t>
            </a:r>
            <a:endParaRPr lang="en-US" sz="1100" dirty="0"/>
          </a:p>
        </p:txBody>
      </p:sp>
      <p:sp>
        <p:nvSpPr>
          <p:cNvPr id="11" name="Shape 7"/>
          <p:cNvSpPr/>
          <p:nvPr/>
        </p:nvSpPr>
        <p:spPr>
          <a:xfrm>
            <a:off x="6217920" y="1005840"/>
            <a:ext cx="2560320" cy="1463040"/>
          </a:xfrm>
          <a:prstGeom prst="rect">
            <a:avLst/>
          </a:prstGeom>
          <a:solidFill>
            <a:srgbClr val="E3F2FD"/>
          </a:solidFill>
          <a:ln/>
          <a:effectLst>
            <a:outerShdw blurRad="50800" dist="25400" dir="8100000" algn="bl" rotWithShape="0">
              <a:srgbClr val="000000">
                <a:alpha val="8000"/>
              </a:srgbClr>
            </a:outerShdw>
          </a:effectLst>
        </p:spPr>
        <p:txBody>
          <a:bodyPr/>
          <a:lstStyle/>
          <a:p>
            <a:endParaRPr lang="en-US"/>
          </a:p>
        </p:txBody>
      </p:sp>
      <p:pic>
        <p:nvPicPr>
          <p:cNvPr id="12" name="Image 2" descr="preencoded.png"/>
          <p:cNvPicPr>
            <a:picLocks noChangeAspect="1"/>
          </p:cNvPicPr>
          <p:nvPr/>
        </p:nvPicPr>
        <p:blipFill>
          <a:blip r:embed="rId5"/>
          <a:stretch>
            <a:fillRect/>
          </a:stretch>
        </p:blipFill>
        <p:spPr>
          <a:xfrm>
            <a:off x="6400800" y="1143000"/>
            <a:ext cx="320040" cy="320040"/>
          </a:xfrm>
          <a:prstGeom prst="rect">
            <a:avLst/>
          </a:prstGeom>
        </p:spPr>
      </p:pic>
      <p:sp>
        <p:nvSpPr>
          <p:cNvPr id="13" name="Text 8"/>
          <p:cNvSpPr/>
          <p:nvPr/>
        </p:nvSpPr>
        <p:spPr>
          <a:xfrm>
            <a:off x="6812280" y="1097280"/>
            <a:ext cx="1645920" cy="411480"/>
          </a:xfrm>
          <a:prstGeom prst="rect">
            <a:avLst/>
          </a:prstGeom>
          <a:noFill/>
          <a:ln/>
        </p:spPr>
        <p:txBody>
          <a:bodyPr wrap="square" lIns="0" tIns="0" rIns="0" bIns="0" rtlCol="0" anchor="ctr"/>
          <a:lstStyle/>
          <a:p>
            <a:pPr marL="0" indent="0">
              <a:buNone/>
            </a:pPr>
            <a:r>
              <a:rPr lang="en-US" sz="2800" b="1" dirty="0">
                <a:solidFill>
                  <a:srgbClr val="1E2761"/>
                </a:solidFill>
                <a:latin typeface="Georgia" pitchFamily="34" charset="0"/>
                <a:ea typeface="Georgia" pitchFamily="34" charset="-122"/>
                <a:cs typeface="Georgia" pitchFamily="34" charset="-120"/>
              </a:rPr>
              <a:t>4.8M</a:t>
            </a:r>
            <a:endParaRPr lang="en-US" sz="2800" dirty="0"/>
          </a:p>
        </p:txBody>
      </p:sp>
      <p:sp>
        <p:nvSpPr>
          <p:cNvPr id="14" name="Text 9"/>
          <p:cNvSpPr/>
          <p:nvPr/>
        </p:nvSpPr>
        <p:spPr>
          <a:xfrm>
            <a:off x="6400800" y="1691640"/>
            <a:ext cx="2194560" cy="64008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Workforce gap</a:t>
            </a:r>
            <a:endParaRPr lang="en-US" sz="1100" dirty="0"/>
          </a:p>
          <a:p>
            <a:pPr marL="0" indent="0">
              <a:buNone/>
            </a:pPr>
            <a:r>
              <a:rPr lang="en-US" sz="1100" dirty="0">
                <a:solidFill>
                  <a:srgbClr val="4A4A6A"/>
                </a:solidFill>
                <a:latin typeface="Calibri" pitchFamily="34" charset="0"/>
                <a:ea typeface="Calibri" pitchFamily="34" charset="-122"/>
                <a:cs typeface="Calibri" pitchFamily="34" charset="-120"/>
              </a:rPr>
              <a:t>(ISC², 2024)</a:t>
            </a:r>
            <a:endParaRPr lang="en-US" sz="1100" dirty="0"/>
          </a:p>
        </p:txBody>
      </p:sp>
      <p:sp>
        <p:nvSpPr>
          <p:cNvPr id="15" name="Text 10"/>
          <p:cNvSpPr/>
          <p:nvPr/>
        </p:nvSpPr>
        <p:spPr>
          <a:xfrm>
            <a:off x="548640" y="2743200"/>
            <a:ext cx="8046720" cy="365760"/>
          </a:xfrm>
          <a:prstGeom prst="rect">
            <a:avLst/>
          </a:prstGeom>
          <a:noFill/>
          <a:ln/>
        </p:spPr>
        <p:txBody>
          <a:bodyPr wrap="square" lIns="0" tIns="0" rIns="0" bIns="0" rtlCol="0" anchor="ctr"/>
          <a:lstStyle/>
          <a:p>
            <a:pPr marL="0" indent="0">
              <a:buNone/>
            </a:pPr>
            <a:r>
              <a:rPr lang="en-US" sz="1600" b="1" dirty="0">
                <a:solidFill>
                  <a:srgbClr val="1E2761"/>
                </a:solidFill>
                <a:latin typeface="Georgia" pitchFamily="34" charset="0"/>
                <a:ea typeface="Georgia" pitchFamily="34" charset="-122"/>
                <a:cs typeface="Georgia" pitchFamily="34" charset="-120"/>
              </a:rPr>
              <a:t>The Core Problem</a:t>
            </a:r>
            <a:endParaRPr lang="en-US" sz="1600" dirty="0"/>
          </a:p>
        </p:txBody>
      </p:sp>
      <p:sp>
        <p:nvSpPr>
          <p:cNvPr id="16" name="Text 11"/>
          <p:cNvSpPr/>
          <p:nvPr/>
        </p:nvSpPr>
        <p:spPr>
          <a:xfrm>
            <a:off x="548640" y="3108960"/>
            <a:ext cx="8046720" cy="822960"/>
          </a:xfrm>
          <a:prstGeom prst="rect">
            <a:avLst/>
          </a:prstGeom>
          <a:noFill/>
          <a:ln/>
        </p:spPr>
        <p:txBody>
          <a:bodyPr wrap="square" lIns="0" tIns="0" rIns="0" bIns="0" rtlCol="0" anchor="ctr"/>
          <a:lstStyle/>
          <a:p>
            <a:pPr marL="0" indent="0">
              <a:buNone/>
            </a:pPr>
            <a:r>
              <a:rPr lang="en-US" sz="1300" dirty="0">
                <a:solidFill>
                  <a:srgbClr val="1A1A2E"/>
                </a:solidFill>
                <a:latin typeface="Calibri" pitchFamily="34" charset="0"/>
                <a:ea typeface="Calibri" pitchFamily="34" charset="-122"/>
                <a:cs typeface="Calibri" pitchFamily="34" charset="-120"/>
              </a:rPr>
              <a:t>Existing AI-driven penetration testing tools (PentestGPT, AutoPentester, PentAGI) depend on premium frontier models like GPT-4, making continuous automated testing unaffordable for under-resourced organisations — the very organisations that need it most.</a:t>
            </a:r>
            <a:endParaRPr lang="en-US" sz="1300" dirty="0"/>
          </a:p>
        </p:txBody>
      </p:sp>
      <p:sp>
        <p:nvSpPr>
          <p:cNvPr id="17" name="Text 12"/>
          <p:cNvSpPr/>
          <p:nvPr/>
        </p:nvSpPr>
        <p:spPr>
          <a:xfrm>
            <a:off x="548640" y="3931920"/>
            <a:ext cx="8046720" cy="320040"/>
          </a:xfrm>
          <a:prstGeom prst="rect">
            <a:avLst/>
          </a:prstGeom>
          <a:noFill/>
          <a:ln/>
        </p:spPr>
        <p:txBody>
          <a:bodyPr wrap="square" lIns="0" tIns="0" rIns="0" bIns="0" rtlCol="0" anchor="ctr"/>
          <a:lstStyle/>
          <a:p>
            <a:pPr marL="0" indent="0">
              <a:buNone/>
            </a:pPr>
            <a:r>
              <a:rPr lang="en-US" sz="1400" b="1" i="1" dirty="0">
                <a:solidFill>
                  <a:srgbClr val="3A7BD5"/>
                </a:solidFill>
                <a:latin typeface="Georgia" pitchFamily="34" charset="0"/>
                <a:ea typeface="Georgia" pitchFamily="34" charset="-122"/>
                <a:cs typeface="Georgia" pitchFamily="34" charset="-120"/>
              </a:rPr>
              <a:t>Research Question</a:t>
            </a:r>
            <a:endParaRPr lang="en-US" sz="1400" dirty="0"/>
          </a:p>
        </p:txBody>
      </p:sp>
      <p:sp>
        <p:nvSpPr>
          <p:cNvPr id="18" name="Text 13"/>
          <p:cNvSpPr/>
          <p:nvPr/>
        </p:nvSpPr>
        <p:spPr>
          <a:xfrm>
            <a:off x="548640" y="4206240"/>
            <a:ext cx="8046720" cy="411480"/>
          </a:xfrm>
          <a:prstGeom prst="rect">
            <a:avLst/>
          </a:prstGeom>
          <a:noFill/>
          <a:ln/>
        </p:spPr>
        <p:txBody>
          <a:bodyPr wrap="square" lIns="0" tIns="0" rIns="0" bIns="0" rtlCol="0" anchor="ctr"/>
          <a:lstStyle/>
          <a:p>
            <a:pPr marL="0" indent="0">
              <a:buNone/>
            </a:pPr>
            <a:r>
              <a:rPr lang="en-US" sz="1200" i="1" dirty="0">
                <a:solidFill>
                  <a:srgbClr val="1A1A2E"/>
                </a:solidFill>
                <a:latin typeface="Calibri" pitchFamily="34" charset="0"/>
                <a:ea typeface="Calibri" pitchFamily="34" charset="-122"/>
                <a:cs typeface="Calibri" pitchFamily="34" charset="-120"/>
              </a:rPr>
              <a:t>Can a structured pipeline driven by free-tier and locally hosted LLMs achieve comparable effectiveness to premium-model frameworks at zero per-engagement cost?</a:t>
            </a:r>
            <a:endParaRPr lang="en-US" sz="1200" dirty="0"/>
          </a:p>
        </p:txBody>
      </p:sp>
      <p:sp>
        <p:nvSpPr>
          <p:cNvPr id="19" name="Shape 14"/>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20" name="Text 15"/>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3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Literature Review &amp; Research Gap</a:t>
            </a:r>
            <a:endParaRPr lang="en-US" sz="3000" dirty="0"/>
          </a:p>
        </p:txBody>
      </p:sp>
      <p:sp>
        <p:nvSpPr>
          <p:cNvPr id="3" name="Text 1"/>
          <p:cNvSpPr/>
          <p:nvPr/>
        </p:nvSpPr>
        <p:spPr>
          <a:xfrm>
            <a:off x="548640" y="960120"/>
            <a:ext cx="3840480" cy="320040"/>
          </a:xfrm>
          <a:prstGeom prst="rect">
            <a:avLst/>
          </a:prstGeom>
          <a:noFill/>
          <a:ln/>
        </p:spPr>
        <p:txBody>
          <a:bodyPr wrap="square" lIns="0" tIns="0" rIns="0" bIns="0" rtlCol="0" anchor="ctr"/>
          <a:lstStyle/>
          <a:p>
            <a:pPr marL="0" indent="0">
              <a:buNone/>
            </a:pPr>
            <a:r>
              <a:rPr lang="en-US" sz="1500" b="1" dirty="0">
                <a:solidFill>
                  <a:srgbClr val="3A7BD5"/>
                </a:solidFill>
                <a:latin typeface="Georgia" pitchFamily="34" charset="0"/>
                <a:ea typeface="Georgia" pitchFamily="34" charset="-122"/>
                <a:cs typeface="Georgia" pitchFamily="34" charset="-120"/>
              </a:rPr>
              <a:t>Key Prior Work</a:t>
            </a:r>
            <a:endParaRPr lang="en-US" sz="1500" dirty="0"/>
          </a:p>
        </p:txBody>
      </p:sp>
      <p:sp>
        <p:nvSpPr>
          <p:cNvPr id="4" name="Text 2"/>
          <p:cNvSpPr/>
          <p:nvPr/>
        </p:nvSpPr>
        <p:spPr>
          <a:xfrm>
            <a:off x="548640" y="132588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PentestGPT (Deng et al., 2024)</a:t>
            </a:r>
            <a:endParaRPr lang="en-US" sz="1100" dirty="0"/>
          </a:p>
        </p:txBody>
      </p:sp>
      <p:sp>
        <p:nvSpPr>
          <p:cNvPr id="5" name="Text 3"/>
          <p:cNvSpPr/>
          <p:nvPr/>
        </p:nvSpPr>
        <p:spPr>
          <a:xfrm>
            <a:off x="548640" y="152704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LLM-guided testing, human loop, GPT-4</a:t>
            </a:r>
            <a:endParaRPr lang="en-US" sz="1000" dirty="0"/>
          </a:p>
        </p:txBody>
      </p:sp>
      <p:sp>
        <p:nvSpPr>
          <p:cNvPr id="6" name="Text 4"/>
          <p:cNvSpPr/>
          <p:nvPr/>
        </p:nvSpPr>
        <p:spPr>
          <a:xfrm>
            <a:off x="548640" y="182880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AutoPentester (Ginige et al., 2025)</a:t>
            </a:r>
            <a:endParaRPr lang="en-US" sz="1100" dirty="0"/>
          </a:p>
        </p:txBody>
      </p:sp>
      <p:sp>
        <p:nvSpPr>
          <p:cNvPr id="7" name="Text 5"/>
          <p:cNvSpPr/>
          <p:nvPr/>
        </p:nvSpPr>
        <p:spPr>
          <a:xfrm>
            <a:off x="548640" y="202996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Direct tool calling, rated 3.93/5, GPT-4</a:t>
            </a:r>
            <a:endParaRPr lang="en-US" sz="1000" dirty="0"/>
          </a:p>
        </p:txBody>
      </p:sp>
      <p:sp>
        <p:nvSpPr>
          <p:cNvPr id="8" name="Text 6"/>
          <p:cNvSpPr/>
          <p:nvPr/>
        </p:nvSpPr>
        <p:spPr>
          <a:xfrm>
            <a:off x="548640" y="233172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PenHeal (Li et al., 2024)</a:t>
            </a:r>
            <a:endParaRPr lang="en-US" sz="1100" dirty="0"/>
          </a:p>
        </p:txBody>
      </p:sp>
      <p:sp>
        <p:nvSpPr>
          <p:cNvPr id="9" name="Text 7"/>
          <p:cNvSpPr/>
          <p:nvPr/>
        </p:nvSpPr>
        <p:spPr>
          <a:xfrm>
            <a:off x="548640" y="253288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+31% vuln. coverage with remediation</a:t>
            </a:r>
            <a:endParaRPr lang="en-US" sz="1000" dirty="0"/>
          </a:p>
        </p:txBody>
      </p:sp>
      <p:sp>
        <p:nvSpPr>
          <p:cNvPr id="10" name="Text 8"/>
          <p:cNvSpPr/>
          <p:nvPr/>
        </p:nvSpPr>
        <p:spPr>
          <a:xfrm>
            <a:off x="548640" y="283464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Ezetta–Feng PentestMCP (2025)</a:t>
            </a:r>
            <a:endParaRPr lang="en-US" sz="1100" dirty="0"/>
          </a:p>
        </p:txBody>
      </p:sp>
      <p:sp>
        <p:nvSpPr>
          <p:cNvPr id="11" name="Text 9"/>
          <p:cNvSpPr/>
          <p:nvPr/>
        </p:nvSpPr>
        <p:spPr>
          <a:xfrm>
            <a:off x="548640" y="303580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MCP toolkit, 87.3% info gathering, GPT-4.1</a:t>
            </a:r>
            <a:endParaRPr lang="en-US" sz="1000" dirty="0"/>
          </a:p>
        </p:txBody>
      </p:sp>
      <p:sp>
        <p:nvSpPr>
          <p:cNvPr id="12" name="Text 10"/>
          <p:cNvSpPr/>
          <p:nvPr/>
        </p:nvSpPr>
        <p:spPr>
          <a:xfrm>
            <a:off x="548640" y="333756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PentAGI (VXControl, 2025)</a:t>
            </a:r>
            <a:endParaRPr lang="en-US" sz="1100" dirty="0"/>
          </a:p>
        </p:txBody>
      </p:sp>
      <p:sp>
        <p:nvSpPr>
          <p:cNvPr id="13" name="Text 11"/>
          <p:cNvSpPr/>
          <p:nvPr/>
        </p:nvSpPr>
        <p:spPr>
          <a:xfrm>
            <a:off x="548640" y="353872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12+ agents, pgvector, premium model</a:t>
            </a:r>
            <a:endParaRPr lang="en-US" sz="1000" dirty="0"/>
          </a:p>
        </p:txBody>
      </p:sp>
      <p:sp>
        <p:nvSpPr>
          <p:cNvPr id="14" name="Text 12"/>
          <p:cNvSpPr/>
          <p:nvPr/>
        </p:nvSpPr>
        <p:spPr>
          <a:xfrm>
            <a:off x="548640" y="3840480"/>
            <a:ext cx="3840480" cy="22860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DeepExploit (Takaesu, 2018)</a:t>
            </a:r>
            <a:endParaRPr lang="en-US" sz="1100" dirty="0"/>
          </a:p>
        </p:txBody>
      </p:sp>
      <p:sp>
        <p:nvSpPr>
          <p:cNvPr id="15" name="Text 13"/>
          <p:cNvSpPr/>
          <p:nvPr/>
        </p:nvSpPr>
        <p:spPr>
          <a:xfrm>
            <a:off x="548640" y="4041648"/>
            <a:ext cx="384048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RL-based, no generalisation beyond training</a:t>
            </a:r>
            <a:endParaRPr lang="en-US" sz="1000" dirty="0"/>
          </a:p>
        </p:txBody>
      </p:sp>
      <p:sp>
        <p:nvSpPr>
          <p:cNvPr id="16" name="Shape 14"/>
          <p:cNvSpPr/>
          <p:nvPr/>
        </p:nvSpPr>
        <p:spPr>
          <a:xfrm>
            <a:off x="4754880" y="914400"/>
            <a:ext cx="3840480" cy="3566160"/>
          </a:xfrm>
          <a:prstGeom prst="rect">
            <a:avLst/>
          </a:prstGeom>
          <a:solidFill>
            <a:srgbClr val="F8F9FC"/>
          </a:solidFill>
          <a:ln/>
        </p:spPr>
        <p:txBody>
          <a:bodyPr/>
          <a:lstStyle/>
          <a:p>
            <a:endParaRPr lang="en-US"/>
          </a:p>
        </p:txBody>
      </p:sp>
      <p:sp>
        <p:nvSpPr>
          <p:cNvPr id="17" name="Text 15"/>
          <p:cNvSpPr/>
          <p:nvPr/>
        </p:nvSpPr>
        <p:spPr>
          <a:xfrm>
            <a:off x="5029200" y="1051560"/>
            <a:ext cx="3291840" cy="320040"/>
          </a:xfrm>
          <a:prstGeom prst="rect">
            <a:avLst/>
          </a:prstGeom>
          <a:noFill/>
          <a:ln/>
        </p:spPr>
        <p:txBody>
          <a:bodyPr wrap="square" lIns="0" tIns="0" rIns="0" bIns="0" rtlCol="0" anchor="ctr"/>
          <a:lstStyle/>
          <a:p>
            <a:pPr marL="0" indent="0">
              <a:buNone/>
            </a:pPr>
            <a:r>
              <a:rPr lang="en-US" sz="1500" b="1" dirty="0">
                <a:solidFill>
                  <a:srgbClr val="C0392B"/>
                </a:solidFill>
                <a:latin typeface="Georgia" pitchFamily="34" charset="0"/>
                <a:ea typeface="Georgia" pitchFamily="34" charset="-122"/>
                <a:cs typeface="Georgia" pitchFamily="34" charset="-120"/>
              </a:rPr>
              <a:t>Identified Gaps &amp; Motivation</a:t>
            </a:r>
            <a:endParaRPr lang="en-US" sz="1500" dirty="0"/>
          </a:p>
        </p:txBody>
      </p:sp>
      <p:sp>
        <p:nvSpPr>
          <p:cNvPr id="18" name="Text 16"/>
          <p:cNvSpPr/>
          <p:nvPr/>
        </p:nvSpPr>
        <p:spPr>
          <a:xfrm>
            <a:off x="5029200" y="1463040"/>
            <a:ext cx="3291840" cy="2743200"/>
          </a:xfrm>
          <a:prstGeom prst="rect">
            <a:avLst/>
          </a:prstGeom>
          <a:noFill/>
          <a:ln/>
        </p:spPr>
        <p:txBody>
          <a:bodyPr wrap="square" lIns="0" tIns="0" rIns="0" bIns="0" rtlCol="0" anchor="ctr"/>
          <a:lstStyle/>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All frameworks depend on premium models (GPT-4/4.1), costing £1–3 per scan</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No framework measures or reports per-engagement cost</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No deterministic fallback when AI rate-limits or fails</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MCP security threat model for offensive tooling is absent</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Under-resourced SMEs excluded from continuous AI-driven testing</a:t>
            </a:r>
            <a:endParaRPr lang="en-US" sz="1000" dirty="0"/>
          </a:p>
          <a:p>
            <a:pPr marL="0" indent="0">
              <a:spcBef>
                <a:spcPts val="500"/>
              </a:spcBef>
              <a:spcAft>
                <a:spcPts val="300"/>
              </a:spcAft>
              <a:buNone/>
            </a:pPr>
            <a:r>
              <a:rPr lang="en-US" sz="1000" b="1" dirty="0">
                <a:solidFill>
                  <a:srgbClr val="1E2761"/>
                </a:solidFill>
                <a:latin typeface="Georgia" pitchFamily="34" charset="0"/>
              </a:rPr>
              <a:t>Why MCP &amp; Why PentestChain?</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MCP provides a standardised JSON-RPC interface — any MCP host can drive scans</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Decouples UI from offensive logic: Claude, Cursor, or custom agents can orchestrate</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Existing MCP pentest work (Ezetta–Feng, 2025) uses premium models, lacks threat model</a:t>
            </a:r>
            <a:endParaRPr lang="en-US" sz="1000" dirty="0"/>
          </a:p>
          <a:p>
            <a:pPr marL="342900" indent="-342900">
              <a:spcAft>
                <a:spcPts val="400"/>
              </a:spcAft>
              <a:buSzPct val="100000"/>
              <a:buChar char="•"/>
            </a:pPr>
            <a:r>
              <a:rPr lang="en-US" sz="1000" dirty="0">
                <a:solidFill>
                  <a:srgbClr val="1A1A2E"/>
                </a:solidFill>
                <a:latin typeface="Calibri" pitchFamily="34" charset="0"/>
                <a:ea typeface="Calibri" pitchFamily="34" charset="-122"/>
                <a:cs typeface="Calibri" pitchFamily="34" charset="-120"/>
              </a:rPr>
              <a:t>PentestChain: first MCP-native framework with free-tier cascade + published threat model</a:t>
            </a:r>
            <a:endParaRPr lang="en-US" sz="1000" dirty="0"/>
          </a:p>
        </p:txBody>
      </p:sp>
      <p:sp>
        <p:nvSpPr>
          <p:cNvPr id="19" name="Shape 17"/>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20" name="Text 18"/>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4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Research Methodology</a:t>
            </a:r>
            <a:endParaRPr lang="en-US" sz="3000" dirty="0"/>
          </a:p>
        </p:txBody>
      </p:sp>
      <p:sp>
        <p:nvSpPr>
          <p:cNvPr id="3" name="Text 1"/>
          <p:cNvSpPr/>
          <p:nvPr/>
        </p:nvSpPr>
        <p:spPr>
          <a:xfrm>
            <a:off x="548640" y="914400"/>
            <a:ext cx="8046720" cy="320040"/>
          </a:xfrm>
          <a:prstGeom prst="rect">
            <a:avLst/>
          </a:prstGeom>
          <a:noFill/>
          <a:ln/>
        </p:spPr>
        <p:txBody>
          <a:bodyPr wrap="square" lIns="0" tIns="0" rIns="0" bIns="0" rtlCol="0" anchor="ctr"/>
          <a:lstStyle/>
          <a:p>
            <a:pPr marL="0" indent="0">
              <a:buNone/>
            </a:pPr>
            <a:r>
              <a:rPr lang="en-US" sz="1400" i="1" dirty="0">
                <a:solidFill>
                  <a:srgbClr val="3A7BD5"/>
                </a:solidFill>
                <a:latin typeface="Calibri" pitchFamily="34" charset="0"/>
                <a:ea typeface="Calibri" pitchFamily="34" charset="-122"/>
                <a:cs typeface="Calibri" pitchFamily="34" charset="-120"/>
              </a:rPr>
              <a:t>Design Science Research (Hevner et al., 2004; Peffers et al., 2007)</a:t>
            </a:r>
            <a:endParaRPr lang="en-US" sz="1400" dirty="0"/>
          </a:p>
        </p:txBody>
      </p:sp>
      <p:sp>
        <p:nvSpPr>
          <p:cNvPr id="4" name="Shape 2"/>
          <p:cNvSpPr/>
          <p:nvPr/>
        </p:nvSpPr>
        <p:spPr>
          <a:xfrm>
            <a:off x="457200" y="1417320"/>
            <a:ext cx="1554480" cy="1280160"/>
          </a:xfrm>
          <a:prstGeom prst="rect">
            <a:avLst/>
          </a:prstGeom>
          <a:solidFill>
            <a:srgbClr val="F5F7FA"/>
          </a:solidFill>
          <a:ln/>
        </p:spPr>
        <p:txBody>
          <a:bodyPr/>
          <a:lstStyle/>
          <a:p>
            <a:endParaRPr lang="en-US"/>
          </a:p>
        </p:txBody>
      </p:sp>
      <p:sp>
        <p:nvSpPr>
          <p:cNvPr id="5" name="Text 3"/>
          <p:cNvSpPr/>
          <p:nvPr/>
        </p:nvSpPr>
        <p:spPr>
          <a:xfrm>
            <a:off x="457200" y="1463040"/>
            <a:ext cx="1554480" cy="54864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Problem</a:t>
            </a:r>
            <a:endParaRPr lang="en-US" sz="1100" dirty="0"/>
          </a:p>
          <a:p>
            <a:pPr marL="0" indent="0" algn="ctr">
              <a:buNone/>
            </a:pPr>
            <a:r>
              <a:rPr lang="en-US" sz="1100" b="1" dirty="0">
                <a:solidFill>
                  <a:srgbClr val="1E2761"/>
                </a:solidFill>
                <a:latin typeface="Calibri" pitchFamily="34" charset="0"/>
                <a:ea typeface="Calibri" pitchFamily="34" charset="-122"/>
                <a:cs typeface="Calibri" pitchFamily="34" charset="-120"/>
              </a:rPr>
              <a:t>Identification</a:t>
            </a:r>
            <a:endParaRPr lang="en-US" sz="1100" dirty="0"/>
          </a:p>
        </p:txBody>
      </p:sp>
      <p:sp>
        <p:nvSpPr>
          <p:cNvPr id="6" name="Text 4"/>
          <p:cNvSpPr/>
          <p:nvPr/>
        </p:nvSpPr>
        <p:spPr>
          <a:xfrm>
            <a:off x="548640" y="2057400"/>
            <a:ext cx="1371600" cy="502920"/>
          </a:xfrm>
          <a:prstGeom prst="rect">
            <a:avLst/>
          </a:prstGeom>
          <a:noFill/>
          <a:ln/>
        </p:spPr>
        <p:txBody>
          <a:bodyPr wrap="square" lIns="0" tIns="0" rIns="0" bIns="0" rtlCol="0" anchor="ctr"/>
          <a:lstStyle/>
          <a:p>
            <a:pPr marL="0" indent="0" algn="ctr">
              <a:buNone/>
            </a:pPr>
            <a:r>
              <a:rPr lang="en-US" sz="900" dirty="0">
                <a:solidFill>
                  <a:srgbClr val="4A4A6A"/>
                </a:solidFill>
                <a:latin typeface="Calibri" pitchFamily="34" charset="0"/>
                <a:ea typeface="Calibri" pitchFamily="34" charset="-122"/>
                <a:cs typeface="Calibri" pitchFamily="34" charset="-120"/>
              </a:rPr>
              <a:t>Cost barrier in AI pentest</a:t>
            </a:r>
            <a:endParaRPr lang="en-US" sz="900" dirty="0"/>
          </a:p>
        </p:txBody>
      </p:sp>
      <p:sp>
        <p:nvSpPr>
          <p:cNvPr id="7" name="Text 5"/>
          <p:cNvSpPr/>
          <p:nvPr/>
        </p:nvSpPr>
        <p:spPr>
          <a:xfrm>
            <a:off x="2011680" y="1691640"/>
            <a:ext cx="182880" cy="365760"/>
          </a:xfrm>
          <a:prstGeom prst="rect">
            <a:avLst/>
          </a:prstGeom>
          <a:noFill/>
          <a:ln/>
        </p:spPr>
        <p:txBody>
          <a:bodyPr wrap="square" lIns="0" tIns="0" rIns="0" bIns="0" rtlCol="0" anchor="ctr"/>
          <a:lstStyle/>
          <a:p>
            <a:pPr marL="0" indent="0" algn="ctr">
              <a:buNone/>
            </a:pPr>
            <a:r>
              <a:rPr lang="en-US" sz="1600" dirty="0">
                <a:solidFill>
                  <a:srgbClr val="3A7BD5"/>
                </a:solidFill>
                <a:latin typeface="Calibri" pitchFamily="34" charset="0"/>
                <a:ea typeface="Calibri" pitchFamily="34" charset="-122"/>
                <a:cs typeface="Calibri" pitchFamily="34" charset="-120"/>
              </a:rPr>
              <a:t>→</a:t>
            </a:r>
            <a:endParaRPr lang="en-US" sz="1600" dirty="0"/>
          </a:p>
        </p:txBody>
      </p:sp>
      <p:sp>
        <p:nvSpPr>
          <p:cNvPr id="8" name="Shape 6"/>
          <p:cNvSpPr/>
          <p:nvPr/>
        </p:nvSpPr>
        <p:spPr>
          <a:xfrm>
            <a:off x="2194560" y="1417320"/>
            <a:ext cx="1554480" cy="1280160"/>
          </a:xfrm>
          <a:prstGeom prst="rect">
            <a:avLst/>
          </a:prstGeom>
          <a:solidFill>
            <a:srgbClr val="F5F7FA"/>
          </a:solidFill>
          <a:ln/>
        </p:spPr>
        <p:txBody>
          <a:bodyPr/>
          <a:lstStyle/>
          <a:p>
            <a:endParaRPr lang="en-US"/>
          </a:p>
        </p:txBody>
      </p:sp>
      <p:sp>
        <p:nvSpPr>
          <p:cNvPr id="9" name="Text 7"/>
          <p:cNvSpPr/>
          <p:nvPr/>
        </p:nvSpPr>
        <p:spPr>
          <a:xfrm>
            <a:off x="2194560" y="1463040"/>
            <a:ext cx="1554480" cy="54864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Objectives</a:t>
            </a:r>
            <a:endParaRPr lang="en-US" sz="1100" dirty="0"/>
          </a:p>
          <a:p>
            <a:pPr marL="0" indent="0" algn="ctr">
              <a:buNone/>
            </a:pPr>
            <a:r>
              <a:rPr lang="en-US" sz="1100" b="1" dirty="0">
                <a:solidFill>
                  <a:srgbClr val="1E2761"/>
                </a:solidFill>
                <a:latin typeface="Calibri" pitchFamily="34" charset="0"/>
                <a:ea typeface="Calibri" pitchFamily="34" charset="-122"/>
                <a:cs typeface="Calibri" pitchFamily="34" charset="-120"/>
              </a:rPr>
              <a:t>Definition</a:t>
            </a:r>
            <a:endParaRPr lang="en-US" sz="1100" dirty="0"/>
          </a:p>
        </p:txBody>
      </p:sp>
      <p:sp>
        <p:nvSpPr>
          <p:cNvPr id="10" name="Text 8"/>
          <p:cNvSpPr/>
          <p:nvPr/>
        </p:nvSpPr>
        <p:spPr>
          <a:xfrm>
            <a:off x="2286000" y="2057400"/>
            <a:ext cx="1371600" cy="502920"/>
          </a:xfrm>
          <a:prstGeom prst="rect">
            <a:avLst/>
          </a:prstGeom>
          <a:noFill/>
          <a:ln/>
        </p:spPr>
        <p:txBody>
          <a:bodyPr wrap="square" lIns="0" tIns="0" rIns="0" bIns="0" rtlCol="0" anchor="ctr"/>
          <a:lstStyle/>
          <a:p>
            <a:pPr marL="0" indent="0" algn="ctr">
              <a:buNone/>
            </a:pPr>
            <a:r>
              <a:rPr lang="en-US" sz="900" dirty="0">
                <a:solidFill>
                  <a:srgbClr val="4A4A6A"/>
                </a:solidFill>
                <a:latin typeface="Calibri" pitchFamily="34" charset="0"/>
                <a:ea typeface="Calibri" pitchFamily="34" charset="-122"/>
                <a:cs typeface="Calibri" pitchFamily="34" charset="-120"/>
              </a:rPr>
              <a:t>Zero-cost, comparable effectiveness</a:t>
            </a:r>
            <a:endParaRPr lang="en-US" sz="900" dirty="0"/>
          </a:p>
        </p:txBody>
      </p:sp>
      <p:sp>
        <p:nvSpPr>
          <p:cNvPr id="11" name="Text 9"/>
          <p:cNvSpPr/>
          <p:nvPr/>
        </p:nvSpPr>
        <p:spPr>
          <a:xfrm>
            <a:off x="3749040" y="1691640"/>
            <a:ext cx="182880" cy="365760"/>
          </a:xfrm>
          <a:prstGeom prst="rect">
            <a:avLst/>
          </a:prstGeom>
          <a:noFill/>
          <a:ln/>
        </p:spPr>
        <p:txBody>
          <a:bodyPr wrap="square" lIns="0" tIns="0" rIns="0" bIns="0" rtlCol="0" anchor="ctr"/>
          <a:lstStyle/>
          <a:p>
            <a:pPr marL="0" indent="0" algn="ctr">
              <a:buNone/>
            </a:pPr>
            <a:r>
              <a:rPr lang="en-US" sz="1600" dirty="0">
                <a:solidFill>
                  <a:srgbClr val="3A7BD5"/>
                </a:solidFill>
                <a:latin typeface="Calibri" pitchFamily="34" charset="0"/>
                <a:ea typeface="Calibri" pitchFamily="34" charset="-122"/>
                <a:cs typeface="Calibri" pitchFamily="34" charset="-120"/>
              </a:rPr>
              <a:t>→</a:t>
            </a:r>
            <a:endParaRPr lang="en-US" sz="1600" dirty="0"/>
          </a:p>
        </p:txBody>
      </p:sp>
      <p:sp>
        <p:nvSpPr>
          <p:cNvPr id="12" name="Shape 10"/>
          <p:cNvSpPr/>
          <p:nvPr/>
        </p:nvSpPr>
        <p:spPr>
          <a:xfrm>
            <a:off x="3931920" y="1417320"/>
            <a:ext cx="1554480" cy="1280160"/>
          </a:xfrm>
          <a:prstGeom prst="rect">
            <a:avLst/>
          </a:prstGeom>
          <a:solidFill>
            <a:srgbClr val="1E2761"/>
          </a:solidFill>
          <a:ln/>
        </p:spPr>
        <p:txBody>
          <a:bodyPr/>
          <a:lstStyle/>
          <a:p>
            <a:endParaRPr lang="en-US"/>
          </a:p>
        </p:txBody>
      </p:sp>
      <p:sp>
        <p:nvSpPr>
          <p:cNvPr id="13" name="Text 11"/>
          <p:cNvSpPr/>
          <p:nvPr/>
        </p:nvSpPr>
        <p:spPr>
          <a:xfrm>
            <a:off x="3931920" y="1463040"/>
            <a:ext cx="155448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Design &amp;</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Development</a:t>
            </a:r>
            <a:endParaRPr lang="en-US" sz="1100" dirty="0"/>
          </a:p>
        </p:txBody>
      </p:sp>
      <p:sp>
        <p:nvSpPr>
          <p:cNvPr id="14" name="Text 12"/>
          <p:cNvSpPr/>
          <p:nvPr/>
        </p:nvSpPr>
        <p:spPr>
          <a:xfrm>
            <a:off x="4023360" y="2057400"/>
            <a:ext cx="1371600" cy="502920"/>
          </a:xfrm>
          <a:prstGeom prst="rect">
            <a:avLst/>
          </a:prstGeom>
          <a:noFill/>
          <a:ln/>
        </p:spPr>
        <p:txBody>
          <a:bodyPr wrap="square" lIns="0" tIns="0" rIns="0" bIns="0" rtlCol="0" anchor="ctr"/>
          <a:lstStyle/>
          <a:p>
            <a:pPr marL="0" indent="0" algn="ctr">
              <a:buNone/>
            </a:pPr>
            <a:r>
              <a:rPr lang="en-US" sz="900" dirty="0">
                <a:solidFill>
                  <a:srgbClr val="CADCFC"/>
                </a:solidFill>
                <a:latin typeface="Calibri" pitchFamily="34" charset="0"/>
                <a:ea typeface="Calibri" pitchFamily="34" charset="-122"/>
                <a:cs typeface="Calibri" pitchFamily="34" charset="-120"/>
              </a:rPr>
              <a:t>Pipeline + exploit map + MCP</a:t>
            </a:r>
            <a:endParaRPr lang="en-US" sz="900" dirty="0"/>
          </a:p>
        </p:txBody>
      </p:sp>
      <p:sp>
        <p:nvSpPr>
          <p:cNvPr id="15" name="Text 13"/>
          <p:cNvSpPr/>
          <p:nvPr/>
        </p:nvSpPr>
        <p:spPr>
          <a:xfrm>
            <a:off x="5486400" y="1691640"/>
            <a:ext cx="182880" cy="365760"/>
          </a:xfrm>
          <a:prstGeom prst="rect">
            <a:avLst/>
          </a:prstGeom>
          <a:noFill/>
          <a:ln/>
        </p:spPr>
        <p:txBody>
          <a:bodyPr wrap="square" lIns="0" tIns="0" rIns="0" bIns="0" rtlCol="0" anchor="ctr"/>
          <a:lstStyle/>
          <a:p>
            <a:pPr marL="0" indent="0" algn="ctr">
              <a:buNone/>
            </a:pPr>
            <a:r>
              <a:rPr lang="en-US" sz="1600" dirty="0">
                <a:solidFill>
                  <a:srgbClr val="3A7BD5"/>
                </a:solidFill>
                <a:latin typeface="Calibri" pitchFamily="34" charset="0"/>
                <a:ea typeface="Calibri" pitchFamily="34" charset="-122"/>
                <a:cs typeface="Calibri" pitchFamily="34" charset="-120"/>
              </a:rPr>
              <a:t>→</a:t>
            </a:r>
            <a:endParaRPr lang="en-US" sz="1600" dirty="0"/>
          </a:p>
        </p:txBody>
      </p:sp>
      <p:sp>
        <p:nvSpPr>
          <p:cNvPr id="16" name="Shape 14"/>
          <p:cNvSpPr/>
          <p:nvPr/>
        </p:nvSpPr>
        <p:spPr>
          <a:xfrm>
            <a:off x="5669280" y="1417320"/>
            <a:ext cx="1554480" cy="1280160"/>
          </a:xfrm>
          <a:prstGeom prst="rect">
            <a:avLst/>
          </a:prstGeom>
          <a:solidFill>
            <a:srgbClr val="F5F7FA"/>
          </a:solidFill>
          <a:ln/>
        </p:spPr>
        <p:txBody>
          <a:bodyPr/>
          <a:lstStyle/>
          <a:p>
            <a:endParaRPr lang="en-US"/>
          </a:p>
        </p:txBody>
      </p:sp>
      <p:sp>
        <p:nvSpPr>
          <p:cNvPr id="17" name="Text 15"/>
          <p:cNvSpPr/>
          <p:nvPr/>
        </p:nvSpPr>
        <p:spPr>
          <a:xfrm>
            <a:off x="5669280" y="1463040"/>
            <a:ext cx="1554480" cy="54864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Demonstration</a:t>
            </a:r>
            <a:endParaRPr lang="en-US" sz="1100" dirty="0"/>
          </a:p>
          <a:p>
            <a:pPr marL="0" indent="0" algn="ctr">
              <a:buNone/>
            </a:pPr>
            <a:r>
              <a:rPr lang="en-US" sz="1100" b="1" dirty="0">
                <a:solidFill>
                  <a:srgbClr val="1E2761"/>
                </a:solidFill>
                <a:latin typeface="Calibri" pitchFamily="34" charset="0"/>
                <a:ea typeface="Calibri" pitchFamily="34" charset="-122"/>
                <a:cs typeface="Calibri" pitchFamily="34" charset="-120"/>
              </a:rPr>
              <a:t>&amp; Evaluation</a:t>
            </a:r>
            <a:endParaRPr lang="en-US" sz="1100" dirty="0"/>
          </a:p>
        </p:txBody>
      </p:sp>
      <p:sp>
        <p:nvSpPr>
          <p:cNvPr id="18" name="Text 16"/>
          <p:cNvSpPr/>
          <p:nvPr/>
        </p:nvSpPr>
        <p:spPr>
          <a:xfrm>
            <a:off x="5760720" y="2057400"/>
            <a:ext cx="1371600" cy="502920"/>
          </a:xfrm>
          <a:prstGeom prst="rect">
            <a:avLst/>
          </a:prstGeom>
          <a:noFill/>
          <a:ln/>
        </p:spPr>
        <p:txBody>
          <a:bodyPr wrap="square" lIns="0" tIns="0" rIns="0" bIns="0" rtlCol="0" anchor="ctr"/>
          <a:lstStyle/>
          <a:p>
            <a:pPr marL="0" indent="0" algn="ctr">
              <a:buNone/>
            </a:pPr>
            <a:r>
              <a:rPr lang="en-US" sz="900" dirty="0">
                <a:solidFill>
                  <a:srgbClr val="4A4A6A"/>
                </a:solidFill>
                <a:latin typeface="Calibri" pitchFamily="34" charset="0"/>
                <a:ea typeface="Calibri" pitchFamily="34" charset="-122"/>
                <a:cs typeface="Calibri" pitchFamily="34" charset="-120"/>
              </a:rPr>
              <a:t>4-run Metasploitable 2 lab</a:t>
            </a:r>
            <a:endParaRPr lang="en-US" sz="900" dirty="0"/>
          </a:p>
        </p:txBody>
      </p:sp>
      <p:sp>
        <p:nvSpPr>
          <p:cNvPr id="19" name="Text 17"/>
          <p:cNvSpPr/>
          <p:nvPr/>
        </p:nvSpPr>
        <p:spPr>
          <a:xfrm>
            <a:off x="7223760" y="1691640"/>
            <a:ext cx="182880" cy="365760"/>
          </a:xfrm>
          <a:prstGeom prst="rect">
            <a:avLst/>
          </a:prstGeom>
          <a:noFill/>
          <a:ln/>
        </p:spPr>
        <p:txBody>
          <a:bodyPr wrap="square" lIns="0" tIns="0" rIns="0" bIns="0" rtlCol="0" anchor="ctr"/>
          <a:lstStyle/>
          <a:p>
            <a:pPr marL="0" indent="0" algn="ctr">
              <a:buNone/>
            </a:pPr>
            <a:r>
              <a:rPr lang="en-US" sz="1600" dirty="0">
                <a:solidFill>
                  <a:srgbClr val="3A7BD5"/>
                </a:solidFill>
                <a:latin typeface="Calibri" pitchFamily="34" charset="0"/>
                <a:ea typeface="Calibri" pitchFamily="34" charset="-122"/>
                <a:cs typeface="Calibri" pitchFamily="34" charset="-120"/>
              </a:rPr>
              <a:t>→</a:t>
            </a:r>
            <a:endParaRPr lang="en-US" sz="1600" dirty="0"/>
          </a:p>
        </p:txBody>
      </p:sp>
      <p:sp>
        <p:nvSpPr>
          <p:cNvPr id="20" name="Shape 18"/>
          <p:cNvSpPr/>
          <p:nvPr/>
        </p:nvSpPr>
        <p:spPr>
          <a:xfrm>
            <a:off x="7406640" y="1417320"/>
            <a:ext cx="1554480" cy="1280160"/>
          </a:xfrm>
          <a:prstGeom prst="rect">
            <a:avLst/>
          </a:prstGeom>
          <a:solidFill>
            <a:srgbClr val="F5F7FA"/>
          </a:solidFill>
          <a:ln/>
        </p:spPr>
        <p:txBody>
          <a:bodyPr/>
          <a:lstStyle/>
          <a:p>
            <a:endParaRPr lang="en-US"/>
          </a:p>
        </p:txBody>
      </p:sp>
      <p:sp>
        <p:nvSpPr>
          <p:cNvPr id="21" name="Text 19"/>
          <p:cNvSpPr/>
          <p:nvPr/>
        </p:nvSpPr>
        <p:spPr>
          <a:xfrm>
            <a:off x="7406640" y="1463040"/>
            <a:ext cx="1554480" cy="548640"/>
          </a:xfrm>
          <a:prstGeom prst="rect">
            <a:avLst/>
          </a:prstGeom>
          <a:noFill/>
          <a:ln/>
        </p:spPr>
        <p:txBody>
          <a:bodyPr wrap="square" lIns="0" tIns="0" rIns="0" bIns="0" rtlCol="0" anchor="ctr"/>
          <a:lstStyle/>
          <a:p>
            <a:pPr marL="0" indent="0" algn="ctr">
              <a:buNone/>
            </a:pPr>
            <a:r>
              <a:rPr lang="en-US" sz="1100" b="1" dirty="0">
                <a:solidFill>
                  <a:srgbClr val="1E2761"/>
                </a:solidFill>
                <a:latin typeface="Calibri" pitchFamily="34" charset="0"/>
                <a:ea typeface="Calibri" pitchFamily="34" charset="-122"/>
                <a:cs typeface="Calibri" pitchFamily="34" charset="-120"/>
              </a:rPr>
              <a:t>Communication</a:t>
            </a:r>
            <a:endParaRPr lang="en-US" sz="1100" dirty="0"/>
          </a:p>
        </p:txBody>
      </p:sp>
      <p:sp>
        <p:nvSpPr>
          <p:cNvPr id="22" name="Text 20"/>
          <p:cNvSpPr/>
          <p:nvPr/>
        </p:nvSpPr>
        <p:spPr>
          <a:xfrm>
            <a:off x="7498080" y="2057400"/>
            <a:ext cx="1371600" cy="502920"/>
          </a:xfrm>
          <a:prstGeom prst="rect">
            <a:avLst/>
          </a:prstGeom>
          <a:noFill/>
          <a:ln/>
        </p:spPr>
        <p:txBody>
          <a:bodyPr wrap="square" lIns="0" tIns="0" rIns="0" bIns="0" rtlCol="0" anchor="ctr"/>
          <a:lstStyle/>
          <a:p>
            <a:pPr marL="0" indent="0" algn="ctr">
              <a:buNone/>
            </a:pPr>
            <a:r>
              <a:rPr lang="en-US" sz="900" dirty="0">
                <a:solidFill>
                  <a:srgbClr val="4A4A6A"/>
                </a:solidFill>
                <a:latin typeface="Calibri" pitchFamily="34" charset="0"/>
                <a:ea typeface="Calibri" pitchFamily="34" charset="-122"/>
                <a:cs typeface="Calibri" pitchFamily="34" charset="-120"/>
              </a:rPr>
              <a:t>IEEE paper + dissertation</a:t>
            </a:r>
            <a:endParaRPr lang="en-US" sz="900" dirty="0"/>
          </a:p>
        </p:txBody>
      </p:sp>
      <p:sp>
        <p:nvSpPr>
          <p:cNvPr id="23" name="Text 21"/>
          <p:cNvSpPr/>
          <p:nvPr/>
        </p:nvSpPr>
        <p:spPr>
          <a:xfrm>
            <a:off x="548640" y="3017520"/>
            <a:ext cx="8046720" cy="320040"/>
          </a:xfrm>
          <a:prstGeom prst="rect">
            <a:avLst/>
          </a:prstGeom>
          <a:noFill/>
          <a:ln/>
        </p:spPr>
        <p:txBody>
          <a:bodyPr wrap="square" lIns="0" tIns="0" rIns="0" bIns="0" rtlCol="0" anchor="ctr"/>
          <a:lstStyle/>
          <a:p>
            <a:pPr marL="0" indent="0">
              <a:buNone/>
            </a:pPr>
            <a:r>
              <a:rPr lang="en-US" sz="1500" b="1" dirty="0">
                <a:solidFill>
                  <a:srgbClr val="1E2761"/>
                </a:solidFill>
                <a:latin typeface="Georgia" pitchFamily="34" charset="0"/>
                <a:ea typeface="Georgia" pitchFamily="34" charset="-122"/>
                <a:cs typeface="Georgia" pitchFamily="34" charset="-120"/>
              </a:rPr>
              <a:t>Seven Evaluation Metrics</a:t>
            </a:r>
            <a:endParaRPr lang="en-US" sz="1500" dirty="0"/>
          </a:p>
        </p:txBody>
      </p:sp>
      <p:sp>
        <p:nvSpPr>
          <p:cNvPr id="24" name="Text 22"/>
          <p:cNvSpPr/>
          <p:nvPr/>
        </p:nvSpPr>
        <p:spPr>
          <a:xfrm>
            <a:off x="548640" y="342900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1.  Detection coverage</a:t>
            </a:r>
            <a:endParaRPr lang="en-US" sz="1200" dirty="0"/>
          </a:p>
        </p:txBody>
      </p:sp>
      <p:sp>
        <p:nvSpPr>
          <p:cNvPr id="25" name="Text 23"/>
          <p:cNvSpPr/>
          <p:nvPr/>
        </p:nvSpPr>
        <p:spPr>
          <a:xfrm>
            <a:off x="548640" y="374904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2.  Exploitation success</a:t>
            </a:r>
            <a:endParaRPr lang="en-US" sz="1200" dirty="0"/>
          </a:p>
        </p:txBody>
      </p:sp>
      <p:sp>
        <p:nvSpPr>
          <p:cNvPr id="26" name="Text 24"/>
          <p:cNvSpPr/>
          <p:nvPr/>
        </p:nvSpPr>
        <p:spPr>
          <a:xfrm>
            <a:off x="548640" y="406908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3.  Remediation coverage</a:t>
            </a:r>
            <a:endParaRPr lang="en-US" sz="1200" dirty="0"/>
          </a:p>
        </p:txBody>
      </p:sp>
      <p:sp>
        <p:nvSpPr>
          <p:cNvPr id="27" name="Text 25"/>
          <p:cNvSpPr/>
          <p:nvPr/>
        </p:nvSpPr>
        <p:spPr>
          <a:xfrm>
            <a:off x="548640" y="438912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4.  AI fallback rate</a:t>
            </a:r>
            <a:endParaRPr lang="en-US" sz="1200" dirty="0"/>
          </a:p>
        </p:txBody>
      </p:sp>
      <p:sp>
        <p:nvSpPr>
          <p:cNvPr id="28" name="Text 26"/>
          <p:cNvSpPr/>
          <p:nvPr/>
        </p:nvSpPr>
        <p:spPr>
          <a:xfrm>
            <a:off x="4663440" y="342900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5.  Pipeline time</a:t>
            </a:r>
            <a:endParaRPr lang="en-US" sz="1200" dirty="0"/>
          </a:p>
        </p:txBody>
      </p:sp>
      <p:sp>
        <p:nvSpPr>
          <p:cNvPr id="29" name="Text 27"/>
          <p:cNvSpPr/>
          <p:nvPr/>
        </p:nvSpPr>
        <p:spPr>
          <a:xfrm>
            <a:off x="4663440" y="374904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6.  Token consumption</a:t>
            </a:r>
            <a:endParaRPr lang="en-US" sz="1200" dirty="0"/>
          </a:p>
        </p:txBody>
      </p:sp>
      <p:sp>
        <p:nvSpPr>
          <p:cNvPr id="30" name="Text 28"/>
          <p:cNvSpPr/>
          <p:nvPr/>
        </p:nvSpPr>
        <p:spPr>
          <a:xfrm>
            <a:off x="4663440" y="4069080"/>
            <a:ext cx="3657600" cy="274320"/>
          </a:xfrm>
          <a:prstGeom prst="rect">
            <a:avLst/>
          </a:prstGeom>
          <a:noFill/>
          <a:ln/>
        </p:spPr>
        <p:txBody>
          <a:bodyPr wrap="square" lIns="0" tIns="0" rIns="0" bIns="0" rtlCol="0" anchor="ctr"/>
          <a:lstStyle/>
          <a:p>
            <a:pPr marL="0" indent="0">
              <a:buNone/>
            </a:pPr>
            <a:r>
              <a:rPr lang="en-US" sz="1200" dirty="0">
                <a:solidFill>
                  <a:srgbClr val="1A1A2E"/>
                </a:solidFill>
                <a:latin typeface="Calibri" pitchFamily="34" charset="0"/>
                <a:ea typeface="Calibri" pitchFamily="34" charset="-122"/>
                <a:cs typeface="Calibri" pitchFamily="34" charset="-120"/>
              </a:rPr>
              <a:t>7.  Dollar cost</a:t>
            </a:r>
            <a:endParaRPr lang="en-US" sz="1200" dirty="0"/>
          </a:p>
        </p:txBody>
      </p:sp>
      <p:sp>
        <p:nvSpPr>
          <p:cNvPr id="31" name="Shape 29"/>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32" name="Text 30"/>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5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System Architecture</a:t>
            </a:r>
            <a:endParaRPr lang="en-US" sz="3000" dirty="0"/>
          </a:p>
        </p:txBody>
      </p:sp>
      <p:sp>
        <p:nvSpPr>
          <p:cNvPr id="3" name="Text 1"/>
          <p:cNvSpPr/>
          <p:nvPr/>
        </p:nvSpPr>
        <p:spPr>
          <a:xfrm>
            <a:off x="548640" y="777240"/>
            <a:ext cx="8046720" cy="274320"/>
          </a:xfrm>
          <a:prstGeom prst="rect">
            <a:avLst/>
          </a:prstGeom>
          <a:noFill/>
          <a:ln/>
        </p:spPr>
        <p:txBody>
          <a:bodyPr wrap="square" lIns="0" tIns="0" rIns="0" bIns="0" rtlCol="0" anchor="ctr"/>
          <a:lstStyle/>
          <a:p>
            <a:pPr marL="0" indent="0">
              <a:buNone/>
            </a:pPr>
            <a:r>
              <a:rPr lang="en-US" sz="1400" i="1" dirty="0">
                <a:solidFill>
                  <a:srgbClr val="3A7BD5"/>
                </a:solidFill>
                <a:latin typeface="Calibri" pitchFamily="34" charset="0"/>
                <a:ea typeface="Calibri" pitchFamily="34" charset="-122"/>
                <a:cs typeface="Calibri" pitchFamily="34" charset="-120"/>
              </a:rPr>
              <a:t>Four-Layer Design</a:t>
            </a:r>
            <a:endParaRPr lang="en-US" sz="1400" dirty="0"/>
          </a:p>
        </p:txBody>
      </p:sp>
      <p:sp>
        <p:nvSpPr>
          <p:cNvPr id="4" name="Shape 2"/>
          <p:cNvSpPr/>
          <p:nvPr/>
        </p:nvSpPr>
        <p:spPr>
          <a:xfrm>
            <a:off x="548640" y="1188720"/>
            <a:ext cx="5029200" cy="548640"/>
          </a:xfrm>
          <a:prstGeom prst="rect">
            <a:avLst/>
          </a:prstGeom>
          <a:solidFill>
            <a:srgbClr val="3498DB"/>
          </a:solidFill>
          <a:ln/>
        </p:spPr>
        <p:txBody>
          <a:bodyPr/>
          <a:lstStyle/>
          <a:p>
            <a:endParaRPr lang="en-US"/>
          </a:p>
        </p:txBody>
      </p:sp>
      <p:sp>
        <p:nvSpPr>
          <p:cNvPr id="5" name="Text 3"/>
          <p:cNvSpPr/>
          <p:nvPr/>
        </p:nvSpPr>
        <p:spPr>
          <a:xfrm>
            <a:off x="731520" y="1188720"/>
            <a:ext cx="2286000" cy="54864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Presentation Layer</a:t>
            </a:r>
            <a:endParaRPr lang="en-US" sz="1300" dirty="0"/>
          </a:p>
        </p:txBody>
      </p:sp>
      <p:sp>
        <p:nvSpPr>
          <p:cNvPr id="6" name="Text 4"/>
          <p:cNvSpPr/>
          <p:nvPr/>
        </p:nvSpPr>
        <p:spPr>
          <a:xfrm>
            <a:off x="3017520" y="1188720"/>
            <a:ext cx="2377440" cy="5486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Flask + SocketIO (port 4444)</a:t>
            </a:r>
            <a:endParaRPr lang="en-US" sz="1100" dirty="0"/>
          </a:p>
        </p:txBody>
      </p:sp>
      <p:sp>
        <p:nvSpPr>
          <p:cNvPr id="7" name="Shape 5"/>
          <p:cNvSpPr/>
          <p:nvPr/>
        </p:nvSpPr>
        <p:spPr>
          <a:xfrm>
            <a:off x="548640" y="1874520"/>
            <a:ext cx="5029200" cy="548640"/>
          </a:xfrm>
          <a:prstGeom prst="rect">
            <a:avLst/>
          </a:prstGeom>
          <a:solidFill>
            <a:srgbClr val="2980B9"/>
          </a:solidFill>
          <a:ln/>
        </p:spPr>
        <p:txBody>
          <a:bodyPr/>
          <a:lstStyle/>
          <a:p>
            <a:endParaRPr lang="en-US"/>
          </a:p>
        </p:txBody>
      </p:sp>
      <p:sp>
        <p:nvSpPr>
          <p:cNvPr id="8" name="Text 6"/>
          <p:cNvSpPr/>
          <p:nvPr/>
        </p:nvSpPr>
        <p:spPr>
          <a:xfrm>
            <a:off x="731520" y="1874520"/>
            <a:ext cx="2286000" cy="54864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Orchestration Layer</a:t>
            </a:r>
            <a:endParaRPr lang="en-US" sz="1300" dirty="0"/>
          </a:p>
        </p:txBody>
      </p:sp>
      <p:sp>
        <p:nvSpPr>
          <p:cNvPr id="9" name="Text 7"/>
          <p:cNvSpPr/>
          <p:nvPr/>
        </p:nvSpPr>
        <p:spPr>
          <a:xfrm>
            <a:off x="3017520" y="1874520"/>
            <a:ext cx="2377440" cy="5486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run_full_scan state machine</a:t>
            </a:r>
            <a:endParaRPr lang="en-US" sz="1100" dirty="0"/>
          </a:p>
        </p:txBody>
      </p:sp>
      <p:sp>
        <p:nvSpPr>
          <p:cNvPr id="10" name="Shape 8"/>
          <p:cNvSpPr/>
          <p:nvPr/>
        </p:nvSpPr>
        <p:spPr>
          <a:xfrm>
            <a:off x="548640" y="2560320"/>
            <a:ext cx="5029200" cy="548640"/>
          </a:xfrm>
          <a:prstGeom prst="rect">
            <a:avLst/>
          </a:prstGeom>
          <a:solidFill>
            <a:srgbClr val="1E6FA0"/>
          </a:solidFill>
          <a:ln/>
        </p:spPr>
        <p:txBody>
          <a:bodyPr/>
          <a:lstStyle/>
          <a:p>
            <a:endParaRPr lang="en-US"/>
          </a:p>
        </p:txBody>
      </p:sp>
      <p:sp>
        <p:nvSpPr>
          <p:cNvPr id="11" name="Text 9"/>
          <p:cNvSpPr/>
          <p:nvPr/>
        </p:nvSpPr>
        <p:spPr>
          <a:xfrm>
            <a:off x="731520" y="2560320"/>
            <a:ext cx="2286000" cy="54864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Execution Layer</a:t>
            </a:r>
            <a:endParaRPr lang="en-US" sz="1300" dirty="0"/>
          </a:p>
        </p:txBody>
      </p:sp>
      <p:sp>
        <p:nvSpPr>
          <p:cNvPr id="12" name="Text 10"/>
          <p:cNvSpPr/>
          <p:nvPr/>
        </p:nvSpPr>
        <p:spPr>
          <a:xfrm>
            <a:off x="3017520" y="2560320"/>
            <a:ext cx="2377440" cy="5486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Nmap, Metasploit, Nikto, sqlmap, WPScan</a:t>
            </a:r>
            <a:endParaRPr lang="en-US" sz="1100" dirty="0"/>
          </a:p>
        </p:txBody>
      </p:sp>
      <p:sp>
        <p:nvSpPr>
          <p:cNvPr id="13" name="Shape 11"/>
          <p:cNvSpPr/>
          <p:nvPr/>
        </p:nvSpPr>
        <p:spPr>
          <a:xfrm>
            <a:off x="548640" y="3246120"/>
            <a:ext cx="5029200" cy="548640"/>
          </a:xfrm>
          <a:prstGeom prst="rect">
            <a:avLst/>
          </a:prstGeom>
          <a:solidFill>
            <a:srgbClr val="1E2761"/>
          </a:solidFill>
          <a:ln/>
        </p:spPr>
        <p:txBody>
          <a:bodyPr/>
          <a:lstStyle/>
          <a:p>
            <a:endParaRPr lang="en-US"/>
          </a:p>
        </p:txBody>
      </p:sp>
      <p:sp>
        <p:nvSpPr>
          <p:cNvPr id="14" name="Text 12"/>
          <p:cNvSpPr/>
          <p:nvPr/>
        </p:nvSpPr>
        <p:spPr>
          <a:xfrm>
            <a:off x="731520" y="3246120"/>
            <a:ext cx="2286000" cy="548640"/>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Persistence Layer</a:t>
            </a:r>
            <a:endParaRPr lang="en-US" sz="1300" dirty="0"/>
          </a:p>
        </p:txBody>
      </p:sp>
      <p:sp>
        <p:nvSpPr>
          <p:cNvPr id="15" name="Text 13"/>
          <p:cNvSpPr/>
          <p:nvPr/>
        </p:nvSpPr>
        <p:spPr>
          <a:xfrm>
            <a:off x="3017520" y="3246120"/>
            <a:ext cx="2377440" cy="548640"/>
          </a:xfrm>
          <a:prstGeom prst="rect">
            <a:avLst/>
          </a:prstGeom>
          <a:noFill/>
          <a:ln/>
        </p:spPr>
        <p:txBody>
          <a:bodyPr wrap="square" lIns="0" tIns="0" rIns="0" bIns="0" rtlCol="0" anchor="ctr"/>
          <a:lstStyle/>
          <a:p>
            <a:pPr marL="0" indent="0">
              <a:buNone/>
            </a:pPr>
            <a:r>
              <a:rPr lang="en-US" sz="1100" dirty="0">
                <a:solidFill>
                  <a:srgbClr val="CADCFC"/>
                </a:solidFill>
                <a:latin typeface="Calibri" pitchFamily="34" charset="0"/>
                <a:ea typeface="Calibri" pitchFamily="34" charset="-122"/>
                <a:cs typeface="Calibri" pitchFamily="34" charset="-120"/>
              </a:rPr>
              <a:t>PostgreSQL (6 tables, scan state)</a:t>
            </a:r>
            <a:endParaRPr lang="en-US" sz="1100" dirty="0"/>
          </a:p>
        </p:txBody>
      </p:sp>
      <p:sp>
        <p:nvSpPr>
          <p:cNvPr id="16" name="Shape 14"/>
          <p:cNvSpPr/>
          <p:nvPr/>
        </p:nvSpPr>
        <p:spPr>
          <a:xfrm>
            <a:off x="5943600" y="1188720"/>
            <a:ext cx="2743200" cy="1143000"/>
          </a:xfrm>
          <a:prstGeom prst="rect">
            <a:avLst/>
          </a:prstGeom>
          <a:solidFill>
            <a:srgbClr val="EBF5FB"/>
          </a:solidFill>
          <a:ln/>
        </p:spPr>
        <p:txBody>
          <a:bodyPr/>
          <a:lstStyle/>
          <a:p>
            <a:endParaRPr lang="en-US"/>
          </a:p>
        </p:txBody>
      </p:sp>
      <p:sp>
        <p:nvSpPr>
          <p:cNvPr id="17" name="Text 15"/>
          <p:cNvSpPr/>
          <p:nvPr/>
        </p:nvSpPr>
        <p:spPr>
          <a:xfrm>
            <a:off x="6126480" y="1234440"/>
            <a:ext cx="2377440" cy="27432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Cross-Cutting: AI Helper</a:t>
            </a:r>
            <a:endParaRPr lang="en-US" sz="1200" dirty="0"/>
          </a:p>
        </p:txBody>
      </p:sp>
      <p:sp>
        <p:nvSpPr>
          <p:cNvPr id="18" name="Text 16"/>
          <p:cNvSpPr/>
          <p:nvPr/>
        </p:nvSpPr>
        <p:spPr>
          <a:xfrm>
            <a:off x="6126480" y="1508760"/>
            <a:ext cx="2377440" cy="6858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9 bounded roles</a:t>
            </a:r>
            <a:endParaRPr lang="en-US" sz="1000" dirty="0"/>
          </a:p>
          <a:p>
            <a:pPr marL="0" indent="0">
              <a:buNone/>
            </a:pPr>
            <a:r>
              <a:rPr lang="en-US" sz="1000" dirty="0">
                <a:solidFill>
                  <a:srgbClr val="4A4A6A"/>
                </a:solidFill>
                <a:latin typeface="Calibri" pitchFamily="34" charset="0"/>
                <a:ea typeface="Calibri" pitchFamily="34" charset="-122"/>
                <a:cs typeface="Calibri" pitchFamily="34" charset="-120"/>
              </a:rPr>
              <a:t>Cost-aware cascade</a:t>
            </a:r>
            <a:endParaRPr lang="en-US" sz="1000" dirty="0"/>
          </a:p>
          <a:p>
            <a:pPr marL="0" indent="0">
              <a:buNone/>
            </a:pPr>
            <a:r>
              <a:rPr lang="en-US" sz="1000" dirty="0">
                <a:solidFill>
                  <a:srgbClr val="4A4A6A"/>
                </a:solidFill>
                <a:latin typeface="Calibri" pitchFamily="34" charset="0"/>
                <a:ea typeface="Calibri" pitchFamily="34" charset="-122"/>
                <a:cs typeface="Calibri" pitchFamily="34" charset="-120"/>
              </a:rPr>
              <a:t>LRU cache</a:t>
            </a:r>
            <a:endParaRPr lang="en-US" sz="1000" dirty="0"/>
          </a:p>
        </p:txBody>
      </p:sp>
      <p:sp>
        <p:nvSpPr>
          <p:cNvPr id="19" name="Shape 17"/>
          <p:cNvSpPr/>
          <p:nvPr/>
        </p:nvSpPr>
        <p:spPr>
          <a:xfrm>
            <a:off x="5943600" y="2560320"/>
            <a:ext cx="2743200" cy="1143000"/>
          </a:xfrm>
          <a:prstGeom prst="rect">
            <a:avLst/>
          </a:prstGeom>
          <a:solidFill>
            <a:srgbClr val="EBF5FB"/>
          </a:solidFill>
          <a:ln/>
        </p:spPr>
        <p:txBody>
          <a:bodyPr/>
          <a:lstStyle/>
          <a:p>
            <a:endParaRPr lang="en-US"/>
          </a:p>
        </p:txBody>
      </p:sp>
      <p:sp>
        <p:nvSpPr>
          <p:cNvPr id="20" name="Text 18"/>
          <p:cNvSpPr/>
          <p:nvPr/>
        </p:nvSpPr>
        <p:spPr>
          <a:xfrm>
            <a:off x="6126480" y="2606040"/>
            <a:ext cx="2377440" cy="27432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Cross-Cutting: FastMCP</a:t>
            </a:r>
            <a:endParaRPr lang="en-US" sz="1200" dirty="0"/>
          </a:p>
        </p:txBody>
      </p:sp>
      <p:sp>
        <p:nvSpPr>
          <p:cNvPr id="21" name="Text 19"/>
          <p:cNvSpPr/>
          <p:nvPr/>
        </p:nvSpPr>
        <p:spPr>
          <a:xfrm>
            <a:off x="6126480" y="2880360"/>
            <a:ext cx="2377440" cy="6858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11 tools (port 8000)</a:t>
            </a:r>
            <a:endParaRPr lang="en-US" sz="1000" dirty="0"/>
          </a:p>
          <a:p>
            <a:pPr marL="0" indent="0">
              <a:buNone/>
            </a:pPr>
            <a:r>
              <a:rPr lang="en-US" sz="1000" dirty="0">
                <a:solidFill>
                  <a:srgbClr val="4A4A6A"/>
                </a:solidFill>
                <a:latin typeface="Calibri" pitchFamily="34" charset="0"/>
                <a:ea typeface="Calibri" pitchFamily="34" charset="-122"/>
                <a:cs typeface="Calibri" pitchFamily="34" charset="-120"/>
              </a:rPr>
              <a:t>JSON-RPC interface</a:t>
            </a:r>
            <a:endParaRPr lang="en-US" sz="1000" dirty="0"/>
          </a:p>
          <a:p>
            <a:pPr marL="0" indent="0">
              <a:buNone/>
            </a:pPr>
            <a:r>
              <a:rPr lang="en-US" sz="1000" dirty="0">
                <a:solidFill>
                  <a:srgbClr val="4A4A6A"/>
                </a:solidFill>
                <a:latin typeface="Calibri" pitchFamily="34" charset="0"/>
                <a:ea typeface="Calibri" pitchFamily="34" charset="-122"/>
                <a:cs typeface="Calibri" pitchFamily="34" charset="-120"/>
              </a:rPr>
              <a:t>Any MCP host can drive</a:t>
            </a:r>
            <a:endParaRPr lang="en-US" sz="1000" dirty="0"/>
          </a:p>
        </p:txBody>
      </p:sp>
      <p:sp>
        <p:nvSpPr>
          <p:cNvPr id="22" name="Text 20"/>
          <p:cNvSpPr/>
          <p:nvPr/>
        </p:nvSpPr>
        <p:spPr>
          <a:xfrm>
            <a:off x="548640" y="3977640"/>
            <a:ext cx="8046720" cy="274320"/>
          </a:xfrm>
          <a:prstGeom prst="rect">
            <a:avLst/>
          </a:prstGeom>
          <a:noFill/>
          <a:ln/>
        </p:spPr>
        <p:txBody>
          <a:bodyPr wrap="square" lIns="0" tIns="0" rIns="0" bIns="0" rtlCol="0" anchor="ctr"/>
          <a:lstStyle/>
          <a:p>
            <a:pPr marL="0" indent="0">
              <a:buNone/>
            </a:pPr>
            <a:r>
              <a:rPr lang="en-US" sz="1400" b="1" dirty="0">
                <a:solidFill>
                  <a:srgbClr val="1E2761"/>
                </a:solidFill>
                <a:latin typeface="Georgia" pitchFamily="34" charset="0"/>
                <a:ea typeface="Georgia" pitchFamily="34" charset="-122"/>
                <a:cs typeface="Georgia" pitchFamily="34" charset="-120"/>
              </a:rPr>
              <a:t>Key Design Decisions</a:t>
            </a:r>
            <a:endParaRPr lang="en-US" sz="1400" dirty="0"/>
          </a:p>
        </p:txBody>
      </p:sp>
      <p:sp>
        <p:nvSpPr>
          <p:cNvPr id="23" name="Text 21"/>
          <p:cNvSpPr/>
          <p:nvPr/>
        </p:nvSpPr>
        <p:spPr>
          <a:xfrm>
            <a:off x="548640" y="4251960"/>
            <a:ext cx="8046720" cy="32004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Deterministic exploit map carries offensive logic  ·  LLM confined to bounded roles  ·  7B-parameter model sufficient</a:t>
            </a:r>
            <a:endParaRPr lang="en-US" sz="1100" dirty="0"/>
          </a:p>
        </p:txBody>
      </p:sp>
      <p:sp>
        <p:nvSpPr>
          <p:cNvPr id="24" name="Shape 22"/>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25" name="Text 23"/>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6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Cost-Aware AI Cascade</a:t>
            </a:r>
            <a:endParaRPr lang="en-US" sz="3000" dirty="0"/>
          </a:p>
        </p:txBody>
      </p:sp>
      <p:sp>
        <p:nvSpPr>
          <p:cNvPr id="3" name="Text 1"/>
          <p:cNvSpPr/>
          <p:nvPr/>
        </p:nvSpPr>
        <p:spPr>
          <a:xfrm>
            <a:off x="548640" y="777240"/>
            <a:ext cx="8046720" cy="274320"/>
          </a:xfrm>
          <a:prstGeom prst="rect">
            <a:avLst/>
          </a:prstGeom>
          <a:noFill/>
          <a:ln/>
        </p:spPr>
        <p:txBody>
          <a:bodyPr wrap="square" lIns="0" tIns="0" rIns="0" bIns="0" rtlCol="0" anchor="ctr"/>
          <a:lstStyle/>
          <a:p>
            <a:pPr marL="0" indent="0">
              <a:buNone/>
            </a:pPr>
            <a:r>
              <a:rPr lang="en-US" sz="1400" i="1" dirty="0">
                <a:solidFill>
                  <a:srgbClr val="3A7BD5"/>
                </a:solidFill>
                <a:latin typeface="Calibri" pitchFamily="34" charset="0"/>
                <a:ea typeface="Calibri" pitchFamily="34" charset="-122"/>
                <a:cs typeface="Calibri" pitchFamily="34" charset="-120"/>
              </a:rPr>
              <a:t>The Heart of the Free-Tier Thesis</a:t>
            </a:r>
            <a:endParaRPr lang="en-US" sz="1400" dirty="0"/>
          </a:p>
        </p:txBody>
      </p:sp>
      <p:sp>
        <p:nvSpPr>
          <p:cNvPr id="4" name="Shape 2"/>
          <p:cNvSpPr/>
          <p:nvPr/>
        </p:nvSpPr>
        <p:spPr>
          <a:xfrm>
            <a:off x="914400" y="1234440"/>
            <a:ext cx="6858000" cy="594360"/>
          </a:xfrm>
          <a:prstGeom prst="rect">
            <a:avLst/>
          </a:prstGeom>
          <a:solidFill>
            <a:srgbClr val="E8F5E9"/>
          </a:solidFill>
          <a:ln/>
        </p:spPr>
        <p:txBody>
          <a:bodyPr/>
          <a:lstStyle/>
          <a:p>
            <a:endParaRPr lang="en-US"/>
          </a:p>
        </p:txBody>
      </p:sp>
      <p:sp>
        <p:nvSpPr>
          <p:cNvPr id="5" name="Shape 3"/>
          <p:cNvSpPr/>
          <p:nvPr/>
        </p:nvSpPr>
        <p:spPr>
          <a:xfrm>
            <a:off x="914400" y="1234440"/>
            <a:ext cx="73152" cy="594360"/>
          </a:xfrm>
          <a:prstGeom prst="rect">
            <a:avLst/>
          </a:prstGeom>
          <a:solidFill>
            <a:srgbClr val="27AE60"/>
          </a:solidFill>
          <a:ln/>
        </p:spPr>
        <p:txBody>
          <a:bodyPr/>
          <a:lstStyle/>
          <a:p>
            <a:endParaRPr lang="en-US"/>
          </a:p>
        </p:txBody>
      </p:sp>
      <p:sp>
        <p:nvSpPr>
          <p:cNvPr id="6" name="Text 4"/>
          <p:cNvSpPr/>
          <p:nvPr/>
        </p:nvSpPr>
        <p:spPr>
          <a:xfrm>
            <a:off x="1188720" y="1234440"/>
            <a:ext cx="731520" cy="594360"/>
          </a:xfrm>
          <a:prstGeom prst="rect">
            <a:avLst/>
          </a:prstGeom>
          <a:noFill/>
          <a:ln/>
        </p:spPr>
        <p:txBody>
          <a:bodyPr wrap="square" lIns="0" tIns="0" rIns="0" bIns="0" rtlCol="0" anchor="ctr"/>
          <a:lstStyle/>
          <a:p>
            <a:pPr marL="0" indent="0">
              <a:buNone/>
            </a:pPr>
            <a:r>
              <a:rPr lang="en-US" sz="1100" b="1" dirty="0">
                <a:solidFill>
                  <a:srgbClr val="27AE60"/>
                </a:solidFill>
                <a:latin typeface="Calibri" pitchFamily="34" charset="0"/>
                <a:ea typeface="Calibri" pitchFamily="34" charset="-122"/>
                <a:cs typeface="Calibri" pitchFamily="34" charset="-120"/>
              </a:rPr>
              <a:t>Tier 1</a:t>
            </a:r>
            <a:endParaRPr lang="en-US" sz="1100" dirty="0"/>
          </a:p>
        </p:txBody>
      </p:sp>
      <p:sp>
        <p:nvSpPr>
          <p:cNvPr id="7" name="Text 5"/>
          <p:cNvSpPr/>
          <p:nvPr/>
        </p:nvSpPr>
        <p:spPr>
          <a:xfrm>
            <a:off x="2011680" y="1234440"/>
            <a:ext cx="2743200" cy="59436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Ollama Local (qwen2.5:7b)</a:t>
            </a:r>
            <a:endParaRPr lang="en-US" sz="1300" dirty="0"/>
          </a:p>
        </p:txBody>
      </p:sp>
      <p:sp>
        <p:nvSpPr>
          <p:cNvPr id="8" name="Text 6"/>
          <p:cNvSpPr/>
          <p:nvPr/>
        </p:nvSpPr>
        <p:spPr>
          <a:xfrm>
            <a:off x="4754880" y="1234440"/>
            <a:ext cx="2743200" cy="59436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Zero marginal cost, data stays on host</a:t>
            </a:r>
            <a:endParaRPr lang="en-US" sz="1100" dirty="0"/>
          </a:p>
        </p:txBody>
      </p:sp>
      <p:sp>
        <p:nvSpPr>
          <p:cNvPr id="9" name="Text 7"/>
          <p:cNvSpPr/>
          <p:nvPr/>
        </p:nvSpPr>
        <p:spPr>
          <a:xfrm>
            <a:off x="2743200" y="1783080"/>
            <a:ext cx="3657600" cy="228600"/>
          </a:xfrm>
          <a:prstGeom prst="rect">
            <a:avLst/>
          </a:prstGeom>
          <a:noFill/>
          <a:ln/>
        </p:spPr>
        <p:txBody>
          <a:bodyPr wrap="square" lIns="0" tIns="0" rIns="0" bIns="0" rtlCol="0" anchor="ctr"/>
          <a:lstStyle/>
          <a:p>
            <a:pPr marL="0" indent="0">
              <a:buNone/>
            </a:pPr>
            <a:r>
              <a:rPr lang="en-US" sz="900" dirty="0">
                <a:solidFill>
                  <a:srgbClr val="4A4A6A"/>
                </a:solidFill>
                <a:latin typeface="Calibri" pitchFamily="34" charset="0"/>
                <a:ea typeface="Calibri" pitchFamily="34" charset="-122"/>
                <a:cs typeface="Calibri" pitchFamily="34" charset="-120"/>
              </a:rPr>
              <a:t>↓  On non-200 / 429 / timeout</a:t>
            </a:r>
            <a:endParaRPr lang="en-US" sz="900" dirty="0"/>
          </a:p>
        </p:txBody>
      </p:sp>
      <p:sp>
        <p:nvSpPr>
          <p:cNvPr id="10" name="Shape 8"/>
          <p:cNvSpPr/>
          <p:nvPr/>
        </p:nvSpPr>
        <p:spPr>
          <a:xfrm>
            <a:off x="914400" y="2011680"/>
            <a:ext cx="6858000" cy="594360"/>
          </a:xfrm>
          <a:prstGeom prst="rect">
            <a:avLst/>
          </a:prstGeom>
          <a:solidFill>
            <a:srgbClr val="E3F2FD"/>
          </a:solidFill>
          <a:ln/>
        </p:spPr>
        <p:txBody>
          <a:bodyPr/>
          <a:lstStyle/>
          <a:p>
            <a:endParaRPr lang="en-US"/>
          </a:p>
        </p:txBody>
      </p:sp>
      <p:sp>
        <p:nvSpPr>
          <p:cNvPr id="11" name="Shape 9"/>
          <p:cNvSpPr/>
          <p:nvPr/>
        </p:nvSpPr>
        <p:spPr>
          <a:xfrm>
            <a:off x="914400" y="2011680"/>
            <a:ext cx="73152" cy="594360"/>
          </a:xfrm>
          <a:prstGeom prst="rect">
            <a:avLst/>
          </a:prstGeom>
          <a:solidFill>
            <a:srgbClr val="3A7BD5"/>
          </a:solidFill>
          <a:ln/>
        </p:spPr>
        <p:txBody>
          <a:bodyPr/>
          <a:lstStyle/>
          <a:p>
            <a:endParaRPr lang="en-US"/>
          </a:p>
        </p:txBody>
      </p:sp>
      <p:sp>
        <p:nvSpPr>
          <p:cNvPr id="12" name="Text 10"/>
          <p:cNvSpPr/>
          <p:nvPr/>
        </p:nvSpPr>
        <p:spPr>
          <a:xfrm>
            <a:off x="1188720" y="2011680"/>
            <a:ext cx="731520" cy="594360"/>
          </a:xfrm>
          <a:prstGeom prst="rect">
            <a:avLst/>
          </a:prstGeom>
          <a:noFill/>
          <a:ln/>
        </p:spPr>
        <p:txBody>
          <a:bodyPr wrap="square" lIns="0" tIns="0" rIns="0" bIns="0" rtlCol="0" anchor="ctr"/>
          <a:lstStyle/>
          <a:p>
            <a:pPr marL="0" indent="0">
              <a:buNone/>
            </a:pPr>
            <a:r>
              <a:rPr lang="en-US" sz="1100" b="1" dirty="0">
                <a:solidFill>
                  <a:srgbClr val="3A7BD5"/>
                </a:solidFill>
                <a:latin typeface="Calibri" pitchFamily="34" charset="0"/>
                <a:ea typeface="Calibri" pitchFamily="34" charset="-122"/>
                <a:cs typeface="Calibri" pitchFamily="34" charset="-120"/>
              </a:rPr>
              <a:t>Tier 2</a:t>
            </a:r>
            <a:endParaRPr lang="en-US" sz="1100" dirty="0"/>
          </a:p>
        </p:txBody>
      </p:sp>
      <p:sp>
        <p:nvSpPr>
          <p:cNvPr id="13" name="Text 11"/>
          <p:cNvSpPr/>
          <p:nvPr/>
        </p:nvSpPr>
        <p:spPr>
          <a:xfrm>
            <a:off x="2011680" y="2011680"/>
            <a:ext cx="2743200" cy="59436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Free-Tier OpenRouter</a:t>
            </a:r>
            <a:endParaRPr lang="en-US" sz="1300" dirty="0"/>
          </a:p>
        </p:txBody>
      </p:sp>
      <p:sp>
        <p:nvSpPr>
          <p:cNvPr id="14" name="Text 12"/>
          <p:cNvSpPr/>
          <p:nvPr/>
        </p:nvSpPr>
        <p:spPr>
          <a:xfrm>
            <a:off x="4754880" y="2011680"/>
            <a:ext cx="2743200" cy="59436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Cloud fallback, per-minute rate guards</a:t>
            </a:r>
            <a:endParaRPr lang="en-US" sz="1100" dirty="0"/>
          </a:p>
        </p:txBody>
      </p:sp>
      <p:sp>
        <p:nvSpPr>
          <p:cNvPr id="15" name="Text 13"/>
          <p:cNvSpPr/>
          <p:nvPr/>
        </p:nvSpPr>
        <p:spPr>
          <a:xfrm>
            <a:off x="2743200" y="2560320"/>
            <a:ext cx="3657600" cy="228600"/>
          </a:xfrm>
          <a:prstGeom prst="rect">
            <a:avLst/>
          </a:prstGeom>
          <a:noFill/>
          <a:ln/>
        </p:spPr>
        <p:txBody>
          <a:bodyPr wrap="square" lIns="0" tIns="0" rIns="0" bIns="0" rtlCol="0" anchor="ctr"/>
          <a:lstStyle/>
          <a:p>
            <a:pPr marL="0" indent="0">
              <a:buNone/>
            </a:pPr>
            <a:r>
              <a:rPr lang="en-US" sz="900" dirty="0">
                <a:solidFill>
                  <a:srgbClr val="4A4A6A"/>
                </a:solidFill>
                <a:latin typeface="Calibri" pitchFamily="34" charset="0"/>
                <a:ea typeface="Calibri" pitchFamily="34" charset="-122"/>
                <a:cs typeface="Calibri" pitchFamily="34" charset="-120"/>
              </a:rPr>
              <a:t>↓  On non-200 / 429 / timeout</a:t>
            </a:r>
            <a:endParaRPr lang="en-US" sz="900" dirty="0"/>
          </a:p>
        </p:txBody>
      </p:sp>
      <p:sp>
        <p:nvSpPr>
          <p:cNvPr id="16" name="Shape 14"/>
          <p:cNvSpPr/>
          <p:nvPr/>
        </p:nvSpPr>
        <p:spPr>
          <a:xfrm>
            <a:off x="914400" y="2788920"/>
            <a:ext cx="6858000" cy="594360"/>
          </a:xfrm>
          <a:prstGeom prst="rect">
            <a:avLst/>
          </a:prstGeom>
          <a:solidFill>
            <a:srgbClr val="E3F2FD"/>
          </a:solidFill>
          <a:ln/>
        </p:spPr>
        <p:txBody>
          <a:bodyPr/>
          <a:lstStyle/>
          <a:p>
            <a:endParaRPr lang="en-US"/>
          </a:p>
        </p:txBody>
      </p:sp>
      <p:sp>
        <p:nvSpPr>
          <p:cNvPr id="17" name="Shape 15"/>
          <p:cNvSpPr/>
          <p:nvPr/>
        </p:nvSpPr>
        <p:spPr>
          <a:xfrm>
            <a:off x="914400" y="2788920"/>
            <a:ext cx="73152" cy="594360"/>
          </a:xfrm>
          <a:prstGeom prst="rect">
            <a:avLst/>
          </a:prstGeom>
          <a:solidFill>
            <a:srgbClr val="3A7BD5"/>
          </a:solidFill>
          <a:ln/>
        </p:spPr>
        <p:txBody>
          <a:bodyPr/>
          <a:lstStyle/>
          <a:p>
            <a:endParaRPr lang="en-US"/>
          </a:p>
        </p:txBody>
      </p:sp>
      <p:sp>
        <p:nvSpPr>
          <p:cNvPr id="18" name="Text 16"/>
          <p:cNvSpPr/>
          <p:nvPr/>
        </p:nvSpPr>
        <p:spPr>
          <a:xfrm>
            <a:off x="1188720" y="2788920"/>
            <a:ext cx="731520" cy="594360"/>
          </a:xfrm>
          <a:prstGeom prst="rect">
            <a:avLst/>
          </a:prstGeom>
          <a:noFill/>
          <a:ln/>
        </p:spPr>
        <p:txBody>
          <a:bodyPr wrap="square" lIns="0" tIns="0" rIns="0" bIns="0" rtlCol="0" anchor="ctr"/>
          <a:lstStyle/>
          <a:p>
            <a:pPr marL="0" indent="0">
              <a:buNone/>
            </a:pPr>
            <a:r>
              <a:rPr lang="en-US" sz="1100" b="1" dirty="0">
                <a:solidFill>
                  <a:srgbClr val="3A7BD5"/>
                </a:solidFill>
                <a:latin typeface="Calibri" pitchFamily="34" charset="0"/>
                <a:ea typeface="Calibri" pitchFamily="34" charset="-122"/>
                <a:cs typeface="Calibri" pitchFamily="34" charset="-120"/>
              </a:rPr>
              <a:t>Tier 3</a:t>
            </a:r>
            <a:endParaRPr lang="en-US" sz="1100" dirty="0"/>
          </a:p>
        </p:txBody>
      </p:sp>
      <p:sp>
        <p:nvSpPr>
          <p:cNvPr id="19" name="Text 17"/>
          <p:cNvSpPr/>
          <p:nvPr/>
        </p:nvSpPr>
        <p:spPr>
          <a:xfrm>
            <a:off x="2011680" y="2788920"/>
            <a:ext cx="2743200" cy="59436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Free-Tier Cerebras</a:t>
            </a:r>
            <a:endParaRPr lang="en-US" sz="1300" dirty="0"/>
          </a:p>
        </p:txBody>
      </p:sp>
      <p:sp>
        <p:nvSpPr>
          <p:cNvPr id="20" name="Text 18"/>
          <p:cNvSpPr/>
          <p:nvPr/>
        </p:nvSpPr>
        <p:spPr>
          <a:xfrm>
            <a:off x="4754880" y="2788920"/>
            <a:ext cx="2743200" cy="59436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Secondary cloud fallback</a:t>
            </a:r>
            <a:endParaRPr lang="en-US" sz="1100" dirty="0"/>
          </a:p>
        </p:txBody>
      </p:sp>
      <p:sp>
        <p:nvSpPr>
          <p:cNvPr id="21" name="Text 19"/>
          <p:cNvSpPr/>
          <p:nvPr/>
        </p:nvSpPr>
        <p:spPr>
          <a:xfrm>
            <a:off x="2743200" y="3337560"/>
            <a:ext cx="3657600" cy="228600"/>
          </a:xfrm>
          <a:prstGeom prst="rect">
            <a:avLst/>
          </a:prstGeom>
          <a:noFill/>
          <a:ln/>
        </p:spPr>
        <p:txBody>
          <a:bodyPr wrap="square" lIns="0" tIns="0" rIns="0" bIns="0" rtlCol="0" anchor="ctr"/>
          <a:lstStyle/>
          <a:p>
            <a:pPr marL="0" indent="0">
              <a:buNone/>
            </a:pPr>
            <a:r>
              <a:rPr lang="en-US" sz="900" dirty="0">
                <a:solidFill>
                  <a:srgbClr val="4A4A6A"/>
                </a:solidFill>
                <a:latin typeface="Calibri" pitchFamily="34" charset="0"/>
                <a:ea typeface="Calibri" pitchFamily="34" charset="-122"/>
                <a:cs typeface="Calibri" pitchFamily="34" charset="-120"/>
              </a:rPr>
              <a:t>↓  On non-200 / 429 / timeout</a:t>
            </a:r>
            <a:endParaRPr lang="en-US" sz="900" dirty="0"/>
          </a:p>
        </p:txBody>
      </p:sp>
      <p:sp>
        <p:nvSpPr>
          <p:cNvPr id="22" name="Shape 20"/>
          <p:cNvSpPr/>
          <p:nvPr/>
        </p:nvSpPr>
        <p:spPr>
          <a:xfrm>
            <a:off x="914400" y="3566160"/>
            <a:ext cx="6858000" cy="594360"/>
          </a:xfrm>
          <a:prstGeom prst="rect">
            <a:avLst/>
          </a:prstGeom>
          <a:solidFill>
            <a:srgbClr val="EEF1F8"/>
          </a:solidFill>
          <a:ln/>
        </p:spPr>
        <p:txBody>
          <a:bodyPr/>
          <a:lstStyle/>
          <a:p>
            <a:endParaRPr lang="en-US"/>
          </a:p>
        </p:txBody>
      </p:sp>
      <p:sp>
        <p:nvSpPr>
          <p:cNvPr id="23" name="Shape 21"/>
          <p:cNvSpPr/>
          <p:nvPr/>
        </p:nvSpPr>
        <p:spPr>
          <a:xfrm>
            <a:off x="914400" y="3566160"/>
            <a:ext cx="73152" cy="594360"/>
          </a:xfrm>
          <a:prstGeom prst="rect">
            <a:avLst/>
          </a:prstGeom>
          <a:solidFill>
            <a:srgbClr val="1E2761"/>
          </a:solidFill>
          <a:ln/>
        </p:spPr>
        <p:txBody>
          <a:bodyPr/>
          <a:lstStyle/>
          <a:p>
            <a:endParaRPr lang="en-US"/>
          </a:p>
        </p:txBody>
      </p:sp>
      <p:sp>
        <p:nvSpPr>
          <p:cNvPr id="24" name="Text 22"/>
          <p:cNvSpPr/>
          <p:nvPr/>
        </p:nvSpPr>
        <p:spPr>
          <a:xfrm>
            <a:off x="1188720" y="3566160"/>
            <a:ext cx="731520" cy="594360"/>
          </a:xfrm>
          <a:prstGeom prst="rect">
            <a:avLst/>
          </a:prstGeom>
          <a:noFill/>
          <a:ln/>
        </p:spPr>
        <p:txBody>
          <a:bodyPr wrap="square" lIns="0" tIns="0" rIns="0" bIns="0" rtlCol="0" anchor="ctr"/>
          <a:lstStyle/>
          <a:p>
            <a:pPr marL="0" indent="0">
              <a:buNone/>
            </a:pPr>
            <a:r>
              <a:rPr lang="en-US" sz="1100" b="1" dirty="0">
                <a:solidFill>
                  <a:srgbClr val="1E2761"/>
                </a:solidFill>
                <a:latin typeface="Calibri" pitchFamily="34" charset="0"/>
                <a:ea typeface="Calibri" pitchFamily="34" charset="-122"/>
                <a:cs typeface="Calibri" pitchFamily="34" charset="-120"/>
              </a:rPr>
              <a:t>Tier 4</a:t>
            </a:r>
            <a:endParaRPr lang="en-US" sz="1100" dirty="0"/>
          </a:p>
        </p:txBody>
      </p:sp>
      <p:sp>
        <p:nvSpPr>
          <p:cNvPr id="25" name="Text 23"/>
          <p:cNvSpPr/>
          <p:nvPr/>
        </p:nvSpPr>
        <p:spPr>
          <a:xfrm>
            <a:off x="2011680" y="3566160"/>
            <a:ext cx="2743200" cy="594360"/>
          </a:xfrm>
          <a:prstGeom prst="rect">
            <a:avLst/>
          </a:prstGeom>
          <a:noFill/>
          <a:ln/>
        </p:spPr>
        <p:txBody>
          <a:bodyPr wrap="square" lIns="0" tIns="0" rIns="0" bIns="0" rtlCol="0" anchor="ctr"/>
          <a:lstStyle/>
          <a:p>
            <a:pPr marL="0" indent="0">
              <a:buNone/>
            </a:pPr>
            <a:r>
              <a:rPr lang="en-US" sz="1300" b="1" dirty="0">
                <a:solidFill>
                  <a:srgbClr val="1A1A2E"/>
                </a:solidFill>
                <a:latin typeface="Calibri" pitchFamily="34" charset="0"/>
                <a:ea typeface="Calibri" pitchFamily="34" charset="-122"/>
                <a:cs typeface="Calibri" pitchFamily="34" charset="-120"/>
              </a:rPr>
              <a:t>Rule-Based Fallback</a:t>
            </a:r>
            <a:endParaRPr lang="en-US" sz="1300" dirty="0"/>
          </a:p>
        </p:txBody>
      </p:sp>
      <p:sp>
        <p:nvSpPr>
          <p:cNvPr id="26" name="Text 24"/>
          <p:cNvSpPr/>
          <p:nvPr/>
        </p:nvSpPr>
        <p:spPr>
          <a:xfrm>
            <a:off x="4754880" y="3566160"/>
            <a:ext cx="2743200" cy="594360"/>
          </a:xfrm>
          <a:prstGeom prst="rect">
            <a:avLst/>
          </a:prstGeom>
          <a:noFill/>
          <a:ln/>
        </p:spPr>
        <p:txBody>
          <a:bodyPr wrap="square" lIns="0" tIns="0" rIns="0" bIns="0" rtlCol="0" anchor="ctr"/>
          <a:lstStyle/>
          <a:p>
            <a:pPr marL="0" indent="0">
              <a:buNone/>
            </a:pPr>
            <a:r>
              <a:rPr lang="en-US" sz="1100" dirty="0">
                <a:solidFill>
                  <a:srgbClr val="4A4A6A"/>
                </a:solidFill>
                <a:latin typeface="Calibri" pitchFamily="34" charset="0"/>
                <a:ea typeface="Calibri" pitchFamily="34" charset="-122"/>
                <a:cs typeface="Calibri" pitchFamily="34" charset="-120"/>
              </a:rPr>
              <a:t>Always succeeds — no AI call is load-bearing</a:t>
            </a:r>
            <a:endParaRPr lang="en-US" sz="1100" dirty="0"/>
          </a:p>
        </p:txBody>
      </p:sp>
      <p:sp>
        <p:nvSpPr>
          <p:cNvPr id="27" name="Shape 25"/>
          <p:cNvSpPr/>
          <p:nvPr/>
        </p:nvSpPr>
        <p:spPr>
          <a:xfrm>
            <a:off x="914400" y="4343400"/>
            <a:ext cx="6858000" cy="365760"/>
          </a:xfrm>
          <a:prstGeom prst="rect">
            <a:avLst/>
          </a:prstGeom>
          <a:solidFill>
            <a:srgbClr val="1E2761"/>
          </a:solidFill>
          <a:ln/>
        </p:spPr>
        <p:txBody>
          <a:bodyPr/>
          <a:lstStyle/>
          <a:p>
            <a:endParaRPr lang="en-US"/>
          </a:p>
        </p:txBody>
      </p:sp>
      <p:sp>
        <p:nvSpPr>
          <p:cNvPr id="28" name="Text 26"/>
          <p:cNvSpPr/>
          <p:nvPr/>
        </p:nvSpPr>
        <p:spPr>
          <a:xfrm>
            <a:off x="1097280" y="4343400"/>
            <a:ext cx="6492240" cy="36576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Result: Framework is not merely cheap when free tier is available — it is correct when the free tier is exhausted.</a:t>
            </a:r>
            <a:endParaRPr lang="en-US" sz="1100" dirty="0"/>
          </a:p>
        </p:txBody>
      </p:sp>
      <p:sp>
        <p:nvSpPr>
          <p:cNvPr id="29" name="Shape 27"/>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30" name="Text 28"/>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7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Ten-Phase Pipeline</a:t>
            </a:r>
            <a:endParaRPr lang="en-US" sz="3000" dirty="0"/>
          </a:p>
        </p:txBody>
      </p:sp>
      <p:sp>
        <p:nvSpPr>
          <p:cNvPr id="3" name="Shape 1"/>
          <p:cNvSpPr/>
          <p:nvPr/>
        </p:nvSpPr>
        <p:spPr>
          <a:xfrm>
            <a:off x="548640" y="1005840"/>
            <a:ext cx="365760" cy="365760"/>
          </a:xfrm>
          <a:prstGeom prst="rect">
            <a:avLst/>
          </a:prstGeom>
          <a:solidFill>
            <a:srgbClr val="1E2761"/>
          </a:solidFill>
          <a:ln/>
        </p:spPr>
        <p:txBody>
          <a:bodyPr/>
          <a:lstStyle/>
          <a:p>
            <a:endParaRPr lang="en-US"/>
          </a:p>
        </p:txBody>
      </p:sp>
      <p:sp>
        <p:nvSpPr>
          <p:cNvPr id="4" name="Text 2"/>
          <p:cNvSpPr/>
          <p:nvPr/>
        </p:nvSpPr>
        <p:spPr>
          <a:xfrm>
            <a:off x="548640" y="100584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0</a:t>
            </a:r>
            <a:endParaRPr lang="en-US" sz="1400" dirty="0"/>
          </a:p>
        </p:txBody>
      </p:sp>
      <p:sp>
        <p:nvSpPr>
          <p:cNvPr id="5" name="Text 3"/>
          <p:cNvSpPr/>
          <p:nvPr/>
        </p:nvSpPr>
        <p:spPr>
          <a:xfrm>
            <a:off x="1051560" y="100584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Network Discovery &amp; Topology</a:t>
            </a:r>
            <a:endParaRPr lang="en-US" sz="1100" dirty="0"/>
          </a:p>
        </p:txBody>
      </p:sp>
      <p:sp>
        <p:nvSpPr>
          <p:cNvPr id="6" name="Shape 4"/>
          <p:cNvSpPr/>
          <p:nvPr/>
        </p:nvSpPr>
        <p:spPr>
          <a:xfrm>
            <a:off x="548640" y="1737360"/>
            <a:ext cx="365760" cy="365760"/>
          </a:xfrm>
          <a:prstGeom prst="rect">
            <a:avLst/>
          </a:prstGeom>
          <a:solidFill>
            <a:srgbClr val="1E2761"/>
          </a:solidFill>
          <a:ln/>
        </p:spPr>
        <p:txBody>
          <a:bodyPr/>
          <a:lstStyle/>
          <a:p>
            <a:endParaRPr lang="en-US"/>
          </a:p>
        </p:txBody>
      </p:sp>
      <p:sp>
        <p:nvSpPr>
          <p:cNvPr id="7" name="Text 5"/>
          <p:cNvSpPr/>
          <p:nvPr/>
        </p:nvSpPr>
        <p:spPr>
          <a:xfrm>
            <a:off x="548640" y="173736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8" name="Text 6"/>
          <p:cNvSpPr/>
          <p:nvPr/>
        </p:nvSpPr>
        <p:spPr>
          <a:xfrm>
            <a:off x="1051560" y="173736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Multi-Technique Port Discovery</a:t>
            </a:r>
            <a:endParaRPr lang="en-US" sz="1100" dirty="0"/>
          </a:p>
        </p:txBody>
      </p:sp>
      <p:sp>
        <p:nvSpPr>
          <p:cNvPr id="9" name="Shape 7"/>
          <p:cNvSpPr/>
          <p:nvPr/>
        </p:nvSpPr>
        <p:spPr>
          <a:xfrm>
            <a:off x="548640" y="2468880"/>
            <a:ext cx="365760" cy="365760"/>
          </a:xfrm>
          <a:prstGeom prst="rect">
            <a:avLst/>
          </a:prstGeom>
          <a:solidFill>
            <a:srgbClr val="1E2761"/>
          </a:solidFill>
          <a:ln/>
        </p:spPr>
        <p:txBody>
          <a:bodyPr/>
          <a:lstStyle/>
          <a:p>
            <a:endParaRPr lang="en-US"/>
          </a:p>
        </p:txBody>
      </p:sp>
      <p:sp>
        <p:nvSpPr>
          <p:cNvPr id="10" name="Text 8"/>
          <p:cNvSpPr/>
          <p:nvPr/>
        </p:nvSpPr>
        <p:spPr>
          <a:xfrm>
            <a:off x="548640" y="246888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1" name="Text 9"/>
          <p:cNvSpPr/>
          <p:nvPr/>
        </p:nvSpPr>
        <p:spPr>
          <a:xfrm>
            <a:off x="1051560" y="246888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Service Version Detection</a:t>
            </a:r>
            <a:endParaRPr lang="en-US" sz="1100" dirty="0"/>
          </a:p>
        </p:txBody>
      </p:sp>
      <p:sp>
        <p:nvSpPr>
          <p:cNvPr id="12" name="Shape 10"/>
          <p:cNvSpPr/>
          <p:nvPr/>
        </p:nvSpPr>
        <p:spPr>
          <a:xfrm>
            <a:off x="548640" y="3200400"/>
            <a:ext cx="365760" cy="365760"/>
          </a:xfrm>
          <a:prstGeom prst="rect">
            <a:avLst/>
          </a:prstGeom>
          <a:solidFill>
            <a:srgbClr val="1E2761"/>
          </a:solidFill>
          <a:ln/>
        </p:spPr>
        <p:txBody>
          <a:bodyPr/>
          <a:lstStyle/>
          <a:p>
            <a:endParaRPr lang="en-US"/>
          </a:p>
        </p:txBody>
      </p:sp>
      <p:sp>
        <p:nvSpPr>
          <p:cNvPr id="13" name="Text 11"/>
          <p:cNvSpPr/>
          <p:nvPr/>
        </p:nvSpPr>
        <p:spPr>
          <a:xfrm>
            <a:off x="548640" y="320040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4" name="Text 12"/>
          <p:cNvSpPr/>
          <p:nvPr/>
        </p:nvSpPr>
        <p:spPr>
          <a:xfrm>
            <a:off x="1051560" y="320040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NSE Script Scanning + AI Script Selection</a:t>
            </a:r>
            <a:endParaRPr lang="en-US" sz="1100" dirty="0"/>
          </a:p>
        </p:txBody>
      </p:sp>
      <p:sp>
        <p:nvSpPr>
          <p:cNvPr id="15" name="Shape 13"/>
          <p:cNvSpPr/>
          <p:nvPr/>
        </p:nvSpPr>
        <p:spPr>
          <a:xfrm>
            <a:off x="548640" y="3931920"/>
            <a:ext cx="365760" cy="365760"/>
          </a:xfrm>
          <a:prstGeom prst="rect">
            <a:avLst/>
          </a:prstGeom>
          <a:solidFill>
            <a:srgbClr val="1E2761"/>
          </a:solidFill>
          <a:ln/>
        </p:spPr>
        <p:txBody>
          <a:bodyPr/>
          <a:lstStyle/>
          <a:p>
            <a:endParaRPr lang="en-US"/>
          </a:p>
        </p:txBody>
      </p:sp>
      <p:sp>
        <p:nvSpPr>
          <p:cNvPr id="16" name="Text 14"/>
          <p:cNvSpPr/>
          <p:nvPr/>
        </p:nvSpPr>
        <p:spPr>
          <a:xfrm>
            <a:off x="548640" y="393192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17" name="Text 15"/>
          <p:cNvSpPr/>
          <p:nvPr/>
        </p:nvSpPr>
        <p:spPr>
          <a:xfrm>
            <a:off x="1051560" y="393192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Multi-Source CVE Enrichment (NVD, KEV, ExploitDB, OSV)</a:t>
            </a:r>
            <a:endParaRPr lang="en-US" sz="1100" dirty="0"/>
          </a:p>
        </p:txBody>
      </p:sp>
      <p:sp>
        <p:nvSpPr>
          <p:cNvPr id="18" name="Shape 16"/>
          <p:cNvSpPr/>
          <p:nvPr/>
        </p:nvSpPr>
        <p:spPr>
          <a:xfrm>
            <a:off x="4846320" y="1005840"/>
            <a:ext cx="365760" cy="365760"/>
          </a:xfrm>
          <a:prstGeom prst="rect">
            <a:avLst/>
          </a:prstGeom>
          <a:solidFill>
            <a:srgbClr val="1E2761"/>
          </a:solidFill>
          <a:ln/>
        </p:spPr>
        <p:txBody>
          <a:bodyPr/>
          <a:lstStyle/>
          <a:p>
            <a:endParaRPr lang="en-US"/>
          </a:p>
        </p:txBody>
      </p:sp>
      <p:sp>
        <p:nvSpPr>
          <p:cNvPr id="19" name="Text 17"/>
          <p:cNvSpPr/>
          <p:nvPr/>
        </p:nvSpPr>
        <p:spPr>
          <a:xfrm>
            <a:off x="4846320" y="100584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20" name="Text 18"/>
          <p:cNvSpPr/>
          <p:nvPr/>
        </p:nvSpPr>
        <p:spPr>
          <a:xfrm>
            <a:off x="5349240" y="100584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Web Vulnerability Scanning (Nikto, Dirb, sqlmap, WPScan)</a:t>
            </a:r>
            <a:endParaRPr lang="en-US" sz="1100" dirty="0"/>
          </a:p>
        </p:txBody>
      </p:sp>
      <p:sp>
        <p:nvSpPr>
          <p:cNvPr id="21" name="Shape 19"/>
          <p:cNvSpPr/>
          <p:nvPr/>
        </p:nvSpPr>
        <p:spPr>
          <a:xfrm>
            <a:off x="4846320" y="1737360"/>
            <a:ext cx="365760" cy="365760"/>
          </a:xfrm>
          <a:prstGeom prst="rect">
            <a:avLst/>
          </a:prstGeom>
          <a:solidFill>
            <a:srgbClr val="1E2761"/>
          </a:solidFill>
          <a:ln/>
        </p:spPr>
        <p:txBody>
          <a:bodyPr/>
          <a:lstStyle/>
          <a:p>
            <a:endParaRPr lang="en-US"/>
          </a:p>
        </p:txBody>
      </p:sp>
      <p:sp>
        <p:nvSpPr>
          <p:cNvPr id="22" name="Text 20"/>
          <p:cNvSpPr/>
          <p:nvPr/>
        </p:nvSpPr>
        <p:spPr>
          <a:xfrm>
            <a:off x="4846320" y="173736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6</a:t>
            </a:r>
            <a:endParaRPr lang="en-US" sz="1400" dirty="0"/>
          </a:p>
        </p:txBody>
      </p:sp>
      <p:sp>
        <p:nvSpPr>
          <p:cNvPr id="23" name="Text 21"/>
          <p:cNvSpPr/>
          <p:nvPr/>
        </p:nvSpPr>
        <p:spPr>
          <a:xfrm>
            <a:off x="5349240" y="173736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Exploit Generation (Map Lookup → AI Fallback)</a:t>
            </a:r>
            <a:endParaRPr lang="en-US" sz="1100" dirty="0"/>
          </a:p>
        </p:txBody>
      </p:sp>
      <p:sp>
        <p:nvSpPr>
          <p:cNvPr id="24" name="Shape 22"/>
          <p:cNvSpPr/>
          <p:nvPr/>
        </p:nvSpPr>
        <p:spPr>
          <a:xfrm>
            <a:off x="4846320" y="2468880"/>
            <a:ext cx="365760" cy="365760"/>
          </a:xfrm>
          <a:prstGeom prst="rect">
            <a:avLst/>
          </a:prstGeom>
          <a:solidFill>
            <a:srgbClr val="1E2761"/>
          </a:solidFill>
          <a:ln/>
        </p:spPr>
        <p:txBody>
          <a:bodyPr/>
          <a:lstStyle/>
          <a:p>
            <a:endParaRPr lang="en-US"/>
          </a:p>
        </p:txBody>
      </p:sp>
      <p:sp>
        <p:nvSpPr>
          <p:cNvPr id="25" name="Text 23"/>
          <p:cNvSpPr/>
          <p:nvPr/>
        </p:nvSpPr>
        <p:spPr>
          <a:xfrm>
            <a:off x="4846320" y="246888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7</a:t>
            </a:r>
            <a:endParaRPr lang="en-US" sz="1400" dirty="0"/>
          </a:p>
        </p:txBody>
      </p:sp>
      <p:sp>
        <p:nvSpPr>
          <p:cNvPr id="26" name="Text 24"/>
          <p:cNvSpPr/>
          <p:nvPr/>
        </p:nvSpPr>
        <p:spPr>
          <a:xfrm>
            <a:off x="5349240" y="246888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Live Exploitation (Metasploit Interactive Console)</a:t>
            </a:r>
            <a:endParaRPr lang="en-US" sz="1100" dirty="0"/>
          </a:p>
        </p:txBody>
      </p:sp>
      <p:sp>
        <p:nvSpPr>
          <p:cNvPr id="27" name="Shape 25"/>
          <p:cNvSpPr/>
          <p:nvPr/>
        </p:nvSpPr>
        <p:spPr>
          <a:xfrm>
            <a:off x="4846320" y="3200400"/>
            <a:ext cx="365760" cy="365760"/>
          </a:xfrm>
          <a:prstGeom prst="rect">
            <a:avLst/>
          </a:prstGeom>
          <a:solidFill>
            <a:srgbClr val="1E2761"/>
          </a:solidFill>
          <a:ln/>
        </p:spPr>
        <p:txBody>
          <a:bodyPr/>
          <a:lstStyle/>
          <a:p>
            <a:endParaRPr lang="en-US"/>
          </a:p>
        </p:txBody>
      </p:sp>
      <p:sp>
        <p:nvSpPr>
          <p:cNvPr id="28" name="Text 26"/>
          <p:cNvSpPr/>
          <p:nvPr/>
        </p:nvSpPr>
        <p:spPr>
          <a:xfrm>
            <a:off x="4846320" y="320040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8</a:t>
            </a:r>
            <a:endParaRPr lang="en-US" sz="1400" dirty="0"/>
          </a:p>
        </p:txBody>
      </p:sp>
      <p:sp>
        <p:nvSpPr>
          <p:cNvPr id="29" name="Text 27"/>
          <p:cNvSpPr/>
          <p:nvPr/>
        </p:nvSpPr>
        <p:spPr>
          <a:xfrm>
            <a:off x="5349240" y="320040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Remediation Generation (Risk + Fix + Verification)</a:t>
            </a:r>
            <a:endParaRPr lang="en-US" sz="1100" dirty="0"/>
          </a:p>
        </p:txBody>
      </p:sp>
      <p:sp>
        <p:nvSpPr>
          <p:cNvPr id="30" name="Shape 28"/>
          <p:cNvSpPr/>
          <p:nvPr/>
        </p:nvSpPr>
        <p:spPr>
          <a:xfrm>
            <a:off x="4846320" y="3931920"/>
            <a:ext cx="365760" cy="365760"/>
          </a:xfrm>
          <a:prstGeom prst="rect">
            <a:avLst/>
          </a:prstGeom>
          <a:solidFill>
            <a:srgbClr val="1E2761"/>
          </a:solidFill>
          <a:ln/>
        </p:spPr>
        <p:txBody>
          <a:bodyPr/>
          <a:lstStyle/>
          <a:p>
            <a:endParaRPr lang="en-US"/>
          </a:p>
        </p:txBody>
      </p:sp>
      <p:sp>
        <p:nvSpPr>
          <p:cNvPr id="31" name="Text 29"/>
          <p:cNvSpPr/>
          <p:nvPr/>
        </p:nvSpPr>
        <p:spPr>
          <a:xfrm>
            <a:off x="4846320" y="3931920"/>
            <a:ext cx="365760" cy="36576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9</a:t>
            </a:r>
            <a:endParaRPr lang="en-US" sz="1400" dirty="0"/>
          </a:p>
        </p:txBody>
      </p:sp>
      <p:sp>
        <p:nvSpPr>
          <p:cNvPr id="32" name="Text 30"/>
          <p:cNvSpPr/>
          <p:nvPr/>
        </p:nvSpPr>
        <p:spPr>
          <a:xfrm>
            <a:off x="5349240" y="3931920"/>
            <a:ext cx="3474720" cy="50292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Multi-Format Report Export (HTML, PDF, DOCX, JSON)</a:t>
            </a:r>
            <a:endParaRPr lang="en-US" sz="1100" dirty="0"/>
          </a:p>
        </p:txBody>
      </p:sp>
      <p:sp>
        <p:nvSpPr>
          <p:cNvPr id="33" name="Text 31"/>
          <p:cNvSpPr/>
          <p:nvPr/>
        </p:nvSpPr>
        <p:spPr>
          <a:xfrm>
            <a:off x="548640" y="4572000"/>
            <a:ext cx="8046720" cy="182880"/>
          </a:xfrm>
          <a:prstGeom prst="rect">
            <a:avLst/>
          </a:prstGeom>
          <a:noFill/>
          <a:ln/>
        </p:spPr>
        <p:txBody>
          <a:bodyPr wrap="square" lIns="0" tIns="0" rIns="0" bIns="0" rtlCol="0" anchor="ctr"/>
          <a:lstStyle/>
          <a:p>
            <a:pPr marL="0" indent="0">
              <a:buNone/>
            </a:pPr>
            <a:r>
              <a:rPr lang="en-US" sz="1000" i="1" dirty="0">
                <a:solidFill>
                  <a:srgbClr val="4A4A6A"/>
                </a:solidFill>
                <a:latin typeface="Calibri" pitchFamily="34" charset="0"/>
                <a:ea typeface="Calibri" pitchFamily="34" charset="-122"/>
                <a:cs typeface="Calibri" pitchFamily="34" charset="-120"/>
              </a:rPr>
              <a:t>AI is invoked in 9 bounded roles across these phases — every role has a deterministic fallback</a:t>
            </a:r>
            <a:endParaRPr lang="en-US" sz="1000" dirty="0"/>
          </a:p>
        </p:txBody>
      </p:sp>
      <p:sp>
        <p:nvSpPr>
          <p:cNvPr id="34" name="Shape 32"/>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35" name="Text 33"/>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8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Workflow Diagram</a:t>
            </a:r>
            <a:endParaRPr lang="en-US" sz="3000" dirty="0"/>
          </a:p>
        </p:txBody>
      </p:sp>
      <p:sp>
        <p:nvSpPr>
          <p:cNvPr id="3" name="Text 1"/>
          <p:cNvSpPr/>
          <p:nvPr/>
        </p:nvSpPr>
        <p:spPr>
          <a:xfrm>
            <a:off x="548640" y="777240"/>
            <a:ext cx="8046720" cy="274320"/>
          </a:xfrm>
          <a:prstGeom prst="rect">
            <a:avLst/>
          </a:prstGeom>
          <a:noFill/>
          <a:ln/>
        </p:spPr>
        <p:txBody>
          <a:bodyPr wrap="square" lIns="0" tIns="0" rIns="0" bIns="0" rtlCol="0" anchor="ctr"/>
          <a:lstStyle/>
          <a:p>
            <a:pPr marL="0" indent="0">
              <a:buNone/>
            </a:pPr>
            <a:r>
              <a:rPr lang="en-US" sz="1400" i="1" dirty="0">
                <a:solidFill>
                  <a:srgbClr val="3A7BD5"/>
                </a:solidFill>
                <a:latin typeface="Calibri" pitchFamily="34" charset="0"/>
                <a:ea typeface="Calibri" pitchFamily="34" charset="-122"/>
                <a:cs typeface="Calibri" pitchFamily="34" charset="-120"/>
              </a:rPr>
              <a:t>PentestChain v2.1 — Full Workflow</a:t>
            </a:r>
            <a:endParaRPr lang="en-US" sz="1400" dirty="0"/>
          </a:p>
        </p:txBody>
      </p:sp>
      <p:sp>
        <p:nvSpPr>
          <p:cNvPr id="4" name="Shape 2"/>
          <p:cNvSpPr/>
          <p:nvPr/>
        </p:nvSpPr>
        <p:spPr>
          <a:xfrm>
            <a:off x="457200" y="1188720"/>
            <a:ext cx="1554480" cy="868680"/>
          </a:xfrm>
          <a:prstGeom prst="rect">
            <a:avLst/>
          </a:prstGeom>
          <a:solidFill>
            <a:srgbClr val="E3F2FD"/>
          </a:solidFill>
          <a:ln/>
        </p:spPr>
        <p:txBody>
          <a:bodyPr/>
          <a:lstStyle/>
          <a:p>
            <a:endParaRPr lang="en-US"/>
          </a:p>
        </p:txBody>
      </p:sp>
      <p:sp>
        <p:nvSpPr>
          <p:cNvPr id="5" name="Text 3"/>
          <p:cNvSpPr/>
          <p:nvPr/>
        </p:nvSpPr>
        <p:spPr>
          <a:xfrm>
            <a:off x="457200" y="118872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User Scan</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Request</a:t>
            </a:r>
            <a:endParaRPr lang="en-US" sz="1000" dirty="0"/>
          </a:p>
        </p:txBody>
      </p:sp>
      <p:sp>
        <p:nvSpPr>
          <p:cNvPr id="6" name="Text 4"/>
          <p:cNvSpPr/>
          <p:nvPr/>
        </p:nvSpPr>
        <p:spPr>
          <a:xfrm>
            <a:off x="1965960" y="137160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7" name="Shape 5"/>
          <p:cNvSpPr/>
          <p:nvPr/>
        </p:nvSpPr>
        <p:spPr>
          <a:xfrm>
            <a:off x="2194560" y="1188720"/>
            <a:ext cx="1554480" cy="868680"/>
          </a:xfrm>
          <a:prstGeom prst="rect">
            <a:avLst/>
          </a:prstGeom>
          <a:solidFill>
            <a:srgbClr val="E3F2FD"/>
          </a:solidFill>
          <a:ln/>
        </p:spPr>
        <p:txBody>
          <a:bodyPr/>
          <a:lstStyle/>
          <a:p>
            <a:endParaRPr lang="en-US"/>
          </a:p>
        </p:txBody>
      </p:sp>
      <p:sp>
        <p:nvSpPr>
          <p:cNvPr id="8" name="Text 6"/>
          <p:cNvSpPr/>
          <p:nvPr/>
        </p:nvSpPr>
        <p:spPr>
          <a:xfrm>
            <a:off x="2194560" y="118872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AI Health</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Check</a:t>
            </a:r>
            <a:endParaRPr lang="en-US" sz="1000" dirty="0"/>
          </a:p>
        </p:txBody>
      </p:sp>
      <p:sp>
        <p:nvSpPr>
          <p:cNvPr id="9" name="Text 7"/>
          <p:cNvSpPr/>
          <p:nvPr/>
        </p:nvSpPr>
        <p:spPr>
          <a:xfrm>
            <a:off x="3703320" y="137160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10" name="Shape 8"/>
          <p:cNvSpPr/>
          <p:nvPr/>
        </p:nvSpPr>
        <p:spPr>
          <a:xfrm>
            <a:off x="3931920" y="1188720"/>
            <a:ext cx="1554480" cy="868680"/>
          </a:xfrm>
          <a:prstGeom prst="rect">
            <a:avLst/>
          </a:prstGeom>
          <a:solidFill>
            <a:srgbClr val="E3F2FD"/>
          </a:solidFill>
          <a:ln/>
        </p:spPr>
        <p:txBody>
          <a:bodyPr/>
          <a:lstStyle/>
          <a:p>
            <a:endParaRPr lang="en-US"/>
          </a:p>
        </p:txBody>
      </p:sp>
      <p:sp>
        <p:nvSpPr>
          <p:cNvPr id="11" name="Text 9"/>
          <p:cNvSpPr/>
          <p:nvPr/>
        </p:nvSpPr>
        <p:spPr>
          <a:xfrm>
            <a:off x="3931920" y="118872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Network</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Discovery</a:t>
            </a:r>
            <a:endParaRPr lang="en-US" sz="1000" dirty="0"/>
          </a:p>
        </p:txBody>
      </p:sp>
      <p:sp>
        <p:nvSpPr>
          <p:cNvPr id="12" name="Text 10"/>
          <p:cNvSpPr/>
          <p:nvPr/>
        </p:nvSpPr>
        <p:spPr>
          <a:xfrm>
            <a:off x="5440680" y="137160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13" name="Shape 11"/>
          <p:cNvSpPr/>
          <p:nvPr/>
        </p:nvSpPr>
        <p:spPr>
          <a:xfrm>
            <a:off x="5669280" y="1188720"/>
            <a:ext cx="1554480" cy="868680"/>
          </a:xfrm>
          <a:prstGeom prst="rect">
            <a:avLst/>
          </a:prstGeom>
          <a:solidFill>
            <a:srgbClr val="E3F2FD"/>
          </a:solidFill>
          <a:ln/>
        </p:spPr>
        <p:txBody>
          <a:bodyPr/>
          <a:lstStyle/>
          <a:p>
            <a:endParaRPr lang="en-US"/>
          </a:p>
        </p:txBody>
      </p:sp>
      <p:sp>
        <p:nvSpPr>
          <p:cNvPr id="14" name="Text 12"/>
          <p:cNvSpPr/>
          <p:nvPr/>
        </p:nvSpPr>
        <p:spPr>
          <a:xfrm>
            <a:off x="5669280" y="118872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Port</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Scan</a:t>
            </a:r>
            <a:endParaRPr lang="en-US" sz="1000" dirty="0"/>
          </a:p>
        </p:txBody>
      </p:sp>
      <p:sp>
        <p:nvSpPr>
          <p:cNvPr id="15" name="Text 13"/>
          <p:cNvSpPr/>
          <p:nvPr/>
        </p:nvSpPr>
        <p:spPr>
          <a:xfrm>
            <a:off x="7178040" y="137160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16" name="Shape 14"/>
          <p:cNvSpPr/>
          <p:nvPr/>
        </p:nvSpPr>
        <p:spPr>
          <a:xfrm>
            <a:off x="7406640" y="1188720"/>
            <a:ext cx="1554480" cy="868680"/>
          </a:xfrm>
          <a:prstGeom prst="rect">
            <a:avLst/>
          </a:prstGeom>
          <a:solidFill>
            <a:srgbClr val="E3F2FD"/>
          </a:solidFill>
          <a:ln/>
        </p:spPr>
        <p:txBody>
          <a:bodyPr/>
          <a:lstStyle/>
          <a:p>
            <a:endParaRPr lang="en-US"/>
          </a:p>
        </p:txBody>
      </p:sp>
      <p:sp>
        <p:nvSpPr>
          <p:cNvPr id="17" name="Text 15"/>
          <p:cNvSpPr/>
          <p:nvPr/>
        </p:nvSpPr>
        <p:spPr>
          <a:xfrm>
            <a:off x="7406640" y="118872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Version</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Detect</a:t>
            </a:r>
            <a:endParaRPr lang="en-US" sz="1000" dirty="0"/>
          </a:p>
        </p:txBody>
      </p:sp>
      <p:sp>
        <p:nvSpPr>
          <p:cNvPr id="18" name="Shape 16"/>
          <p:cNvSpPr/>
          <p:nvPr/>
        </p:nvSpPr>
        <p:spPr>
          <a:xfrm>
            <a:off x="457200" y="2377440"/>
            <a:ext cx="1554480" cy="868680"/>
          </a:xfrm>
          <a:prstGeom prst="rect">
            <a:avLst/>
          </a:prstGeom>
          <a:solidFill>
            <a:srgbClr val="FFF3E0"/>
          </a:solidFill>
          <a:ln/>
        </p:spPr>
        <p:txBody>
          <a:bodyPr/>
          <a:lstStyle/>
          <a:p>
            <a:endParaRPr lang="en-US"/>
          </a:p>
        </p:txBody>
      </p:sp>
      <p:sp>
        <p:nvSpPr>
          <p:cNvPr id="19" name="Text 17"/>
          <p:cNvSpPr/>
          <p:nvPr/>
        </p:nvSpPr>
        <p:spPr>
          <a:xfrm>
            <a:off x="457200" y="237744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NSE Scripts</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 AI</a:t>
            </a:r>
            <a:endParaRPr lang="en-US" sz="1000" dirty="0"/>
          </a:p>
        </p:txBody>
      </p:sp>
      <p:sp>
        <p:nvSpPr>
          <p:cNvPr id="20" name="Text 18"/>
          <p:cNvSpPr/>
          <p:nvPr/>
        </p:nvSpPr>
        <p:spPr>
          <a:xfrm>
            <a:off x="1965960" y="256032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21" name="Shape 19"/>
          <p:cNvSpPr/>
          <p:nvPr/>
        </p:nvSpPr>
        <p:spPr>
          <a:xfrm>
            <a:off x="2194560" y="2377440"/>
            <a:ext cx="1554480" cy="868680"/>
          </a:xfrm>
          <a:prstGeom prst="rect">
            <a:avLst/>
          </a:prstGeom>
          <a:solidFill>
            <a:srgbClr val="FFF3E0"/>
          </a:solidFill>
          <a:ln/>
        </p:spPr>
        <p:txBody>
          <a:bodyPr/>
          <a:lstStyle/>
          <a:p>
            <a:endParaRPr lang="en-US"/>
          </a:p>
        </p:txBody>
      </p:sp>
      <p:sp>
        <p:nvSpPr>
          <p:cNvPr id="22" name="Text 20"/>
          <p:cNvSpPr/>
          <p:nvPr/>
        </p:nvSpPr>
        <p:spPr>
          <a:xfrm>
            <a:off x="2194560" y="237744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CVE Enrich</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(4 DBs)</a:t>
            </a:r>
            <a:endParaRPr lang="en-US" sz="1000" dirty="0"/>
          </a:p>
        </p:txBody>
      </p:sp>
      <p:sp>
        <p:nvSpPr>
          <p:cNvPr id="23" name="Text 21"/>
          <p:cNvSpPr/>
          <p:nvPr/>
        </p:nvSpPr>
        <p:spPr>
          <a:xfrm>
            <a:off x="3703320" y="256032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24" name="Shape 22"/>
          <p:cNvSpPr/>
          <p:nvPr/>
        </p:nvSpPr>
        <p:spPr>
          <a:xfrm>
            <a:off x="3931920" y="2377440"/>
            <a:ext cx="1554480" cy="868680"/>
          </a:xfrm>
          <a:prstGeom prst="rect">
            <a:avLst/>
          </a:prstGeom>
          <a:solidFill>
            <a:srgbClr val="FFF3E0"/>
          </a:solidFill>
          <a:ln/>
        </p:spPr>
        <p:txBody>
          <a:bodyPr/>
          <a:lstStyle/>
          <a:p>
            <a:endParaRPr lang="en-US"/>
          </a:p>
        </p:txBody>
      </p:sp>
      <p:sp>
        <p:nvSpPr>
          <p:cNvPr id="25" name="Text 23"/>
          <p:cNvSpPr/>
          <p:nvPr/>
        </p:nvSpPr>
        <p:spPr>
          <a:xfrm>
            <a:off x="3931920" y="237744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Web Scan</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(5 tools)</a:t>
            </a:r>
            <a:endParaRPr lang="en-US" sz="1000" dirty="0"/>
          </a:p>
        </p:txBody>
      </p:sp>
      <p:sp>
        <p:nvSpPr>
          <p:cNvPr id="26" name="Text 24"/>
          <p:cNvSpPr/>
          <p:nvPr/>
        </p:nvSpPr>
        <p:spPr>
          <a:xfrm>
            <a:off x="5440680" y="256032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27" name="Shape 25"/>
          <p:cNvSpPr/>
          <p:nvPr/>
        </p:nvSpPr>
        <p:spPr>
          <a:xfrm>
            <a:off x="5669280" y="2377440"/>
            <a:ext cx="1554480" cy="868680"/>
          </a:xfrm>
          <a:prstGeom prst="rect">
            <a:avLst/>
          </a:prstGeom>
          <a:solidFill>
            <a:srgbClr val="FFF3E0"/>
          </a:solidFill>
          <a:ln/>
        </p:spPr>
        <p:txBody>
          <a:bodyPr/>
          <a:lstStyle/>
          <a:p>
            <a:endParaRPr lang="en-US"/>
          </a:p>
        </p:txBody>
      </p:sp>
      <p:sp>
        <p:nvSpPr>
          <p:cNvPr id="28" name="Text 26"/>
          <p:cNvSpPr/>
          <p:nvPr/>
        </p:nvSpPr>
        <p:spPr>
          <a:xfrm>
            <a:off x="5669280" y="237744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Exploit Gen</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(Map+AI)</a:t>
            </a:r>
            <a:endParaRPr lang="en-US" sz="1000" dirty="0"/>
          </a:p>
        </p:txBody>
      </p:sp>
      <p:sp>
        <p:nvSpPr>
          <p:cNvPr id="29" name="Text 27"/>
          <p:cNvSpPr/>
          <p:nvPr/>
        </p:nvSpPr>
        <p:spPr>
          <a:xfrm>
            <a:off x="7178040" y="256032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30" name="Shape 28"/>
          <p:cNvSpPr/>
          <p:nvPr/>
        </p:nvSpPr>
        <p:spPr>
          <a:xfrm>
            <a:off x="7406640" y="2377440"/>
            <a:ext cx="1554480" cy="868680"/>
          </a:xfrm>
          <a:prstGeom prst="rect">
            <a:avLst/>
          </a:prstGeom>
          <a:solidFill>
            <a:srgbClr val="FFF3E0"/>
          </a:solidFill>
          <a:ln/>
        </p:spPr>
        <p:txBody>
          <a:bodyPr/>
          <a:lstStyle/>
          <a:p>
            <a:endParaRPr lang="en-US"/>
          </a:p>
        </p:txBody>
      </p:sp>
      <p:sp>
        <p:nvSpPr>
          <p:cNvPr id="31" name="Text 29"/>
          <p:cNvSpPr/>
          <p:nvPr/>
        </p:nvSpPr>
        <p:spPr>
          <a:xfrm>
            <a:off x="7406640" y="237744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Live</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Exploit</a:t>
            </a:r>
            <a:endParaRPr lang="en-US" sz="1000" dirty="0"/>
          </a:p>
        </p:txBody>
      </p:sp>
      <p:sp>
        <p:nvSpPr>
          <p:cNvPr id="32" name="Shape 30"/>
          <p:cNvSpPr/>
          <p:nvPr/>
        </p:nvSpPr>
        <p:spPr>
          <a:xfrm>
            <a:off x="457200" y="3566160"/>
            <a:ext cx="1554480" cy="868680"/>
          </a:xfrm>
          <a:prstGeom prst="rect">
            <a:avLst/>
          </a:prstGeom>
          <a:solidFill>
            <a:srgbClr val="E8F5E9"/>
          </a:solidFill>
          <a:ln/>
        </p:spPr>
        <p:txBody>
          <a:bodyPr/>
          <a:lstStyle/>
          <a:p>
            <a:endParaRPr lang="en-US"/>
          </a:p>
        </p:txBody>
      </p:sp>
      <p:sp>
        <p:nvSpPr>
          <p:cNvPr id="33" name="Text 31"/>
          <p:cNvSpPr/>
          <p:nvPr/>
        </p:nvSpPr>
        <p:spPr>
          <a:xfrm>
            <a:off x="457200" y="356616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Remediation</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Generation</a:t>
            </a:r>
            <a:endParaRPr lang="en-US" sz="1000" dirty="0"/>
          </a:p>
        </p:txBody>
      </p:sp>
      <p:sp>
        <p:nvSpPr>
          <p:cNvPr id="34" name="Text 32"/>
          <p:cNvSpPr/>
          <p:nvPr/>
        </p:nvSpPr>
        <p:spPr>
          <a:xfrm>
            <a:off x="1965960" y="374904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35" name="Shape 33"/>
          <p:cNvSpPr/>
          <p:nvPr/>
        </p:nvSpPr>
        <p:spPr>
          <a:xfrm>
            <a:off x="2194560" y="3566160"/>
            <a:ext cx="1554480" cy="868680"/>
          </a:xfrm>
          <a:prstGeom prst="rect">
            <a:avLst/>
          </a:prstGeom>
          <a:solidFill>
            <a:srgbClr val="E8F5E9"/>
          </a:solidFill>
          <a:ln/>
        </p:spPr>
        <p:txBody>
          <a:bodyPr/>
          <a:lstStyle/>
          <a:p>
            <a:endParaRPr lang="en-US"/>
          </a:p>
        </p:txBody>
      </p:sp>
      <p:sp>
        <p:nvSpPr>
          <p:cNvPr id="36" name="Text 34"/>
          <p:cNvSpPr/>
          <p:nvPr/>
        </p:nvSpPr>
        <p:spPr>
          <a:xfrm>
            <a:off x="2194560" y="356616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Report</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Export</a:t>
            </a:r>
            <a:endParaRPr lang="en-US" sz="1000" dirty="0"/>
          </a:p>
        </p:txBody>
      </p:sp>
      <p:sp>
        <p:nvSpPr>
          <p:cNvPr id="37" name="Text 35"/>
          <p:cNvSpPr/>
          <p:nvPr/>
        </p:nvSpPr>
        <p:spPr>
          <a:xfrm>
            <a:off x="3703320" y="3749040"/>
            <a:ext cx="274320" cy="365760"/>
          </a:xfrm>
          <a:prstGeom prst="rect">
            <a:avLst/>
          </a:prstGeom>
          <a:noFill/>
          <a:ln/>
        </p:spPr>
        <p:txBody>
          <a:bodyPr wrap="square" lIns="0" tIns="0" rIns="0" bIns="0" rtlCol="0" anchor="ctr"/>
          <a:lstStyle/>
          <a:p>
            <a:pPr marL="0" indent="0" algn="ctr">
              <a:buNone/>
            </a:pPr>
            <a:r>
              <a:rPr lang="en-US" sz="1400" dirty="0">
                <a:solidFill>
                  <a:srgbClr val="3A7BD5"/>
                </a:solidFill>
              </a:rPr>
              <a:t>→</a:t>
            </a:r>
            <a:endParaRPr lang="en-US" sz="1400" dirty="0"/>
          </a:p>
        </p:txBody>
      </p:sp>
      <p:sp>
        <p:nvSpPr>
          <p:cNvPr id="38" name="Shape 36"/>
          <p:cNvSpPr/>
          <p:nvPr/>
        </p:nvSpPr>
        <p:spPr>
          <a:xfrm>
            <a:off x="3931920" y="3566160"/>
            <a:ext cx="1554480" cy="868680"/>
          </a:xfrm>
          <a:prstGeom prst="rect">
            <a:avLst/>
          </a:prstGeom>
          <a:solidFill>
            <a:srgbClr val="E8F5E9"/>
          </a:solidFill>
          <a:ln/>
        </p:spPr>
        <p:txBody>
          <a:bodyPr/>
          <a:lstStyle/>
          <a:p>
            <a:endParaRPr lang="en-US"/>
          </a:p>
        </p:txBody>
      </p:sp>
      <p:sp>
        <p:nvSpPr>
          <p:cNvPr id="39" name="Text 37"/>
          <p:cNvSpPr/>
          <p:nvPr/>
        </p:nvSpPr>
        <p:spPr>
          <a:xfrm>
            <a:off x="3931920" y="3566160"/>
            <a:ext cx="1554480" cy="868680"/>
          </a:xfrm>
          <a:prstGeom prst="rect">
            <a:avLst/>
          </a:prstGeom>
          <a:noFill/>
          <a:ln/>
        </p:spPr>
        <p:txBody>
          <a:bodyPr wrap="square" lIns="0" tIns="0" rIns="0" bIns="0" rtlCol="0" anchor="ctr"/>
          <a:lstStyle/>
          <a:p>
            <a:pPr marL="0" indent="0" algn="ctr">
              <a:buNone/>
            </a:pPr>
            <a:r>
              <a:rPr lang="en-US" sz="1000" dirty="0">
                <a:solidFill>
                  <a:srgbClr val="1A1A2E"/>
                </a:solidFill>
                <a:latin typeface="Calibri" pitchFamily="34" charset="0"/>
                <a:ea typeface="Calibri" pitchFamily="34" charset="-122"/>
                <a:cs typeface="Calibri" pitchFamily="34" charset="-120"/>
              </a:rPr>
              <a:t>MCP Server</a:t>
            </a:r>
            <a:endParaRPr lang="en-US" sz="1000" dirty="0"/>
          </a:p>
          <a:p>
            <a:pPr marL="0" indent="0" algn="ctr">
              <a:buNone/>
            </a:pPr>
            <a:r>
              <a:rPr lang="en-US" sz="1000" dirty="0">
                <a:solidFill>
                  <a:srgbClr val="1A1A2E"/>
                </a:solidFill>
                <a:latin typeface="Calibri" pitchFamily="34" charset="0"/>
                <a:ea typeface="Calibri" pitchFamily="34" charset="-122"/>
                <a:cs typeface="Calibri" pitchFamily="34" charset="-120"/>
              </a:rPr>
              <a:t>(11 tools)</a:t>
            </a:r>
            <a:endParaRPr lang="en-US" sz="1000" dirty="0"/>
          </a:p>
        </p:txBody>
      </p:sp>
      <p:sp>
        <p:nvSpPr>
          <p:cNvPr id="40" name="Shape 38"/>
          <p:cNvSpPr/>
          <p:nvPr/>
        </p:nvSpPr>
        <p:spPr>
          <a:xfrm>
            <a:off x="457200" y="4243893"/>
            <a:ext cx="8229600" cy="457200"/>
          </a:xfrm>
          <a:prstGeom prst="rect">
            <a:avLst/>
          </a:prstGeom>
          <a:solidFill>
            <a:srgbClr val="F5F7FA"/>
          </a:solidFill>
          <a:ln/>
        </p:spPr>
        <p:txBody>
          <a:bodyPr/>
          <a:lstStyle/>
          <a:p>
            <a:endParaRPr lang="en-US"/>
          </a:p>
        </p:txBody>
      </p:sp>
      <p:sp>
        <p:nvSpPr>
          <p:cNvPr id="41" name="Text 39"/>
          <p:cNvSpPr/>
          <p:nvPr/>
        </p:nvSpPr>
        <p:spPr>
          <a:xfrm>
            <a:off x="640080" y="4276167"/>
            <a:ext cx="7863840" cy="457200"/>
          </a:xfrm>
          <a:prstGeom prst="rect">
            <a:avLst/>
          </a:prstGeom>
          <a:noFill/>
          <a:ln/>
        </p:spPr>
        <p:txBody>
          <a:bodyPr wrap="square" lIns="0" tIns="0" rIns="0" bIns="0" rtlCol="0" anchor="ctr"/>
          <a:lstStyle/>
          <a:p>
            <a:pPr marL="0" indent="0" algn="ctr">
              <a:buNone/>
            </a:pPr>
            <a:r>
              <a:rPr lang="en-US" sz="1100" dirty="0">
                <a:solidFill>
                  <a:srgbClr val="4A4A6A"/>
                </a:solidFill>
                <a:latin typeface="Calibri" pitchFamily="34" charset="0"/>
                <a:ea typeface="Calibri" pitchFamily="34" charset="-122"/>
                <a:cs typeface="Calibri" pitchFamily="34" charset="-120"/>
              </a:rPr>
              <a:t>Infrastructure: Kali Docker  ·  PostgreSQL  ·  Metasploit RPC  ·  FastMCP (port 8000)  ·  Metasploitable 2 Target</a:t>
            </a:r>
            <a:endParaRPr lang="en-US" sz="1100" dirty="0"/>
          </a:p>
        </p:txBody>
      </p:sp>
      <p:sp>
        <p:nvSpPr>
          <p:cNvPr id="42" name="Shape 40"/>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43" name="Text 41"/>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9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MCP Server &amp; Security Design</a:t>
            </a:r>
            <a:endParaRPr lang="en-US" sz="3000" dirty="0"/>
          </a:p>
        </p:txBody>
      </p:sp>
      <p:sp>
        <p:nvSpPr>
          <p:cNvPr id="3" name="Text 1"/>
          <p:cNvSpPr/>
          <p:nvPr/>
        </p:nvSpPr>
        <p:spPr>
          <a:xfrm>
            <a:off x="548640" y="914400"/>
            <a:ext cx="3840480" cy="320040"/>
          </a:xfrm>
          <a:prstGeom prst="rect">
            <a:avLst/>
          </a:prstGeom>
          <a:noFill/>
          <a:ln/>
        </p:spPr>
        <p:txBody>
          <a:bodyPr wrap="square" lIns="0" tIns="0" rIns="0" bIns="0" rtlCol="0" anchor="ctr"/>
          <a:lstStyle/>
          <a:p>
            <a:pPr marL="0" indent="0">
              <a:buNone/>
            </a:pPr>
            <a:r>
              <a:rPr lang="en-US" sz="1500" b="1" dirty="0">
                <a:solidFill>
                  <a:srgbClr val="3A7BD5"/>
                </a:solidFill>
                <a:latin typeface="Georgia" pitchFamily="34" charset="0"/>
                <a:ea typeface="Georgia" pitchFamily="34" charset="-122"/>
                <a:cs typeface="Georgia" pitchFamily="34" charset="-120"/>
              </a:rPr>
              <a:t>11 Exposed Tools</a:t>
            </a:r>
            <a:endParaRPr lang="en-US" sz="1500" dirty="0"/>
          </a:p>
        </p:txBody>
      </p:sp>
      <p:sp>
        <p:nvSpPr>
          <p:cNvPr id="4" name="Text 2"/>
          <p:cNvSpPr/>
          <p:nvPr/>
        </p:nvSpPr>
        <p:spPr>
          <a:xfrm>
            <a:off x="731520" y="128016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start_scan</a:t>
            </a:r>
            <a:endParaRPr lang="en-US" sz="1000" dirty="0"/>
          </a:p>
        </p:txBody>
      </p:sp>
      <p:sp>
        <p:nvSpPr>
          <p:cNvPr id="5" name="Text 3"/>
          <p:cNvSpPr/>
          <p:nvPr/>
        </p:nvSpPr>
        <p:spPr>
          <a:xfrm>
            <a:off x="731520" y="155448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get_scan_status</a:t>
            </a:r>
            <a:endParaRPr lang="en-US" sz="1000" dirty="0"/>
          </a:p>
        </p:txBody>
      </p:sp>
      <p:sp>
        <p:nvSpPr>
          <p:cNvPr id="6" name="Text 4"/>
          <p:cNvSpPr/>
          <p:nvPr/>
        </p:nvSpPr>
        <p:spPr>
          <a:xfrm>
            <a:off x="731520" y="182880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list_services</a:t>
            </a:r>
            <a:endParaRPr lang="en-US" sz="1000" dirty="0"/>
          </a:p>
        </p:txBody>
      </p:sp>
      <p:sp>
        <p:nvSpPr>
          <p:cNvPr id="7" name="Text 5"/>
          <p:cNvSpPr/>
          <p:nvPr/>
        </p:nvSpPr>
        <p:spPr>
          <a:xfrm>
            <a:off x="731520" y="210312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get_cves_for_service</a:t>
            </a:r>
            <a:endParaRPr lang="en-US" sz="1000" dirty="0"/>
          </a:p>
        </p:txBody>
      </p:sp>
      <p:sp>
        <p:nvSpPr>
          <p:cNvPr id="8" name="Text 6"/>
          <p:cNvSpPr/>
          <p:nvPr/>
        </p:nvSpPr>
        <p:spPr>
          <a:xfrm>
            <a:off x="731520" y="237744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run_exploit</a:t>
            </a:r>
            <a:endParaRPr lang="en-US" sz="1000" dirty="0"/>
          </a:p>
        </p:txBody>
      </p:sp>
      <p:sp>
        <p:nvSpPr>
          <p:cNvPr id="9" name="Text 7"/>
          <p:cNvSpPr/>
          <p:nvPr/>
        </p:nvSpPr>
        <p:spPr>
          <a:xfrm>
            <a:off x="731520" y="265176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get_exploitation_results</a:t>
            </a:r>
            <a:endParaRPr lang="en-US" sz="1000" dirty="0"/>
          </a:p>
        </p:txBody>
      </p:sp>
      <p:sp>
        <p:nvSpPr>
          <p:cNvPr id="10" name="Text 8"/>
          <p:cNvSpPr/>
          <p:nvPr/>
        </p:nvSpPr>
        <p:spPr>
          <a:xfrm>
            <a:off x="731520" y="292608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generate_remediation</a:t>
            </a:r>
            <a:endParaRPr lang="en-US" sz="1000" dirty="0"/>
          </a:p>
        </p:txBody>
      </p:sp>
      <p:sp>
        <p:nvSpPr>
          <p:cNvPr id="11" name="Text 9"/>
          <p:cNvSpPr/>
          <p:nvPr/>
        </p:nvSpPr>
        <p:spPr>
          <a:xfrm>
            <a:off x="731520" y="320040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get_remediation_for_service</a:t>
            </a:r>
            <a:endParaRPr lang="en-US" sz="1000" dirty="0"/>
          </a:p>
        </p:txBody>
      </p:sp>
      <p:sp>
        <p:nvSpPr>
          <p:cNvPr id="12" name="Text 10"/>
          <p:cNvSpPr/>
          <p:nvPr/>
        </p:nvSpPr>
        <p:spPr>
          <a:xfrm>
            <a:off x="731520" y="347472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get_full_report</a:t>
            </a:r>
            <a:endParaRPr lang="en-US" sz="1000" dirty="0"/>
          </a:p>
        </p:txBody>
      </p:sp>
      <p:sp>
        <p:nvSpPr>
          <p:cNvPr id="13" name="Text 11"/>
          <p:cNvSpPr/>
          <p:nvPr/>
        </p:nvSpPr>
        <p:spPr>
          <a:xfrm>
            <a:off x="731520" y="374904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list_active_sessions</a:t>
            </a:r>
            <a:endParaRPr lang="en-US" sz="1000" dirty="0"/>
          </a:p>
        </p:txBody>
      </p:sp>
      <p:sp>
        <p:nvSpPr>
          <p:cNvPr id="14" name="Text 12"/>
          <p:cNvSpPr/>
          <p:nvPr/>
        </p:nvSpPr>
        <p:spPr>
          <a:xfrm>
            <a:off x="731520" y="4023360"/>
            <a:ext cx="3200400" cy="228600"/>
          </a:xfrm>
          <a:prstGeom prst="rect">
            <a:avLst/>
          </a:prstGeom>
          <a:noFill/>
          <a:ln/>
        </p:spPr>
        <p:txBody>
          <a:bodyPr wrap="square" lIns="0" tIns="0" rIns="0" bIns="0" rtlCol="0" anchor="ctr"/>
          <a:lstStyle/>
          <a:p>
            <a:pPr marL="0" indent="0">
              <a:buNone/>
            </a:pPr>
            <a:r>
              <a:rPr lang="en-US" sz="1000" dirty="0">
                <a:solidFill>
                  <a:srgbClr val="1A1A2E"/>
                </a:solidFill>
                <a:latin typeface="Consolas" pitchFamily="34" charset="0"/>
                <a:ea typeface="Consolas" pitchFamily="34" charset="-122"/>
                <a:cs typeface="Consolas" pitchFamily="34" charset="-120"/>
              </a:rPr>
              <a:t>stop_scan</a:t>
            </a:r>
            <a:endParaRPr lang="en-US" sz="1000" dirty="0"/>
          </a:p>
        </p:txBody>
      </p:sp>
      <p:sp>
        <p:nvSpPr>
          <p:cNvPr id="15" name="Text 13"/>
          <p:cNvSpPr/>
          <p:nvPr/>
        </p:nvSpPr>
        <p:spPr>
          <a:xfrm>
            <a:off x="4754880" y="914400"/>
            <a:ext cx="3840480" cy="320040"/>
          </a:xfrm>
          <a:prstGeom prst="rect">
            <a:avLst/>
          </a:prstGeom>
          <a:noFill/>
          <a:ln/>
        </p:spPr>
        <p:txBody>
          <a:bodyPr wrap="square" lIns="0" tIns="0" rIns="0" bIns="0" rtlCol="0" anchor="ctr"/>
          <a:lstStyle/>
          <a:p>
            <a:pPr marL="0" indent="0">
              <a:buNone/>
            </a:pPr>
            <a:r>
              <a:rPr lang="en-US" sz="1500" b="1" dirty="0">
                <a:solidFill>
                  <a:srgbClr val="C0392B"/>
                </a:solidFill>
                <a:latin typeface="Georgia" pitchFamily="34" charset="0"/>
                <a:ea typeface="Georgia" pitchFamily="34" charset="-122"/>
                <a:cs typeface="Georgia" pitchFamily="34" charset="-120"/>
              </a:rPr>
              <a:t>Threat Model &amp; Mitigations</a:t>
            </a:r>
            <a:endParaRPr lang="en-US" sz="1500" dirty="0"/>
          </a:p>
        </p:txBody>
      </p:sp>
      <p:pic>
        <p:nvPicPr>
          <p:cNvPr id="16" name="Image 0" descr="preencoded.png"/>
          <p:cNvPicPr>
            <a:picLocks noChangeAspect="1"/>
          </p:cNvPicPr>
          <p:nvPr/>
        </p:nvPicPr>
        <p:blipFill>
          <a:blip r:embed="rId3"/>
          <a:stretch>
            <a:fillRect/>
          </a:stretch>
        </p:blipFill>
        <p:spPr>
          <a:xfrm>
            <a:off x="4846320" y="1371600"/>
            <a:ext cx="228600" cy="228600"/>
          </a:xfrm>
          <a:prstGeom prst="rect">
            <a:avLst/>
          </a:prstGeom>
        </p:spPr>
      </p:pic>
      <p:sp>
        <p:nvSpPr>
          <p:cNvPr id="17" name="Text 14"/>
          <p:cNvSpPr/>
          <p:nvPr/>
        </p:nvSpPr>
        <p:spPr>
          <a:xfrm>
            <a:off x="5166360" y="1371600"/>
            <a:ext cx="228600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Malicious client</a:t>
            </a:r>
            <a:endParaRPr lang="en-US" sz="1100" dirty="0"/>
          </a:p>
        </p:txBody>
      </p:sp>
      <p:pic>
        <p:nvPicPr>
          <p:cNvPr id="18" name="Image 1" descr="preencoded.png"/>
          <p:cNvPicPr>
            <a:picLocks noChangeAspect="1"/>
          </p:cNvPicPr>
          <p:nvPr/>
        </p:nvPicPr>
        <p:blipFill>
          <a:blip r:embed="rId4"/>
          <a:stretch>
            <a:fillRect/>
          </a:stretch>
        </p:blipFill>
        <p:spPr>
          <a:xfrm>
            <a:off x="4846320" y="1627632"/>
            <a:ext cx="182880" cy="182880"/>
          </a:xfrm>
          <a:prstGeom prst="rect">
            <a:avLst/>
          </a:prstGeom>
        </p:spPr>
      </p:pic>
      <p:sp>
        <p:nvSpPr>
          <p:cNvPr id="19" name="Text 15"/>
          <p:cNvSpPr/>
          <p:nvPr/>
        </p:nvSpPr>
        <p:spPr>
          <a:xfrm>
            <a:off x="5120640" y="1627632"/>
            <a:ext cx="2286000" cy="228600"/>
          </a:xfrm>
          <a:prstGeom prst="rect">
            <a:avLst/>
          </a:prstGeom>
          <a:noFill/>
          <a:ln/>
        </p:spPr>
        <p:txBody>
          <a:bodyPr wrap="square" lIns="0" tIns="0" rIns="0" bIns="0" rtlCol="0" anchor="ctr"/>
          <a:lstStyle/>
          <a:p>
            <a:pPr marL="0" indent="0">
              <a:buNone/>
            </a:pPr>
            <a:r>
              <a:rPr lang="en-US" sz="1000" dirty="0">
                <a:solidFill>
                  <a:srgbClr val="27AE60"/>
                </a:solidFill>
                <a:latin typeface="Calibri" pitchFamily="34" charset="0"/>
                <a:ea typeface="Calibri" pitchFamily="34" charset="-122"/>
                <a:cs typeface="Calibri" pitchFamily="34" charset="-120"/>
              </a:rPr>
              <a:t>Target allowlisting</a:t>
            </a:r>
            <a:endParaRPr lang="en-US" sz="1000" dirty="0"/>
          </a:p>
        </p:txBody>
      </p:sp>
      <p:pic>
        <p:nvPicPr>
          <p:cNvPr id="20" name="Image 2" descr="preencoded.png"/>
          <p:cNvPicPr>
            <a:picLocks noChangeAspect="1"/>
          </p:cNvPicPr>
          <p:nvPr/>
        </p:nvPicPr>
        <p:blipFill>
          <a:blip r:embed="rId3"/>
          <a:stretch>
            <a:fillRect/>
          </a:stretch>
        </p:blipFill>
        <p:spPr>
          <a:xfrm>
            <a:off x="4846320" y="2103120"/>
            <a:ext cx="228600" cy="228600"/>
          </a:xfrm>
          <a:prstGeom prst="rect">
            <a:avLst/>
          </a:prstGeom>
        </p:spPr>
      </p:pic>
      <p:sp>
        <p:nvSpPr>
          <p:cNvPr id="21" name="Text 16"/>
          <p:cNvSpPr/>
          <p:nvPr/>
        </p:nvSpPr>
        <p:spPr>
          <a:xfrm>
            <a:off x="5166360" y="2103120"/>
            <a:ext cx="228600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Prompt injection</a:t>
            </a:r>
            <a:endParaRPr lang="en-US" sz="1100" dirty="0"/>
          </a:p>
        </p:txBody>
      </p:sp>
      <p:pic>
        <p:nvPicPr>
          <p:cNvPr id="22" name="Image 3" descr="preencoded.png"/>
          <p:cNvPicPr>
            <a:picLocks noChangeAspect="1"/>
          </p:cNvPicPr>
          <p:nvPr/>
        </p:nvPicPr>
        <p:blipFill>
          <a:blip r:embed="rId4"/>
          <a:stretch>
            <a:fillRect/>
          </a:stretch>
        </p:blipFill>
        <p:spPr>
          <a:xfrm>
            <a:off x="4846320" y="2359152"/>
            <a:ext cx="182880" cy="182880"/>
          </a:xfrm>
          <a:prstGeom prst="rect">
            <a:avLst/>
          </a:prstGeom>
        </p:spPr>
      </p:pic>
      <p:sp>
        <p:nvSpPr>
          <p:cNvPr id="23" name="Text 17"/>
          <p:cNvSpPr/>
          <p:nvPr/>
        </p:nvSpPr>
        <p:spPr>
          <a:xfrm>
            <a:off x="5120640" y="2359152"/>
            <a:ext cx="2286000" cy="228600"/>
          </a:xfrm>
          <a:prstGeom prst="rect">
            <a:avLst/>
          </a:prstGeom>
          <a:noFill/>
          <a:ln/>
        </p:spPr>
        <p:txBody>
          <a:bodyPr wrap="square" lIns="0" tIns="0" rIns="0" bIns="0" rtlCol="0" anchor="ctr"/>
          <a:lstStyle/>
          <a:p>
            <a:pPr marL="0" indent="0">
              <a:buNone/>
            </a:pPr>
            <a:r>
              <a:rPr lang="en-US" sz="1000" dirty="0">
                <a:solidFill>
                  <a:srgbClr val="27AE60"/>
                </a:solidFill>
                <a:latin typeface="Calibri" pitchFamily="34" charset="0"/>
                <a:ea typeface="Calibri" pitchFamily="34" charset="-122"/>
                <a:cs typeface="Calibri" pitchFamily="34" charset="-120"/>
              </a:rPr>
              <a:t>Localhost binding</a:t>
            </a:r>
            <a:endParaRPr lang="en-US" sz="1000" dirty="0"/>
          </a:p>
        </p:txBody>
      </p:sp>
      <p:pic>
        <p:nvPicPr>
          <p:cNvPr id="24" name="Image 4" descr="preencoded.png"/>
          <p:cNvPicPr>
            <a:picLocks noChangeAspect="1"/>
          </p:cNvPicPr>
          <p:nvPr/>
        </p:nvPicPr>
        <p:blipFill>
          <a:blip r:embed="rId3"/>
          <a:stretch>
            <a:fillRect/>
          </a:stretch>
        </p:blipFill>
        <p:spPr>
          <a:xfrm>
            <a:off x="4846320" y="2834640"/>
            <a:ext cx="228600" cy="228600"/>
          </a:xfrm>
          <a:prstGeom prst="rect">
            <a:avLst/>
          </a:prstGeom>
        </p:spPr>
      </p:pic>
      <p:sp>
        <p:nvSpPr>
          <p:cNvPr id="25" name="Text 18"/>
          <p:cNvSpPr/>
          <p:nvPr/>
        </p:nvSpPr>
        <p:spPr>
          <a:xfrm>
            <a:off x="5166360" y="2834640"/>
            <a:ext cx="228600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Man-in-the-middle</a:t>
            </a:r>
            <a:endParaRPr lang="en-US" sz="1100" dirty="0"/>
          </a:p>
        </p:txBody>
      </p:sp>
      <p:pic>
        <p:nvPicPr>
          <p:cNvPr id="26" name="Image 5" descr="preencoded.png"/>
          <p:cNvPicPr>
            <a:picLocks noChangeAspect="1"/>
          </p:cNvPicPr>
          <p:nvPr/>
        </p:nvPicPr>
        <p:blipFill>
          <a:blip r:embed="rId4"/>
          <a:stretch>
            <a:fillRect/>
          </a:stretch>
        </p:blipFill>
        <p:spPr>
          <a:xfrm>
            <a:off x="4846320" y="3090672"/>
            <a:ext cx="182880" cy="182880"/>
          </a:xfrm>
          <a:prstGeom prst="rect">
            <a:avLst/>
          </a:prstGeom>
        </p:spPr>
      </p:pic>
      <p:sp>
        <p:nvSpPr>
          <p:cNvPr id="27" name="Text 19"/>
          <p:cNvSpPr/>
          <p:nvPr/>
        </p:nvSpPr>
        <p:spPr>
          <a:xfrm>
            <a:off x="5120640" y="3090672"/>
            <a:ext cx="2286000" cy="228600"/>
          </a:xfrm>
          <a:prstGeom prst="rect">
            <a:avLst/>
          </a:prstGeom>
          <a:noFill/>
          <a:ln/>
        </p:spPr>
        <p:txBody>
          <a:bodyPr wrap="square" lIns="0" tIns="0" rIns="0" bIns="0" rtlCol="0" anchor="ctr"/>
          <a:lstStyle/>
          <a:p>
            <a:pPr marL="0" indent="0">
              <a:buNone/>
            </a:pPr>
            <a:r>
              <a:rPr lang="en-US" sz="1000" dirty="0">
                <a:solidFill>
                  <a:srgbClr val="27AE60"/>
                </a:solidFill>
                <a:latin typeface="Calibri" pitchFamily="34" charset="0"/>
                <a:ea typeface="Calibri" pitchFamily="34" charset="-122"/>
                <a:cs typeface="Calibri" pitchFamily="34" charset="-120"/>
              </a:rPr>
              <a:t>Excluded write surface</a:t>
            </a:r>
            <a:endParaRPr lang="en-US" sz="1000" dirty="0"/>
          </a:p>
        </p:txBody>
      </p:sp>
      <p:pic>
        <p:nvPicPr>
          <p:cNvPr id="28" name="Image 6" descr="preencoded.png"/>
          <p:cNvPicPr>
            <a:picLocks noChangeAspect="1"/>
          </p:cNvPicPr>
          <p:nvPr/>
        </p:nvPicPr>
        <p:blipFill>
          <a:blip r:embed="rId3"/>
          <a:stretch>
            <a:fillRect/>
          </a:stretch>
        </p:blipFill>
        <p:spPr>
          <a:xfrm>
            <a:off x="4846320" y="3566160"/>
            <a:ext cx="228600" cy="228600"/>
          </a:xfrm>
          <a:prstGeom prst="rect">
            <a:avLst/>
          </a:prstGeom>
        </p:spPr>
      </p:pic>
      <p:sp>
        <p:nvSpPr>
          <p:cNvPr id="29" name="Text 20"/>
          <p:cNvSpPr/>
          <p:nvPr/>
        </p:nvSpPr>
        <p:spPr>
          <a:xfrm>
            <a:off x="5166360" y="3566160"/>
            <a:ext cx="2286000" cy="228600"/>
          </a:xfrm>
          <a:prstGeom prst="rect">
            <a:avLst/>
          </a:prstGeom>
          <a:noFill/>
          <a:ln/>
        </p:spPr>
        <p:txBody>
          <a:bodyPr wrap="square" lIns="0" tIns="0" rIns="0" bIns="0" rtlCol="0" anchor="ctr"/>
          <a:lstStyle/>
          <a:p>
            <a:pPr marL="0" indent="0">
              <a:buNone/>
            </a:pPr>
            <a:r>
              <a:rPr lang="en-US" sz="1100" b="1" dirty="0">
                <a:solidFill>
                  <a:srgbClr val="1A1A2E"/>
                </a:solidFill>
                <a:latin typeface="Calibri" pitchFamily="34" charset="0"/>
                <a:ea typeface="Calibri" pitchFamily="34" charset="-122"/>
                <a:cs typeface="Calibri" pitchFamily="34" charset="-120"/>
              </a:rPr>
              <a:t>Confused deputy</a:t>
            </a:r>
            <a:endParaRPr lang="en-US" sz="1100" dirty="0"/>
          </a:p>
        </p:txBody>
      </p:sp>
      <p:pic>
        <p:nvPicPr>
          <p:cNvPr id="30" name="Image 7" descr="preencoded.png"/>
          <p:cNvPicPr>
            <a:picLocks noChangeAspect="1"/>
          </p:cNvPicPr>
          <p:nvPr/>
        </p:nvPicPr>
        <p:blipFill>
          <a:blip r:embed="rId4"/>
          <a:stretch>
            <a:fillRect/>
          </a:stretch>
        </p:blipFill>
        <p:spPr>
          <a:xfrm>
            <a:off x="4846320" y="3822192"/>
            <a:ext cx="182880" cy="182880"/>
          </a:xfrm>
          <a:prstGeom prst="rect">
            <a:avLst/>
          </a:prstGeom>
        </p:spPr>
      </p:pic>
      <p:sp>
        <p:nvSpPr>
          <p:cNvPr id="31" name="Text 21"/>
          <p:cNvSpPr/>
          <p:nvPr/>
        </p:nvSpPr>
        <p:spPr>
          <a:xfrm>
            <a:off x="5120640" y="3822192"/>
            <a:ext cx="2286000" cy="228600"/>
          </a:xfrm>
          <a:prstGeom prst="rect">
            <a:avLst/>
          </a:prstGeom>
          <a:noFill/>
          <a:ln/>
        </p:spPr>
        <p:txBody>
          <a:bodyPr wrap="square" lIns="0" tIns="0" rIns="0" bIns="0" rtlCol="0" anchor="ctr"/>
          <a:lstStyle/>
          <a:p>
            <a:pPr marL="0" indent="0">
              <a:buNone/>
            </a:pPr>
            <a:r>
              <a:rPr lang="en-US" sz="1000" dirty="0">
                <a:solidFill>
                  <a:srgbClr val="27AE60"/>
                </a:solidFill>
                <a:latin typeface="Calibri" pitchFamily="34" charset="0"/>
                <a:ea typeface="Calibri" pitchFamily="34" charset="-122"/>
                <a:cs typeface="Calibri" pitchFamily="34" charset="-120"/>
              </a:rPr>
              <a:t>Audit logging</a:t>
            </a:r>
            <a:endParaRPr lang="en-US" sz="1000" dirty="0"/>
          </a:p>
        </p:txBody>
      </p:sp>
      <p:sp>
        <p:nvSpPr>
          <p:cNvPr id="32" name="Shape 22"/>
          <p:cNvSpPr/>
          <p:nvPr/>
        </p:nvSpPr>
        <p:spPr>
          <a:xfrm>
            <a:off x="4754880" y="4066393"/>
            <a:ext cx="3840480" cy="640080"/>
          </a:xfrm>
          <a:prstGeom prst="rect">
            <a:avLst/>
          </a:prstGeom>
          <a:solidFill>
            <a:srgbClr val="FFF3E0"/>
          </a:solidFill>
          <a:ln/>
        </p:spPr>
        <p:txBody>
          <a:bodyPr/>
          <a:lstStyle/>
          <a:p>
            <a:endParaRPr lang="en-US"/>
          </a:p>
        </p:txBody>
      </p:sp>
      <p:sp>
        <p:nvSpPr>
          <p:cNvPr id="33" name="Text 23"/>
          <p:cNvSpPr/>
          <p:nvPr/>
        </p:nvSpPr>
        <p:spPr>
          <a:xfrm>
            <a:off x="4937760" y="4157833"/>
            <a:ext cx="3474720" cy="548640"/>
          </a:xfrm>
          <a:prstGeom prst="rect">
            <a:avLst/>
          </a:prstGeom>
          <a:noFill/>
          <a:ln/>
        </p:spPr>
        <p:txBody>
          <a:bodyPr wrap="square" lIns="0" tIns="0" rIns="0" bIns="0" rtlCol="0" anchor="ctr"/>
          <a:lstStyle/>
          <a:p>
            <a:pPr marL="0" indent="0">
              <a:buNone/>
            </a:pPr>
            <a:r>
              <a:rPr lang="en-US" sz="1000" dirty="0">
                <a:solidFill>
                  <a:srgbClr val="1A1A2E"/>
                </a:solidFill>
                <a:latin typeface="Calibri" pitchFamily="34" charset="0"/>
                <a:ea typeface="Calibri" pitchFamily="34" charset="-122"/>
                <a:cs typeface="Calibri" pitchFamily="34" charset="-120"/>
              </a:rPr>
              <a:t>CVE-2025-6514 (CVSS 9.6) in mcp-remote and first malicious MCP server on npm informed this design</a:t>
            </a:r>
            <a:endParaRPr lang="en-US" sz="1000" dirty="0"/>
          </a:p>
        </p:txBody>
      </p:sp>
      <p:sp>
        <p:nvSpPr>
          <p:cNvPr id="34" name="Shape 24"/>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35" name="Text 25"/>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10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Evaluation Results</a:t>
            </a:r>
            <a:endParaRPr lang="en-US" sz="3000" dirty="0"/>
          </a:p>
        </p:txBody>
      </p:sp>
      <p:sp>
        <p:nvSpPr>
          <p:cNvPr id="3" name="Text 1"/>
          <p:cNvSpPr/>
          <p:nvPr/>
        </p:nvSpPr>
        <p:spPr>
          <a:xfrm>
            <a:off x="548640" y="777240"/>
            <a:ext cx="8046720" cy="274320"/>
          </a:xfrm>
          <a:prstGeom prst="rect">
            <a:avLst/>
          </a:prstGeom>
          <a:noFill/>
          <a:ln/>
        </p:spPr>
        <p:txBody>
          <a:bodyPr wrap="square" lIns="0" tIns="0" rIns="0" bIns="0" rtlCol="0" anchor="ctr"/>
          <a:lstStyle/>
          <a:p>
            <a:pPr marL="0" indent="0">
              <a:buNone/>
            </a:pPr>
            <a:r>
              <a:rPr lang="en-US" sz="1400" i="1" dirty="0">
                <a:solidFill>
                  <a:srgbClr val="3A7BD5"/>
                </a:solidFill>
                <a:latin typeface="Calibri" pitchFamily="34" charset="0"/>
                <a:ea typeface="Calibri" pitchFamily="34" charset="-122"/>
                <a:cs typeface="Calibri" pitchFamily="34" charset="-120"/>
              </a:rPr>
              <a:t>Consolidated Metrics Across Four Runs</a:t>
            </a:r>
            <a:endParaRPr lang="en-US" sz="14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457200" y="1097280"/>
          <a:ext cx="6400800" cy="3310128"/>
        </p:xfrm>
        <a:graphic>
          <a:graphicData uri="http://schemas.openxmlformats.org/drawingml/2006/table">
            <a:tbl>
              <a:tblPr/>
              <a:tblGrid>
                <a:gridCol w="1645920">
                  <a:extLst>
                    <a:ext uri="{9D8B030D-6E8A-4147-A177-3AD203B41FA5}">
                      <a16:colId xmlns:a16="http://schemas.microsoft.com/office/drawing/2014/main" val="20000"/>
                    </a:ext>
                  </a:extLst>
                </a:gridCol>
                <a:gridCol w="822960">
                  <a:extLst>
                    <a:ext uri="{9D8B030D-6E8A-4147-A177-3AD203B41FA5}">
                      <a16:colId xmlns:a16="http://schemas.microsoft.com/office/drawing/2014/main" val="20001"/>
                    </a:ext>
                  </a:extLst>
                </a:gridCol>
                <a:gridCol w="822960">
                  <a:extLst>
                    <a:ext uri="{9D8B030D-6E8A-4147-A177-3AD203B41FA5}">
                      <a16:colId xmlns:a16="http://schemas.microsoft.com/office/drawing/2014/main" val="20002"/>
                    </a:ext>
                  </a:extLst>
                </a:gridCol>
                <a:gridCol w="822960">
                  <a:extLst>
                    <a:ext uri="{9D8B030D-6E8A-4147-A177-3AD203B41FA5}">
                      <a16:colId xmlns:a16="http://schemas.microsoft.com/office/drawing/2014/main" val="20003"/>
                    </a:ext>
                  </a:extLst>
                </a:gridCol>
                <a:gridCol w="822960">
                  <a:extLst>
                    <a:ext uri="{9D8B030D-6E8A-4147-A177-3AD203B41FA5}">
                      <a16:colId xmlns:a16="http://schemas.microsoft.com/office/drawing/2014/main" val="20004"/>
                    </a:ext>
                  </a:extLst>
                </a:gridCol>
                <a:gridCol w="1463040">
                  <a:extLst>
                    <a:ext uri="{9D8B030D-6E8A-4147-A177-3AD203B41FA5}">
                      <a16:colId xmlns:a16="http://schemas.microsoft.com/office/drawing/2014/main" val="20005"/>
                    </a:ext>
                  </a:extLst>
                </a:gridCol>
              </a:tblGrid>
              <a:tr h="292608">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Metric</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R2</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R4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Mean ± SD</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extLst>
                  <a:ext uri="{0D108BD9-81ED-4DB2-BD59-A6C34878D82A}">
                    <a16:rowId xmlns:a16="http://schemas.microsoft.com/office/drawing/2014/main" val="10000"/>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Open ports</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26.8 ± 0.5</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Services</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26.0 ± 0.0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2"/>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CVEs enriched</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34.0 ± 0.0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Critical CVEs</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7.0 ± 0.0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4"/>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Exploits ready</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12</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12</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11.5 ± 0.6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Fallback rate</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4.4%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3.1%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3.6 ± 0.6%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6"/>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Tokens (~K)</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168</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194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206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156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181 ± 23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Pipeline (min)</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22.7</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16.9</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25.6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21.7 ± 4.4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8"/>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Ollama calls</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68</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83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91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65</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76.8 ± 12.0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Fix plans</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13</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14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b="1" dirty="0">
                          <a:solidFill>
                            <a:srgbClr val="1A1A2E"/>
                          </a:solidFill>
                          <a:latin typeface="Calibri" pitchFamily="34" charset="0"/>
                          <a:ea typeface="Calibri" pitchFamily="34" charset="-122"/>
                          <a:cs typeface="Calibri" pitchFamily="34" charset="-120"/>
                        </a:rPr>
                        <a:t>13.3 ± 0.6</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10"/>
                  </a:ext>
                </a:extLst>
              </a:tr>
              <a:tr h="27432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Dollar cost</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b="1" dirty="0">
                          <a:solidFill>
                            <a:srgbClr val="27AE60"/>
                          </a:solidFill>
                          <a:latin typeface="Calibri" pitchFamily="34" charset="0"/>
                          <a:ea typeface="Calibri" pitchFamily="34" charset="-122"/>
                          <a:cs typeface="Calibri" pitchFamily="34" charset="-120"/>
                        </a:rPr>
                        <a:t>$0.00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11"/>
                  </a:ext>
                </a:extLst>
              </a:tr>
            </a:tbl>
          </a:graphicData>
        </a:graphic>
      </p:graphicFrame>
      <p:sp>
        <p:nvSpPr>
          <p:cNvPr id="5" name="Shape 2"/>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6" name="Text 3"/>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11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Comparison with Existing Frameworks</a:t>
            </a:r>
            <a:endParaRPr lang="en-US" sz="3000" dirty="0"/>
          </a:p>
        </p:txBody>
      </p:sp>
      <p:graphicFrame>
        <p:nvGraphicFramePr>
          <p:cNvPr id="13" name="Table 0"/>
          <p:cNvGraphicFramePr>
            <a:graphicFrameLocks noGrp="1"/>
          </p:cNvGraphicFramePr>
          <p:nvPr>
            <p:extLst>
              <p:ext uri="{D42A27DB-BD31-4B8C-83A1-F6EECF244321}">
                <p14:modId xmlns:p14="http://schemas.microsoft.com/office/powerpoint/2010/main" val="1579011935"/>
              </p:ext>
            </p:extLst>
          </p:nvPr>
        </p:nvGraphicFramePr>
        <p:xfrm>
          <a:off x="457200" y="914400"/>
          <a:ext cx="7406640" cy="2788920"/>
        </p:xfrm>
        <a:graphic>
          <a:graphicData uri="http://schemas.openxmlformats.org/drawingml/2006/table">
            <a:tbl>
              <a:tblPr/>
              <a:tblGrid>
                <a:gridCol w="1371600">
                  <a:extLst>
                    <a:ext uri="{9D8B030D-6E8A-4147-A177-3AD203B41FA5}">
                      <a16:colId xmlns:a16="http://schemas.microsoft.com/office/drawing/2014/main" val="20000"/>
                    </a:ext>
                  </a:extLst>
                </a:gridCol>
                <a:gridCol w="2194560">
                  <a:extLst>
                    <a:ext uri="{9D8B030D-6E8A-4147-A177-3AD203B41FA5}">
                      <a16:colId xmlns:a16="http://schemas.microsoft.com/office/drawing/2014/main" val="20001"/>
                    </a:ext>
                  </a:extLst>
                </a:gridCol>
                <a:gridCol w="1188720">
                  <a:extLst>
                    <a:ext uri="{9D8B030D-6E8A-4147-A177-3AD203B41FA5}">
                      <a16:colId xmlns:a16="http://schemas.microsoft.com/office/drawing/2014/main" val="20002"/>
                    </a:ext>
                  </a:extLst>
                </a:gridCol>
                <a:gridCol w="822960">
                  <a:extLst>
                    <a:ext uri="{9D8B030D-6E8A-4147-A177-3AD203B41FA5}">
                      <a16:colId xmlns:a16="http://schemas.microsoft.com/office/drawing/2014/main" val="20003"/>
                    </a:ext>
                  </a:extLst>
                </a:gridCol>
                <a:gridCol w="1828800">
                  <a:extLst>
                    <a:ext uri="{9D8B030D-6E8A-4147-A177-3AD203B41FA5}">
                      <a16:colId xmlns:a16="http://schemas.microsoft.com/office/drawing/2014/main" val="20004"/>
                    </a:ext>
                  </a:extLst>
                </a:gridCol>
              </a:tblGrid>
              <a:tr h="320040">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System</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Architecture</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Model</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lgn="ctr">
                        <a:buNone/>
                      </a:pPr>
                      <a:r>
                        <a:rPr lang="en-US" sz="1000" b="1" dirty="0">
                          <a:solidFill>
                            <a:srgbClr val="FFFFFF"/>
                          </a:solidFill>
                          <a:latin typeface="Calibri" pitchFamily="34" charset="0"/>
                          <a:ea typeface="Calibri" pitchFamily="34" charset="-122"/>
                          <a:cs typeface="Calibri" pitchFamily="34" charset="-120"/>
                        </a:rPr>
                        <a:t>Cost</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tc>
                  <a:txBody>
                    <a:bodyPr/>
                    <a:lstStyle/>
                    <a:p>
                      <a:pPr marL="0" indent="0">
                        <a:buNone/>
                      </a:pPr>
                      <a:r>
                        <a:rPr lang="en-US" sz="1000" b="1" dirty="0">
                          <a:solidFill>
                            <a:srgbClr val="FFFFFF"/>
                          </a:solidFill>
                          <a:latin typeface="Calibri" pitchFamily="34" charset="0"/>
                          <a:ea typeface="Calibri" pitchFamily="34" charset="-122"/>
                          <a:cs typeface="Calibri" pitchFamily="34" charset="-120"/>
                        </a:rPr>
                        <a:t>Eval. Scope</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1E2761"/>
                    </a:solidFill>
                  </a:tcPr>
                </a:tc>
                <a:extLst>
                  <a:ext uri="{0D108BD9-81ED-4DB2-BD59-A6C34878D82A}">
                    <a16:rowId xmlns:a16="http://schemas.microsoft.com/office/drawing/2014/main" val="10000"/>
                  </a:ext>
                </a:extLst>
              </a:tr>
              <a:tr h="411480">
                <a:tc>
                  <a:txBody>
                    <a:bodyPr/>
                    <a:lstStyle/>
                    <a:p>
                      <a:pPr marL="0" indent="0">
                        <a:buNone/>
                      </a:pPr>
                      <a:r>
                        <a:rPr lang="en-US" sz="1000" b="1" dirty="0">
                          <a:solidFill>
                            <a:srgbClr val="1A1A2E"/>
                          </a:solidFill>
                          <a:latin typeface="Calibri" pitchFamily="34" charset="0"/>
                          <a:ea typeface="Calibri" pitchFamily="34" charset="-122"/>
                          <a:cs typeface="Calibri" pitchFamily="34" charset="-120"/>
                        </a:rPr>
                        <a:t>PentestChain</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8F5E9"/>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Pipeline + exploit map + MCP</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8F5E9"/>
                    </a:solidFill>
                  </a:tcPr>
                </a:tc>
                <a:tc>
                  <a:txBody>
                    <a:bodyPr/>
                    <a:lstStyle/>
                    <a:p>
                      <a:pPr marL="0" indent="0" algn="ctr">
                        <a:buNone/>
                      </a:pPr>
                      <a:r>
                        <a:rPr lang="en-US" sz="1000" b="1" dirty="0">
                          <a:solidFill>
                            <a:srgbClr val="27AE60"/>
                          </a:solidFill>
                          <a:latin typeface="Calibri" pitchFamily="34" charset="0"/>
                          <a:ea typeface="Calibri" pitchFamily="34" charset="-122"/>
                          <a:cs typeface="Calibri" pitchFamily="34" charset="-120"/>
                        </a:rPr>
                        <a:t>Free / local</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8F5E9"/>
                    </a:solidFill>
                  </a:tcPr>
                </a:tc>
                <a:tc>
                  <a:txBody>
                    <a:bodyPr/>
                    <a:lstStyle/>
                    <a:p>
                      <a:pPr marL="0" indent="0" algn="ctr">
                        <a:buNone/>
                      </a:pPr>
                      <a:r>
                        <a:rPr lang="en-US" sz="1000" b="1" dirty="0">
                          <a:solidFill>
                            <a:srgbClr val="27AE60"/>
                          </a:solidFill>
                          <a:latin typeface="Calibri" pitchFamily="34" charset="0"/>
                          <a:ea typeface="Calibri" pitchFamily="34" charset="-122"/>
                          <a:cs typeface="Calibri" pitchFamily="34" charset="-120"/>
                        </a:rPr>
                        <a:t>$0</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8F5E9"/>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1 target; VulHub planned</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8F5E9"/>
                    </a:solidFill>
                  </a:tcPr>
                </a:tc>
                <a:extLst>
                  <a:ext uri="{0D108BD9-81ED-4DB2-BD59-A6C34878D82A}">
                    <a16:rowId xmlns:a16="http://schemas.microsoft.com/office/drawing/2014/main" val="10001"/>
                  </a:ext>
                </a:extLst>
              </a:tr>
              <a:tr h="411480">
                <a:tc>
                  <a:txBody>
                    <a:bodyPr/>
                    <a:lstStyle/>
                    <a:p>
                      <a:pPr marL="0" indent="0">
                        <a:buNone/>
                      </a:pPr>
                      <a:r>
                        <a:rPr lang="en-US" sz="1000" dirty="0">
                          <a:solidFill>
                            <a:srgbClr val="1A1A2E"/>
                          </a:solidFill>
                          <a:latin typeface="Calibri" pitchFamily="34" charset="0"/>
                          <a:ea typeface="Calibri" pitchFamily="34" charset="-122"/>
                          <a:cs typeface="Calibri" pitchFamily="34" charset="-120"/>
                        </a:rPr>
                        <a:t>PentestGPT</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3-module, human loop</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GPT-4</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N/R</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USENIX bench.</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2"/>
                  </a:ext>
                </a:extLst>
              </a:tr>
              <a:tr h="411480">
                <a:tc>
                  <a:txBody>
                    <a:bodyPr/>
                    <a:lstStyle/>
                    <a:p>
                      <a:pPr marL="0" indent="0">
                        <a:buNone/>
                      </a:pPr>
                      <a:r>
                        <a:rPr lang="en-US" sz="1000" dirty="0">
                          <a:solidFill>
                            <a:srgbClr val="1A1A2E"/>
                          </a:solidFill>
                          <a:latin typeface="Calibri" pitchFamily="34" charset="0"/>
                          <a:ea typeface="Calibri" pitchFamily="34" charset="-122"/>
                          <a:cs typeface="Calibri" pitchFamily="34" charset="-120"/>
                        </a:rPr>
                        <a:t>Ezetta–Feng</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MCP toolkit</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GPT-4.1</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N/R</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100+ VulHub</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1480">
                <a:tc>
                  <a:txBody>
                    <a:bodyPr/>
                    <a:lstStyle/>
                    <a:p>
                      <a:pPr marL="0" indent="0">
                        <a:buNone/>
                      </a:pPr>
                      <a:r>
                        <a:rPr lang="en-US" sz="1000" dirty="0">
                          <a:solidFill>
                            <a:srgbClr val="1A1A2E"/>
                          </a:solidFill>
                          <a:latin typeface="Calibri" pitchFamily="34" charset="0"/>
                          <a:ea typeface="Calibri" pitchFamily="34" charset="-122"/>
                          <a:cs typeface="Calibri" pitchFamily="34" charset="-120"/>
                        </a:rPr>
                        <a:t>Sciety</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Multi-agent + MCP + RAG</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Premium</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N/R</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Preprint</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4"/>
                  </a:ext>
                </a:extLst>
              </a:tr>
              <a:tr h="411480">
                <a:tc>
                  <a:txBody>
                    <a:bodyPr/>
                    <a:lstStyle/>
                    <a:p>
                      <a:pPr marL="0" indent="0">
                        <a:buNone/>
                      </a:pPr>
                      <a:r>
                        <a:rPr lang="en-US" sz="1000" dirty="0">
                          <a:solidFill>
                            <a:srgbClr val="1A1A2E"/>
                          </a:solidFill>
                          <a:latin typeface="Calibri" pitchFamily="34" charset="0"/>
                          <a:ea typeface="Calibri" pitchFamily="34" charset="-122"/>
                          <a:cs typeface="Calibri" pitchFamily="34" charset="-120"/>
                        </a:rPr>
                        <a:t>PentAGI</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12+ agents, pgvector</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Premium</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N/R</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Broad</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11480">
                <a:tc>
                  <a:txBody>
                    <a:bodyPr/>
                    <a:lstStyle/>
                    <a:p>
                      <a:pPr marL="0" indent="0">
                        <a:buNone/>
                      </a:pPr>
                      <a:r>
                        <a:rPr lang="en-US" sz="1000" dirty="0">
                          <a:solidFill>
                            <a:srgbClr val="1A1A2E"/>
                          </a:solidFill>
                          <a:latin typeface="Calibri" pitchFamily="34" charset="0"/>
                          <a:ea typeface="Calibri" pitchFamily="34" charset="-122"/>
                          <a:cs typeface="Calibri" pitchFamily="34" charset="-120"/>
                        </a:rPr>
                        <a:t>Nessus et al.</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Plugin CVE enum.</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None</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lgn="ctr">
                        <a:buNone/>
                      </a:pPr>
                      <a:r>
                        <a:rPr lang="en-US" sz="1000" dirty="0">
                          <a:solidFill>
                            <a:srgbClr val="1A1A2E"/>
                          </a:solidFill>
                          <a:latin typeface="Calibri" pitchFamily="34" charset="0"/>
                          <a:ea typeface="Calibri" pitchFamily="34" charset="-122"/>
                          <a:cs typeface="Calibri" pitchFamily="34" charset="-120"/>
                        </a:rPr>
                        <a:t>Licence</a:t>
                      </a:r>
                      <a:endParaRPr lang="en-US" sz="10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tc>
                  <a:txBody>
                    <a:bodyPr/>
                    <a:lstStyle/>
                    <a:p>
                      <a:pPr marL="0" indent="0">
                        <a:buNone/>
                      </a:pPr>
                      <a:r>
                        <a:rPr lang="en-US" sz="900" dirty="0">
                          <a:solidFill>
                            <a:srgbClr val="1A1A2E"/>
                          </a:solidFill>
                          <a:latin typeface="Calibri" pitchFamily="34" charset="0"/>
                          <a:ea typeface="Calibri" pitchFamily="34" charset="-122"/>
                          <a:cs typeface="Calibri" pitchFamily="34" charset="-120"/>
                        </a:rPr>
                        <a:t>Enterprise; no exploit</a:t>
                      </a:r>
                      <a:endParaRPr lang="en-US" sz="900" dirty="0">
                        <a:latin typeface="Calibri" charset="0"/>
                        <a:ea typeface="Calibri" charset="0"/>
                        <a:cs typeface="Calibri" charset="0"/>
                      </a:endParaRPr>
                    </a:p>
                  </a:txBody>
                  <a:tcPr>
                    <a:lnL w="6350" cap="flat" cmpd="sng" algn="ctr">
                      <a:solidFill>
                        <a:srgbClr val="D0D0D0"/>
                      </a:solidFill>
                      <a:prstDash val="solid"/>
                      <a:round/>
                      <a:headEnd type="none" w="med" len="med"/>
                      <a:tailEnd type="none" w="med" len="med"/>
                    </a:lnL>
                    <a:lnR w="6350" cap="flat" cmpd="sng" algn="ctr">
                      <a:solidFill>
                        <a:srgbClr val="D0D0D0"/>
                      </a:solidFill>
                      <a:prstDash val="solid"/>
                      <a:round/>
                      <a:headEnd type="none" w="med" len="med"/>
                      <a:tailEnd type="none" w="med" len="med"/>
                    </a:lnR>
                    <a:lnT w="6350" cap="flat" cmpd="sng" algn="ctr">
                      <a:solidFill>
                        <a:srgbClr val="D0D0D0"/>
                      </a:solidFill>
                      <a:prstDash val="solid"/>
                      <a:round/>
                      <a:headEnd type="none" w="med" len="med"/>
                      <a:tailEnd type="none" w="med" len="med"/>
                    </a:lnT>
                    <a:lnB w="6350" cap="flat" cmpd="sng" algn="ctr">
                      <a:solidFill>
                        <a:srgbClr val="D0D0D0"/>
                      </a:solidFill>
                      <a:prstDash val="solid"/>
                      <a:round/>
                      <a:headEnd type="none" w="med" len="med"/>
                      <a:tailEnd type="none" w="med" len="med"/>
                    </a:lnB>
                    <a:solidFill>
                      <a:srgbClr val="EEF1F8"/>
                    </a:solidFill>
                  </a:tcPr>
                </a:tc>
                <a:extLst>
                  <a:ext uri="{0D108BD9-81ED-4DB2-BD59-A6C34878D82A}">
                    <a16:rowId xmlns:a16="http://schemas.microsoft.com/office/drawing/2014/main" val="10006"/>
                  </a:ext>
                </a:extLst>
              </a:tr>
            </a:tbl>
          </a:graphicData>
        </a:graphic>
      </p:graphicFrame>
      <p:sp>
        <p:nvSpPr>
          <p:cNvPr id="4" name="Text 1"/>
          <p:cNvSpPr/>
          <p:nvPr/>
        </p:nvSpPr>
        <p:spPr>
          <a:xfrm>
            <a:off x="548640" y="3931920"/>
            <a:ext cx="8046720" cy="411480"/>
          </a:xfrm>
          <a:prstGeom prst="rect">
            <a:avLst/>
          </a:prstGeom>
          <a:noFill/>
          <a:ln/>
        </p:spPr>
        <p:txBody>
          <a:bodyPr wrap="square" lIns="0" tIns="0" rIns="0" bIns="0" rtlCol="0" anchor="ctr"/>
          <a:lstStyle/>
          <a:p>
            <a:pPr marL="0" indent="0">
              <a:buNone/>
            </a:pPr>
            <a:r>
              <a:rPr lang="en-US" sz="1200" i="1" dirty="0">
                <a:solidFill>
                  <a:srgbClr val="4A4A6A"/>
                </a:solidFill>
                <a:latin typeface="Calibri" pitchFamily="34" charset="0"/>
                <a:ea typeface="Calibri" pitchFamily="34" charset="-122"/>
                <a:cs typeface="Calibri" pitchFamily="34" charset="-120"/>
              </a:rPr>
              <a:t>Positioning: PentestChain sits alongside a commercial scanner, not against it — adding the exploitation and remediation layer scanners cannot provide.</a:t>
            </a:r>
            <a:endParaRPr lang="en-US" sz="1200" dirty="0"/>
          </a:p>
        </p:txBody>
      </p:sp>
      <p:sp>
        <p:nvSpPr>
          <p:cNvPr id="5" name="Shape 2"/>
          <p:cNvSpPr/>
          <p:nvPr/>
        </p:nvSpPr>
        <p:spPr>
          <a:xfrm>
            <a:off x="548640" y="4434840"/>
            <a:ext cx="8046720" cy="320040"/>
          </a:xfrm>
          <a:prstGeom prst="rect">
            <a:avLst/>
          </a:prstGeom>
          <a:solidFill>
            <a:srgbClr val="E8F5E9"/>
          </a:solidFill>
          <a:ln/>
        </p:spPr>
        <p:txBody>
          <a:bodyPr/>
          <a:lstStyle/>
          <a:p>
            <a:endParaRPr lang="en-US"/>
          </a:p>
        </p:txBody>
      </p:sp>
      <p:sp>
        <p:nvSpPr>
          <p:cNvPr id="6" name="Text 3"/>
          <p:cNvSpPr/>
          <p:nvPr/>
        </p:nvSpPr>
        <p:spPr>
          <a:xfrm>
            <a:off x="731520" y="4434840"/>
            <a:ext cx="7680960" cy="320040"/>
          </a:xfrm>
          <a:prstGeom prst="rect">
            <a:avLst/>
          </a:prstGeom>
          <a:noFill/>
          <a:ln/>
        </p:spPr>
        <p:txBody>
          <a:bodyPr wrap="square" lIns="0" tIns="0" rIns="0" bIns="0" rtlCol="0" anchor="ctr"/>
          <a:lstStyle/>
          <a:p>
            <a:pPr marL="0" indent="0">
              <a:buNone/>
            </a:pPr>
            <a:r>
              <a:rPr lang="en-US" sz="1100" dirty="0">
                <a:solidFill>
                  <a:srgbClr val="1A1A2E"/>
                </a:solidFill>
                <a:latin typeface="Calibri" pitchFamily="34" charset="0"/>
                <a:ea typeface="Calibri" pitchFamily="34" charset="-122"/>
                <a:cs typeface="Calibri" pitchFamily="34" charset="-120"/>
              </a:rPr>
              <a:t>Premium-model estimate: £1–3/engagement → £365–1,095+/year at 1 scan/day. PentestChain: £0 regardless of volume.</a:t>
            </a:r>
            <a:endParaRPr lang="en-US" sz="1100" dirty="0"/>
          </a:p>
        </p:txBody>
      </p:sp>
      <p:sp>
        <p:nvSpPr>
          <p:cNvPr id="7" name="Shape 4"/>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8" name="Text 5"/>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12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Work Carried Out &amp; Contributions</a:t>
            </a:r>
            <a:endParaRPr lang="en-US" sz="3000" dirty="0"/>
          </a:p>
        </p:txBody>
      </p:sp>
      <p:sp>
        <p:nvSpPr>
          <p:cNvPr id="3" name="Shape 1"/>
          <p:cNvSpPr/>
          <p:nvPr/>
        </p:nvSpPr>
        <p:spPr>
          <a:xfrm>
            <a:off x="548640" y="914400"/>
            <a:ext cx="54864" cy="502920"/>
          </a:xfrm>
          <a:prstGeom prst="rect">
            <a:avLst/>
          </a:prstGeom>
          <a:solidFill>
            <a:srgbClr val="3A7BD5"/>
          </a:solidFill>
          <a:ln/>
        </p:spPr>
        <p:txBody>
          <a:bodyPr/>
          <a:lstStyle/>
          <a:p>
            <a:endParaRPr lang="en-US"/>
          </a:p>
        </p:txBody>
      </p:sp>
      <p:sp>
        <p:nvSpPr>
          <p:cNvPr id="4" name="Text 2"/>
          <p:cNvSpPr/>
          <p:nvPr/>
        </p:nvSpPr>
        <p:spPr>
          <a:xfrm>
            <a:off x="777240" y="91440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Framework Development</a:t>
            </a:r>
            <a:endParaRPr lang="en-US" sz="1200" dirty="0"/>
          </a:p>
        </p:txBody>
      </p:sp>
      <p:sp>
        <p:nvSpPr>
          <p:cNvPr id="5" name="Text 3"/>
          <p:cNvSpPr/>
          <p:nvPr/>
        </p:nvSpPr>
        <p:spPr>
          <a:xfrm>
            <a:off x="777240" y="112471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Built full 10-phase pipeline in Python/Flask with Docker deployment, PostgreSQL persistence, and three validated deployment modes</a:t>
            </a:r>
            <a:endParaRPr lang="en-US" sz="1000" dirty="0"/>
          </a:p>
        </p:txBody>
      </p:sp>
      <p:sp>
        <p:nvSpPr>
          <p:cNvPr id="6" name="Shape 4"/>
          <p:cNvSpPr/>
          <p:nvPr/>
        </p:nvSpPr>
        <p:spPr>
          <a:xfrm>
            <a:off x="548640" y="1554480"/>
            <a:ext cx="54864" cy="502920"/>
          </a:xfrm>
          <a:prstGeom prst="rect">
            <a:avLst/>
          </a:prstGeom>
          <a:solidFill>
            <a:srgbClr val="3A7BD5"/>
          </a:solidFill>
          <a:ln/>
        </p:spPr>
        <p:txBody>
          <a:bodyPr/>
          <a:lstStyle/>
          <a:p>
            <a:endParaRPr lang="en-US"/>
          </a:p>
        </p:txBody>
      </p:sp>
      <p:sp>
        <p:nvSpPr>
          <p:cNvPr id="7" name="Text 5"/>
          <p:cNvSpPr/>
          <p:nvPr/>
        </p:nvSpPr>
        <p:spPr>
          <a:xfrm>
            <a:off x="777240" y="155448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Deterministic Exploit Map</a:t>
            </a:r>
            <a:endParaRPr lang="en-US" sz="1200" dirty="0"/>
          </a:p>
        </p:txBody>
      </p:sp>
      <p:sp>
        <p:nvSpPr>
          <p:cNvPr id="8" name="Text 6"/>
          <p:cNvSpPr/>
          <p:nvPr/>
        </p:nvSpPr>
        <p:spPr>
          <a:xfrm>
            <a:off x="777240" y="176479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41-entry map covering FTP, SMB, databases, web services, distcc, IRC, VNC, NFS — backbone that makes a 7B model sufficient</a:t>
            </a:r>
            <a:endParaRPr lang="en-US" sz="1000" dirty="0"/>
          </a:p>
        </p:txBody>
      </p:sp>
      <p:sp>
        <p:nvSpPr>
          <p:cNvPr id="9" name="Shape 7"/>
          <p:cNvSpPr/>
          <p:nvPr/>
        </p:nvSpPr>
        <p:spPr>
          <a:xfrm>
            <a:off x="548640" y="2194560"/>
            <a:ext cx="54864" cy="502920"/>
          </a:xfrm>
          <a:prstGeom prst="rect">
            <a:avLst/>
          </a:prstGeom>
          <a:solidFill>
            <a:srgbClr val="3A7BD5"/>
          </a:solidFill>
          <a:ln/>
        </p:spPr>
        <p:txBody>
          <a:bodyPr/>
          <a:lstStyle/>
          <a:p>
            <a:endParaRPr lang="en-US"/>
          </a:p>
        </p:txBody>
      </p:sp>
      <p:sp>
        <p:nvSpPr>
          <p:cNvPr id="10" name="Text 8"/>
          <p:cNvSpPr/>
          <p:nvPr/>
        </p:nvSpPr>
        <p:spPr>
          <a:xfrm>
            <a:off x="777240" y="219456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Cost-Aware AI Cascade</a:t>
            </a:r>
            <a:endParaRPr lang="en-US" sz="1200" dirty="0"/>
          </a:p>
        </p:txBody>
      </p:sp>
      <p:sp>
        <p:nvSpPr>
          <p:cNvPr id="11" name="Text 9"/>
          <p:cNvSpPr/>
          <p:nvPr/>
        </p:nvSpPr>
        <p:spPr>
          <a:xfrm>
            <a:off x="777240" y="240487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4-tier cascade (Ollama → OpenRouter → Cerebras → rule-based) with LRU cache, 90s dead-provider marking, rate limiting</a:t>
            </a:r>
            <a:endParaRPr lang="en-US" sz="1000" dirty="0"/>
          </a:p>
        </p:txBody>
      </p:sp>
      <p:sp>
        <p:nvSpPr>
          <p:cNvPr id="12" name="Shape 10"/>
          <p:cNvSpPr/>
          <p:nvPr/>
        </p:nvSpPr>
        <p:spPr>
          <a:xfrm>
            <a:off x="548640" y="2834640"/>
            <a:ext cx="54864" cy="502920"/>
          </a:xfrm>
          <a:prstGeom prst="rect">
            <a:avLst/>
          </a:prstGeom>
          <a:solidFill>
            <a:srgbClr val="1E2761"/>
          </a:solidFill>
          <a:ln/>
        </p:spPr>
        <p:txBody>
          <a:bodyPr/>
          <a:lstStyle/>
          <a:p>
            <a:endParaRPr lang="en-US"/>
          </a:p>
        </p:txBody>
      </p:sp>
      <p:sp>
        <p:nvSpPr>
          <p:cNvPr id="13" name="Text 11"/>
          <p:cNvSpPr/>
          <p:nvPr/>
        </p:nvSpPr>
        <p:spPr>
          <a:xfrm>
            <a:off x="777240" y="283464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MCP Integration + Threat Model</a:t>
            </a:r>
            <a:endParaRPr lang="en-US" sz="1200" dirty="0"/>
          </a:p>
        </p:txBody>
      </p:sp>
      <p:sp>
        <p:nvSpPr>
          <p:cNvPr id="14" name="Text 12"/>
          <p:cNvSpPr/>
          <p:nvPr/>
        </p:nvSpPr>
        <p:spPr>
          <a:xfrm>
            <a:off x="777240" y="304495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11-tool FastMCP server with 4-position threat model and 4 mitigations — first published threat model for MCP offensive tooling</a:t>
            </a:r>
            <a:endParaRPr lang="en-US" sz="1000" dirty="0"/>
          </a:p>
        </p:txBody>
      </p:sp>
      <p:sp>
        <p:nvSpPr>
          <p:cNvPr id="15" name="Shape 13"/>
          <p:cNvSpPr/>
          <p:nvPr/>
        </p:nvSpPr>
        <p:spPr>
          <a:xfrm>
            <a:off x="548640" y="3474720"/>
            <a:ext cx="54864" cy="502920"/>
          </a:xfrm>
          <a:prstGeom prst="rect">
            <a:avLst/>
          </a:prstGeom>
          <a:solidFill>
            <a:srgbClr val="1E2761"/>
          </a:solidFill>
          <a:ln/>
        </p:spPr>
        <p:txBody>
          <a:bodyPr/>
          <a:lstStyle/>
          <a:p>
            <a:endParaRPr lang="en-US"/>
          </a:p>
        </p:txBody>
      </p:sp>
      <p:sp>
        <p:nvSpPr>
          <p:cNvPr id="16" name="Text 14"/>
          <p:cNvSpPr/>
          <p:nvPr/>
        </p:nvSpPr>
        <p:spPr>
          <a:xfrm>
            <a:off x="777240" y="347472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Empirical Evaluation</a:t>
            </a:r>
            <a:endParaRPr lang="en-US" sz="1200" dirty="0"/>
          </a:p>
        </p:txBody>
      </p:sp>
      <p:sp>
        <p:nvSpPr>
          <p:cNvPr id="17" name="Text 15"/>
          <p:cNvSpPr/>
          <p:nvPr/>
        </p:nvSpPr>
        <p:spPr>
          <a:xfrm>
            <a:off x="777240" y="368503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4-run evaluation with 7 metrics, instrumented ai_calls table making cost claim measured, not asserted</a:t>
            </a:r>
            <a:endParaRPr lang="en-US" sz="1000" dirty="0"/>
          </a:p>
        </p:txBody>
      </p:sp>
      <p:sp>
        <p:nvSpPr>
          <p:cNvPr id="18" name="Shape 16"/>
          <p:cNvSpPr/>
          <p:nvPr/>
        </p:nvSpPr>
        <p:spPr>
          <a:xfrm>
            <a:off x="548640" y="4114800"/>
            <a:ext cx="54864" cy="502920"/>
          </a:xfrm>
          <a:prstGeom prst="rect">
            <a:avLst/>
          </a:prstGeom>
          <a:solidFill>
            <a:srgbClr val="1E2761"/>
          </a:solidFill>
          <a:ln/>
        </p:spPr>
        <p:txBody>
          <a:bodyPr/>
          <a:lstStyle/>
          <a:p>
            <a:endParaRPr lang="en-US"/>
          </a:p>
        </p:txBody>
      </p:sp>
      <p:sp>
        <p:nvSpPr>
          <p:cNvPr id="19" name="Text 17"/>
          <p:cNvSpPr/>
          <p:nvPr/>
        </p:nvSpPr>
        <p:spPr>
          <a:xfrm>
            <a:off x="777240" y="4114800"/>
            <a:ext cx="2743200" cy="228600"/>
          </a:xfrm>
          <a:prstGeom prst="rect">
            <a:avLst/>
          </a:prstGeom>
          <a:noFill/>
          <a:ln/>
        </p:spPr>
        <p:txBody>
          <a:bodyPr wrap="square" lIns="0" tIns="0" rIns="0" bIns="0" rtlCol="0" anchor="ctr"/>
          <a:lstStyle/>
          <a:p>
            <a:pPr marL="0" indent="0">
              <a:buNone/>
            </a:pPr>
            <a:r>
              <a:rPr lang="en-US" sz="1200" b="1" dirty="0">
                <a:solidFill>
                  <a:srgbClr val="1E2761"/>
                </a:solidFill>
                <a:latin typeface="Calibri" pitchFamily="34" charset="0"/>
                <a:ea typeface="Calibri" pitchFamily="34" charset="-122"/>
                <a:cs typeface="Calibri" pitchFamily="34" charset="-120"/>
              </a:rPr>
              <a:t>IEEE Conference Paper</a:t>
            </a:r>
            <a:endParaRPr lang="en-US" sz="1200" dirty="0"/>
          </a:p>
        </p:txBody>
      </p:sp>
      <p:sp>
        <p:nvSpPr>
          <p:cNvPr id="20" name="Text 18"/>
          <p:cNvSpPr/>
          <p:nvPr/>
        </p:nvSpPr>
        <p:spPr>
          <a:xfrm>
            <a:off x="777240" y="4325112"/>
            <a:ext cx="7772400" cy="32004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Full paper submitted covering architecture, evaluation, comparison, and threat model</a:t>
            </a:r>
            <a:endParaRPr lang="en-US" sz="1000" dirty="0"/>
          </a:p>
        </p:txBody>
      </p:sp>
      <p:sp>
        <p:nvSpPr>
          <p:cNvPr id="21" name="Text 19"/>
          <p:cNvSpPr/>
          <p:nvPr/>
        </p:nvSpPr>
        <p:spPr>
          <a:xfrm>
            <a:off x="548640" y="4572000"/>
            <a:ext cx="8046720" cy="182880"/>
          </a:xfrm>
          <a:prstGeom prst="rect">
            <a:avLst/>
          </a:prstGeom>
          <a:noFill/>
          <a:ln/>
        </p:spPr>
        <p:txBody>
          <a:bodyPr wrap="square" lIns="0" tIns="0" rIns="0" bIns="0" rtlCol="0" anchor="ctr"/>
          <a:lstStyle/>
          <a:p>
            <a:pPr marL="0" indent="0">
              <a:buNone/>
            </a:pPr>
            <a:r>
              <a:rPr lang="en-US" sz="1100" b="1" dirty="0">
                <a:solidFill>
                  <a:srgbClr val="3A7BD5"/>
                </a:solidFill>
                <a:latin typeface="Calibri" pitchFamily="34" charset="0"/>
                <a:ea typeface="Calibri" pitchFamily="34" charset="-122"/>
                <a:cs typeface="Calibri" pitchFamily="34" charset="-120"/>
              </a:rPr>
              <a:t>Novel Contributions</a:t>
            </a:r>
            <a:endParaRPr lang="en-US" sz="1100" dirty="0"/>
          </a:p>
        </p:txBody>
      </p:sp>
      <p:sp>
        <p:nvSpPr>
          <p:cNvPr id="22" name="Shape 20"/>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23" name="Text 21"/>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13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Future Work</a:t>
            </a:r>
            <a:endParaRPr lang="en-US" sz="3000" dirty="0"/>
          </a:p>
        </p:txBody>
      </p:sp>
      <p:sp>
        <p:nvSpPr>
          <p:cNvPr id="3" name="Shape 1"/>
          <p:cNvSpPr/>
          <p:nvPr/>
        </p:nvSpPr>
        <p:spPr>
          <a:xfrm>
            <a:off x="548640" y="914400"/>
            <a:ext cx="8046720" cy="502920"/>
          </a:xfrm>
          <a:prstGeom prst="rect">
            <a:avLst/>
          </a:prstGeom>
          <a:solidFill>
            <a:srgbClr val="F5F7FA"/>
          </a:solidFill>
          <a:ln/>
        </p:spPr>
        <p:txBody>
          <a:bodyPr/>
          <a:lstStyle/>
          <a:p>
            <a:endParaRPr lang="en-US"/>
          </a:p>
        </p:txBody>
      </p:sp>
      <p:sp>
        <p:nvSpPr>
          <p:cNvPr id="4" name="Shape 2"/>
          <p:cNvSpPr/>
          <p:nvPr/>
        </p:nvSpPr>
        <p:spPr>
          <a:xfrm>
            <a:off x="548640" y="914400"/>
            <a:ext cx="54864" cy="502920"/>
          </a:xfrm>
          <a:prstGeom prst="rect">
            <a:avLst/>
          </a:prstGeom>
          <a:solidFill>
            <a:srgbClr val="27AE60"/>
          </a:solidFill>
          <a:ln/>
        </p:spPr>
        <p:txBody>
          <a:bodyPr/>
          <a:lstStyle/>
          <a:p>
            <a:endParaRPr lang="en-US"/>
          </a:p>
        </p:txBody>
      </p:sp>
      <p:sp>
        <p:nvSpPr>
          <p:cNvPr id="5" name="Text 3"/>
          <p:cNvSpPr/>
          <p:nvPr/>
        </p:nvSpPr>
        <p:spPr>
          <a:xfrm>
            <a:off x="777240" y="91440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Multi-Target VulHub Evaluation</a:t>
            </a:r>
            <a:endParaRPr lang="en-US" sz="1300" dirty="0"/>
          </a:p>
        </p:txBody>
      </p:sp>
      <p:sp>
        <p:nvSpPr>
          <p:cNvPr id="6" name="Text 4"/>
          <p:cNvSpPr/>
          <p:nvPr/>
        </p:nvSpPr>
        <p:spPr>
          <a:xfrm>
            <a:off x="777240" y="114300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5+ CWE categories, two-arm free vs. premium experiment</a:t>
            </a:r>
            <a:endParaRPr lang="en-US" sz="1000" dirty="0"/>
          </a:p>
        </p:txBody>
      </p:sp>
      <p:sp>
        <p:nvSpPr>
          <p:cNvPr id="7" name="Text 5"/>
          <p:cNvSpPr/>
          <p:nvPr/>
        </p:nvSpPr>
        <p:spPr>
          <a:xfrm>
            <a:off x="7406640" y="960120"/>
            <a:ext cx="1097280" cy="228600"/>
          </a:xfrm>
          <a:prstGeom prst="rect">
            <a:avLst/>
          </a:prstGeom>
          <a:noFill/>
          <a:ln/>
        </p:spPr>
        <p:txBody>
          <a:bodyPr wrap="square" lIns="0" tIns="0" rIns="0" bIns="0" rtlCol="0" anchor="ctr"/>
          <a:lstStyle/>
          <a:p>
            <a:pPr marL="0" indent="0" algn="r">
              <a:buNone/>
            </a:pPr>
            <a:r>
              <a:rPr lang="en-US" sz="900" b="1" dirty="0">
                <a:solidFill>
                  <a:srgbClr val="27AE60"/>
                </a:solidFill>
                <a:latin typeface="Calibri" pitchFamily="34" charset="0"/>
                <a:ea typeface="Calibri" pitchFamily="34" charset="-122"/>
                <a:cs typeface="Calibri" pitchFamily="34" charset="-120"/>
              </a:rPr>
              <a:t>Near-term</a:t>
            </a:r>
            <a:endParaRPr lang="en-US" sz="900" dirty="0"/>
          </a:p>
        </p:txBody>
      </p:sp>
      <p:sp>
        <p:nvSpPr>
          <p:cNvPr id="8" name="Shape 6"/>
          <p:cNvSpPr/>
          <p:nvPr/>
        </p:nvSpPr>
        <p:spPr>
          <a:xfrm>
            <a:off x="548640" y="1554480"/>
            <a:ext cx="8046720" cy="502920"/>
          </a:xfrm>
          <a:prstGeom prst="rect">
            <a:avLst/>
          </a:prstGeom>
          <a:solidFill>
            <a:srgbClr val="F5F7FA"/>
          </a:solidFill>
          <a:ln/>
        </p:spPr>
        <p:txBody>
          <a:bodyPr/>
          <a:lstStyle/>
          <a:p>
            <a:endParaRPr lang="en-US"/>
          </a:p>
        </p:txBody>
      </p:sp>
      <p:sp>
        <p:nvSpPr>
          <p:cNvPr id="9" name="Shape 7"/>
          <p:cNvSpPr/>
          <p:nvPr/>
        </p:nvSpPr>
        <p:spPr>
          <a:xfrm>
            <a:off x="548640" y="1554480"/>
            <a:ext cx="54864" cy="502920"/>
          </a:xfrm>
          <a:prstGeom prst="rect">
            <a:avLst/>
          </a:prstGeom>
          <a:solidFill>
            <a:srgbClr val="27AE60"/>
          </a:solidFill>
          <a:ln/>
        </p:spPr>
        <p:txBody>
          <a:bodyPr/>
          <a:lstStyle/>
          <a:p>
            <a:endParaRPr lang="en-US"/>
          </a:p>
        </p:txBody>
      </p:sp>
      <p:sp>
        <p:nvSpPr>
          <p:cNvPr id="10" name="Text 8"/>
          <p:cNvSpPr/>
          <p:nvPr/>
        </p:nvSpPr>
        <p:spPr>
          <a:xfrm>
            <a:off x="777240" y="155448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One-Click Fix &amp; Patch Management</a:t>
            </a:r>
            <a:endParaRPr lang="en-US" sz="1300" dirty="0"/>
          </a:p>
        </p:txBody>
      </p:sp>
      <p:sp>
        <p:nvSpPr>
          <p:cNvPr id="11" name="Text 9"/>
          <p:cNvSpPr/>
          <p:nvPr/>
        </p:nvSpPr>
        <p:spPr>
          <a:xfrm>
            <a:off x="777240" y="178308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Signed fix.rc scripts, rollback points, Ansible/Chef integration</a:t>
            </a:r>
            <a:endParaRPr lang="en-US" sz="1000" dirty="0"/>
          </a:p>
        </p:txBody>
      </p:sp>
      <p:sp>
        <p:nvSpPr>
          <p:cNvPr id="12" name="Text 10"/>
          <p:cNvSpPr/>
          <p:nvPr/>
        </p:nvSpPr>
        <p:spPr>
          <a:xfrm>
            <a:off x="7406640" y="1600200"/>
            <a:ext cx="1097280" cy="228600"/>
          </a:xfrm>
          <a:prstGeom prst="rect">
            <a:avLst/>
          </a:prstGeom>
          <a:noFill/>
          <a:ln/>
        </p:spPr>
        <p:txBody>
          <a:bodyPr wrap="square" lIns="0" tIns="0" rIns="0" bIns="0" rtlCol="0" anchor="ctr"/>
          <a:lstStyle/>
          <a:p>
            <a:pPr marL="0" indent="0" algn="r">
              <a:buNone/>
            </a:pPr>
            <a:r>
              <a:rPr lang="en-US" sz="900" b="1" dirty="0">
                <a:solidFill>
                  <a:srgbClr val="27AE60"/>
                </a:solidFill>
                <a:latin typeface="Calibri" pitchFamily="34" charset="0"/>
                <a:ea typeface="Calibri" pitchFamily="34" charset="-122"/>
                <a:cs typeface="Calibri" pitchFamily="34" charset="-120"/>
              </a:rPr>
              <a:t>Near-term</a:t>
            </a:r>
            <a:endParaRPr lang="en-US" sz="900" dirty="0"/>
          </a:p>
        </p:txBody>
      </p:sp>
      <p:sp>
        <p:nvSpPr>
          <p:cNvPr id="13" name="Shape 11"/>
          <p:cNvSpPr/>
          <p:nvPr/>
        </p:nvSpPr>
        <p:spPr>
          <a:xfrm>
            <a:off x="548640" y="2194560"/>
            <a:ext cx="8046720" cy="502920"/>
          </a:xfrm>
          <a:prstGeom prst="rect">
            <a:avLst/>
          </a:prstGeom>
          <a:solidFill>
            <a:srgbClr val="F5F7FA"/>
          </a:solidFill>
          <a:ln/>
        </p:spPr>
        <p:txBody>
          <a:bodyPr/>
          <a:lstStyle/>
          <a:p>
            <a:endParaRPr lang="en-US"/>
          </a:p>
        </p:txBody>
      </p:sp>
      <p:sp>
        <p:nvSpPr>
          <p:cNvPr id="14" name="Shape 12"/>
          <p:cNvSpPr/>
          <p:nvPr/>
        </p:nvSpPr>
        <p:spPr>
          <a:xfrm>
            <a:off x="548640" y="2194560"/>
            <a:ext cx="54864" cy="502920"/>
          </a:xfrm>
          <a:prstGeom prst="rect">
            <a:avLst/>
          </a:prstGeom>
          <a:solidFill>
            <a:srgbClr val="E67E22"/>
          </a:solidFill>
          <a:ln/>
        </p:spPr>
        <p:txBody>
          <a:bodyPr/>
          <a:lstStyle/>
          <a:p>
            <a:endParaRPr lang="en-US"/>
          </a:p>
        </p:txBody>
      </p:sp>
      <p:sp>
        <p:nvSpPr>
          <p:cNvPr id="15" name="Text 13"/>
          <p:cNvSpPr/>
          <p:nvPr/>
        </p:nvSpPr>
        <p:spPr>
          <a:xfrm>
            <a:off x="777240" y="219456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Air-Gapped Deployment</a:t>
            </a:r>
            <a:endParaRPr lang="en-US" sz="1300" dirty="0"/>
          </a:p>
        </p:txBody>
      </p:sp>
      <p:sp>
        <p:nvSpPr>
          <p:cNvPr id="16" name="Text 14"/>
          <p:cNvSpPr/>
          <p:nvPr/>
        </p:nvSpPr>
        <p:spPr>
          <a:xfrm>
            <a:off x="777240" y="242316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PentestChain-VulnLLM: LoRA/QLoRA fine-tuned 7B model, offline CVE mirrors</a:t>
            </a:r>
            <a:endParaRPr lang="en-US" sz="1000" dirty="0"/>
          </a:p>
        </p:txBody>
      </p:sp>
      <p:sp>
        <p:nvSpPr>
          <p:cNvPr id="17" name="Text 15"/>
          <p:cNvSpPr/>
          <p:nvPr/>
        </p:nvSpPr>
        <p:spPr>
          <a:xfrm>
            <a:off x="7406640" y="2240280"/>
            <a:ext cx="1097280" cy="228600"/>
          </a:xfrm>
          <a:prstGeom prst="rect">
            <a:avLst/>
          </a:prstGeom>
          <a:noFill/>
          <a:ln/>
        </p:spPr>
        <p:txBody>
          <a:bodyPr wrap="square" lIns="0" tIns="0" rIns="0" bIns="0" rtlCol="0" anchor="ctr"/>
          <a:lstStyle/>
          <a:p>
            <a:pPr marL="0" indent="0" algn="r">
              <a:buNone/>
            </a:pPr>
            <a:r>
              <a:rPr lang="en-US" sz="900" b="1" dirty="0">
                <a:solidFill>
                  <a:srgbClr val="E67E22"/>
                </a:solidFill>
                <a:latin typeface="Calibri" pitchFamily="34" charset="0"/>
                <a:ea typeface="Calibri" pitchFamily="34" charset="-122"/>
                <a:cs typeface="Calibri" pitchFamily="34" charset="-120"/>
              </a:rPr>
              <a:t>Mid-term</a:t>
            </a:r>
            <a:endParaRPr lang="en-US" sz="900" dirty="0"/>
          </a:p>
        </p:txBody>
      </p:sp>
      <p:sp>
        <p:nvSpPr>
          <p:cNvPr id="18" name="Shape 16"/>
          <p:cNvSpPr/>
          <p:nvPr/>
        </p:nvSpPr>
        <p:spPr>
          <a:xfrm>
            <a:off x="548640" y="2834640"/>
            <a:ext cx="8046720" cy="502920"/>
          </a:xfrm>
          <a:prstGeom prst="rect">
            <a:avLst/>
          </a:prstGeom>
          <a:solidFill>
            <a:srgbClr val="F5F7FA"/>
          </a:solidFill>
          <a:ln/>
        </p:spPr>
        <p:txBody>
          <a:bodyPr/>
          <a:lstStyle/>
          <a:p>
            <a:endParaRPr lang="en-US"/>
          </a:p>
        </p:txBody>
      </p:sp>
      <p:sp>
        <p:nvSpPr>
          <p:cNvPr id="19" name="Shape 17"/>
          <p:cNvSpPr/>
          <p:nvPr/>
        </p:nvSpPr>
        <p:spPr>
          <a:xfrm>
            <a:off x="548640" y="2834640"/>
            <a:ext cx="54864" cy="502920"/>
          </a:xfrm>
          <a:prstGeom prst="rect">
            <a:avLst/>
          </a:prstGeom>
          <a:solidFill>
            <a:srgbClr val="E67E22"/>
          </a:solidFill>
          <a:ln/>
        </p:spPr>
        <p:txBody>
          <a:bodyPr/>
          <a:lstStyle/>
          <a:p>
            <a:endParaRPr lang="en-US"/>
          </a:p>
        </p:txBody>
      </p:sp>
      <p:sp>
        <p:nvSpPr>
          <p:cNvPr id="20" name="Text 18"/>
          <p:cNvSpPr/>
          <p:nvPr/>
        </p:nvSpPr>
        <p:spPr>
          <a:xfrm>
            <a:off x="777240" y="283464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Expanded Web Testing</a:t>
            </a:r>
            <a:endParaRPr lang="en-US" sz="1300" dirty="0"/>
          </a:p>
        </p:txBody>
      </p:sp>
      <p:sp>
        <p:nvSpPr>
          <p:cNvPr id="21" name="Text 19"/>
          <p:cNvSpPr/>
          <p:nvPr/>
        </p:nvSpPr>
        <p:spPr>
          <a:xfrm>
            <a:off x="777240" y="306324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Full OWASP Top 10: SSRF, IDOR, XXE, CSRF, API fuzzing</a:t>
            </a:r>
            <a:endParaRPr lang="en-US" sz="1000" dirty="0"/>
          </a:p>
        </p:txBody>
      </p:sp>
      <p:sp>
        <p:nvSpPr>
          <p:cNvPr id="22" name="Text 20"/>
          <p:cNvSpPr/>
          <p:nvPr/>
        </p:nvSpPr>
        <p:spPr>
          <a:xfrm>
            <a:off x="7406640" y="2880360"/>
            <a:ext cx="1097280" cy="228600"/>
          </a:xfrm>
          <a:prstGeom prst="rect">
            <a:avLst/>
          </a:prstGeom>
          <a:noFill/>
          <a:ln/>
        </p:spPr>
        <p:txBody>
          <a:bodyPr wrap="square" lIns="0" tIns="0" rIns="0" bIns="0" rtlCol="0" anchor="ctr"/>
          <a:lstStyle/>
          <a:p>
            <a:pPr marL="0" indent="0" algn="r">
              <a:buNone/>
            </a:pPr>
            <a:r>
              <a:rPr lang="en-US" sz="900" b="1" dirty="0">
                <a:solidFill>
                  <a:srgbClr val="E67E22"/>
                </a:solidFill>
                <a:latin typeface="Calibri" pitchFamily="34" charset="0"/>
                <a:ea typeface="Calibri" pitchFamily="34" charset="-122"/>
                <a:cs typeface="Calibri" pitchFamily="34" charset="-120"/>
              </a:rPr>
              <a:t>Mid-term</a:t>
            </a:r>
            <a:endParaRPr lang="en-US" sz="900" dirty="0"/>
          </a:p>
        </p:txBody>
      </p:sp>
      <p:sp>
        <p:nvSpPr>
          <p:cNvPr id="23" name="Shape 21"/>
          <p:cNvSpPr/>
          <p:nvPr/>
        </p:nvSpPr>
        <p:spPr>
          <a:xfrm>
            <a:off x="548640" y="3474720"/>
            <a:ext cx="8046720" cy="502920"/>
          </a:xfrm>
          <a:prstGeom prst="rect">
            <a:avLst/>
          </a:prstGeom>
          <a:solidFill>
            <a:srgbClr val="F5F7FA"/>
          </a:solidFill>
          <a:ln/>
        </p:spPr>
        <p:txBody>
          <a:bodyPr/>
          <a:lstStyle/>
          <a:p>
            <a:endParaRPr lang="en-US"/>
          </a:p>
        </p:txBody>
      </p:sp>
      <p:sp>
        <p:nvSpPr>
          <p:cNvPr id="24" name="Shape 22"/>
          <p:cNvSpPr/>
          <p:nvPr/>
        </p:nvSpPr>
        <p:spPr>
          <a:xfrm>
            <a:off x="548640" y="3474720"/>
            <a:ext cx="54864" cy="502920"/>
          </a:xfrm>
          <a:prstGeom prst="rect">
            <a:avLst/>
          </a:prstGeom>
          <a:solidFill>
            <a:srgbClr val="3A7BD5"/>
          </a:solidFill>
          <a:ln/>
        </p:spPr>
        <p:txBody>
          <a:bodyPr/>
          <a:lstStyle/>
          <a:p>
            <a:endParaRPr lang="en-US"/>
          </a:p>
        </p:txBody>
      </p:sp>
      <p:sp>
        <p:nvSpPr>
          <p:cNvPr id="25" name="Text 23"/>
          <p:cNvSpPr/>
          <p:nvPr/>
        </p:nvSpPr>
        <p:spPr>
          <a:xfrm>
            <a:off x="777240" y="347472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Cloud VAPT &amp; AD Modules</a:t>
            </a:r>
            <a:endParaRPr lang="en-US" sz="1300" dirty="0"/>
          </a:p>
        </p:txBody>
      </p:sp>
      <p:sp>
        <p:nvSpPr>
          <p:cNvPr id="26" name="Text 24"/>
          <p:cNvSpPr/>
          <p:nvPr/>
        </p:nvSpPr>
        <p:spPr>
          <a:xfrm>
            <a:off x="777240" y="370332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AWS/Azure/GCP misconfig, Kerberoasting, DCSync, LDAP enum</a:t>
            </a:r>
            <a:endParaRPr lang="en-US" sz="1000" dirty="0"/>
          </a:p>
        </p:txBody>
      </p:sp>
      <p:sp>
        <p:nvSpPr>
          <p:cNvPr id="27" name="Text 25"/>
          <p:cNvSpPr/>
          <p:nvPr/>
        </p:nvSpPr>
        <p:spPr>
          <a:xfrm>
            <a:off x="7406640" y="3520440"/>
            <a:ext cx="1097280" cy="228600"/>
          </a:xfrm>
          <a:prstGeom prst="rect">
            <a:avLst/>
          </a:prstGeom>
          <a:noFill/>
          <a:ln/>
        </p:spPr>
        <p:txBody>
          <a:bodyPr wrap="square" lIns="0" tIns="0" rIns="0" bIns="0" rtlCol="0" anchor="ctr"/>
          <a:lstStyle/>
          <a:p>
            <a:pPr marL="0" indent="0" algn="r">
              <a:buNone/>
            </a:pPr>
            <a:r>
              <a:rPr lang="en-US" sz="900" b="1" dirty="0">
                <a:solidFill>
                  <a:srgbClr val="3A7BD5"/>
                </a:solidFill>
                <a:latin typeface="Calibri" pitchFamily="34" charset="0"/>
                <a:ea typeface="Calibri" pitchFamily="34" charset="-122"/>
                <a:cs typeface="Calibri" pitchFamily="34" charset="-120"/>
              </a:rPr>
              <a:t>Long-term</a:t>
            </a:r>
            <a:endParaRPr lang="en-US" sz="900" dirty="0"/>
          </a:p>
        </p:txBody>
      </p:sp>
      <p:sp>
        <p:nvSpPr>
          <p:cNvPr id="28" name="Shape 26"/>
          <p:cNvSpPr/>
          <p:nvPr/>
        </p:nvSpPr>
        <p:spPr>
          <a:xfrm>
            <a:off x="548640" y="4114800"/>
            <a:ext cx="8046720" cy="502920"/>
          </a:xfrm>
          <a:prstGeom prst="rect">
            <a:avLst/>
          </a:prstGeom>
          <a:solidFill>
            <a:srgbClr val="F5F7FA"/>
          </a:solidFill>
          <a:ln/>
        </p:spPr>
        <p:txBody>
          <a:bodyPr/>
          <a:lstStyle/>
          <a:p>
            <a:endParaRPr lang="en-US"/>
          </a:p>
        </p:txBody>
      </p:sp>
      <p:sp>
        <p:nvSpPr>
          <p:cNvPr id="29" name="Shape 27"/>
          <p:cNvSpPr/>
          <p:nvPr/>
        </p:nvSpPr>
        <p:spPr>
          <a:xfrm>
            <a:off x="548640" y="4114800"/>
            <a:ext cx="54864" cy="502920"/>
          </a:xfrm>
          <a:prstGeom prst="rect">
            <a:avLst/>
          </a:prstGeom>
          <a:solidFill>
            <a:srgbClr val="3A7BD5"/>
          </a:solidFill>
          <a:ln/>
        </p:spPr>
        <p:txBody>
          <a:bodyPr/>
          <a:lstStyle/>
          <a:p>
            <a:endParaRPr lang="en-US"/>
          </a:p>
        </p:txBody>
      </p:sp>
      <p:sp>
        <p:nvSpPr>
          <p:cNvPr id="30" name="Text 28"/>
          <p:cNvSpPr/>
          <p:nvPr/>
        </p:nvSpPr>
        <p:spPr>
          <a:xfrm>
            <a:off x="777240" y="4114800"/>
            <a:ext cx="4114800" cy="228600"/>
          </a:xfrm>
          <a:prstGeom prst="rect">
            <a:avLst/>
          </a:prstGeom>
          <a:noFill/>
          <a:ln/>
        </p:spPr>
        <p:txBody>
          <a:bodyPr wrap="square" lIns="0" tIns="0" rIns="0" bIns="0"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Custom Playbooks</a:t>
            </a:r>
            <a:endParaRPr lang="en-US" sz="1300" dirty="0"/>
          </a:p>
        </p:txBody>
      </p:sp>
      <p:sp>
        <p:nvSpPr>
          <p:cNvPr id="31" name="Text 29"/>
          <p:cNvSpPr/>
          <p:nvPr/>
        </p:nvSpPr>
        <p:spPr>
          <a:xfrm>
            <a:off x="777240" y="4343400"/>
            <a:ext cx="6400800" cy="228600"/>
          </a:xfrm>
          <a:prstGeom prst="rect">
            <a:avLst/>
          </a:prstGeom>
          <a:noFill/>
          <a:ln/>
        </p:spPr>
        <p:txBody>
          <a:bodyPr wrap="square" lIns="0" tIns="0" rIns="0" bIns="0" rtlCol="0" anchor="ctr"/>
          <a:lstStyle/>
          <a:p>
            <a:pPr marL="0" indent="0">
              <a:buNone/>
            </a:pPr>
            <a:r>
              <a:rPr lang="en-US" sz="1000" dirty="0">
                <a:solidFill>
                  <a:srgbClr val="4A4A6A"/>
                </a:solidFill>
                <a:latin typeface="Calibri" pitchFamily="34" charset="0"/>
                <a:ea typeface="Calibri" pitchFamily="34" charset="-122"/>
                <a:cs typeface="Calibri" pitchFamily="34" charset="-120"/>
              </a:rPr>
              <a:t>Per-module mode selection, operator-defined compliance playbooks</a:t>
            </a:r>
            <a:endParaRPr lang="en-US" sz="1000" dirty="0"/>
          </a:p>
        </p:txBody>
      </p:sp>
      <p:sp>
        <p:nvSpPr>
          <p:cNvPr id="32" name="Text 30"/>
          <p:cNvSpPr/>
          <p:nvPr/>
        </p:nvSpPr>
        <p:spPr>
          <a:xfrm>
            <a:off x="7406640" y="4160520"/>
            <a:ext cx="1097280" cy="228600"/>
          </a:xfrm>
          <a:prstGeom prst="rect">
            <a:avLst/>
          </a:prstGeom>
          <a:noFill/>
          <a:ln/>
        </p:spPr>
        <p:txBody>
          <a:bodyPr wrap="square" lIns="0" tIns="0" rIns="0" bIns="0" rtlCol="0" anchor="ctr"/>
          <a:lstStyle/>
          <a:p>
            <a:pPr marL="0" indent="0" algn="r">
              <a:buNone/>
            </a:pPr>
            <a:r>
              <a:rPr lang="en-US" sz="900" b="1" dirty="0">
                <a:solidFill>
                  <a:srgbClr val="3A7BD5"/>
                </a:solidFill>
                <a:latin typeface="Calibri" pitchFamily="34" charset="0"/>
                <a:ea typeface="Calibri" pitchFamily="34" charset="-122"/>
                <a:cs typeface="Calibri" pitchFamily="34" charset="-120"/>
              </a:rPr>
              <a:t>Long-term</a:t>
            </a:r>
            <a:endParaRPr lang="en-US" sz="900" dirty="0"/>
          </a:p>
        </p:txBody>
      </p:sp>
      <p:sp>
        <p:nvSpPr>
          <p:cNvPr id="33" name="Text 31"/>
          <p:cNvSpPr/>
          <p:nvPr/>
        </p:nvSpPr>
        <p:spPr>
          <a:xfrm>
            <a:off x="548640" y="4572000"/>
            <a:ext cx="8046720" cy="182880"/>
          </a:xfrm>
          <a:prstGeom prst="rect">
            <a:avLst/>
          </a:prstGeom>
          <a:noFill/>
          <a:ln/>
        </p:spPr>
        <p:txBody>
          <a:bodyPr wrap="square" lIns="0" tIns="0" rIns="0" bIns="0" rtlCol="0" anchor="ctr"/>
          <a:lstStyle/>
          <a:p>
            <a:pPr marL="0" indent="0">
              <a:buNone/>
            </a:pPr>
            <a:r>
              <a:rPr lang="en-US" sz="1100" i="1" dirty="0">
                <a:solidFill>
                  <a:srgbClr val="4A4A6A"/>
                </a:solidFill>
                <a:latin typeface="Calibri" pitchFamily="34" charset="0"/>
                <a:ea typeface="Calibri" pitchFamily="34" charset="-122"/>
                <a:cs typeface="Calibri" pitchFamily="34" charset="-120"/>
              </a:rPr>
              <a:t>All extensions preserve the zero-cost, deterministic-fallback architecture</a:t>
            </a:r>
            <a:endParaRPr lang="en-US" sz="1100" dirty="0"/>
          </a:p>
        </p:txBody>
      </p:sp>
      <p:sp>
        <p:nvSpPr>
          <p:cNvPr id="34" name="Shape 32"/>
          <p:cNvSpPr/>
          <p:nvPr/>
        </p:nvSpPr>
        <p:spPr>
          <a:xfrm>
            <a:off x="548640" y="4761912"/>
            <a:ext cx="8046720" cy="0"/>
          </a:xfrm>
          <a:prstGeom prst="line">
            <a:avLst/>
          </a:prstGeom>
          <a:noFill/>
          <a:ln w="9525">
            <a:solidFill>
              <a:srgbClr val="CADCFC"/>
            </a:solidFill>
            <a:prstDash val="solid"/>
          </a:ln>
        </p:spPr>
        <p:txBody>
          <a:bodyPr/>
          <a:lstStyle/>
          <a:p>
            <a:endParaRPr lang="en-US"/>
          </a:p>
        </p:txBody>
      </p:sp>
      <p:sp>
        <p:nvSpPr>
          <p:cNvPr id="35" name="Text 33"/>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14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itle"/>
          <p:cNvSpPr/>
          <p:nvPr/>
        </p:nvSpPr>
        <p:spPr>
          <a:xfrm>
            <a:off x="548640" y="274320"/>
            <a:ext cx="8046720" cy="548640"/>
          </a:xfrm>
          <a:prstGeom prst="rect">
            <a:avLst/>
          </a:prstGeom>
          <a:noFill/>
          <a:ln/>
        </p:spPr>
        <p:txBody>
          <a:bodyPr wrap="square" lIns="0" tIns="0" rIns="0" bIns="0" rtlCol="0" anchor="ctr"/>
          <a:lstStyle/>
          <a:p>
            <a:pPr marL="0" indent="0">
              <a:buNone/>
            </a:pPr>
            <a:r>
              <a:rPr lang="en-US" sz="3000" b="1" dirty="0">
                <a:solidFill>
                  <a:srgbClr val="1E2761"/>
                </a:solidFill>
                <a:latin typeface="Georgia" pitchFamily="34" charset="0"/>
                <a:ea typeface="Georgia" pitchFamily="34" charset="-122"/>
                <a:cs typeface="Georgia" pitchFamily="34" charset="-120"/>
              </a:rPr>
              <a:t>References</a:t>
            </a:r>
            <a:endParaRPr lang="en-US" sz="3000" dirty="0"/>
          </a:p>
        </p:txBody>
      </p:sp>
      <p:sp>
        <p:nvSpPr>
          <p:cNvPr id="3" name="RefsLeft"/>
          <p:cNvSpPr txBox="1"/>
          <p:nvPr/>
        </p:nvSpPr>
        <p:spPr>
          <a:xfrm>
            <a:off x="548640" y="914400"/>
            <a:ext cx="4023360" cy="3657600"/>
          </a:xfrm>
          <a:prstGeom prst="rect">
            <a:avLst/>
          </a:prstGeom>
          <a:noFill/>
        </p:spPr>
        <p:txBody>
          <a:bodyPr wrap="square" lIns="0" tIns="0" rIns="91440" bIns="0" rtlCol="0" anchor="t"/>
          <a:lstStyle/>
          <a:p>
            <a:pPr marL="0" indent="0">
              <a:spcAft>
                <a:spcPts val="400"/>
              </a:spcAft>
              <a:buNone/>
            </a:pPr>
            <a:r>
              <a:rPr lang="en-US" sz="700" dirty="0">
                <a:solidFill>
                  <a:srgbClr val="1A1A2E"/>
                </a:solidFill>
                <a:latin typeface="Calibri" pitchFamily="34" charset="0"/>
              </a:rPr>
              <a:t>[1] G. Deng et al., “PentestGPT: An LLM-empowered Automatic Penetration Testing Tool,” in Proc. 33rd USENIX Security Symp., 2024, pp. 847–864.</a:t>
            </a:r>
          </a:p>
          <a:p>
            <a:pPr marL="0" indent="0">
              <a:spcAft>
                <a:spcPts val="400"/>
              </a:spcAft>
              <a:buNone/>
            </a:pPr>
            <a:r>
              <a:rPr lang="en-US" sz="700" dirty="0">
                <a:solidFill>
                  <a:srgbClr val="1A1A2E"/>
                </a:solidFill>
                <a:latin typeface="Calibri" pitchFamily="34" charset="0"/>
              </a:rPr>
              <a:t>[2] A. Ginige et al., “AutoPentester: Automated Penetration Testing Using LLM Agents,” arXiv:2504.01843, 2025.</a:t>
            </a:r>
          </a:p>
          <a:p>
            <a:pPr marL="0" indent="0">
              <a:spcAft>
                <a:spcPts val="400"/>
              </a:spcAft>
              <a:buNone/>
            </a:pPr>
            <a:r>
              <a:rPr lang="en-US" sz="700" dirty="0">
                <a:solidFill>
                  <a:srgbClr val="1A1A2E"/>
                </a:solidFill>
                <a:latin typeface="Calibri" pitchFamily="34" charset="0"/>
              </a:rPr>
              <a:t>[3] Z. Li et al., “PenHeal: A Two-Stage LLM Framework for Automated Pentesting and Optimal Remediation,” arXiv:2407.17788, 2024.</a:t>
            </a:r>
          </a:p>
          <a:p>
            <a:pPr marL="0" indent="0">
              <a:spcAft>
                <a:spcPts val="400"/>
              </a:spcAft>
              <a:buNone/>
            </a:pPr>
            <a:r>
              <a:rPr lang="en-US" sz="700" dirty="0">
                <a:solidFill>
                  <a:srgbClr val="1A1A2E"/>
                </a:solidFill>
                <a:latin typeface="Calibri" pitchFamily="34" charset="0"/>
              </a:rPr>
              <a:t>[4] J. Ezetta and R. Feng, “PentestMCP: An MCP Toolkit for Penetration Testing,” 2025. [Online]. Available: github.com/EzettFeng/PentestMCP.</a:t>
            </a:r>
          </a:p>
          <a:p>
            <a:pPr marL="0" indent="0">
              <a:spcAft>
                <a:spcPts val="400"/>
              </a:spcAft>
              <a:buNone/>
            </a:pPr>
            <a:r>
              <a:rPr lang="en-US" sz="700" dirty="0">
                <a:solidFill>
                  <a:srgbClr val="1A1A2E"/>
                </a:solidFill>
                <a:latin typeface="Calibri" pitchFamily="34" charset="0"/>
              </a:rPr>
              <a:t>[5] VXControl, “PentAGI: Fully Autonomous AI-Driven Penetration Testing,” 2025. [Online]. Available: github.com/vxcontrol/pentagi.</a:t>
            </a:r>
          </a:p>
          <a:p>
            <a:pPr marL="0" indent="0">
              <a:spcAft>
                <a:spcPts val="400"/>
              </a:spcAft>
              <a:buNone/>
            </a:pPr>
            <a:r>
              <a:rPr lang="en-US" sz="700" dirty="0">
                <a:solidFill>
                  <a:srgbClr val="1A1A2E"/>
                </a:solidFill>
                <a:latin typeface="Calibri" pitchFamily="34" charset="0"/>
              </a:rPr>
              <a:t>[6] I. Takaesu, “Deep Exploit: Fully Automatic Penetration Test Tool Using Machine Learning,” Black Hat USA Arsenal, 2018.</a:t>
            </a:r>
          </a:p>
          <a:p>
            <a:pPr marL="0" indent="0">
              <a:spcAft>
                <a:spcPts val="400"/>
              </a:spcAft>
              <a:buNone/>
            </a:pPr>
            <a:r>
              <a:rPr lang="en-US" sz="700" dirty="0">
                <a:solidFill>
                  <a:srgbClr val="1A1A2E"/>
                </a:solidFill>
                <a:latin typeface="Calibri" pitchFamily="34" charset="0"/>
              </a:rPr>
              <a:t>[7] A. R. Hevner et al., “Design Science in Information Systems Research,” MIS Quarterly, vol. 28, no. 1, pp. 75–105, 2004.</a:t>
            </a:r>
          </a:p>
          <a:p>
            <a:pPr marL="0" indent="0">
              <a:spcAft>
                <a:spcPts val="400"/>
              </a:spcAft>
              <a:buNone/>
            </a:pPr>
            <a:r>
              <a:rPr lang="en-US" sz="700" dirty="0">
                <a:solidFill>
                  <a:srgbClr val="1A1A2E"/>
                </a:solidFill>
                <a:latin typeface="Calibri" pitchFamily="34" charset="0"/>
              </a:rPr>
              <a:t>[8] K. Peffers et al., “A Design Science Research Methodology for IS Research,” J. MIS, vol. 24, no. 3, pp. 45–77, 2007.</a:t>
            </a:r>
          </a:p>
          <a:p>
            <a:pPr marL="0" indent="0">
              <a:spcAft>
                <a:spcPts val="400"/>
              </a:spcAft>
              <a:buNone/>
            </a:pPr>
            <a:r>
              <a:rPr lang="en-US" sz="700" dirty="0">
                <a:solidFill>
                  <a:srgbClr val="1A1A2E"/>
                </a:solidFill>
                <a:latin typeface="Calibri" pitchFamily="34" charset="0"/>
              </a:rPr>
              <a:t>[9] NVD, “National Vulnerability Database: CVE Statistics 2024,” NIST, 2024. [Online]. Available: nvd.nist.gov.</a:t>
            </a:r>
          </a:p>
          <a:p>
            <a:pPr marL="0" indent="0">
              <a:spcAft>
                <a:spcPts val="400"/>
              </a:spcAft>
              <a:buNone/>
            </a:pPr>
            <a:r>
              <a:rPr lang="en-US" sz="700" dirty="0">
                <a:solidFill>
                  <a:srgbClr val="1A1A2E"/>
                </a:solidFill>
                <a:latin typeface="Calibri" pitchFamily="34" charset="0"/>
              </a:rPr>
              <a:t>[10] IBM Security, “Cost of a Data Breach Report 2024,” IBM, 2024.</a:t>
            </a:r>
          </a:p>
        </p:txBody>
      </p:sp>
      <p:sp>
        <p:nvSpPr>
          <p:cNvPr id="4" name="RefsRight"/>
          <p:cNvSpPr txBox="1"/>
          <p:nvPr/>
        </p:nvSpPr>
        <p:spPr>
          <a:xfrm>
            <a:off x="4663440" y="914400"/>
            <a:ext cx="4023360" cy="3657600"/>
          </a:xfrm>
          <a:prstGeom prst="rect">
            <a:avLst/>
          </a:prstGeom>
          <a:noFill/>
        </p:spPr>
        <p:txBody>
          <a:bodyPr wrap="square" lIns="0" tIns="0" rIns="91440" bIns="0" rtlCol="0" anchor="t"/>
          <a:lstStyle/>
          <a:p>
            <a:pPr marL="0" indent="0">
              <a:spcAft>
                <a:spcPts val="400"/>
              </a:spcAft>
              <a:buNone/>
            </a:pPr>
            <a:r>
              <a:rPr lang="en-US" sz="700" dirty="0">
                <a:solidFill>
                  <a:srgbClr val="1A1A2E"/>
                </a:solidFill>
                <a:latin typeface="Calibri" pitchFamily="34" charset="0"/>
              </a:rPr>
              <a:t>[11] ISC2, “2024 Cybersecurity Workforce Study,” ISC2, 2024.</a:t>
            </a:r>
          </a:p>
          <a:p>
            <a:pPr marL="0" indent="0">
              <a:spcAft>
                <a:spcPts val="400"/>
              </a:spcAft>
              <a:buNone/>
            </a:pPr>
            <a:r>
              <a:rPr lang="en-US" sz="700" dirty="0">
                <a:solidFill>
                  <a:srgbClr val="1A1A2E"/>
                </a:solidFill>
                <a:latin typeface="Calibri" pitchFamily="34" charset="0"/>
              </a:rPr>
              <a:t>[12] Anthropic, “Model Context Protocol Specification,” 2024. [Online]. Available: modelcontextprotocol.io.</a:t>
            </a:r>
          </a:p>
          <a:p>
            <a:pPr marL="0" indent="0">
              <a:spcAft>
                <a:spcPts val="400"/>
              </a:spcAft>
              <a:buNone/>
            </a:pPr>
            <a:r>
              <a:rPr lang="en-US" sz="700" dirty="0">
                <a:solidFill>
                  <a:srgbClr val="1A1A2E"/>
                </a:solidFill>
                <a:latin typeface="Calibri" pitchFamily="34" charset="0"/>
              </a:rPr>
              <a:t>[13] Rapid7, “Metasploit Framework Documentation,” 2024. [Online]. Available: docs.metasploit.com.</a:t>
            </a:r>
          </a:p>
          <a:p>
            <a:pPr marL="0" indent="0">
              <a:spcAft>
                <a:spcPts val="400"/>
              </a:spcAft>
              <a:buNone/>
            </a:pPr>
            <a:r>
              <a:rPr lang="en-US" sz="700" dirty="0">
                <a:solidFill>
                  <a:srgbClr val="1A1A2E"/>
                </a:solidFill>
                <a:latin typeface="Calibri" pitchFamily="34" charset="0"/>
              </a:rPr>
              <a:t>[14] S. Happe and S. Buhnova, “Getting a GRiPP on LLM Agent Actions,” arXiv:2503.07106, 2025.</a:t>
            </a:r>
          </a:p>
          <a:p>
            <a:pPr marL="0" indent="0">
              <a:spcAft>
                <a:spcPts val="400"/>
              </a:spcAft>
              <a:buNone/>
            </a:pPr>
            <a:r>
              <a:rPr lang="en-US" sz="700" dirty="0">
                <a:solidFill>
                  <a:srgbClr val="1A1A2E"/>
                </a:solidFill>
                <a:latin typeface="Calibri" pitchFamily="34" charset="0"/>
              </a:rPr>
              <a:t>[15] CVE-2025-6514, “mcp-remote Authentication Bypass via Malicious MCP Server,” CVSS 9.6, 2025.</a:t>
            </a:r>
          </a:p>
          <a:p>
            <a:pPr marL="0" indent="0">
              <a:spcAft>
                <a:spcPts val="400"/>
              </a:spcAft>
              <a:buNone/>
            </a:pPr>
            <a:r>
              <a:rPr lang="en-US" sz="700" dirty="0">
                <a:solidFill>
                  <a:srgbClr val="1A1A2E"/>
                </a:solidFill>
                <a:latin typeface="Calibri" pitchFamily="34" charset="0"/>
              </a:rPr>
              <a:t>[16] Ollama, “Local Large Language Model Inference,” 2024. [Online]. Available: ollama.com.</a:t>
            </a:r>
          </a:p>
          <a:p>
            <a:pPr marL="0" indent="0">
              <a:spcAft>
                <a:spcPts val="400"/>
              </a:spcAft>
              <a:buNone/>
            </a:pPr>
            <a:r>
              <a:rPr lang="en-US" sz="700" dirty="0">
                <a:solidFill>
                  <a:srgbClr val="1A1A2E"/>
                </a:solidFill>
                <a:latin typeface="Calibri" pitchFamily="34" charset="0"/>
              </a:rPr>
              <a:t>[17] OpenRouter, “Free-Tier API Access for Open-Source Models,” 2024. [Online]. Available: openrouter.ai.</a:t>
            </a:r>
          </a:p>
          <a:p>
            <a:pPr marL="0" indent="0">
              <a:spcAft>
                <a:spcPts val="400"/>
              </a:spcAft>
              <a:buNone/>
            </a:pPr>
            <a:r>
              <a:rPr lang="en-US" sz="700" dirty="0">
                <a:solidFill>
                  <a:srgbClr val="1A1A2E"/>
                </a:solidFill>
                <a:latin typeface="Calibri" pitchFamily="34" charset="0"/>
              </a:rPr>
              <a:t>[18] OWASP Foundation, “OWASP Testing Guide v4.2,” 2023. [Online]. Available: owasp.org.</a:t>
            </a:r>
          </a:p>
          <a:p>
            <a:pPr marL="0" indent="0">
              <a:spcAft>
                <a:spcPts val="400"/>
              </a:spcAft>
              <a:buNone/>
            </a:pPr>
            <a:r>
              <a:rPr lang="en-US" sz="700" dirty="0">
                <a:solidFill>
                  <a:srgbClr val="1A1A2E"/>
                </a:solidFill>
                <a:latin typeface="Calibri" pitchFamily="34" charset="0"/>
              </a:rPr>
              <a:t>[19] Cerebras, “Cerebras Inference: Free-Tier LLM API,” 2024. [Online]. Available: cerebras.ai.</a:t>
            </a:r>
          </a:p>
          <a:p>
            <a:pPr marL="0" indent="0">
              <a:spcAft>
                <a:spcPts val="400"/>
              </a:spcAft>
              <a:buNone/>
            </a:pPr>
            <a:r>
              <a:rPr lang="en-US" sz="700" dirty="0">
                <a:solidFill>
                  <a:srgbClr val="1A1A2E"/>
                </a:solidFill>
                <a:latin typeface="Calibri" pitchFamily="34" charset="0"/>
              </a:rPr>
              <a:t>[20] Metasploitable 2, “Intentionally Vulnerable VM,” Rapid7, 2012. [Online]. Available: sourceforge.net/projects/metasploitable.</a:t>
            </a:r>
          </a:p>
        </p:txBody>
      </p:sp>
      <p:sp>
        <p:nvSpPr>
          <p:cNvPr id="5" name="Line"/>
          <p:cNvSpPr/>
          <p:nvPr/>
        </p:nvSpPr>
        <p:spPr>
          <a:xfrm>
            <a:off x="548640" y="4709160"/>
            <a:ext cx="8046720" cy="0"/>
          </a:xfrm>
          <a:prstGeom prst="line">
            <a:avLst/>
          </a:prstGeom>
          <a:noFill/>
          <a:ln w="9525">
            <a:solidFill>
              <a:srgbClr val="CADCFC"/>
            </a:solidFill>
            <a:prstDash val="solid"/>
          </a:ln>
        </p:spPr>
        <p:txBody>
          <a:bodyPr/>
          <a:lstStyle/>
          <a:p>
            <a:endParaRPr lang="en-US"/>
          </a:p>
        </p:txBody>
      </p:sp>
      <p:sp>
        <p:nvSpPr>
          <p:cNvPr id="6" name="PageNum"/>
          <p:cNvSpPr/>
          <p:nvPr/>
        </p:nvSpPr>
        <p:spPr>
          <a:xfrm>
            <a:off x="7772400" y="4754880"/>
            <a:ext cx="914400" cy="320040"/>
          </a:xfrm>
          <a:prstGeom prst="rect">
            <a:avLst/>
          </a:prstGeom>
          <a:noFill/>
          <a:ln/>
        </p:spPr>
        <p:txBody>
          <a:bodyPr wrap="square" rtlCol="0" anchor="ctr"/>
          <a:lstStyle/>
          <a:p>
            <a:pPr marL="0" indent="0" algn="r">
              <a:buNone/>
            </a:pPr>
            <a:r>
              <a:rPr lang="en-US" sz="900" dirty="0">
                <a:solidFill>
                  <a:srgbClr val="4A4A6A"/>
                </a:solidFill>
                <a:latin typeface="Calibri" pitchFamily="34" charset="0"/>
                <a:ea typeface="Calibri" pitchFamily="34" charset="-122"/>
                <a:cs typeface="Calibri" pitchFamily="34" charset="-120"/>
              </a:rPr>
              <a:t>15 / 16</a:t>
            </a:r>
            <a:endParaRPr lang="en-US" sz="900" dirty="0"/>
          </a:p>
        </p:txBody>
      </p:sp>
      <p:sp>
        <p:nvSpPr>
          <p:cNvPr id="99" name="Footer"/>
          <p:cNvSpPr txBox="1"/>
          <p:nvPr/>
        </p:nvSpPr>
        <p:spPr>
          <a:xfrm>
            <a:off x="548640" y="4754880"/>
            <a:ext cx="3200400" cy="274320"/>
          </a:xfrm>
          <a:prstGeom prst="rect">
            <a:avLst/>
          </a:prstGeom>
          <a:noFill/>
        </p:spPr>
        <p:txBody>
          <a:bodyPr wrap="square" rtlCol="0" anchor="ctr"/>
          <a:lstStyle/>
          <a:p>
            <a:pPr algn="l"/>
            <a:r>
              <a:rPr lang="en-US" sz="800" dirty="0">
                <a:solidFill>
                  <a:srgbClr val="1B3A5C"/>
                </a:solidFill>
                <a:latin typeface="Calibri" pitchFamily="34" charset="0"/>
              </a:rPr>
              <a:t>University of Wales Trinity Saint David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F1923"/>
        </a:solidFill>
        <a:effectLst/>
      </p:bgPr>
    </p:bg>
    <p:spTree>
      <p:nvGrpSpPr>
        <p:cNvPr id="1" name=""/>
        <p:cNvGrpSpPr/>
        <p:nvPr/>
      </p:nvGrpSpPr>
      <p:grpSpPr>
        <a:xfrm>
          <a:off x="0" y="0"/>
          <a:ext cx="0" cy="0"/>
          <a:chOff x="0" y="0"/>
          <a:chExt cx="0" cy="0"/>
        </a:xfrm>
      </p:grpSpPr>
      <p:sp>
        <p:nvSpPr>
          <p:cNvPr id="2" name="Shape 0"/>
          <p:cNvSpPr/>
          <p:nvPr/>
        </p:nvSpPr>
        <p:spPr>
          <a:xfrm>
            <a:off x="0" y="3291840"/>
            <a:ext cx="9144000" cy="1851660"/>
          </a:xfrm>
          <a:prstGeom prst="rect">
            <a:avLst/>
          </a:prstGeom>
          <a:solidFill>
            <a:srgbClr val="0A1218">
              <a:alpha val="60000"/>
            </a:srgbClr>
          </a:solidFill>
          <a:ln/>
        </p:spPr>
        <p:txBody>
          <a:bodyPr/>
          <a:lstStyle/>
          <a:p>
            <a:endParaRPr lang="en-US"/>
          </a:p>
        </p:txBody>
      </p:sp>
      <p:sp>
        <p:nvSpPr>
          <p:cNvPr id="3" name="Shape 1"/>
          <p:cNvSpPr/>
          <p:nvPr/>
        </p:nvSpPr>
        <p:spPr>
          <a:xfrm>
            <a:off x="0" y="0"/>
            <a:ext cx="73152" cy="5143500"/>
          </a:xfrm>
          <a:prstGeom prst="rect">
            <a:avLst/>
          </a:prstGeom>
          <a:solidFill>
            <a:srgbClr val="D4A853"/>
          </a:solidFill>
          <a:ln/>
        </p:spPr>
        <p:txBody>
          <a:bodyPr/>
          <a:lstStyle/>
          <a:p>
            <a:endParaRPr lang="en-US"/>
          </a:p>
        </p:txBody>
      </p:sp>
      <p:sp>
        <p:nvSpPr>
          <p:cNvPr id="4" name="Text 2"/>
          <p:cNvSpPr/>
          <p:nvPr/>
        </p:nvSpPr>
        <p:spPr>
          <a:xfrm>
            <a:off x="548640" y="320040"/>
            <a:ext cx="8046720" cy="548640"/>
          </a:xfrm>
          <a:prstGeom prst="rect">
            <a:avLst/>
          </a:prstGeom>
          <a:noFill/>
          <a:ln/>
        </p:spPr>
        <p:txBody>
          <a:bodyPr wrap="square" lIns="0" tIns="0" rIns="0" bIns="0" rtlCol="0" anchor="ctr"/>
          <a:lstStyle/>
          <a:p>
            <a:pPr marL="0" indent="0">
              <a:buNone/>
            </a:pPr>
            <a:r>
              <a:rPr lang="en-US" sz="3400" b="1" dirty="0">
                <a:solidFill>
                  <a:srgbClr val="F5F0E8"/>
                </a:solidFill>
                <a:latin typeface="Georgia" pitchFamily="34" charset="0"/>
                <a:ea typeface="Georgia" pitchFamily="34" charset="-122"/>
                <a:cs typeface="Georgia" pitchFamily="34" charset="-120"/>
              </a:rPr>
              <a:t>Conclusion</a:t>
            </a:r>
            <a:endParaRPr lang="en-US" sz="3400" dirty="0"/>
          </a:p>
        </p:txBody>
      </p:sp>
      <p:sp>
        <p:nvSpPr>
          <p:cNvPr id="5" name="Text 3"/>
          <p:cNvSpPr/>
          <p:nvPr/>
        </p:nvSpPr>
        <p:spPr>
          <a:xfrm>
            <a:off x="548640" y="1005840"/>
            <a:ext cx="8046720" cy="2286000"/>
          </a:xfrm>
          <a:prstGeom prst="rect">
            <a:avLst/>
          </a:prstGeom>
          <a:noFill/>
          <a:ln/>
        </p:spPr>
        <p:txBody>
          <a:bodyPr wrap="square" lIns="0" tIns="0" rIns="0" bIns="0" rtlCol="0" anchor="ctr"/>
          <a:lstStyle/>
          <a:p>
            <a:pPr marL="342900" indent="-342900">
              <a:spcAft>
                <a:spcPts val="1000"/>
              </a:spcAft>
              <a:buSzPct val="100000"/>
              <a:buChar char="•"/>
            </a:pPr>
            <a:r>
              <a:rPr lang="en-US" sz="1300" dirty="0">
                <a:solidFill>
                  <a:srgbClr val="A8B8C8"/>
                </a:solidFill>
                <a:latin typeface="Calibri" pitchFamily="34" charset="0"/>
                <a:ea typeface="Calibri" pitchFamily="34" charset="-122"/>
                <a:cs typeface="Calibri" pitchFamily="34" charset="-120"/>
              </a:rPr>
              <a:t>Deterministic exploit-map backbone + cost-aware AI cascade achieves comparable effectiveness at zero measured cost</a:t>
            </a:r>
            <a:endParaRPr lang="en-US" sz="1300" dirty="0"/>
          </a:p>
          <a:p>
            <a:pPr marL="342900" indent="-342900">
              <a:spcAft>
                <a:spcPts val="1000"/>
              </a:spcAft>
              <a:buSzPct val="100000"/>
              <a:buChar char="•"/>
            </a:pPr>
            <a:r>
              <a:rPr lang="en-US" sz="1300" dirty="0">
                <a:solidFill>
                  <a:srgbClr val="A8B8C8"/>
                </a:solidFill>
                <a:latin typeface="Calibri" pitchFamily="34" charset="0"/>
                <a:ea typeface="Calibri" pitchFamily="34" charset="-122"/>
                <a:cs typeface="Calibri" pitchFamily="34" charset="-120"/>
              </a:rPr>
              <a:t>7B-parameter local model sufficient when LLM is confined to bounded, fallback-protected roles</a:t>
            </a:r>
            <a:endParaRPr lang="en-US" sz="1300" dirty="0"/>
          </a:p>
          <a:p>
            <a:pPr marL="342900" indent="-342900">
              <a:spcAft>
                <a:spcPts val="1000"/>
              </a:spcAft>
              <a:buSzPct val="100000"/>
              <a:buChar char="•"/>
            </a:pPr>
            <a:r>
              <a:rPr lang="en-US" sz="1300" dirty="0">
                <a:solidFill>
                  <a:srgbClr val="A8B8C8"/>
                </a:solidFill>
                <a:latin typeface="Calibri" pitchFamily="34" charset="0"/>
                <a:ea typeface="Calibri" pitchFamily="34" charset="-122"/>
                <a:cs typeface="Calibri" pitchFamily="34" charset="-120"/>
              </a:rPr>
              <a:t>Dollar cost measured as first-class metric via instrumented ai_calls table — not asserted, measured</a:t>
            </a:r>
            <a:endParaRPr lang="en-US" sz="1300" dirty="0"/>
          </a:p>
          <a:p>
            <a:pPr marL="342900" indent="-342900">
              <a:spcAft>
                <a:spcPts val="1000"/>
              </a:spcAft>
              <a:buSzPct val="100000"/>
              <a:buChar char="•"/>
            </a:pPr>
            <a:r>
              <a:rPr lang="en-US" sz="1300" dirty="0">
                <a:solidFill>
                  <a:srgbClr val="A8B8C8"/>
                </a:solidFill>
                <a:latin typeface="Calibri" pitchFamily="34" charset="0"/>
                <a:ea typeface="Calibri" pitchFamily="34" charset="-122"/>
                <a:cs typeface="Calibri" pitchFamily="34" charset="-120"/>
              </a:rPr>
              <a:t>First published threat model for MCP-exposed offensive tooling with four mitigations</a:t>
            </a:r>
            <a:endParaRPr lang="en-US" sz="1300" dirty="0"/>
          </a:p>
          <a:p>
            <a:pPr marL="342900" indent="-342900">
              <a:spcAft>
                <a:spcPts val="1000"/>
              </a:spcAft>
              <a:buSzPct val="100000"/>
              <a:buChar char="•"/>
            </a:pPr>
            <a:r>
              <a:rPr lang="en-US" sz="1300" dirty="0">
                <a:solidFill>
                  <a:srgbClr val="A8B8C8"/>
                </a:solidFill>
                <a:latin typeface="Calibri" pitchFamily="34" charset="0"/>
                <a:ea typeface="Calibri" pitchFamily="34" charset="-122"/>
                <a:cs typeface="Calibri" pitchFamily="34" charset="-120"/>
              </a:rPr>
              <a:t>Honest limitation: single legacy target — VulHub multi-target evaluation is the next step</a:t>
            </a:r>
            <a:endParaRPr lang="en-US" sz="1300" dirty="0"/>
          </a:p>
        </p:txBody>
      </p:sp>
      <p:sp>
        <p:nvSpPr>
          <p:cNvPr id="6" name="Shape 4"/>
          <p:cNvSpPr/>
          <p:nvPr/>
        </p:nvSpPr>
        <p:spPr>
          <a:xfrm>
            <a:off x="548640" y="3337560"/>
            <a:ext cx="2560320" cy="0"/>
          </a:xfrm>
          <a:prstGeom prst="line">
            <a:avLst/>
          </a:prstGeom>
          <a:noFill/>
          <a:ln w="31750">
            <a:solidFill>
              <a:srgbClr val="D4A853"/>
            </a:solidFill>
            <a:prstDash val="solid"/>
          </a:ln>
        </p:spPr>
        <p:txBody>
          <a:bodyPr/>
          <a:lstStyle/>
          <a:p>
            <a:endParaRPr lang="en-US"/>
          </a:p>
        </p:txBody>
      </p:sp>
      <p:sp>
        <p:nvSpPr>
          <p:cNvPr id="7" name="Text 5"/>
          <p:cNvSpPr/>
          <p:nvPr/>
        </p:nvSpPr>
        <p:spPr>
          <a:xfrm>
            <a:off x="548640" y="3520440"/>
            <a:ext cx="8046720" cy="457200"/>
          </a:xfrm>
          <a:prstGeom prst="rect">
            <a:avLst/>
          </a:prstGeom>
          <a:noFill/>
          <a:ln/>
        </p:spPr>
        <p:txBody>
          <a:bodyPr wrap="square" lIns="0" tIns="0" rIns="0" bIns="0" rtlCol="0" anchor="ctr"/>
          <a:lstStyle/>
          <a:p>
            <a:pPr marL="0" indent="0">
              <a:buNone/>
            </a:pPr>
            <a:r>
              <a:rPr lang="en-US" sz="2600" dirty="0">
                <a:solidFill>
                  <a:srgbClr val="E8C97A"/>
                </a:solidFill>
                <a:latin typeface="Georgia" pitchFamily="34" charset="0"/>
                <a:ea typeface="Georgia" pitchFamily="34" charset="-122"/>
                <a:cs typeface="Georgia" pitchFamily="34" charset="-120"/>
              </a:rPr>
              <a:t>Thank You — Questions?</a:t>
            </a:r>
            <a:endParaRPr lang="en-US" sz="2600" dirty="0"/>
          </a:p>
        </p:txBody>
      </p:sp>
      <p:sp>
        <p:nvSpPr>
          <p:cNvPr id="8" name="Text 6"/>
          <p:cNvSpPr/>
          <p:nvPr/>
        </p:nvSpPr>
        <p:spPr>
          <a:xfrm>
            <a:off x="548640" y="3977640"/>
            <a:ext cx="8046720" cy="274320"/>
          </a:xfrm>
          <a:prstGeom prst="rect">
            <a:avLst/>
          </a:prstGeom>
          <a:noFill/>
          <a:ln/>
        </p:spPr>
        <p:txBody>
          <a:bodyPr wrap="square" lIns="0" tIns="0" rIns="0" bIns="0" rtlCol="0" anchor="ctr"/>
          <a:lstStyle/>
          <a:p>
            <a:pPr marL="0" indent="0">
              <a:buNone/>
            </a:pPr>
            <a:r>
              <a:rPr lang="en-US" sz="1200" dirty="0">
                <a:solidFill>
                  <a:srgbClr val="A8B8C8"/>
                </a:solidFill>
                <a:latin typeface="Calibri" pitchFamily="34" charset="0"/>
                <a:ea typeface="Calibri" pitchFamily="34" charset="-122"/>
                <a:cs typeface="Calibri" pitchFamily="34" charset="-120"/>
              </a:rPr>
              <a:t>Rushabh Vipulkumar Patel  |  linkedin.com/in/rushabh-patel-cybersec</a:t>
            </a:r>
            <a:endParaRPr lang="en-US" sz="1200" dirty="0"/>
          </a:p>
        </p:txBody>
      </p:sp>
      <p:sp>
        <p:nvSpPr>
          <p:cNvPr id="9" name="Shape 7"/>
          <p:cNvSpPr/>
          <p:nvPr/>
        </p:nvSpPr>
        <p:spPr>
          <a:xfrm>
            <a:off x="457200" y="4389120"/>
            <a:ext cx="2377440" cy="640080"/>
          </a:xfrm>
          <a:prstGeom prst="rect">
            <a:avLst/>
          </a:prstGeom>
          <a:solidFill>
            <a:srgbClr val="FFFFFF"/>
          </a:solidFill>
          <a:ln/>
          <a:effectLst>
            <a:outerShdw blurRad="76200" dist="25400" dir="8100000" algn="bl" rotWithShape="0">
              <a:srgbClr val="000000">
                <a:alpha val="20000"/>
              </a:srgbClr>
            </a:outerShdw>
          </a:effectLst>
        </p:spPr>
        <p:txBody>
          <a:bodyPr/>
          <a:lstStyle/>
          <a:p>
            <a:endParaRPr lang="en-US"/>
          </a:p>
        </p:txBody>
      </p:sp>
      <p:pic>
        <p:nvPicPr>
          <p:cNvPr id="10" name="Image 0" descr="preencoded.png"/>
          <p:cNvPicPr>
            <a:picLocks noChangeAspect="1"/>
          </p:cNvPicPr>
          <p:nvPr/>
        </p:nvPicPr>
        <p:blipFill>
          <a:blip r:embed="rId3"/>
          <a:stretch>
            <a:fillRect/>
          </a:stretch>
        </p:blipFill>
        <p:spPr>
          <a:xfrm>
            <a:off x="548640" y="4434840"/>
            <a:ext cx="2194560" cy="548640"/>
          </a:xfrm>
          <a:prstGeom prst="rect">
            <a:avLst/>
          </a:prstGeom>
        </p:spPr>
      </p:pic>
      <p:sp>
        <p:nvSpPr>
          <p:cNvPr id="11" name="Shape 8"/>
          <p:cNvSpPr/>
          <p:nvPr/>
        </p:nvSpPr>
        <p:spPr>
          <a:xfrm rot="2700000">
            <a:off x="8503920" y="320040"/>
            <a:ext cx="228600" cy="228600"/>
          </a:xfrm>
          <a:prstGeom prst="rect">
            <a:avLst/>
          </a:prstGeom>
          <a:solidFill>
            <a:srgbClr val="D4A853">
              <a:alpha val="70000"/>
            </a:srgbClr>
          </a:solidFill>
          <a:ln/>
        </p:spPr>
        <p:txBody>
          <a:bodyPr/>
          <a:lstStyle/>
          <a:p>
            <a:endParaRPr lang="en-US"/>
          </a:p>
        </p:txBody>
      </p:sp>
      <p:sp>
        <p:nvSpPr>
          <p:cNvPr id="12" name="Shape 9"/>
          <p:cNvSpPr/>
          <p:nvPr/>
        </p:nvSpPr>
        <p:spPr>
          <a:xfrm rot="2700000">
            <a:off x="8229600" y="640080"/>
            <a:ext cx="137160" cy="137160"/>
          </a:xfrm>
          <a:prstGeom prst="rect">
            <a:avLst/>
          </a:prstGeom>
          <a:solidFill>
            <a:srgbClr val="D4A853">
              <a:alpha val="45000"/>
            </a:srgbClr>
          </a:solidFill>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822</TotalTime>
  <Words>4579</Words>
  <Application>Microsoft Macintosh PowerPoint</Application>
  <PresentationFormat>On-screen Show (16:9)</PresentationFormat>
  <Paragraphs>450</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Consolas</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PentestChain: AI-Driven Automated Penetration Testing</dc:title>
  <dc:subject>PptxGenJS Presentation</dc:subject>
  <dc:creator>Rushabh Vipulkumar Patel</dc:creator>
  <cp:lastModifiedBy>Rushabh Vipulkumar Patel (2436066)</cp:lastModifiedBy>
  <cp:revision>5</cp:revision>
  <dcterms:created xsi:type="dcterms:W3CDTF">2026-06-04T14:47:14Z</dcterms:created>
  <dcterms:modified xsi:type="dcterms:W3CDTF">2026-06-08T09:52:20Z</dcterms:modified>
</cp:coreProperties>
</file>