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5" r:id="rId5"/>
    <p:sldId id="280" r:id="rId6"/>
    <p:sldId id="259" r:id="rId7"/>
    <p:sldId id="263" r:id="rId8"/>
    <p:sldId id="260" r:id="rId9"/>
    <p:sldId id="261" r:id="rId10"/>
    <p:sldId id="262" r:id="rId11"/>
    <p:sldId id="264" r:id="rId12"/>
    <p:sldId id="305" r:id="rId13"/>
    <p:sldId id="266" r:id="rId14"/>
    <p:sldId id="281"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82" r:id="rId28"/>
    <p:sldId id="287" r:id="rId29"/>
    <p:sldId id="288" r:id="rId30"/>
    <p:sldId id="289" r:id="rId31"/>
    <p:sldId id="290" r:id="rId32"/>
    <p:sldId id="284" r:id="rId33"/>
    <p:sldId id="285" r:id="rId34"/>
    <p:sldId id="286" r:id="rId35"/>
    <p:sldId id="283" r:id="rId36"/>
    <p:sldId id="292" r:id="rId37"/>
    <p:sldId id="291"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6"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8" d="100"/>
          <a:sy n="58" d="100"/>
        </p:scale>
        <p:origin x="-1568"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printerSettings" Target="printerSettings/printerSettings1.bin"/><Relationship Id="rId53" Type="http://schemas.openxmlformats.org/officeDocument/2006/relationships/presProps" Target="presProps.xml"/><Relationship Id="rId54" Type="http://schemas.openxmlformats.org/officeDocument/2006/relationships/viewProps" Target="viewProps.xml"/><Relationship Id="rId55" Type="http://schemas.openxmlformats.org/officeDocument/2006/relationships/theme" Target="theme/theme1.xml"/><Relationship Id="rId56"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08/01/18</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08/01/18</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08/01/18</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08/01/18</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08/01/18</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08/01/18</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08/01/18</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08/01/18</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08/01/18</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08/01/18</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08/01/18</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08/01/18</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Myth &amp; Art Revision</a:t>
            </a:r>
            <a:endParaRPr lang="en-GB" dirty="0"/>
          </a:p>
        </p:txBody>
      </p:sp>
    </p:spTree>
    <p:extLst>
      <p:ext uri="{BB962C8B-B14F-4D97-AF65-F5344CB8AC3E}">
        <p14:creationId xmlns:p14="http://schemas.microsoft.com/office/powerpoint/2010/main" val="2798029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Theories of Myth</a:t>
            </a:r>
            <a:endParaRPr lang="en-GB" dirty="0"/>
          </a:p>
        </p:txBody>
      </p:sp>
      <p:sp>
        <p:nvSpPr>
          <p:cNvPr id="3" name="Content Placeholder 2"/>
          <p:cNvSpPr>
            <a:spLocks noGrp="1"/>
          </p:cNvSpPr>
          <p:nvPr>
            <p:ph sz="quarter" idx="1"/>
          </p:nvPr>
        </p:nvSpPr>
        <p:spPr/>
        <p:txBody>
          <a:bodyPr/>
          <a:lstStyle/>
          <a:p>
            <a:r>
              <a:rPr lang="en-GB" dirty="0" err="1" smtClean="0"/>
              <a:t>Etiology</a:t>
            </a:r>
            <a:r>
              <a:rPr lang="en-GB" dirty="0" smtClean="0"/>
              <a:t>/aetiology: myths explain some tradition or social structure. </a:t>
            </a:r>
          </a:p>
          <a:p>
            <a:endParaRPr lang="en-GB" dirty="0"/>
          </a:p>
          <a:p>
            <a:r>
              <a:rPr lang="en-GB" dirty="0" smtClean="0"/>
              <a:t>Euhemerism – the kernel of truth. </a:t>
            </a:r>
          </a:p>
          <a:p>
            <a:endParaRPr lang="en-GB" dirty="0"/>
          </a:p>
          <a:p>
            <a:r>
              <a:rPr lang="en-GB" dirty="0" smtClean="0"/>
              <a:t>Allegory </a:t>
            </a:r>
          </a:p>
          <a:p>
            <a:endParaRPr lang="en-GB" dirty="0"/>
          </a:p>
          <a:p>
            <a:r>
              <a:rPr lang="en-GB" dirty="0" smtClean="0"/>
              <a:t>History</a:t>
            </a:r>
          </a:p>
        </p:txBody>
      </p:sp>
    </p:spTree>
    <p:extLst>
      <p:ext uri="{BB962C8B-B14F-4D97-AF65-F5344CB8AC3E}">
        <p14:creationId xmlns:p14="http://schemas.microsoft.com/office/powerpoint/2010/main" val="262846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0" indent="0">
              <a:buNone/>
            </a:pPr>
            <a:endParaRPr lang="en-GB" dirty="0" smtClean="0"/>
          </a:p>
          <a:p>
            <a:pPr marL="0" indent="0">
              <a:buNone/>
            </a:pPr>
            <a:endParaRPr lang="en-GB" dirty="0"/>
          </a:p>
          <a:p>
            <a:pPr marL="0" indent="0" algn="ctr">
              <a:buNone/>
            </a:pPr>
            <a:r>
              <a:rPr lang="en-GB" sz="4000" dirty="0" smtClean="0"/>
              <a:t>Explanation vs. function. </a:t>
            </a:r>
            <a:endParaRPr lang="en-GB" sz="4000" dirty="0"/>
          </a:p>
        </p:txBody>
      </p:sp>
    </p:spTree>
    <p:extLst>
      <p:ext uri="{BB962C8B-B14F-4D97-AF65-F5344CB8AC3E}">
        <p14:creationId xmlns:p14="http://schemas.microsoft.com/office/powerpoint/2010/main" val="4202427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Universal vs. culturally specific</a:t>
            </a:r>
            <a:endParaRPr lang="en-GB" dirty="0"/>
          </a:p>
        </p:txBody>
      </p:sp>
      <p:sp>
        <p:nvSpPr>
          <p:cNvPr id="3" name="Content Placeholder 2"/>
          <p:cNvSpPr>
            <a:spLocks noGrp="1"/>
          </p:cNvSpPr>
          <p:nvPr>
            <p:ph sz="quarter" idx="1"/>
          </p:nvPr>
        </p:nvSpPr>
        <p:spPr/>
        <p:txBody>
          <a:bodyPr>
            <a:normAutofit/>
          </a:bodyPr>
          <a:lstStyle/>
          <a:p>
            <a:r>
              <a:rPr lang="en-US" dirty="0" smtClean="0"/>
              <a:t>Lots of motifs that appear in myths appear widely across different cultures. </a:t>
            </a:r>
          </a:p>
          <a:p>
            <a:endParaRPr lang="en-US" dirty="0" smtClean="0"/>
          </a:p>
          <a:p>
            <a:r>
              <a:rPr lang="en-US" dirty="0" smtClean="0"/>
              <a:t>Is this proof of some common human experience and anxiety</a:t>
            </a:r>
            <a:r>
              <a:rPr lang="is-IS" dirty="0" smtClean="0"/>
              <a:t>…</a:t>
            </a:r>
          </a:p>
          <a:p>
            <a:endParaRPr lang="en-US" dirty="0"/>
          </a:p>
          <a:p>
            <a:r>
              <a:rPr lang="en-US" dirty="0" smtClean="0"/>
              <a:t>O</a:t>
            </a:r>
            <a:r>
              <a:rPr lang="x-none" dirty="0" smtClean="0"/>
              <a:t>r </a:t>
            </a:r>
            <a:r>
              <a:rPr lang="is-IS" dirty="0" smtClean="0"/>
              <a:t>due </a:t>
            </a:r>
            <a:r>
              <a:rPr lang="is-IS" dirty="0"/>
              <a:t>to cultural exchange? </a:t>
            </a:r>
            <a:endParaRPr lang="en-GB" dirty="0"/>
          </a:p>
          <a:p>
            <a:pPr marL="0" indent="0">
              <a:buNone/>
            </a:pPr>
            <a:endParaRPr lang="en-GB" dirty="0"/>
          </a:p>
        </p:txBody>
      </p:sp>
    </p:spTree>
    <p:extLst>
      <p:ext uri="{BB962C8B-B14F-4D97-AF65-F5344CB8AC3E}">
        <p14:creationId xmlns:p14="http://schemas.microsoft.com/office/powerpoint/2010/main" val="1385825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Psychoanalysis</a:t>
            </a:r>
            <a:br>
              <a:rPr lang="en-GB" dirty="0" smtClean="0"/>
            </a:br>
            <a:endParaRPr lang="en-GB" dirty="0"/>
          </a:p>
        </p:txBody>
      </p:sp>
      <p:pic>
        <p:nvPicPr>
          <p:cNvPr id="4" name="Picture 3" descr="Screen Shot 2017-10-31 at 14.56.3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4687" y="2819400"/>
            <a:ext cx="4389868" cy="3445933"/>
          </a:xfrm>
          <a:prstGeom prst="rect">
            <a:avLst/>
          </a:prstGeom>
        </p:spPr>
      </p:pic>
    </p:spTree>
    <p:extLst>
      <p:ext uri="{BB962C8B-B14F-4D97-AF65-F5344CB8AC3E}">
        <p14:creationId xmlns:p14="http://schemas.microsoft.com/office/powerpoint/2010/main" val="1540767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Psychoanalysis</a:t>
            </a:r>
            <a:endParaRPr lang="en-GB" dirty="0"/>
          </a:p>
        </p:txBody>
      </p:sp>
      <p:sp>
        <p:nvSpPr>
          <p:cNvPr id="3" name="Content Placeholder 2"/>
          <p:cNvSpPr>
            <a:spLocks noGrp="1"/>
          </p:cNvSpPr>
          <p:nvPr>
            <p:ph sz="quarter" idx="1"/>
          </p:nvPr>
        </p:nvSpPr>
        <p:spPr/>
        <p:txBody>
          <a:bodyPr>
            <a:normAutofit/>
          </a:bodyPr>
          <a:lstStyle/>
          <a:p>
            <a:r>
              <a:rPr lang="en-GB" dirty="0" smtClean="0"/>
              <a:t>Seeks to understand myth in terms of the human subconscious. </a:t>
            </a:r>
          </a:p>
          <a:p>
            <a:endParaRPr lang="en-GB" dirty="0" smtClean="0"/>
          </a:p>
          <a:p>
            <a:r>
              <a:rPr lang="en-GB" dirty="0" smtClean="0"/>
              <a:t>Myths reveal desires from childhood that have been (successfully) repressed, and this is what gives them universal appeal. </a:t>
            </a:r>
            <a:endParaRPr lang="en-GB" dirty="0"/>
          </a:p>
          <a:p>
            <a:endParaRPr lang="en-GB" dirty="0" smtClean="0"/>
          </a:p>
          <a:p>
            <a:r>
              <a:rPr lang="en-GB" dirty="0" smtClean="0"/>
              <a:t>They function</a:t>
            </a:r>
            <a:r>
              <a:rPr lang="en-GB" dirty="0"/>
              <a:t> </a:t>
            </a:r>
            <a:r>
              <a:rPr lang="en-GB" dirty="0" smtClean="0"/>
              <a:t>as outlets for repressed ideas and desires, allowing us all to go about our lives happily. </a:t>
            </a:r>
          </a:p>
          <a:p>
            <a:pPr marL="0" indent="0">
              <a:buNone/>
            </a:pPr>
            <a:endParaRPr lang="en-GB" dirty="0"/>
          </a:p>
        </p:txBody>
      </p:sp>
    </p:spTree>
    <p:extLst>
      <p:ext uri="{BB962C8B-B14F-4D97-AF65-F5344CB8AC3E}">
        <p14:creationId xmlns:p14="http://schemas.microsoft.com/office/powerpoint/2010/main" val="1357935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Psychoanalysis II</a:t>
            </a:r>
            <a:endParaRPr lang="en-GB" dirty="0"/>
          </a:p>
        </p:txBody>
      </p:sp>
      <p:sp>
        <p:nvSpPr>
          <p:cNvPr id="3" name="Content Placeholder 2"/>
          <p:cNvSpPr>
            <a:spLocks noGrp="1"/>
          </p:cNvSpPr>
          <p:nvPr>
            <p:ph sz="quarter" idx="1"/>
          </p:nvPr>
        </p:nvSpPr>
        <p:spPr/>
        <p:txBody>
          <a:bodyPr/>
          <a:lstStyle/>
          <a:p>
            <a:r>
              <a:rPr lang="en-GB" i="1" dirty="0" smtClean="0"/>
              <a:t>Oedipus</a:t>
            </a:r>
            <a:r>
              <a:rPr lang="en-GB" dirty="0" smtClean="0"/>
              <a:t> is a ‘tragedy of fate’ – these things have been foretold, and trying to avoid them in futile (and even provokes them)</a:t>
            </a:r>
          </a:p>
          <a:p>
            <a:r>
              <a:rPr lang="en-GB" dirty="0" smtClean="0"/>
              <a:t>Other playwrights, authors, etc. have tried to use this ‘tragedy of fate’ motif. </a:t>
            </a:r>
          </a:p>
          <a:p>
            <a:r>
              <a:rPr lang="en-GB" dirty="0" smtClean="0"/>
              <a:t>But these just haven’t had the same effects on audiences as Sophocles’</a:t>
            </a:r>
            <a:r>
              <a:rPr lang="en-GB" i="1" dirty="0" smtClean="0"/>
              <a:t> Oedipus </a:t>
            </a:r>
          </a:p>
          <a:p>
            <a:r>
              <a:rPr lang="en-GB" dirty="0" smtClean="0"/>
              <a:t>That’s because </a:t>
            </a:r>
            <a:r>
              <a:rPr lang="en-GB" i="1" dirty="0" smtClean="0"/>
              <a:t>Oedipus Rex </a:t>
            </a:r>
            <a:r>
              <a:rPr lang="en-GB" dirty="0" smtClean="0"/>
              <a:t>is not really about fate.</a:t>
            </a:r>
          </a:p>
          <a:p>
            <a:endParaRPr lang="en-GB" dirty="0"/>
          </a:p>
        </p:txBody>
      </p:sp>
    </p:spTree>
    <p:extLst>
      <p:ext uri="{BB962C8B-B14F-4D97-AF65-F5344CB8AC3E}">
        <p14:creationId xmlns:p14="http://schemas.microsoft.com/office/powerpoint/2010/main" val="4270129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Psychoanalysis III</a:t>
            </a:r>
            <a:endParaRPr lang="en-GB" dirty="0"/>
          </a:p>
        </p:txBody>
      </p:sp>
      <p:sp>
        <p:nvSpPr>
          <p:cNvPr id="3" name="Content Placeholder 2"/>
          <p:cNvSpPr>
            <a:spLocks noGrp="1"/>
          </p:cNvSpPr>
          <p:nvPr>
            <p:ph sz="quarter" idx="1"/>
          </p:nvPr>
        </p:nvSpPr>
        <p:spPr>
          <a:xfrm>
            <a:off x="301752" y="1527048"/>
            <a:ext cx="8503920" cy="4887618"/>
          </a:xfrm>
        </p:spPr>
        <p:txBody>
          <a:bodyPr>
            <a:normAutofit/>
          </a:bodyPr>
          <a:lstStyle/>
          <a:p>
            <a:pPr marL="0" indent="0">
              <a:buNone/>
            </a:pPr>
            <a:r>
              <a:rPr lang="en-GB" dirty="0"/>
              <a:t>Young boys* (3-5) want to sleep with their mothers. Their father is an obstacle to this, and so they wish to kill him. This is a subconscious desire, and obviously at that age they don’t understand what sex actually is</a:t>
            </a:r>
            <a:r>
              <a:rPr lang="en-GB" dirty="0" smtClean="0"/>
              <a:t>.</a:t>
            </a:r>
          </a:p>
          <a:p>
            <a:pPr marL="0" indent="0">
              <a:buNone/>
            </a:pPr>
            <a:endParaRPr lang="en-GB" dirty="0"/>
          </a:p>
          <a:p>
            <a:pPr marL="0" indent="0">
              <a:buNone/>
            </a:pPr>
            <a:r>
              <a:rPr lang="en-GB" dirty="0" smtClean="0"/>
              <a:t>Mother good:</a:t>
            </a:r>
          </a:p>
          <a:p>
            <a:r>
              <a:rPr lang="en-GB" dirty="0" smtClean="0"/>
              <a:t>They </a:t>
            </a:r>
            <a:r>
              <a:rPr lang="en-GB" dirty="0"/>
              <a:t>give us things</a:t>
            </a:r>
            <a:r>
              <a:rPr lang="en-GB" dirty="0" smtClean="0"/>
              <a:t>! - food</a:t>
            </a:r>
            <a:r>
              <a:rPr lang="en-GB" dirty="0"/>
              <a:t>, warmth, </a:t>
            </a:r>
            <a:r>
              <a:rPr lang="en-GB" dirty="0" smtClean="0"/>
              <a:t>comfort, love, cocaine, etc.</a:t>
            </a:r>
            <a:endParaRPr lang="en-GB" dirty="0"/>
          </a:p>
          <a:p>
            <a:r>
              <a:rPr lang="en-GB" dirty="0" smtClean="0"/>
              <a:t>The </a:t>
            </a:r>
            <a:r>
              <a:rPr lang="en-GB" dirty="0"/>
              <a:t>mother is your first love-object because the first object that gives you food is her body</a:t>
            </a:r>
            <a:r>
              <a:rPr lang="en-GB" dirty="0" smtClean="0"/>
              <a:t>.</a:t>
            </a:r>
            <a:endParaRPr lang="en-GB" dirty="0"/>
          </a:p>
        </p:txBody>
      </p:sp>
    </p:spTree>
    <p:extLst>
      <p:ext uri="{BB962C8B-B14F-4D97-AF65-F5344CB8AC3E}">
        <p14:creationId xmlns:p14="http://schemas.microsoft.com/office/powerpoint/2010/main" val="1611213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Psychoanalysis IV</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Father Bad:</a:t>
            </a:r>
          </a:p>
          <a:p>
            <a:r>
              <a:rPr lang="en-GB" dirty="0" smtClean="0"/>
              <a:t>Gets in the way of affection from mother</a:t>
            </a:r>
          </a:p>
          <a:p>
            <a:r>
              <a:rPr lang="en-GB" dirty="0" smtClean="0"/>
              <a:t>Thus presents rival</a:t>
            </a:r>
          </a:p>
          <a:p>
            <a:r>
              <a:rPr lang="en-GB" dirty="0" smtClean="0"/>
              <a:t>Also presents the threat of punishment ‘just you wait until your father gets home’</a:t>
            </a:r>
          </a:p>
          <a:p>
            <a:r>
              <a:rPr lang="en-GB" dirty="0" smtClean="0"/>
              <a:t>So fears retribution from the father</a:t>
            </a:r>
          </a:p>
          <a:p>
            <a:r>
              <a:rPr lang="en-GB" dirty="0" smtClean="0"/>
              <a:t>Castration anxiety. </a:t>
            </a:r>
          </a:p>
          <a:p>
            <a:endParaRPr lang="en-GB" dirty="0" smtClean="0"/>
          </a:p>
          <a:p>
            <a:r>
              <a:rPr lang="en-GB" dirty="0" smtClean="0"/>
              <a:t>Girls: They </a:t>
            </a:r>
            <a:r>
              <a:rPr lang="en-GB" i="1" dirty="0" smtClean="0"/>
              <a:t>want</a:t>
            </a:r>
            <a:r>
              <a:rPr lang="en-GB" dirty="0" smtClean="0"/>
              <a:t> a penis so they can sleep with their mothers. </a:t>
            </a:r>
          </a:p>
          <a:p>
            <a:pPr>
              <a:buFontTx/>
              <a:buChar char="-"/>
            </a:pPr>
            <a:endParaRPr lang="en-GB" dirty="0"/>
          </a:p>
        </p:txBody>
      </p:sp>
    </p:spTree>
    <p:extLst>
      <p:ext uri="{BB962C8B-B14F-4D97-AF65-F5344CB8AC3E}">
        <p14:creationId xmlns:p14="http://schemas.microsoft.com/office/powerpoint/2010/main" val="3272587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Psychoanalysis V</a:t>
            </a:r>
            <a:endParaRPr lang="en-GB" dirty="0"/>
          </a:p>
        </p:txBody>
      </p:sp>
      <p:sp>
        <p:nvSpPr>
          <p:cNvPr id="3" name="Content Placeholder 2"/>
          <p:cNvSpPr>
            <a:spLocks noGrp="1"/>
          </p:cNvSpPr>
          <p:nvPr>
            <p:ph sz="quarter" idx="1"/>
          </p:nvPr>
        </p:nvSpPr>
        <p:spPr>
          <a:xfrm>
            <a:off x="301752" y="1527047"/>
            <a:ext cx="8503920" cy="4997083"/>
          </a:xfrm>
        </p:spPr>
        <p:txBody>
          <a:bodyPr>
            <a:normAutofit fontScale="92500" lnSpcReduction="10000"/>
          </a:bodyPr>
          <a:lstStyle/>
          <a:p>
            <a:pPr marL="0" indent="0">
              <a:buNone/>
            </a:pPr>
            <a:r>
              <a:rPr lang="en-GB" dirty="0"/>
              <a:t>Young boys* (3-5) want to sleep with their mothers. Their father is an obstacle to this, and so they wish to kill him. </a:t>
            </a:r>
            <a:r>
              <a:rPr lang="en-GB" dirty="0" smtClean="0"/>
              <a:t>But their father is a source of punishments, and they fear his retribution in the from of castration. </a:t>
            </a:r>
          </a:p>
          <a:p>
            <a:pPr marL="0" indent="0">
              <a:buNone/>
            </a:pPr>
            <a:endParaRPr lang="en-GB" dirty="0"/>
          </a:p>
          <a:p>
            <a:pPr marL="0" indent="0">
              <a:buNone/>
            </a:pPr>
            <a:r>
              <a:rPr lang="en-GB" dirty="0" smtClean="0"/>
              <a:t>Young </a:t>
            </a:r>
            <a:r>
              <a:rPr lang="en-GB" dirty="0"/>
              <a:t>boys want/desire their mothers. Their father is an obstacle to this, and they want him to not be there</a:t>
            </a:r>
            <a:r>
              <a:rPr lang="en-GB" dirty="0" smtClean="0"/>
              <a:t>. They also fear retribution from him. </a:t>
            </a:r>
            <a:endParaRPr lang="en-GB" dirty="0"/>
          </a:p>
          <a:p>
            <a:pPr marL="0" indent="0">
              <a:buNone/>
            </a:pPr>
            <a:endParaRPr lang="en-GB" dirty="0"/>
          </a:p>
          <a:p>
            <a:pPr marL="0" indent="0">
              <a:buNone/>
            </a:pPr>
            <a:r>
              <a:rPr lang="en-GB" dirty="0"/>
              <a:t>Young children desire sole access to the source of their comfort and care, and want other obstacles to this removed. </a:t>
            </a:r>
            <a:r>
              <a:rPr lang="en-GB" dirty="0" smtClean="0"/>
              <a:t>They fear retribution from these sources, which will come in the form of bodily harm.   </a:t>
            </a:r>
            <a:endParaRPr lang="en-GB" dirty="0"/>
          </a:p>
          <a:p>
            <a:endParaRPr lang="en-GB" dirty="0"/>
          </a:p>
        </p:txBody>
      </p:sp>
    </p:spTree>
    <p:extLst>
      <p:ext uri="{BB962C8B-B14F-4D97-AF65-F5344CB8AC3E}">
        <p14:creationId xmlns:p14="http://schemas.microsoft.com/office/powerpoint/2010/main" val="3647041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Psychoanalysis VI</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But </a:t>
            </a:r>
            <a:r>
              <a:rPr lang="en-GB" i="1" dirty="0" err="1" smtClean="0"/>
              <a:t>giiiiiirlsssss</a:t>
            </a:r>
            <a:endParaRPr lang="en-GB" i="1" dirty="0" smtClean="0"/>
          </a:p>
          <a:p>
            <a:endParaRPr lang="en-GB" i="1" dirty="0"/>
          </a:p>
          <a:p>
            <a:r>
              <a:rPr lang="en-GB" dirty="0" smtClean="0"/>
              <a:t>Penis envy – want a penis so they can sleep with their mother</a:t>
            </a:r>
          </a:p>
          <a:p>
            <a:endParaRPr lang="en-GB" dirty="0"/>
          </a:p>
          <a:p>
            <a:r>
              <a:rPr lang="en-GB" dirty="0" smtClean="0"/>
              <a:t>But they can’t fear castration? </a:t>
            </a:r>
          </a:p>
          <a:p>
            <a:endParaRPr lang="en-GB" dirty="0"/>
          </a:p>
          <a:p>
            <a:r>
              <a:rPr lang="en-GB" dirty="0" smtClean="0"/>
              <a:t>When she realises she can’t compete against her father for sexual possession of the mother, then she transfers her focus to her father. </a:t>
            </a:r>
            <a:endParaRPr lang="en-GB" dirty="0"/>
          </a:p>
        </p:txBody>
      </p:sp>
    </p:spTree>
    <p:extLst>
      <p:ext uri="{BB962C8B-B14F-4D97-AF65-F5344CB8AC3E}">
        <p14:creationId xmlns:p14="http://schemas.microsoft.com/office/powerpoint/2010/main" val="14238343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Psychoanalysis</a:t>
            </a:r>
            <a:endParaRPr lang="en-GB" dirty="0"/>
          </a:p>
        </p:txBody>
      </p:sp>
      <p:sp>
        <p:nvSpPr>
          <p:cNvPr id="3" name="Content Placeholder 2"/>
          <p:cNvSpPr>
            <a:spLocks noGrp="1"/>
          </p:cNvSpPr>
          <p:nvPr>
            <p:ph sz="quarter" idx="1"/>
          </p:nvPr>
        </p:nvSpPr>
        <p:spPr/>
        <p:txBody>
          <a:bodyPr/>
          <a:lstStyle/>
          <a:p>
            <a:pPr marL="0" indent="0">
              <a:buNone/>
            </a:pPr>
            <a:endParaRPr lang="en-GB" dirty="0" smtClean="0"/>
          </a:p>
          <a:p>
            <a:pPr marL="0" indent="0" algn="ctr">
              <a:buNone/>
            </a:pPr>
            <a:endParaRPr lang="en-GB" sz="6000" dirty="0" smtClean="0"/>
          </a:p>
          <a:p>
            <a:pPr marL="0" indent="0" algn="ctr">
              <a:buNone/>
            </a:pPr>
            <a:r>
              <a:rPr lang="en-GB" sz="6000" dirty="0" err="1" smtClean="0"/>
              <a:t>Myrrha</a:t>
            </a:r>
            <a:r>
              <a:rPr lang="en-GB" sz="6000" dirty="0" smtClean="0"/>
              <a:t> </a:t>
            </a:r>
            <a:endParaRPr lang="en-GB" sz="6000" dirty="0"/>
          </a:p>
        </p:txBody>
      </p:sp>
    </p:spTree>
    <p:extLst>
      <p:ext uri="{BB962C8B-B14F-4D97-AF65-F5344CB8AC3E}">
        <p14:creationId xmlns:p14="http://schemas.microsoft.com/office/powerpoint/2010/main" val="1453253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Psychoanalysis VIII</a:t>
            </a:r>
            <a:endParaRPr lang="en-GB" dirty="0"/>
          </a:p>
        </p:txBody>
      </p:sp>
      <p:sp>
        <p:nvSpPr>
          <p:cNvPr id="3" name="Content Placeholder 2"/>
          <p:cNvSpPr>
            <a:spLocks noGrp="1"/>
          </p:cNvSpPr>
          <p:nvPr>
            <p:ph sz="quarter" idx="1"/>
          </p:nvPr>
        </p:nvSpPr>
        <p:spPr/>
        <p:txBody>
          <a:bodyPr>
            <a:normAutofit/>
          </a:bodyPr>
          <a:lstStyle/>
          <a:p>
            <a:pPr marL="0" indent="0" algn="ctr">
              <a:buNone/>
            </a:pPr>
            <a:endParaRPr lang="en-GB" sz="4800" dirty="0"/>
          </a:p>
          <a:p>
            <a:pPr marL="0" indent="0" algn="ctr">
              <a:buNone/>
            </a:pPr>
            <a:r>
              <a:rPr lang="en-GB" sz="4800" dirty="0" smtClean="0"/>
              <a:t>Relevance?</a:t>
            </a:r>
          </a:p>
          <a:p>
            <a:pPr marL="0" indent="0" algn="ctr">
              <a:buNone/>
            </a:pPr>
            <a:r>
              <a:rPr lang="en-GB" sz="3200" dirty="0"/>
              <a:t>(of theory, of myth under this theory?)</a:t>
            </a:r>
          </a:p>
          <a:p>
            <a:pPr marL="0" indent="0" algn="ctr">
              <a:buNone/>
            </a:pPr>
            <a:r>
              <a:rPr lang="en-GB" sz="4800" dirty="0" smtClean="0"/>
              <a:t>Convincing?</a:t>
            </a:r>
            <a:endParaRPr lang="en-GB" sz="4800" dirty="0"/>
          </a:p>
        </p:txBody>
      </p:sp>
    </p:spTree>
    <p:extLst>
      <p:ext uri="{BB962C8B-B14F-4D97-AF65-F5344CB8AC3E}">
        <p14:creationId xmlns:p14="http://schemas.microsoft.com/office/powerpoint/2010/main" val="3602490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Structuralism</a:t>
            </a:r>
            <a:br>
              <a:rPr lang="en-GB" dirty="0" smtClean="0"/>
            </a:br>
            <a:endParaRPr lang="en-GB" dirty="0"/>
          </a:p>
        </p:txBody>
      </p:sp>
      <p:pic>
        <p:nvPicPr>
          <p:cNvPr id="4" name="Picture 3"/>
          <p:cNvPicPr>
            <a:picLocks noChangeAspect="1"/>
          </p:cNvPicPr>
          <p:nvPr/>
        </p:nvPicPr>
        <p:blipFill>
          <a:blip r:embed="rId2"/>
          <a:stretch>
            <a:fillRect/>
          </a:stretch>
        </p:blipFill>
        <p:spPr>
          <a:xfrm>
            <a:off x="2514795" y="2944798"/>
            <a:ext cx="4122617" cy="3480634"/>
          </a:xfrm>
          <a:prstGeom prst="rect">
            <a:avLst/>
          </a:prstGeom>
        </p:spPr>
      </p:pic>
    </p:spTree>
    <p:extLst>
      <p:ext uri="{BB962C8B-B14F-4D97-AF65-F5344CB8AC3E}">
        <p14:creationId xmlns:p14="http://schemas.microsoft.com/office/powerpoint/2010/main" val="3164083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Structuralism I</a:t>
            </a:r>
            <a:endParaRPr lang="en-GB" dirty="0"/>
          </a:p>
        </p:txBody>
      </p:sp>
      <p:sp>
        <p:nvSpPr>
          <p:cNvPr id="3" name="Content Placeholder 2"/>
          <p:cNvSpPr>
            <a:spLocks noGrp="1"/>
          </p:cNvSpPr>
          <p:nvPr>
            <p:ph sz="quarter" idx="1"/>
          </p:nvPr>
        </p:nvSpPr>
        <p:spPr/>
        <p:txBody>
          <a:bodyPr/>
          <a:lstStyle/>
          <a:p>
            <a:r>
              <a:rPr lang="en-GB" dirty="0" smtClean="0"/>
              <a:t>Function of myth is to explain discrepancies in competing beliefs and allow their resolution. </a:t>
            </a:r>
          </a:p>
          <a:p>
            <a:endParaRPr lang="en-GB" dirty="0"/>
          </a:p>
          <a:p>
            <a:r>
              <a:rPr lang="en-GB" dirty="0" smtClean="0"/>
              <a:t>Myths reveal what societies believe about their own natures. </a:t>
            </a:r>
          </a:p>
          <a:p>
            <a:endParaRPr lang="en-GB" dirty="0"/>
          </a:p>
          <a:p>
            <a:r>
              <a:rPr lang="en-GB" dirty="0" smtClean="0"/>
              <a:t>They are universal, or close to universal, which suggests that all societies have these concerns. </a:t>
            </a:r>
          </a:p>
          <a:p>
            <a:endParaRPr lang="en-GB" dirty="0"/>
          </a:p>
          <a:p>
            <a:endParaRPr lang="en-GB" dirty="0"/>
          </a:p>
        </p:txBody>
      </p:sp>
    </p:spTree>
    <p:extLst>
      <p:ext uri="{BB962C8B-B14F-4D97-AF65-F5344CB8AC3E}">
        <p14:creationId xmlns:p14="http://schemas.microsoft.com/office/powerpoint/2010/main" val="53767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Structuralism </a:t>
            </a:r>
            <a:r>
              <a:rPr lang="en-GB" dirty="0" smtClean="0"/>
              <a:t>II</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dirty="0" smtClean="0"/>
              <a:t>Initial claims:</a:t>
            </a:r>
          </a:p>
          <a:p>
            <a:r>
              <a:rPr lang="en-GB" dirty="0" smtClean="0"/>
              <a:t>‘If there is a meaning to be found in mythology, it cannot reside in the isolated elements which enter into the composition of a myth, but only in the way those elements are combined.’</a:t>
            </a:r>
          </a:p>
          <a:p>
            <a:r>
              <a:rPr lang="en-GB" dirty="0" smtClean="0"/>
              <a:t>Language in myth exhibits specific properties – it has complex properties beyond those of ‘any other kind’ of linguistic expression.</a:t>
            </a:r>
          </a:p>
          <a:p>
            <a:r>
              <a:rPr lang="en-GB" dirty="0" smtClean="0"/>
              <a:t>Myths are made up of ‘gross constituent units’ (</a:t>
            </a:r>
            <a:r>
              <a:rPr lang="en-GB" dirty="0" err="1" smtClean="0"/>
              <a:t>mythemes</a:t>
            </a:r>
            <a:r>
              <a:rPr lang="en-GB" dirty="0" smtClean="0"/>
              <a:t>) – that belong to a ‘higher, more complex order’ of language. They’re at the sentence level. </a:t>
            </a:r>
            <a:endParaRPr lang="en-GB" dirty="0"/>
          </a:p>
        </p:txBody>
      </p:sp>
    </p:spTree>
    <p:extLst>
      <p:ext uri="{BB962C8B-B14F-4D97-AF65-F5344CB8AC3E}">
        <p14:creationId xmlns:p14="http://schemas.microsoft.com/office/powerpoint/2010/main" val="33461080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Structuralism III</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To understand myths we have to look at them at the level of the ‘</a:t>
            </a:r>
            <a:r>
              <a:rPr lang="en-GB" dirty="0" err="1" smtClean="0"/>
              <a:t>mytheme</a:t>
            </a:r>
            <a:r>
              <a:rPr lang="en-GB" dirty="0" smtClean="0"/>
              <a:t>’. </a:t>
            </a:r>
          </a:p>
          <a:p>
            <a:endParaRPr lang="en-GB" dirty="0"/>
          </a:p>
          <a:p>
            <a:r>
              <a:rPr lang="en-GB" dirty="0" smtClean="0"/>
              <a:t>You can break elements of a myth down into sentences, and then examine how they interact with each other. </a:t>
            </a:r>
          </a:p>
          <a:p>
            <a:endParaRPr lang="en-GB" dirty="0"/>
          </a:p>
          <a:p>
            <a:r>
              <a:rPr lang="en-GB" dirty="0" smtClean="0"/>
              <a:t>But you can’t just look at how a &amp; b interact with each other: ‘The </a:t>
            </a:r>
            <a:r>
              <a:rPr lang="en-GB" dirty="0"/>
              <a:t>true constituent units of a myth are not the isolated relations but </a:t>
            </a:r>
            <a:r>
              <a:rPr lang="en-GB" i="1" dirty="0"/>
              <a:t>bundles of such relations</a:t>
            </a:r>
            <a:r>
              <a:rPr lang="en-GB" dirty="0"/>
              <a:t>, and it is only as bundles that these relations can be put to use and combined so as to produce meaning.’</a:t>
            </a:r>
          </a:p>
          <a:p>
            <a:endParaRPr lang="en-GB" dirty="0"/>
          </a:p>
          <a:p>
            <a:r>
              <a:rPr lang="en-GB" dirty="0"/>
              <a:t>Relations between bundles don’t have to be chronological – there are relationships beyond ‘this happened at the same time as/before/after x’</a:t>
            </a:r>
          </a:p>
          <a:p>
            <a:endParaRPr lang="en-GB" dirty="0"/>
          </a:p>
          <a:p>
            <a:endParaRPr lang="en-GB" dirty="0"/>
          </a:p>
          <a:p>
            <a:endParaRPr lang="en-GB" dirty="0"/>
          </a:p>
        </p:txBody>
      </p:sp>
    </p:spTree>
    <p:extLst>
      <p:ext uri="{BB962C8B-B14F-4D97-AF65-F5344CB8AC3E}">
        <p14:creationId xmlns:p14="http://schemas.microsoft.com/office/powerpoint/2010/main" val="2697978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70100" y="0"/>
            <a:ext cx="4987393" cy="6858000"/>
          </a:xfrm>
          <a:prstGeom prst="rect">
            <a:avLst/>
          </a:prstGeom>
        </p:spPr>
      </p:pic>
    </p:spTree>
    <p:extLst>
      <p:ext uri="{BB962C8B-B14F-4D97-AF65-F5344CB8AC3E}">
        <p14:creationId xmlns:p14="http://schemas.microsoft.com/office/powerpoint/2010/main" val="438261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940917645"/>
              </p:ext>
            </p:extLst>
          </p:nvPr>
        </p:nvGraphicFramePr>
        <p:xfrm>
          <a:off x="122769" y="107383"/>
          <a:ext cx="8945217" cy="6671820"/>
        </p:xfrm>
        <a:graphic>
          <a:graphicData uri="http://schemas.openxmlformats.org/drawingml/2006/table">
            <a:tbl>
              <a:tblPr bandRow="1">
                <a:tableStyleId>{5C22544A-7EE6-4342-B048-85BDC9FD1C3A}</a:tableStyleId>
              </a:tblPr>
              <a:tblGrid>
                <a:gridCol w="2126060"/>
                <a:gridCol w="2133137"/>
                <a:gridCol w="2118983"/>
                <a:gridCol w="2567037"/>
              </a:tblGrid>
              <a:tr h="1001702">
                <a:tc>
                  <a:txBody>
                    <a:bodyPr/>
                    <a:lstStyle/>
                    <a:p>
                      <a:r>
                        <a:rPr lang="en-GB" sz="1600" b="0" dirty="0" err="1" smtClean="0"/>
                        <a:t>Cadmos</a:t>
                      </a:r>
                      <a:r>
                        <a:rPr lang="en-GB" sz="1600" b="0" dirty="0" smtClean="0"/>
                        <a:t> seeks his sister</a:t>
                      </a:r>
                      <a:r>
                        <a:rPr lang="en-GB" sz="1600" b="0" baseline="0" dirty="0" smtClean="0"/>
                        <a:t> Europa, ravished by Zeus.</a:t>
                      </a:r>
                      <a:endParaRPr lang="en-GB" sz="1600" b="0" dirty="0"/>
                    </a:p>
                  </a:txBody>
                  <a:tcPr>
                    <a:solidFill>
                      <a:schemeClr val="accent5">
                        <a:lumMod val="60000"/>
                        <a:lumOff val="40000"/>
                      </a:schemeClr>
                    </a:solidFill>
                  </a:tcPr>
                </a:tc>
                <a:tc>
                  <a:txBody>
                    <a:bodyPr/>
                    <a:lstStyle/>
                    <a:p>
                      <a:endParaRPr lang="en-GB" sz="1600" dirty="0"/>
                    </a:p>
                  </a:txBody>
                  <a:tcPr/>
                </a:tc>
                <a:tc>
                  <a:txBody>
                    <a:bodyPr/>
                    <a:lstStyle/>
                    <a:p>
                      <a:endParaRPr lang="en-GB" sz="1600" dirty="0"/>
                    </a:p>
                  </a:txBody>
                  <a:tcPr>
                    <a:solidFill>
                      <a:schemeClr val="accent5">
                        <a:lumMod val="60000"/>
                        <a:lumOff val="40000"/>
                      </a:schemeClr>
                    </a:solidFill>
                  </a:tcPr>
                </a:tc>
                <a:tc>
                  <a:txBody>
                    <a:bodyPr/>
                    <a:lstStyle/>
                    <a:p>
                      <a:endParaRPr lang="en-GB" sz="1600" dirty="0"/>
                    </a:p>
                  </a:txBody>
                  <a:tcPr/>
                </a:tc>
              </a:tr>
              <a:tr h="603065">
                <a:tc>
                  <a:txBody>
                    <a:bodyPr/>
                    <a:lstStyle/>
                    <a:p>
                      <a:endParaRPr lang="en-GB" sz="1600" dirty="0"/>
                    </a:p>
                  </a:txBody>
                  <a:tcPr>
                    <a:solidFill>
                      <a:schemeClr val="accent5">
                        <a:lumMod val="40000"/>
                        <a:lumOff val="60000"/>
                      </a:schemeClr>
                    </a:solidFill>
                  </a:tcPr>
                </a:tc>
                <a:tc>
                  <a:txBody>
                    <a:bodyPr/>
                    <a:lstStyle/>
                    <a:p>
                      <a:endParaRPr lang="en-GB" sz="1600"/>
                    </a:p>
                  </a:txBody>
                  <a:tcPr/>
                </a:tc>
                <a:tc>
                  <a:txBody>
                    <a:bodyPr/>
                    <a:lstStyle/>
                    <a:p>
                      <a:r>
                        <a:rPr lang="en-GB" sz="1600" dirty="0" err="1" smtClean="0"/>
                        <a:t>Cadmos</a:t>
                      </a:r>
                      <a:r>
                        <a:rPr lang="en-GB" sz="1600" dirty="0" smtClean="0"/>
                        <a:t> kills the dragon</a:t>
                      </a:r>
                      <a:endParaRPr lang="en-GB" sz="1600" dirty="0"/>
                    </a:p>
                  </a:txBody>
                  <a:tcPr>
                    <a:solidFill>
                      <a:srgbClr val="D2DFD1"/>
                    </a:solidFill>
                  </a:tcPr>
                </a:tc>
                <a:tc>
                  <a:txBody>
                    <a:bodyPr/>
                    <a:lstStyle/>
                    <a:p>
                      <a:endParaRPr lang="en-GB" sz="1600" dirty="0"/>
                    </a:p>
                  </a:txBody>
                  <a:tcPr/>
                </a:tc>
              </a:tr>
              <a:tr h="603065">
                <a:tc>
                  <a:txBody>
                    <a:bodyPr/>
                    <a:lstStyle/>
                    <a:p>
                      <a:endParaRPr lang="en-GB" sz="1600" dirty="0"/>
                    </a:p>
                  </a:txBody>
                  <a:tcPr>
                    <a:solidFill>
                      <a:schemeClr val="accent5">
                        <a:lumMod val="60000"/>
                        <a:lumOff val="40000"/>
                      </a:schemeClr>
                    </a:solidFill>
                  </a:tcPr>
                </a:tc>
                <a:tc>
                  <a:txBody>
                    <a:bodyPr/>
                    <a:lstStyle/>
                    <a:p>
                      <a:r>
                        <a:rPr lang="en-GB" sz="1600" dirty="0" smtClean="0"/>
                        <a:t>The Spartoi kill one another</a:t>
                      </a:r>
                      <a:endParaRPr lang="en-GB" sz="1600" dirty="0"/>
                    </a:p>
                  </a:txBody>
                  <a:tcPr/>
                </a:tc>
                <a:tc>
                  <a:txBody>
                    <a:bodyPr/>
                    <a:lstStyle/>
                    <a:p>
                      <a:endParaRPr lang="en-GB" sz="1600" dirty="0"/>
                    </a:p>
                  </a:txBody>
                  <a:tcPr>
                    <a:solidFill>
                      <a:srgbClr val="BCD0BA"/>
                    </a:solidFill>
                  </a:tcPr>
                </a:tc>
                <a:tc>
                  <a:txBody>
                    <a:bodyPr/>
                    <a:lstStyle/>
                    <a:p>
                      <a:endParaRPr lang="en-GB" sz="1600"/>
                    </a:p>
                  </a:txBody>
                  <a:tcPr/>
                </a:tc>
              </a:tr>
              <a:tr h="603065">
                <a:tc>
                  <a:txBody>
                    <a:bodyPr/>
                    <a:lstStyle/>
                    <a:p>
                      <a:endParaRPr lang="en-GB" sz="1600" dirty="0"/>
                    </a:p>
                  </a:txBody>
                  <a:tcPr>
                    <a:solidFill>
                      <a:srgbClr val="D2DFD1"/>
                    </a:solidFill>
                  </a:tcPr>
                </a:tc>
                <a:tc>
                  <a:txBody>
                    <a:bodyPr/>
                    <a:lstStyle/>
                    <a:p>
                      <a:endParaRPr lang="en-GB" sz="1600" dirty="0"/>
                    </a:p>
                  </a:txBody>
                  <a:tcPr/>
                </a:tc>
                <a:tc>
                  <a:txBody>
                    <a:bodyPr/>
                    <a:lstStyle/>
                    <a:p>
                      <a:endParaRPr lang="en-GB" sz="1600" dirty="0"/>
                    </a:p>
                  </a:txBody>
                  <a:tcPr>
                    <a:solidFill>
                      <a:srgbClr val="D2DFD1"/>
                    </a:solidFill>
                  </a:tcPr>
                </a:tc>
                <a:tc>
                  <a:txBody>
                    <a:bodyPr/>
                    <a:lstStyle/>
                    <a:p>
                      <a:r>
                        <a:rPr lang="en-GB" sz="1600" dirty="0" err="1" smtClean="0"/>
                        <a:t>Labdacos</a:t>
                      </a:r>
                      <a:r>
                        <a:rPr lang="en-GB" sz="1600" dirty="0" smtClean="0"/>
                        <a:t> (</a:t>
                      </a:r>
                      <a:r>
                        <a:rPr lang="en-GB" sz="1600" dirty="0" err="1" smtClean="0"/>
                        <a:t>Laios</a:t>
                      </a:r>
                      <a:r>
                        <a:rPr lang="en-GB" sz="1600" dirty="0" smtClean="0"/>
                        <a:t>’ father) = </a:t>
                      </a:r>
                      <a:r>
                        <a:rPr lang="en-GB" sz="1600" i="1" dirty="0" smtClean="0"/>
                        <a:t>lame</a:t>
                      </a:r>
                      <a:r>
                        <a:rPr lang="en-GB" sz="1600" i="0" dirty="0" smtClean="0"/>
                        <a:t> (?)</a:t>
                      </a:r>
                      <a:endParaRPr lang="en-GB" sz="1600" dirty="0"/>
                    </a:p>
                  </a:txBody>
                  <a:tcPr/>
                </a:tc>
              </a:tr>
              <a:tr h="673593">
                <a:tc>
                  <a:txBody>
                    <a:bodyPr/>
                    <a:lstStyle/>
                    <a:p>
                      <a:endParaRPr lang="en-GB" sz="1600" dirty="0"/>
                    </a:p>
                  </a:txBody>
                  <a:tcPr>
                    <a:solidFill>
                      <a:srgbClr val="BCD0BA"/>
                    </a:solidFill>
                  </a:tcPr>
                </a:tc>
                <a:tc>
                  <a:txBody>
                    <a:bodyPr/>
                    <a:lstStyle/>
                    <a:p>
                      <a:r>
                        <a:rPr lang="en-GB" sz="1600" dirty="0" smtClean="0"/>
                        <a:t>Oedipus</a:t>
                      </a:r>
                      <a:r>
                        <a:rPr lang="en-GB" sz="1600" baseline="0" dirty="0" smtClean="0"/>
                        <a:t> kills his father, </a:t>
                      </a:r>
                      <a:r>
                        <a:rPr lang="en-GB" sz="1600" baseline="0" dirty="0" err="1" smtClean="0"/>
                        <a:t>Laios</a:t>
                      </a:r>
                      <a:endParaRPr lang="en-GB" sz="1600" dirty="0"/>
                    </a:p>
                  </a:txBody>
                  <a:tcPr/>
                </a:tc>
                <a:tc>
                  <a:txBody>
                    <a:bodyPr/>
                    <a:lstStyle/>
                    <a:p>
                      <a:endParaRPr lang="en-GB" sz="1600" dirty="0"/>
                    </a:p>
                  </a:txBody>
                  <a:tcPr>
                    <a:solidFill>
                      <a:srgbClr val="BCD0BA"/>
                    </a:solidFill>
                  </a:tcPr>
                </a:tc>
                <a:tc>
                  <a:txBody>
                    <a:bodyPr/>
                    <a:lstStyle/>
                    <a:p>
                      <a:r>
                        <a:rPr lang="en-GB" sz="1600" dirty="0" err="1" smtClean="0"/>
                        <a:t>Laios</a:t>
                      </a:r>
                      <a:r>
                        <a:rPr lang="en-GB" sz="1600" dirty="0" smtClean="0"/>
                        <a:t> (Oedipus’ father)</a:t>
                      </a:r>
                      <a:r>
                        <a:rPr lang="en-GB" sz="1600" baseline="0" dirty="0" smtClean="0"/>
                        <a:t> = </a:t>
                      </a:r>
                      <a:r>
                        <a:rPr lang="en-GB" sz="1600" i="1" baseline="0" dirty="0" smtClean="0"/>
                        <a:t>left-sided</a:t>
                      </a:r>
                      <a:r>
                        <a:rPr lang="en-GB" sz="1600" i="0" baseline="0" dirty="0" smtClean="0"/>
                        <a:t> (?)</a:t>
                      </a:r>
                      <a:endParaRPr lang="en-GB" sz="1600" dirty="0"/>
                    </a:p>
                  </a:txBody>
                  <a:tcPr/>
                </a:tc>
              </a:tr>
              <a:tr h="603065">
                <a:tc>
                  <a:txBody>
                    <a:bodyPr/>
                    <a:lstStyle/>
                    <a:p>
                      <a:endParaRPr lang="en-GB" sz="1600" dirty="0"/>
                    </a:p>
                  </a:txBody>
                  <a:tcPr>
                    <a:solidFill>
                      <a:srgbClr val="D2DFD1"/>
                    </a:solidFill>
                  </a:tcPr>
                </a:tc>
                <a:tc>
                  <a:txBody>
                    <a:bodyPr/>
                    <a:lstStyle/>
                    <a:p>
                      <a:endParaRPr lang="en-GB" sz="1600"/>
                    </a:p>
                  </a:txBody>
                  <a:tcPr/>
                </a:tc>
                <a:tc>
                  <a:txBody>
                    <a:bodyPr/>
                    <a:lstStyle/>
                    <a:p>
                      <a:r>
                        <a:rPr lang="en-GB" sz="1600" dirty="0" smtClean="0"/>
                        <a:t>Oedipus</a:t>
                      </a:r>
                      <a:r>
                        <a:rPr lang="en-GB" sz="1600" baseline="0" dirty="0" smtClean="0"/>
                        <a:t> kills the Sphinx</a:t>
                      </a:r>
                      <a:endParaRPr lang="en-GB" sz="1600" dirty="0"/>
                    </a:p>
                  </a:txBody>
                  <a:tcPr>
                    <a:solidFill>
                      <a:srgbClr val="D2DFD1"/>
                    </a:solidFill>
                  </a:tcPr>
                </a:tc>
                <a:tc>
                  <a:txBody>
                    <a:bodyPr/>
                    <a:lstStyle/>
                    <a:p>
                      <a:endParaRPr lang="en-GB" sz="1600"/>
                    </a:p>
                  </a:txBody>
                  <a:tcPr/>
                </a:tc>
              </a:tr>
              <a:tr h="603065">
                <a:tc>
                  <a:txBody>
                    <a:bodyPr/>
                    <a:lstStyle/>
                    <a:p>
                      <a:endParaRPr lang="en-GB" sz="1600" dirty="0"/>
                    </a:p>
                  </a:txBody>
                  <a:tcPr>
                    <a:solidFill>
                      <a:srgbClr val="BCD0BA"/>
                    </a:solidFill>
                  </a:tcPr>
                </a:tc>
                <a:tc>
                  <a:txBody>
                    <a:bodyPr/>
                    <a:lstStyle/>
                    <a:p>
                      <a:endParaRPr lang="en-GB" sz="1600"/>
                    </a:p>
                  </a:txBody>
                  <a:tcPr/>
                </a:tc>
                <a:tc>
                  <a:txBody>
                    <a:bodyPr/>
                    <a:lstStyle/>
                    <a:p>
                      <a:endParaRPr lang="en-GB" sz="1600" dirty="0"/>
                    </a:p>
                  </a:txBody>
                  <a:tcPr>
                    <a:solidFill>
                      <a:srgbClr val="BCD0BA"/>
                    </a:solidFill>
                  </a:tcPr>
                </a:tc>
                <a:tc>
                  <a:txBody>
                    <a:bodyPr/>
                    <a:lstStyle/>
                    <a:p>
                      <a:r>
                        <a:rPr lang="en-GB" sz="1600" dirty="0" smtClean="0"/>
                        <a:t>Oedipus</a:t>
                      </a:r>
                      <a:r>
                        <a:rPr lang="en-GB" sz="1600" baseline="0" dirty="0" smtClean="0"/>
                        <a:t> = </a:t>
                      </a:r>
                      <a:r>
                        <a:rPr lang="en-GB" sz="1600" i="1" baseline="0" dirty="0" smtClean="0"/>
                        <a:t>swollen-foot </a:t>
                      </a:r>
                      <a:r>
                        <a:rPr lang="en-GB" sz="1600" i="0" baseline="0" dirty="0" smtClean="0"/>
                        <a:t>(?)</a:t>
                      </a:r>
                      <a:endParaRPr lang="en-GB" sz="1600" dirty="0"/>
                    </a:p>
                  </a:txBody>
                  <a:tcPr/>
                </a:tc>
              </a:tr>
              <a:tr h="349395">
                <a:tc>
                  <a:txBody>
                    <a:bodyPr/>
                    <a:lstStyle/>
                    <a:p>
                      <a:r>
                        <a:rPr lang="en-GB" sz="1600" dirty="0" smtClean="0"/>
                        <a:t>Oedipus</a:t>
                      </a:r>
                      <a:r>
                        <a:rPr lang="en-GB" sz="1600" baseline="0" dirty="0" smtClean="0"/>
                        <a:t> marries his mother, </a:t>
                      </a:r>
                      <a:r>
                        <a:rPr lang="en-GB" sz="1600" baseline="0" dirty="0" err="1" smtClean="0"/>
                        <a:t>Jocasta</a:t>
                      </a:r>
                      <a:endParaRPr lang="en-GB" sz="1600" dirty="0"/>
                    </a:p>
                  </a:txBody>
                  <a:tcPr>
                    <a:solidFill>
                      <a:schemeClr val="accent5">
                        <a:lumMod val="40000"/>
                        <a:lumOff val="60000"/>
                      </a:schemeClr>
                    </a:solidFill>
                  </a:tcPr>
                </a:tc>
                <a:tc>
                  <a:txBody>
                    <a:bodyPr/>
                    <a:lstStyle/>
                    <a:p>
                      <a:endParaRPr lang="en-GB" sz="1600"/>
                    </a:p>
                  </a:txBody>
                  <a:tcPr/>
                </a:tc>
                <a:tc>
                  <a:txBody>
                    <a:bodyPr/>
                    <a:lstStyle/>
                    <a:p>
                      <a:endParaRPr lang="en-GB" sz="1600" dirty="0"/>
                    </a:p>
                  </a:txBody>
                  <a:tcPr>
                    <a:solidFill>
                      <a:srgbClr val="D2DFD1"/>
                    </a:solidFill>
                  </a:tcPr>
                </a:tc>
                <a:tc>
                  <a:txBody>
                    <a:bodyPr/>
                    <a:lstStyle/>
                    <a:p>
                      <a:endParaRPr lang="en-GB" sz="1600"/>
                    </a:p>
                  </a:txBody>
                  <a:tcPr/>
                </a:tc>
              </a:tr>
              <a:tr h="349395">
                <a:tc>
                  <a:txBody>
                    <a:bodyPr/>
                    <a:lstStyle/>
                    <a:p>
                      <a:endParaRPr lang="en-GB" sz="1600" dirty="0"/>
                    </a:p>
                  </a:txBody>
                  <a:tcPr>
                    <a:solidFill>
                      <a:srgbClr val="BCD0BA"/>
                    </a:solidFill>
                  </a:tcPr>
                </a:tc>
                <a:tc>
                  <a:txBody>
                    <a:bodyPr/>
                    <a:lstStyle/>
                    <a:p>
                      <a:r>
                        <a:rPr lang="en-GB" sz="1600" dirty="0" smtClean="0"/>
                        <a:t>Eteocles kills his brother,</a:t>
                      </a:r>
                      <a:r>
                        <a:rPr lang="en-GB" sz="1600" baseline="0" dirty="0" smtClean="0"/>
                        <a:t> </a:t>
                      </a:r>
                      <a:r>
                        <a:rPr lang="en-GB" sz="1600" baseline="0" dirty="0" err="1" smtClean="0"/>
                        <a:t>Polynices</a:t>
                      </a:r>
                      <a:endParaRPr lang="en-GB" sz="1600" dirty="0"/>
                    </a:p>
                  </a:txBody>
                  <a:tcPr/>
                </a:tc>
                <a:tc>
                  <a:txBody>
                    <a:bodyPr/>
                    <a:lstStyle/>
                    <a:p>
                      <a:endParaRPr lang="en-GB" sz="1600" dirty="0"/>
                    </a:p>
                  </a:txBody>
                  <a:tcPr>
                    <a:solidFill>
                      <a:srgbClr val="BCD0BA"/>
                    </a:solidFill>
                  </a:tcPr>
                </a:tc>
                <a:tc>
                  <a:txBody>
                    <a:bodyPr/>
                    <a:lstStyle/>
                    <a:p>
                      <a:endParaRPr lang="en-GB" sz="1600"/>
                    </a:p>
                  </a:txBody>
                  <a:tcPr/>
                </a:tc>
              </a:tr>
              <a:tr h="349395">
                <a:tc>
                  <a:txBody>
                    <a:bodyPr/>
                    <a:lstStyle/>
                    <a:p>
                      <a:r>
                        <a:rPr lang="en-GB" sz="1600" dirty="0" smtClean="0"/>
                        <a:t>Antigone buries her brother, </a:t>
                      </a:r>
                      <a:r>
                        <a:rPr lang="en-GB" sz="1600" dirty="0" err="1" smtClean="0"/>
                        <a:t>Polynices</a:t>
                      </a:r>
                      <a:r>
                        <a:rPr lang="en-GB" sz="1600" dirty="0" smtClean="0"/>
                        <a:t>,</a:t>
                      </a:r>
                      <a:r>
                        <a:rPr lang="en-GB" sz="1600" baseline="0" dirty="0" smtClean="0"/>
                        <a:t> despite prohibition</a:t>
                      </a:r>
                      <a:endParaRPr lang="en-GB" sz="1600" dirty="0"/>
                    </a:p>
                  </a:txBody>
                  <a:tcPr>
                    <a:solidFill>
                      <a:srgbClr val="D2DFD1"/>
                    </a:solidFill>
                  </a:tcPr>
                </a:tc>
                <a:tc>
                  <a:txBody>
                    <a:bodyPr/>
                    <a:lstStyle/>
                    <a:p>
                      <a:endParaRPr lang="en-GB" sz="1600"/>
                    </a:p>
                  </a:txBody>
                  <a:tcPr/>
                </a:tc>
                <a:tc>
                  <a:txBody>
                    <a:bodyPr/>
                    <a:lstStyle/>
                    <a:p>
                      <a:endParaRPr lang="en-GB" sz="1600" dirty="0"/>
                    </a:p>
                  </a:txBody>
                  <a:tcPr>
                    <a:solidFill>
                      <a:srgbClr val="D2DFD1"/>
                    </a:solidFill>
                  </a:tcPr>
                </a:tc>
                <a:tc>
                  <a:txBody>
                    <a:bodyPr/>
                    <a:lstStyle/>
                    <a:p>
                      <a:endParaRPr lang="en-GB" sz="1600" dirty="0"/>
                    </a:p>
                  </a:txBody>
                  <a:tcPr/>
                </a:tc>
              </a:tr>
            </a:tbl>
          </a:graphicData>
        </a:graphic>
      </p:graphicFrame>
    </p:spTree>
    <p:extLst>
      <p:ext uri="{BB962C8B-B14F-4D97-AF65-F5344CB8AC3E}">
        <p14:creationId xmlns:p14="http://schemas.microsoft.com/office/powerpoint/2010/main" val="3876965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Structuralism </a:t>
            </a:r>
            <a:r>
              <a:rPr lang="en-GB" dirty="0" smtClean="0"/>
              <a:t>IV</a:t>
            </a:r>
            <a:endParaRPr lang="en-GB" dirty="0"/>
          </a:p>
        </p:txBody>
      </p:sp>
      <p:sp>
        <p:nvSpPr>
          <p:cNvPr id="3" name="Content Placeholder 2"/>
          <p:cNvSpPr>
            <a:spLocks noGrp="1"/>
          </p:cNvSpPr>
          <p:nvPr>
            <p:ph sz="quarter" idx="1"/>
          </p:nvPr>
        </p:nvSpPr>
        <p:spPr/>
        <p:txBody>
          <a:bodyPr>
            <a:normAutofit/>
          </a:bodyPr>
          <a:lstStyle/>
          <a:p>
            <a:r>
              <a:rPr lang="en-GB" dirty="0" smtClean="0"/>
              <a:t>Column 1: overrating of blood relations</a:t>
            </a:r>
          </a:p>
          <a:p>
            <a:pPr marL="0" indent="0">
              <a:buNone/>
            </a:pPr>
            <a:endParaRPr lang="en-GB" dirty="0" smtClean="0"/>
          </a:p>
          <a:p>
            <a:pPr marL="0" indent="0">
              <a:buNone/>
            </a:pPr>
            <a:r>
              <a:rPr lang="en-GB" dirty="0" smtClean="0"/>
              <a:t>This seems straight-forward, though the wording is perhaps clumsy – it’s </a:t>
            </a:r>
            <a:r>
              <a:rPr lang="en-GB" i="1" dirty="0" smtClean="0"/>
              <a:t>being too close </a:t>
            </a:r>
            <a:r>
              <a:rPr lang="en-GB" dirty="0" smtClean="0"/>
              <a:t>to blood relations in ways which are not socially acceptable.</a:t>
            </a:r>
            <a:endParaRPr lang="en-GB" dirty="0"/>
          </a:p>
          <a:p>
            <a:pPr marL="0" indent="0">
              <a:buNone/>
            </a:pPr>
            <a:endParaRPr lang="en-GB" dirty="0" smtClean="0"/>
          </a:p>
          <a:p>
            <a:r>
              <a:rPr lang="en-GB" dirty="0" smtClean="0"/>
              <a:t>Column 2: underrating of blood relations</a:t>
            </a:r>
          </a:p>
          <a:p>
            <a:pPr marL="0" indent="0">
              <a:buNone/>
            </a:pPr>
            <a:r>
              <a:rPr lang="en-GB" dirty="0" smtClean="0"/>
              <a:t>This seems even more straightforward: familial bonds should prevent killing.</a:t>
            </a:r>
          </a:p>
          <a:p>
            <a:pPr marL="0" indent="0">
              <a:buNone/>
            </a:pPr>
            <a:endParaRPr lang="en-GB" dirty="0" smtClean="0"/>
          </a:p>
          <a:p>
            <a:endParaRPr lang="en-GB" dirty="0"/>
          </a:p>
        </p:txBody>
      </p:sp>
    </p:spTree>
    <p:extLst>
      <p:ext uri="{BB962C8B-B14F-4D97-AF65-F5344CB8AC3E}">
        <p14:creationId xmlns:p14="http://schemas.microsoft.com/office/powerpoint/2010/main" val="502214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Structuralism V</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smtClean="0"/>
              <a:t>‘Column three refers to monsters. The dragon is a chthonian being which has to be killed in order that mankind be born from the Earth; the Sphinx is a monster unwilling to permit men to live. The last unit reproduces the first one, which has to do with the </a:t>
            </a:r>
            <a:r>
              <a:rPr lang="en-GB" i="1" dirty="0" smtClean="0"/>
              <a:t>autochthonous origin</a:t>
            </a:r>
            <a:r>
              <a:rPr lang="en-GB" dirty="0" smtClean="0"/>
              <a:t> of mankind. Since the monsters are overcome by men, we may thus say that the common feature of the third column is </a:t>
            </a:r>
            <a:r>
              <a:rPr lang="en-GB" i="1" dirty="0" smtClean="0"/>
              <a:t>denial of the autochthonous origin of man</a:t>
            </a:r>
            <a:r>
              <a:rPr lang="en-GB" dirty="0" smtClean="0"/>
              <a:t>.’</a:t>
            </a:r>
          </a:p>
          <a:p>
            <a:pPr marL="0" indent="0">
              <a:buNone/>
            </a:pPr>
            <a:endParaRPr lang="en-GB" dirty="0" smtClean="0"/>
          </a:p>
          <a:p>
            <a:pPr marL="0" indent="0">
              <a:buNone/>
            </a:pPr>
            <a:r>
              <a:rPr lang="en-GB" dirty="0" smtClean="0"/>
              <a:t>i.e. the monsters are the things that are autochthonous, and men are killing them, thus denying their own autochthony. </a:t>
            </a:r>
            <a:endParaRPr lang="en-GB" dirty="0"/>
          </a:p>
        </p:txBody>
      </p:sp>
    </p:spTree>
    <p:extLst>
      <p:ext uri="{BB962C8B-B14F-4D97-AF65-F5344CB8AC3E}">
        <p14:creationId xmlns:p14="http://schemas.microsoft.com/office/powerpoint/2010/main" val="20434848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Structuralism </a:t>
            </a:r>
            <a:r>
              <a:rPr lang="en-GB" dirty="0" smtClean="0"/>
              <a:t>VI</a:t>
            </a:r>
            <a:endParaRPr lang="en-GB" dirty="0"/>
          </a:p>
        </p:txBody>
      </p:sp>
      <p:sp>
        <p:nvSpPr>
          <p:cNvPr id="3" name="Content Placeholder 2"/>
          <p:cNvSpPr>
            <a:spLocks noGrp="1"/>
          </p:cNvSpPr>
          <p:nvPr>
            <p:ph sz="quarter" idx="1"/>
          </p:nvPr>
        </p:nvSpPr>
        <p:spPr/>
        <p:txBody>
          <a:bodyPr/>
          <a:lstStyle/>
          <a:p>
            <a:pPr marL="0" indent="0">
              <a:buNone/>
            </a:pPr>
            <a:r>
              <a:rPr lang="en-GB" dirty="0"/>
              <a:t>Column 4: persistence of the autochthonous origin of man</a:t>
            </a:r>
            <a:r>
              <a:rPr lang="en-GB" dirty="0" smtClean="0"/>
              <a:t>.</a:t>
            </a:r>
          </a:p>
          <a:p>
            <a:r>
              <a:rPr lang="en-GB" dirty="0" smtClean="0"/>
              <a:t>All the names refer to some difficulty walking/standing up straight.</a:t>
            </a:r>
          </a:p>
          <a:p>
            <a:r>
              <a:rPr lang="en-GB" dirty="0" smtClean="0"/>
              <a:t>‘In mythology it is a universal characteristic of men born from the Earth that at the moment they emerge from the depth they either cannot walk or the walk clumsily.’</a:t>
            </a:r>
          </a:p>
          <a:p>
            <a:r>
              <a:rPr lang="en-GB" dirty="0" smtClean="0"/>
              <a:t>If this were true, this column would perhaps be intuitive. </a:t>
            </a:r>
          </a:p>
          <a:p>
            <a:endParaRPr lang="en-GB" dirty="0"/>
          </a:p>
          <a:p>
            <a:pPr marL="0" indent="0">
              <a:buNone/>
            </a:pPr>
            <a:endParaRPr lang="en-GB" dirty="0"/>
          </a:p>
        </p:txBody>
      </p:sp>
    </p:spTree>
    <p:extLst>
      <p:ext uri="{BB962C8B-B14F-4D97-AF65-F5344CB8AC3E}">
        <p14:creationId xmlns:p14="http://schemas.microsoft.com/office/powerpoint/2010/main" val="395016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Structuralism </a:t>
            </a:r>
            <a:r>
              <a:rPr lang="en-GB" dirty="0" smtClean="0"/>
              <a:t>VII</a:t>
            </a:r>
            <a:endParaRPr lang="en-GB" dirty="0"/>
          </a:p>
        </p:txBody>
      </p:sp>
      <p:sp>
        <p:nvSpPr>
          <p:cNvPr id="3" name="Content Placeholder 2"/>
          <p:cNvSpPr>
            <a:spLocks noGrp="1"/>
          </p:cNvSpPr>
          <p:nvPr>
            <p:ph sz="quarter" idx="1"/>
          </p:nvPr>
        </p:nvSpPr>
        <p:spPr>
          <a:xfrm>
            <a:off x="301752" y="1527047"/>
            <a:ext cx="8503920" cy="5133427"/>
          </a:xfrm>
        </p:spPr>
        <p:txBody>
          <a:bodyPr>
            <a:normAutofit fontScale="92500"/>
          </a:bodyPr>
          <a:lstStyle/>
          <a:p>
            <a:pPr marL="0" indent="0">
              <a:lnSpc>
                <a:spcPct val="130000"/>
              </a:lnSpc>
              <a:buNone/>
            </a:pPr>
            <a:r>
              <a:rPr lang="en-GB" sz="2200" dirty="0"/>
              <a:t>Whole myth: ‘has to do with the inability, for a culture which holds the belief that mankind is autochthonous, to find a satisfactory transition between this theory and the knowledge that human beings are actually born from the union of man and woman. Although the problem obviously cannot be solved, the Oedipus myth provides a kind of logical tool which relates the original problem – born from one or born from two? – to the derivative problem: born from different or born from same</a:t>
            </a:r>
            <a:r>
              <a:rPr lang="en-GB" sz="2200" dirty="0" smtClean="0"/>
              <a:t>? By a correlation of this type, the overrating of blood relations is to the underrating of blood relations as the attempt to escape autochthony is to the impossibility to succeed in it. Although experience contradicts theory, a social life validates cosmology by its similarity of structure. Hence, cosmology is true.’</a:t>
            </a:r>
            <a:endParaRPr lang="en-GB" sz="2200" dirty="0"/>
          </a:p>
          <a:p>
            <a:endParaRPr lang="en-GB" dirty="0"/>
          </a:p>
        </p:txBody>
      </p:sp>
    </p:spTree>
    <p:extLst>
      <p:ext uri="{BB962C8B-B14F-4D97-AF65-F5344CB8AC3E}">
        <p14:creationId xmlns:p14="http://schemas.microsoft.com/office/powerpoint/2010/main" val="1892979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Structuralism </a:t>
            </a:r>
            <a:r>
              <a:rPr lang="en-GB" dirty="0" smtClean="0"/>
              <a:t>VIII</a:t>
            </a:r>
            <a:endParaRPr lang="en-GB" dirty="0"/>
          </a:p>
        </p:txBody>
      </p:sp>
      <p:sp>
        <p:nvSpPr>
          <p:cNvPr id="3" name="Content Placeholder 2"/>
          <p:cNvSpPr>
            <a:spLocks noGrp="1"/>
          </p:cNvSpPr>
          <p:nvPr>
            <p:ph sz="quarter" idx="1"/>
          </p:nvPr>
        </p:nvSpPr>
        <p:spPr/>
        <p:txBody>
          <a:bodyPr/>
          <a:lstStyle/>
          <a:p>
            <a:r>
              <a:rPr lang="en-GB" dirty="0" smtClean="0"/>
              <a:t>The oppositional between belief in autochthony and the presented reality of sexual reproduction is a conflict that needs resolving somehow</a:t>
            </a:r>
          </a:p>
          <a:p>
            <a:r>
              <a:rPr lang="en-GB" dirty="0" smtClean="0"/>
              <a:t>The Oedipus myth provides a ‘tool’: it replaces the initial unresolvable opposition with an analogous one: the over/underrating of blood relations.</a:t>
            </a:r>
          </a:p>
          <a:p>
            <a:r>
              <a:rPr lang="en-GB" dirty="0" smtClean="0"/>
              <a:t>This analogous opposition is somehow already ‘accepted’</a:t>
            </a:r>
          </a:p>
        </p:txBody>
      </p:sp>
    </p:spTree>
    <p:extLst>
      <p:ext uri="{BB962C8B-B14F-4D97-AF65-F5344CB8AC3E}">
        <p14:creationId xmlns:p14="http://schemas.microsoft.com/office/powerpoint/2010/main" val="1663161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Structuralism </a:t>
            </a:r>
            <a:r>
              <a:rPr lang="en-GB" dirty="0" smtClean="0"/>
              <a:t>IX</a:t>
            </a:r>
            <a:endParaRPr lang="en-GB" dirty="0"/>
          </a:p>
        </p:txBody>
      </p:sp>
      <p:sp>
        <p:nvSpPr>
          <p:cNvPr id="3" name="Content Placeholder 2"/>
          <p:cNvSpPr>
            <a:spLocks noGrp="1"/>
          </p:cNvSpPr>
          <p:nvPr>
            <p:ph sz="quarter" idx="1"/>
          </p:nvPr>
        </p:nvSpPr>
        <p:spPr/>
        <p:txBody>
          <a:bodyPr>
            <a:normAutofit/>
          </a:bodyPr>
          <a:lstStyle/>
          <a:p>
            <a:pPr marL="0" indent="0" algn="ctr">
              <a:buNone/>
            </a:pPr>
            <a:endParaRPr lang="en-GB" sz="4800" dirty="0" smtClean="0"/>
          </a:p>
          <a:p>
            <a:pPr marL="0" indent="0" algn="ctr">
              <a:buNone/>
            </a:pPr>
            <a:r>
              <a:rPr lang="en-GB" sz="4800" dirty="0" smtClean="0"/>
              <a:t>Relevance?</a:t>
            </a:r>
          </a:p>
          <a:p>
            <a:pPr marL="0" indent="0" algn="ctr">
              <a:buNone/>
            </a:pPr>
            <a:r>
              <a:rPr lang="en-GB" sz="3200" dirty="0" smtClean="0"/>
              <a:t>(of theory, of myth under this theory?)</a:t>
            </a:r>
          </a:p>
          <a:p>
            <a:pPr marL="0" indent="0" algn="ctr">
              <a:buNone/>
            </a:pPr>
            <a:r>
              <a:rPr lang="en-GB" sz="4800" dirty="0" smtClean="0"/>
              <a:t>Convincing?</a:t>
            </a:r>
            <a:endParaRPr lang="en-GB" sz="4800" dirty="0"/>
          </a:p>
        </p:txBody>
      </p:sp>
    </p:spTree>
    <p:extLst>
      <p:ext uri="{BB962C8B-B14F-4D97-AF65-F5344CB8AC3E}">
        <p14:creationId xmlns:p14="http://schemas.microsoft.com/office/powerpoint/2010/main" val="1957717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Genetic Formula of Myth</a:t>
            </a:r>
            <a:endParaRPr lang="en-GB" dirty="0"/>
          </a:p>
        </p:txBody>
      </p:sp>
      <p:sp>
        <p:nvSpPr>
          <p:cNvPr id="3" name="Content Placeholder 2"/>
          <p:cNvSpPr>
            <a:spLocks noGrp="1"/>
          </p:cNvSpPr>
          <p:nvPr>
            <p:ph sz="quarter" idx="1"/>
          </p:nvPr>
        </p:nvSpPr>
        <p:spPr/>
        <p:txBody>
          <a:bodyPr/>
          <a:lstStyle/>
          <a:p>
            <a:pPr marL="0" indent="0">
              <a:buNone/>
            </a:pPr>
            <a:endParaRPr lang="en-GB" dirty="0" smtClean="0"/>
          </a:p>
          <a:p>
            <a:pPr marL="0" indent="0">
              <a:buNone/>
            </a:pPr>
            <a:r>
              <a:rPr lang="en-GB" dirty="0" smtClean="0"/>
              <a:t>He comes up with a ‘genetic law of myth’ – a formula: </a:t>
            </a:r>
            <a:endParaRPr lang="en-GB" dirty="0"/>
          </a:p>
          <a:p>
            <a:pPr marL="0" indent="0" algn="ctr">
              <a:buNone/>
            </a:pPr>
            <a:r>
              <a:rPr lang="en-GB" i="1" dirty="0" err="1"/>
              <a:t>f</a:t>
            </a:r>
            <a:r>
              <a:rPr lang="en-GB" dirty="0" err="1" smtClean="0"/>
              <a:t>x</a:t>
            </a:r>
            <a:r>
              <a:rPr lang="en-GB" baseline="-25000" dirty="0" smtClean="0"/>
              <a:t>(a) </a:t>
            </a:r>
            <a:r>
              <a:rPr lang="en-GB" dirty="0" smtClean="0"/>
              <a:t>: </a:t>
            </a:r>
            <a:r>
              <a:rPr lang="en-GB" i="1" dirty="0" err="1" smtClean="0"/>
              <a:t>f</a:t>
            </a:r>
            <a:r>
              <a:rPr lang="en-GB" dirty="0" err="1" smtClean="0"/>
              <a:t>y</a:t>
            </a:r>
            <a:r>
              <a:rPr lang="en-GB" baseline="-25000" dirty="0" smtClean="0"/>
              <a:t>(b) </a:t>
            </a:r>
            <a:r>
              <a:rPr lang="en-GB" dirty="0" smtClean="0"/>
              <a:t>: : </a:t>
            </a:r>
            <a:r>
              <a:rPr lang="en-GB" i="1" dirty="0" err="1" smtClean="0"/>
              <a:t>f</a:t>
            </a:r>
            <a:r>
              <a:rPr lang="en-GB" dirty="0" err="1" smtClean="0"/>
              <a:t>x</a:t>
            </a:r>
            <a:r>
              <a:rPr lang="en-GB" baseline="-25000" dirty="0" smtClean="0"/>
              <a:t>(b) </a:t>
            </a:r>
            <a:r>
              <a:rPr lang="en-GB" dirty="0" smtClean="0"/>
              <a:t>: </a:t>
            </a:r>
            <a:r>
              <a:rPr lang="en-GB" i="1" dirty="0" smtClean="0"/>
              <a:t>f</a:t>
            </a:r>
            <a:r>
              <a:rPr lang="en-GB" dirty="0" smtClean="0"/>
              <a:t>(a-1)</a:t>
            </a:r>
            <a:r>
              <a:rPr lang="en-GB" baseline="-25000" dirty="0" smtClean="0"/>
              <a:t>(y)</a:t>
            </a:r>
          </a:p>
          <a:p>
            <a:pPr marL="0" indent="0">
              <a:buNone/>
            </a:pPr>
            <a:r>
              <a:rPr lang="en-GB" baseline="-25000" dirty="0"/>
              <a:t> </a:t>
            </a:r>
            <a:r>
              <a:rPr lang="en-GB" dirty="0"/>
              <a:t>	</a:t>
            </a:r>
            <a:r>
              <a:rPr lang="en-GB" dirty="0" smtClean="0"/>
              <a:t>	|________|</a:t>
            </a:r>
          </a:p>
          <a:p>
            <a:pPr marL="0" indent="0">
              <a:buNone/>
            </a:pPr>
            <a:r>
              <a:rPr lang="en-GB" baseline="-25000" dirty="0"/>
              <a:t>	</a:t>
            </a:r>
            <a:r>
              <a:rPr lang="en-GB" baseline="-25000" dirty="0" smtClean="0"/>
              <a:t>	</a:t>
            </a:r>
            <a:r>
              <a:rPr lang="en-GB" dirty="0" smtClean="0"/>
              <a:t>binary opposition</a:t>
            </a:r>
          </a:p>
          <a:p>
            <a:pPr marL="0" indent="0">
              <a:buNone/>
            </a:pPr>
            <a:endParaRPr lang="en-GB" dirty="0"/>
          </a:p>
          <a:p>
            <a:pPr marL="0" indent="0">
              <a:buNone/>
            </a:pPr>
            <a:r>
              <a:rPr lang="en-GB" i="1" dirty="0" err="1" smtClean="0"/>
              <a:t>f</a:t>
            </a:r>
            <a:r>
              <a:rPr lang="en-GB" dirty="0" err="1" smtClean="0"/>
              <a:t>x</a:t>
            </a:r>
            <a:r>
              <a:rPr lang="en-GB" baseline="-25000" dirty="0" smtClean="0"/>
              <a:t>(a) </a:t>
            </a:r>
            <a:r>
              <a:rPr lang="en-GB" dirty="0" smtClean="0"/>
              <a:t>is the inverse of </a:t>
            </a:r>
            <a:r>
              <a:rPr lang="en-GB" i="1" dirty="0" smtClean="0"/>
              <a:t>f</a:t>
            </a:r>
            <a:r>
              <a:rPr lang="en-GB" dirty="0" smtClean="0"/>
              <a:t>(a-1)</a:t>
            </a:r>
            <a:r>
              <a:rPr lang="en-GB" baseline="-25000" dirty="0" smtClean="0"/>
              <a:t>(y)</a:t>
            </a:r>
            <a:endParaRPr lang="en-GB" baseline="-25000" dirty="0"/>
          </a:p>
          <a:p>
            <a:pPr marL="0" indent="0">
              <a:buNone/>
            </a:pPr>
            <a:endParaRPr lang="en-GB" baseline="-25000" dirty="0"/>
          </a:p>
        </p:txBody>
      </p:sp>
    </p:spTree>
    <p:extLst>
      <p:ext uri="{BB962C8B-B14F-4D97-AF65-F5344CB8AC3E}">
        <p14:creationId xmlns:p14="http://schemas.microsoft.com/office/powerpoint/2010/main" val="11435367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 Myth &amp; Rituals</a:t>
            </a:r>
            <a:br>
              <a:rPr lang="en-GB" dirty="0" smtClean="0"/>
            </a:br>
            <a:endParaRPr lang="en-GB" dirty="0"/>
          </a:p>
        </p:txBody>
      </p:sp>
      <p:pic>
        <p:nvPicPr>
          <p:cNvPr id="4" name="Picture 3"/>
          <p:cNvPicPr>
            <a:picLocks noChangeAspect="1"/>
          </p:cNvPicPr>
          <p:nvPr/>
        </p:nvPicPr>
        <p:blipFill>
          <a:blip r:embed="rId2"/>
          <a:stretch>
            <a:fillRect/>
          </a:stretch>
        </p:blipFill>
        <p:spPr>
          <a:xfrm>
            <a:off x="3087228" y="2841293"/>
            <a:ext cx="2946943" cy="3534029"/>
          </a:xfrm>
          <a:prstGeom prst="rect">
            <a:avLst/>
          </a:prstGeom>
        </p:spPr>
      </p:pic>
    </p:spTree>
    <p:extLst>
      <p:ext uri="{BB962C8B-B14F-4D97-AF65-F5344CB8AC3E}">
        <p14:creationId xmlns:p14="http://schemas.microsoft.com/office/powerpoint/2010/main" val="404198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Rituals I</a:t>
            </a:r>
            <a:endParaRPr lang="en-GB" dirty="0"/>
          </a:p>
        </p:txBody>
      </p:sp>
      <p:sp>
        <p:nvSpPr>
          <p:cNvPr id="3" name="Content Placeholder 2"/>
          <p:cNvSpPr>
            <a:spLocks noGrp="1"/>
          </p:cNvSpPr>
          <p:nvPr>
            <p:ph sz="quarter" idx="1"/>
          </p:nvPr>
        </p:nvSpPr>
        <p:spPr/>
        <p:txBody>
          <a:bodyPr/>
          <a:lstStyle/>
          <a:p>
            <a:pPr marL="0" indent="0">
              <a:buNone/>
            </a:pPr>
            <a:r>
              <a:rPr lang="en-GB" dirty="0"/>
              <a:t>Mystery cults</a:t>
            </a:r>
            <a:r>
              <a:rPr lang="en-GB" dirty="0" smtClean="0"/>
              <a:t>:</a:t>
            </a:r>
          </a:p>
          <a:p>
            <a:pPr marL="0" indent="0">
              <a:buNone/>
            </a:pPr>
            <a:endParaRPr lang="en-GB" dirty="0"/>
          </a:p>
          <a:p>
            <a:r>
              <a:rPr lang="en-GB" dirty="0"/>
              <a:t>Initiation rituals</a:t>
            </a:r>
          </a:p>
          <a:p>
            <a:r>
              <a:rPr lang="en-GB" dirty="0"/>
              <a:t>Secrecy of content and beliefs</a:t>
            </a:r>
          </a:p>
          <a:p>
            <a:r>
              <a:rPr lang="en-GB" dirty="0"/>
              <a:t>Closed to the uninitiated </a:t>
            </a:r>
          </a:p>
          <a:p>
            <a:r>
              <a:rPr lang="en-GB" dirty="0" smtClean="0"/>
              <a:t>Function: Practical, Religious </a:t>
            </a:r>
            <a:endParaRPr lang="en-GB" dirty="0"/>
          </a:p>
          <a:p>
            <a:pPr marL="0" indent="0">
              <a:buNone/>
            </a:pPr>
            <a:endParaRPr lang="en-GB" dirty="0"/>
          </a:p>
        </p:txBody>
      </p:sp>
    </p:spTree>
    <p:extLst>
      <p:ext uri="{BB962C8B-B14F-4D97-AF65-F5344CB8AC3E}">
        <p14:creationId xmlns:p14="http://schemas.microsoft.com/office/powerpoint/2010/main" val="8337789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Rituals II</a:t>
            </a:r>
            <a:endParaRPr lang="en-GB" dirty="0"/>
          </a:p>
        </p:txBody>
      </p:sp>
      <p:sp>
        <p:nvSpPr>
          <p:cNvPr id="3" name="Content Placeholder 2"/>
          <p:cNvSpPr>
            <a:spLocks noGrp="1"/>
          </p:cNvSpPr>
          <p:nvPr>
            <p:ph sz="quarter" idx="1"/>
          </p:nvPr>
        </p:nvSpPr>
        <p:spPr/>
        <p:txBody>
          <a:bodyPr/>
          <a:lstStyle/>
          <a:p>
            <a:r>
              <a:rPr lang="en-US" dirty="0"/>
              <a:t>‘‘The initiates are not supposed to learn anything but rather to experience and to be disposed in a certain way [</a:t>
            </a:r>
            <a:r>
              <a:rPr lang="en-US" i="1" dirty="0" err="1" smtClean="0"/>
              <a:t>diatethēnai</a:t>
            </a:r>
            <a:r>
              <a:rPr lang="en-US" dirty="0"/>
              <a:t>], that is, </a:t>
            </a:r>
            <a:r>
              <a:rPr lang="en-US" dirty="0" smtClean="0"/>
              <a:t>becoming </a:t>
            </a:r>
            <a:r>
              <a:rPr lang="en-US" dirty="0"/>
              <a:t>manifestly fit/</a:t>
            </a:r>
            <a:r>
              <a:rPr lang="en-US" dirty="0" smtClean="0"/>
              <a:t>deserving</a:t>
            </a:r>
            <a:r>
              <a:rPr lang="en-US" dirty="0"/>
              <a:t>’’ </a:t>
            </a:r>
            <a:r>
              <a:rPr lang="en-US" dirty="0" smtClean="0"/>
              <a:t>(Aristotle </a:t>
            </a:r>
            <a:r>
              <a:rPr lang="en-US" dirty="0" err="1" smtClean="0"/>
              <a:t>fr</a:t>
            </a:r>
            <a:r>
              <a:rPr lang="en-US" dirty="0" err="1"/>
              <a:t>.</a:t>
            </a:r>
            <a:r>
              <a:rPr lang="en-US" dirty="0"/>
              <a:t> 15 Rose). </a:t>
            </a:r>
          </a:p>
          <a:p>
            <a:r>
              <a:rPr lang="en-US" dirty="0" smtClean="0"/>
              <a:t>Supposed benefits to the initiate in the afterlife</a:t>
            </a:r>
          </a:p>
          <a:p>
            <a:r>
              <a:rPr lang="en-US" dirty="0" smtClean="0"/>
              <a:t>But also whilst living (wealth)</a:t>
            </a:r>
            <a:endParaRPr lang="en-GB" dirty="0"/>
          </a:p>
        </p:txBody>
      </p:sp>
    </p:spTree>
    <p:extLst>
      <p:ext uri="{BB962C8B-B14F-4D97-AF65-F5344CB8AC3E}">
        <p14:creationId xmlns:p14="http://schemas.microsoft.com/office/powerpoint/2010/main" val="57304283"/>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Rituals III</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Persephone carried off whilst picking flowers in a field</a:t>
            </a:r>
          </a:p>
          <a:p>
            <a:r>
              <a:rPr lang="en-GB" dirty="0" smtClean="0"/>
              <a:t>This is a frequent theme in myth (Europa)</a:t>
            </a:r>
          </a:p>
          <a:p>
            <a:r>
              <a:rPr lang="en-GB" dirty="0" smtClean="0"/>
              <a:t>Flower-gathering festivals with girls (often on the cusp of maturity/marriage) occur throughout Greece</a:t>
            </a:r>
          </a:p>
          <a:p>
            <a:r>
              <a:rPr lang="en-GB" dirty="0" smtClean="0"/>
              <a:t>Meadows are liminal spaces associated with transition to sexuality and fertility </a:t>
            </a:r>
          </a:p>
          <a:p>
            <a:r>
              <a:rPr lang="en-GB" dirty="0" smtClean="0"/>
              <a:t>But also associated with the underworld – </a:t>
            </a:r>
            <a:r>
              <a:rPr lang="en-GB" dirty="0" err="1" smtClean="0"/>
              <a:t>Elysion</a:t>
            </a:r>
            <a:r>
              <a:rPr lang="en-GB" dirty="0" smtClean="0"/>
              <a:t>, the Isle of the Blessed. </a:t>
            </a:r>
          </a:p>
          <a:p>
            <a:r>
              <a:rPr lang="en-GB" dirty="0" smtClean="0"/>
              <a:t>Motif suggests a girl is ‘ready’ for marriage. </a:t>
            </a:r>
            <a:endParaRPr lang="en-GB" dirty="0"/>
          </a:p>
        </p:txBody>
      </p:sp>
    </p:spTree>
    <p:extLst>
      <p:ext uri="{BB962C8B-B14F-4D97-AF65-F5344CB8AC3E}">
        <p14:creationId xmlns:p14="http://schemas.microsoft.com/office/powerpoint/2010/main" val="9071303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Rituals IV</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t>But now I will teach you clearly</a:t>
            </a:r>
            <a:r>
              <a:rPr lang="en-GB" dirty="0" smtClean="0"/>
              <a:t>, </a:t>
            </a:r>
            <a:r>
              <a:rPr lang="en-GB" dirty="0"/>
              <a:t>telling you the names of men who have great power and </a:t>
            </a:r>
            <a:r>
              <a:rPr lang="en-GB" dirty="0" smtClean="0"/>
              <a:t>honour </a:t>
            </a:r>
            <a:r>
              <a:rPr lang="en-GB" dirty="0"/>
              <a:t>here and are chief among the people, guarding our city's coif of towers by their wisdom and true judgements: there is wise </a:t>
            </a:r>
            <a:r>
              <a:rPr lang="en-GB" dirty="0" err="1"/>
              <a:t>Triptolemus</a:t>
            </a:r>
            <a:r>
              <a:rPr lang="en-GB" dirty="0"/>
              <a:t> and </a:t>
            </a:r>
            <a:r>
              <a:rPr lang="en-GB" dirty="0" err="1" smtClean="0"/>
              <a:t>Dioklus</a:t>
            </a:r>
            <a:r>
              <a:rPr lang="en-GB" dirty="0" smtClean="0"/>
              <a:t> </a:t>
            </a:r>
            <a:r>
              <a:rPr lang="en-GB" dirty="0"/>
              <a:t>and </a:t>
            </a:r>
            <a:r>
              <a:rPr lang="en-GB" dirty="0" err="1"/>
              <a:t>Polyxeinus</a:t>
            </a:r>
            <a:r>
              <a:rPr lang="en-GB" dirty="0"/>
              <a:t> and blameless </a:t>
            </a:r>
            <a:r>
              <a:rPr lang="en-GB" dirty="0" err="1"/>
              <a:t>Eumolpus</a:t>
            </a:r>
            <a:r>
              <a:rPr lang="en-GB" dirty="0"/>
              <a:t> </a:t>
            </a:r>
            <a:r>
              <a:rPr lang="en-GB" dirty="0" smtClean="0"/>
              <a:t>and </a:t>
            </a:r>
            <a:r>
              <a:rPr lang="en-GB" dirty="0" err="1"/>
              <a:t>Dolichus</a:t>
            </a:r>
            <a:r>
              <a:rPr lang="en-GB" dirty="0"/>
              <a:t> and our own brave </a:t>
            </a:r>
            <a:r>
              <a:rPr lang="en-GB" dirty="0" smtClean="0"/>
              <a:t>father</a:t>
            </a:r>
          </a:p>
          <a:p>
            <a:pPr marL="0" indent="0">
              <a:buNone/>
            </a:pPr>
            <a:r>
              <a:rPr lang="en-GB" dirty="0" smtClean="0"/>
              <a:t>(149-155)</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These men play more important roles in later versions of the myth:</a:t>
            </a:r>
          </a:p>
          <a:p>
            <a:r>
              <a:rPr lang="en-GB" dirty="0" err="1" smtClean="0"/>
              <a:t>Eumolpus</a:t>
            </a:r>
            <a:r>
              <a:rPr lang="en-GB" dirty="0" smtClean="0"/>
              <a:t> becomes the first Hierophant/priest of Demeter in the cult</a:t>
            </a:r>
          </a:p>
          <a:p>
            <a:r>
              <a:rPr lang="en-GB" dirty="0" err="1" smtClean="0"/>
              <a:t>Triptolemus</a:t>
            </a:r>
            <a:r>
              <a:rPr lang="en-GB" dirty="0" smtClean="0"/>
              <a:t> receives the gift of agriculture to disseminate among humans. </a:t>
            </a:r>
            <a:endParaRPr lang="en-GB" dirty="0"/>
          </a:p>
        </p:txBody>
      </p:sp>
    </p:spTree>
    <p:extLst>
      <p:ext uri="{BB962C8B-B14F-4D97-AF65-F5344CB8AC3E}">
        <p14:creationId xmlns:p14="http://schemas.microsoft.com/office/powerpoint/2010/main" val="3684867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69903"/>
            <a:ext cx="9144000" cy="6088097"/>
          </a:xfrm>
          <a:prstGeom prst="rect">
            <a:avLst/>
          </a:prstGeom>
        </p:spPr>
      </p:pic>
      <p:sp>
        <p:nvSpPr>
          <p:cNvPr id="3" name="TextBox 2"/>
          <p:cNvSpPr txBox="1"/>
          <p:nvPr/>
        </p:nvSpPr>
        <p:spPr>
          <a:xfrm>
            <a:off x="365975" y="430475"/>
            <a:ext cx="8159096" cy="369332"/>
          </a:xfrm>
          <a:prstGeom prst="rect">
            <a:avLst/>
          </a:prstGeom>
          <a:noFill/>
        </p:spPr>
        <p:txBody>
          <a:bodyPr wrap="square" rtlCol="0">
            <a:spAutoFit/>
          </a:bodyPr>
          <a:lstStyle/>
          <a:p>
            <a:r>
              <a:rPr lang="en-GB" dirty="0" smtClean="0"/>
              <a:t>The </a:t>
            </a:r>
            <a:r>
              <a:rPr lang="en-GB" dirty="0" err="1" smtClean="0"/>
              <a:t>Laktrateides</a:t>
            </a:r>
            <a:r>
              <a:rPr lang="en-GB" dirty="0" smtClean="0"/>
              <a:t> Relief </a:t>
            </a:r>
            <a:endParaRPr lang="en-GB" dirty="0"/>
          </a:p>
        </p:txBody>
      </p:sp>
    </p:spTree>
    <p:extLst>
      <p:ext uri="{BB962C8B-B14F-4D97-AF65-F5344CB8AC3E}">
        <p14:creationId xmlns:p14="http://schemas.microsoft.com/office/powerpoint/2010/main" val="26325459"/>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Rituals V</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a:t>
            </a:r>
            <a:r>
              <a:rPr lang="en-GB" dirty="0"/>
              <a:t>According to the main inscription on it (IG ii2 4701), </a:t>
            </a:r>
            <a:r>
              <a:rPr lang="en-GB" dirty="0" err="1"/>
              <a:t>Lakrateides</a:t>
            </a:r>
            <a:r>
              <a:rPr lang="en-GB" dirty="0"/>
              <a:t> was a priest of the God, the Goddess, and </a:t>
            </a:r>
            <a:r>
              <a:rPr lang="en-GB" dirty="0" err="1"/>
              <a:t>Eubouleus</a:t>
            </a:r>
            <a:r>
              <a:rPr lang="en-GB" dirty="0"/>
              <a:t>. Looking at the relief from left to </a:t>
            </a:r>
            <a:r>
              <a:rPr lang="en-GB" dirty="0" smtClean="0"/>
              <a:t>right, </a:t>
            </a:r>
            <a:r>
              <a:rPr lang="en-GB" dirty="0"/>
              <a:t>with the help of the inscriptions, we see the following figures: a boy at the lower left; behind him, a woman; Demeter; </a:t>
            </a:r>
            <a:r>
              <a:rPr lang="en-GB" dirty="0" err="1"/>
              <a:t>Kore</a:t>
            </a:r>
            <a:r>
              <a:rPr lang="en-GB" dirty="0"/>
              <a:t>; </a:t>
            </a:r>
            <a:r>
              <a:rPr lang="en-GB" dirty="0" err="1"/>
              <a:t>Plouton</a:t>
            </a:r>
            <a:r>
              <a:rPr lang="en-GB" dirty="0"/>
              <a:t>; </a:t>
            </a:r>
            <a:r>
              <a:rPr lang="en-GB" dirty="0" err="1"/>
              <a:t>Triptolemus</a:t>
            </a:r>
            <a:r>
              <a:rPr lang="en-GB" dirty="0"/>
              <a:t>, seated; the Goddess; the God, seated; the priest </a:t>
            </a:r>
            <a:r>
              <a:rPr lang="en-GB" dirty="0" err="1"/>
              <a:t>Lakrateides</a:t>
            </a:r>
            <a:r>
              <a:rPr lang="en-GB" dirty="0"/>
              <a:t> in low relief, standing in the background; and at the far right a youth with long hair, a </a:t>
            </a:r>
            <a:r>
              <a:rPr lang="en-GB" dirty="0" smtClean="0"/>
              <a:t>torch</a:t>
            </a:r>
            <a:r>
              <a:rPr lang="en-GB" dirty="0"/>
              <a:t>, and a short tunic (his inscription is missing).</a:t>
            </a:r>
            <a:br>
              <a:rPr lang="en-GB" dirty="0"/>
            </a:br>
            <a:endParaRPr lang="en-GB" dirty="0"/>
          </a:p>
          <a:p>
            <a:endParaRPr lang="en-GB" dirty="0"/>
          </a:p>
        </p:txBody>
      </p:sp>
    </p:spTree>
    <p:extLst>
      <p:ext uri="{BB962C8B-B14F-4D97-AF65-F5344CB8AC3E}">
        <p14:creationId xmlns:p14="http://schemas.microsoft.com/office/powerpoint/2010/main" val="3978805089"/>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67223"/>
            <a:ext cx="9144000" cy="6629400"/>
          </a:xfrm>
          <a:prstGeom prst="rect">
            <a:avLst/>
          </a:prstGeom>
        </p:spPr>
      </p:pic>
      <p:sp>
        <p:nvSpPr>
          <p:cNvPr id="3" name="TextBox 2"/>
          <p:cNvSpPr txBox="1"/>
          <p:nvPr/>
        </p:nvSpPr>
        <p:spPr>
          <a:xfrm>
            <a:off x="705590" y="5892147"/>
            <a:ext cx="6297387" cy="369332"/>
          </a:xfrm>
          <a:prstGeom prst="rect">
            <a:avLst/>
          </a:prstGeom>
          <a:noFill/>
        </p:spPr>
        <p:txBody>
          <a:bodyPr wrap="square" rtlCol="0">
            <a:spAutoFit/>
          </a:bodyPr>
          <a:lstStyle/>
          <a:p>
            <a:r>
              <a:rPr lang="en-GB" dirty="0">
                <a:solidFill>
                  <a:schemeClr val="bg1"/>
                </a:solidFill>
              </a:rPr>
              <a:t> Attic red figure vase painting</a:t>
            </a:r>
          </a:p>
        </p:txBody>
      </p:sp>
    </p:spTree>
    <p:extLst>
      <p:ext uri="{BB962C8B-B14F-4D97-AF65-F5344CB8AC3E}">
        <p14:creationId xmlns:p14="http://schemas.microsoft.com/office/powerpoint/2010/main" val="32355621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Rituals VI</a:t>
            </a:r>
            <a:endParaRPr lang="en-GB" dirty="0"/>
          </a:p>
        </p:txBody>
      </p:sp>
      <p:sp>
        <p:nvSpPr>
          <p:cNvPr id="3" name="Content Placeholder 2"/>
          <p:cNvSpPr>
            <a:spLocks noGrp="1"/>
          </p:cNvSpPr>
          <p:nvPr>
            <p:ph sz="quarter" idx="1"/>
          </p:nvPr>
        </p:nvSpPr>
        <p:spPr/>
        <p:txBody>
          <a:bodyPr/>
          <a:lstStyle/>
          <a:p>
            <a:pPr marL="0" indent="0" algn="ctr">
              <a:buNone/>
            </a:pPr>
            <a:endParaRPr lang="en-GB" sz="4400" dirty="0"/>
          </a:p>
          <a:p>
            <a:pPr marL="0" indent="0" algn="ctr">
              <a:buNone/>
            </a:pPr>
            <a:r>
              <a:rPr lang="en-GB" sz="4400" dirty="0"/>
              <a:t>Relevance?</a:t>
            </a:r>
          </a:p>
          <a:p>
            <a:pPr marL="0" indent="0" algn="ctr">
              <a:buNone/>
            </a:pPr>
            <a:r>
              <a:rPr lang="en-GB" sz="2800" dirty="0"/>
              <a:t>(of theory, of myth under this theory?)</a:t>
            </a:r>
          </a:p>
          <a:p>
            <a:pPr marL="0" indent="0" algn="ctr">
              <a:buNone/>
            </a:pPr>
            <a:r>
              <a:rPr lang="en-GB" sz="4400" dirty="0"/>
              <a:t>Convincing?</a:t>
            </a:r>
          </a:p>
          <a:p>
            <a:pPr marL="0" indent="0">
              <a:buNone/>
            </a:pPr>
            <a:endParaRPr lang="en-GB" dirty="0"/>
          </a:p>
        </p:txBody>
      </p:sp>
    </p:spTree>
    <p:extLst>
      <p:ext uri="{BB962C8B-B14F-4D97-AF65-F5344CB8AC3E}">
        <p14:creationId xmlns:p14="http://schemas.microsoft.com/office/powerpoint/2010/main" val="8513657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Myth &amp; History </a:t>
            </a:r>
            <a:br>
              <a:rPr lang="en-GB" dirty="0" smtClean="0"/>
            </a:br>
            <a:endParaRPr lang="en-GB" dirty="0"/>
          </a:p>
        </p:txBody>
      </p:sp>
    </p:spTree>
    <p:extLst>
      <p:ext uri="{BB962C8B-B14F-4D97-AF65-F5344CB8AC3E}">
        <p14:creationId xmlns:p14="http://schemas.microsoft.com/office/powerpoint/2010/main" val="17368680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I</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a:t>The folk understanding is of myth as not literally true, and history as literally true.</a:t>
            </a:r>
          </a:p>
          <a:p>
            <a:r>
              <a:rPr lang="en-GB" dirty="0"/>
              <a:t>Neither are correct.</a:t>
            </a:r>
          </a:p>
          <a:p>
            <a:r>
              <a:rPr lang="en-GB" dirty="0"/>
              <a:t>Both are narratives.</a:t>
            </a:r>
          </a:p>
          <a:p>
            <a:r>
              <a:rPr lang="en-GB" dirty="0"/>
              <a:t>But history generally requires physical evidence of some sort to back up its claims – verification.</a:t>
            </a:r>
          </a:p>
          <a:p>
            <a:r>
              <a:rPr lang="en-GB" dirty="0"/>
              <a:t>Myth and history are definitely not diametric opposites for the ancient Greeks and Romans. </a:t>
            </a:r>
          </a:p>
          <a:p>
            <a:r>
              <a:rPr lang="en-GB" dirty="0"/>
              <a:t>It’s a gradient – the less verifiable something is, the less like history and the more like myth it is. </a:t>
            </a:r>
          </a:p>
          <a:p>
            <a:r>
              <a:rPr lang="en-GB" dirty="0"/>
              <a:t>That is not to say that it’s </a:t>
            </a:r>
            <a:r>
              <a:rPr lang="en-GB" i="1" dirty="0"/>
              <a:t>false, </a:t>
            </a:r>
            <a:r>
              <a:rPr lang="en-GB" dirty="0"/>
              <a:t>just that its veracity cannot be established. </a:t>
            </a:r>
            <a:endParaRPr lang="en-GB" dirty="0"/>
          </a:p>
        </p:txBody>
      </p:sp>
    </p:spTree>
    <p:extLst>
      <p:ext uri="{BB962C8B-B14F-4D97-AF65-F5344CB8AC3E}">
        <p14:creationId xmlns:p14="http://schemas.microsoft.com/office/powerpoint/2010/main" val="2882537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pPr marL="0" indent="0">
              <a:buNone/>
            </a:pPr>
            <a:r>
              <a:rPr lang="en-GB" u="sng" dirty="0" err="1"/>
              <a:t>Hecataeus</a:t>
            </a:r>
            <a:r>
              <a:rPr lang="en-GB" u="sng" dirty="0"/>
              <a:t> of Miletus (</a:t>
            </a:r>
            <a:r>
              <a:rPr lang="pt-BR" u="sng" dirty="0"/>
              <a:t>550 BCE – ~476 BCE)</a:t>
            </a:r>
            <a:endParaRPr lang="en-GB" u="sng" dirty="0" smtClean="0"/>
          </a:p>
          <a:p>
            <a:r>
              <a:rPr lang="en-GB" dirty="0" smtClean="0"/>
              <a:t>Talks </a:t>
            </a:r>
            <a:r>
              <a:rPr lang="en-GB" dirty="0" smtClean="0"/>
              <a:t>about the myth of Herakles and Cerberus.</a:t>
            </a:r>
          </a:p>
          <a:p>
            <a:r>
              <a:rPr lang="en-GB" dirty="0" smtClean="0"/>
              <a:t>Suggests that the truth of the matter is that there was a giant snake called ‘the hound of Hades’ and this is what Herakles encountered. </a:t>
            </a:r>
            <a:r>
              <a:rPr lang="en-GB" dirty="0" smtClean="0"/>
              <a:t>(euhemerism)</a:t>
            </a:r>
            <a:endParaRPr lang="en-GB" dirty="0" smtClean="0"/>
          </a:p>
          <a:p>
            <a:r>
              <a:rPr lang="en-GB" dirty="0" smtClean="0"/>
              <a:t>But he’s still okay with the existence of Herakles</a:t>
            </a:r>
          </a:p>
          <a:p>
            <a:r>
              <a:rPr lang="en-GB" dirty="0" smtClean="0"/>
              <a:t>And the performance of the 12 labours</a:t>
            </a:r>
          </a:p>
          <a:p>
            <a:endParaRPr lang="en-GB" dirty="0"/>
          </a:p>
        </p:txBody>
      </p:sp>
    </p:spTree>
    <p:extLst>
      <p:ext uri="{BB962C8B-B14F-4D97-AF65-F5344CB8AC3E}">
        <p14:creationId xmlns:p14="http://schemas.microsoft.com/office/powerpoint/2010/main" val="30223382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a:t>
            </a:r>
            <a:endParaRPr lang="en-GB" dirty="0"/>
          </a:p>
        </p:txBody>
      </p:sp>
      <p:sp>
        <p:nvSpPr>
          <p:cNvPr id="3" name="Content Placeholder 2"/>
          <p:cNvSpPr>
            <a:spLocks noGrp="1"/>
          </p:cNvSpPr>
          <p:nvPr>
            <p:ph sz="quarter" idx="1"/>
          </p:nvPr>
        </p:nvSpPr>
        <p:spPr/>
        <p:txBody>
          <a:bodyPr>
            <a:normAutofit/>
          </a:bodyPr>
          <a:lstStyle/>
          <a:p>
            <a:pPr marL="0" indent="0">
              <a:buNone/>
            </a:pPr>
            <a:r>
              <a:rPr lang="en-GB" dirty="0" smtClean="0"/>
              <a:t>The beginning </a:t>
            </a:r>
            <a:r>
              <a:rPr lang="en-GB" dirty="0" smtClean="0"/>
              <a:t>of his </a:t>
            </a:r>
            <a:r>
              <a:rPr lang="en-GB" i="1" dirty="0" smtClean="0"/>
              <a:t>Historie</a:t>
            </a:r>
            <a:r>
              <a:rPr lang="en-GB" dirty="0" smtClean="0"/>
              <a:t>s is </a:t>
            </a:r>
            <a:r>
              <a:rPr lang="en-GB" dirty="0" smtClean="0"/>
              <a:t>in what we would consider myth: the abduction of Io, Europa (though by humans, not gods), then Medea, then </a:t>
            </a:r>
            <a:r>
              <a:rPr lang="x-none" dirty="0" smtClean="0"/>
              <a:t>Helen and Troy (which is considered historical)</a:t>
            </a:r>
            <a:endParaRPr lang="en-GB" dirty="0"/>
          </a:p>
          <a:p>
            <a:endParaRPr lang="en-GB" dirty="0" smtClean="0"/>
          </a:p>
          <a:p>
            <a:r>
              <a:rPr lang="en-GB" dirty="0" smtClean="0"/>
              <a:t>Herodotus includes this information</a:t>
            </a:r>
          </a:p>
          <a:p>
            <a:r>
              <a:rPr lang="en-GB" dirty="0" smtClean="0"/>
              <a:t>But disassociates himself from it</a:t>
            </a:r>
          </a:p>
          <a:p>
            <a:r>
              <a:rPr lang="en-GB" i="1" dirty="0" smtClean="0"/>
              <a:t>They say</a:t>
            </a:r>
            <a:r>
              <a:rPr lang="en-GB" dirty="0" smtClean="0"/>
              <a:t>,</a:t>
            </a:r>
            <a:r>
              <a:rPr lang="en-GB" i="1" dirty="0" smtClean="0"/>
              <a:t> they say</a:t>
            </a:r>
            <a:r>
              <a:rPr lang="en-GB" dirty="0" smtClean="0"/>
              <a:t>,</a:t>
            </a:r>
            <a:r>
              <a:rPr lang="en-GB" i="1" dirty="0" smtClean="0"/>
              <a:t> they say.</a:t>
            </a:r>
          </a:p>
          <a:p>
            <a:endParaRPr lang="en-GB" i="1" dirty="0" smtClean="0"/>
          </a:p>
          <a:p>
            <a:endParaRPr lang="en-GB" i="1" dirty="0"/>
          </a:p>
          <a:p>
            <a:endParaRPr lang="en-GB" i="1" dirty="0"/>
          </a:p>
        </p:txBody>
      </p:sp>
    </p:spTree>
    <p:extLst>
      <p:ext uri="{BB962C8B-B14F-4D97-AF65-F5344CB8AC3E}">
        <p14:creationId xmlns:p14="http://schemas.microsoft.com/office/powerpoint/2010/main" val="30438276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This is what the Persians </a:t>
            </a:r>
            <a:r>
              <a:rPr lang="en-GB" dirty="0"/>
              <a:t>and the </a:t>
            </a:r>
            <a:r>
              <a:rPr lang="en-GB" dirty="0" smtClean="0"/>
              <a:t>Phoenicians say (</a:t>
            </a:r>
            <a:r>
              <a:rPr lang="el-GR" dirty="0" smtClean="0"/>
              <a:t>λέγουσι)</a:t>
            </a:r>
            <a:r>
              <a:rPr lang="en-GB" dirty="0" smtClean="0"/>
              <a:t>. </a:t>
            </a:r>
            <a:r>
              <a:rPr lang="en-GB" dirty="0"/>
              <a:t>For my part, I shall not </a:t>
            </a:r>
            <a:r>
              <a:rPr lang="en-GB" dirty="0" smtClean="0"/>
              <a:t>say (</a:t>
            </a:r>
            <a:r>
              <a:rPr lang="el-GR" dirty="0" smtClean="0"/>
              <a:t>ἐρέων)</a:t>
            </a:r>
            <a:r>
              <a:rPr lang="en-GB" dirty="0" smtClean="0"/>
              <a:t> </a:t>
            </a:r>
            <a:r>
              <a:rPr lang="en-GB" dirty="0"/>
              <a:t>that this or that </a:t>
            </a:r>
            <a:r>
              <a:rPr lang="en-GB" dirty="0" smtClean="0"/>
              <a:t>is the case, </a:t>
            </a:r>
            <a:r>
              <a:rPr lang="en-GB" dirty="0"/>
              <a:t>but I shall </a:t>
            </a:r>
            <a:r>
              <a:rPr lang="en-GB" dirty="0" smtClean="0"/>
              <a:t>begin with </a:t>
            </a:r>
            <a:r>
              <a:rPr lang="en-GB" dirty="0"/>
              <a:t>the one who I myself know did the Greeks unjust deeds, and thus proceed with my </a:t>
            </a:r>
            <a:r>
              <a:rPr lang="en-GB" dirty="0" smtClean="0"/>
              <a:t>history (</a:t>
            </a:r>
            <a:r>
              <a:rPr lang="el-GR" dirty="0" smtClean="0"/>
              <a:t>λόγος)</a:t>
            </a:r>
            <a:r>
              <a:rPr lang="en-GB" dirty="0" smtClean="0"/>
              <a:t>, </a:t>
            </a:r>
            <a:r>
              <a:rPr lang="en-GB" dirty="0"/>
              <a:t>and speak of small and great cities of men alike. </a:t>
            </a:r>
            <a:endParaRPr lang="en-GB" dirty="0" smtClean="0"/>
          </a:p>
          <a:p>
            <a:pPr marL="0" indent="0">
              <a:buNone/>
            </a:pPr>
            <a:r>
              <a:rPr lang="en-GB" dirty="0" smtClean="0"/>
              <a:t>1.5.</a:t>
            </a:r>
          </a:p>
          <a:p>
            <a:pPr marL="0" indent="0">
              <a:buNone/>
            </a:pPr>
            <a:endParaRPr lang="en-GB" dirty="0"/>
          </a:p>
          <a:p>
            <a:r>
              <a:rPr lang="en-GB" dirty="0" smtClean="0"/>
              <a:t>He’s not discounting this story, he’s just saying he’s going to start from what he can himself verify or is sure of. </a:t>
            </a:r>
            <a:endParaRPr lang="en-GB" dirty="0"/>
          </a:p>
        </p:txBody>
      </p:sp>
    </p:spTree>
    <p:extLst>
      <p:ext uri="{BB962C8B-B14F-4D97-AF65-F5344CB8AC3E}">
        <p14:creationId xmlns:p14="http://schemas.microsoft.com/office/powerpoint/2010/main" val="37674718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a:t>
            </a:r>
            <a:endParaRPr lang="en-GB" dirty="0"/>
          </a:p>
        </p:txBody>
      </p:sp>
      <p:sp>
        <p:nvSpPr>
          <p:cNvPr id="3" name="Content Placeholder 2"/>
          <p:cNvSpPr>
            <a:spLocks noGrp="1"/>
          </p:cNvSpPr>
          <p:nvPr>
            <p:ph sz="quarter" idx="1"/>
          </p:nvPr>
        </p:nvSpPr>
        <p:spPr>
          <a:xfrm>
            <a:off x="301752" y="1527047"/>
            <a:ext cx="8503920" cy="4953297"/>
          </a:xfrm>
        </p:spPr>
        <p:txBody>
          <a:bodyPr/>
          <a:lstStyle/>
          <a:p>
            <a:pPr marL="0" indent="0">
              <a:buNone/>
            </a:pPr>
            <a:r>
              <a:rPr lang="en-GB" dirty="0" err="1" smtClean="0"/>
              <a:t>Candaules</a:t>
            </a:r>
            <a:r>
              <a:rPr lang="en-GB" dirty="0"/>
              <a:t>, whom the Greeks call </a:t>
            </a:r>
            <a:r>
              <a:rPr lang="en-GB" dirty="0" err="1"/>
              <a:t>Myrsilus</a:t>
            </a:r>
            <a:r>
              <a:rPr lang="en-GB" dirty="0"/>
              <a:t>, was the ruler of Sardis; he </a:t>
            </a:r>
            <a:r>
              <a:rPr lang="en-GB" b="1" dirty="0"/>
              <a:t>was</a:t>
            </a:r>
            <a:r>
              <a:rPr lang="en-GB" dirty="0"/>
              <a:t> descended from Alcaeus, son of Heracles; </a:t>
            </a:r>
            <a:r>
              <a:rPr lang="en-GB" dirty="0" err="1"/>
              <a:t>Agron</a:t>
            </a:r>
            <a:r>
              <a:rPr lang="en-GB" dirty="0"/>
              <a:t> son of </a:t>
            </a:r>
            <a:r>
              <a:rPr lang="en-GB" dirty="0" err="1"/>
              <a:t>Ninus</a:t>
            </a:r>
            <a:r>
              <a:rPr lang="en-GB" dirty="0"/>
              <a:t>, son of </a:t>
            </a:r>
            <a:r>
              <a:rPr lang="en-GB" dirty="0" err="1"/>
              <a:t>Belus</a:t>
            </a:r>
            <a:r>
              <a:rPr lang="en-GB" dirty="0"/>
              <a:t>, son of Alcaeus, </a:t>
            </a:r>
            <a:r>
              <a:rPr lang="en-GB" b="1" dirty="0"/>
              <a:t>was</a:t>
            </a:r>
            <a:r>
              <a:rPr lang="en-GB" dirty="0"/>
              <a:t> the first </a:t>
            </a:r>
            <a:r>
              <a:rPr lang="en-GB" dirty="0" err="1"/>
              <a:t>Heraclid</a:t>
            </a:r>
            <a:r>
              <a:rPr lang="en-GB" dirty="0"/>
              <a:t> king of Sardis and </a:t>
            </a:r>
            <a:r>
              <a:rPr lang="en-GB" dirty="0" err="1"/>
              <a:t>Candaules</a:t>
            </a:r>
            <a:r>
              <a:rPr lang="en-GB" dirty="0"/>
              <a:t> son of </a:t>
            </a:r>
            <a:r>
              <a:rPr lang="en-GB" dirty="0" err="1"/>
              <a:t>Myrsus</a:t>
            </a:r>
            <a:r>
              <a:rPr lang="en-GB" dirty="0"/>
              <a:t> was the last</a:t>
            </a:r>
            <a:r>
              <a:rPr lang="en-GB" dirty="0" smtClean="0"/>
              <a:t>.</a:t>
            </a:r>
          </a:p>
          <a:p>
            <a:pPr marL="0" indent="0">
              <a:buNone/>
            </a:pPr>
            <a:r>
              <a:rPr lang="en-GB" dirty="0" smtClean="0"/>
              <a:t>1.7.2</a:t>
            </a:r>
          </a:p>
          <a:p>
            <a:pPr marL="0" indent="0">
              <a:buNone/>
            </a:pPr>
            <a:endParaRPr lang="en-GB" dirty="0"/>
          </a:p>
          <a:p>
            <a:pPr marL="0" indent="0">
              <a:buNone/>
            </a:pPr>
            <a:r>
              <a:rPr lang="en-GB" dirty="0" smtClean="0"/>
              <a:t>So it’s not that he’s dismissing </a:t>
            </a:r>
            <a:r>
              <a:rPr lang="en-GB" i="1" dirty="0" smtClean="0"/>
              <a:t>all </a:t>
            </a:r>
            <a:r>
              <a:rPr lang="en-GB" dirty="0" smtClean="0"/>
              <a:t>“myths” – he’s just more certain about some than others. </a:t>
            </a:r>
          </a:p>
          <a:p>
            <a:pPr marL="0" indent="0">
              <a:buNone/>
            </a:pPr>
            <a:r>
              <a:rPr lang="en-GB" dirty="0" smtClean="0"/>
              <a:t>Why is this part about Herakles more believable? </a:t>
            </a:r>
            <a:endParaRPr lang="en-GB" dirty="0"/>
          </a:p>
        </p:txBody>
      </p:sp>
    </p:spTree>
    <p:extLst>
      <p:ext uri="{BB962C8B-B14F-4D97-AF65-F5344CB8AC3E}">
        <p14:creationId xmlns:p14="http://schemas.microsoft.com/office/powerpoint/2010/main" val="23674160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Livy 59 BCE – 17 CE</a:t>
            </a:r>
            <a:endParaRPr lang="en-GB" dirty="0"/>
          </a:p>
        </p:txBody>
      </p:sp>
      <p:sp>
        <p:nvSpPr>
          <p:cNvPr id="3" name="Content Placeholder 2"/>
          <p:cNvSpPr>
            <a:spLocks noGrp="1"/>
          </p:cNvSpPr>
          <p:nvPr>
            <p:ph sz="quarter" idx="1"/>
          </p:nvPr>
        </p:nvSpPr>
        <p:spPr/>
        <p:txBody>
          <a:bodyPr>
            <a:normAutofit fontScale="70000" lnSpcReduction="20000"/>
          </a:bodyPr>
          <a:lstStyle/>
          <a:p>
            <a:pPr marL="0" indent="0">
              <a:buNone/>
            </a:pPr>
            <a:r>
              <a:rPr lang="en-GB" dirty="0" smtClean="0"/>
              <a:t> </a:t>
            </a:r>
            <a:r>
              <a:rPr lang="en-GB" dirty="0"/>
              <a:t>Such </a:t>
            </a:r>
            <a:r>
              <a:rPr lang="en-GB" dirty="0" smtClean="0"/>
              <a:t>traditions as </a:t>
            </a:r>
            <a:r>
              <a:rPr lang="en-GB" dirty="0"/>
              <a:t>belong to the </a:t>
            </a:r>
            <a:r>
              <a:rPr lang="en-GB" b="1" dirty="0"/>
              <a:t>time</a:t>
            </a:r>
            <a:r>
              <a:rPr lang="en-GB" dirty="0"/>
              <a:t> before the city was founded, or rather was presently to be founded, and are rather adorned with </a:t>
            </a:r>
            <a:r>
              <a:rPr lang="en-GB" b="1" dirty="0"/>
              <a:t>poetic legends </a:t>
            </a:r>
            <a:r>
              <a:rPr lang="en-GB" dirty="0"/>
              <a:t>(</a:t>
            </a:r>
            <a:r>
              <a:rPr lang="en-GB" i="1" dirty="0"/>
              <a:t>fabula</a:t>
            </a:r>
            <a:r>
              <a:rPr lang="en-GB" dirty="0"/>
              <a:t>)</a:t>
            </a:r>
            <a:r>
              <a:rPr lang="en-GB" dirty="0" smtClean="0"/>
              <a:t>than </a:t>
            </a:r>
            <a:r>
              <a:rPr lang="en-GB" dirty="0"/>
              <a:t>based upon trustworthy </a:t>
            </a:r>
            <a:r>
              <a:rPr lang="en-GB" b="1" dirty="0"/>
              <a:t>historical proofs</a:t>
            </a:r>
            <a:r>
              <a:rPr lang="en-GB" dirty="0"/>
              <a:t>,</a:t>
            </a:r>
            <a:r>
              <a:rPr lang="en-GB" b="1" dirty="0"/>
              <a:t> I purpose neither to affirm nor to refute</a:t>
            </a:r>
            <a:r>
              <a:rPr lang="en-GB" dirty="0"/>
              <a:t>. </a:t>
            </a:r>
            <a:r>
              <a:rPr lang="en-GB" b="1" dirty="0"/>
              <a:t>It is the privilege of antiquity to mingle divine things with human, and so to add dignity to the beginnings of cities</a:t>
            </a:r>
            <a:r>
              <a:rPr lang="en-GB" dirty="0" smtClean="0"/>
              <a:t>; </a:t>
            </a:r>
            <a:r>
              <a:rPr lang="en-GB" dirty="0"/>
              <a:t>and if any people ought to be allowed to consecrate their origins and refer them to a divine source, so great is the military glory of the Roman People that when they profess that their Father and the Father of their Founder was none other than Mars, the nations of the earth may well submit to this also with as good a grace as they submit to Rome's dominion. </a:t>
            </a:r>
            <a:r>
              <a:rPr lang="en-GB" b="1" dirty="0" smtClean="0"/>
              <a:t>But </a:t>
            </a:r>
            <a:r>
              <a:rPr lang="en-GB" b="1" dirty="0"/>
              <a:t>to such legends as these, however they shall be regarded and judged, I shall, for my own part, attach no great importance. Here are the questions to which I would have every </a:t>
            </a:r>
            <a:r>
              <a:rPr lang="en-GB" b="1" dirty="0" smtClean="0"/>
              <a:t>reader give </a:t>
            </a:r>
            <a:r>
              <a:rPr lang="en-GB" b="1" dirty="0"/>
              <a:t>his close attention —what life and morals were like; through what men and by what policies, in peace and in war, empire was established and enlarged</a:t>
            </a:r>
            <a:r>
              <a:rPr lang="en-GB" dirty="0"/>
              <a:t>; </a:t>
            </a:r>
            <a:endParaRPr lang="en-GB" dirty="0" smtClean="0"/>
          </a:p>
          <a:p>
            <a:pPr marL="0" indent="0">
              <a:buNone/>
            </a:pPr>
            <a:r>
              <a:rPr lang="en-GB" i="1" dirty="0" smtClean="0"/>
              <a:t>Livy 1 pr. </a:t>
            </a:r>
            <a:r>
              <a:rPr lang="en-GB" dirty="0" smtClean="0"/>
              <a:t>7-9</a:t>
            </a:r>
            <a:endParaRPr lang="en-GB" dirty="0"/>
          </a:p>
        </p:txBody>
      </p:sp>
    </p:spTree>
    <p:extLst>
      <p:ext uri="{BB962C8B-B14F-4D97-AF65-F5344CB8AC3E}">
        <p14:creationId xmlns:p14="http://schemas.microsoft.com/office/powerpoint/2010/main" val="33494698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Plutarch (46-120 CE)</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‘Just as geographers, O </a:t>
            </a:r>
            <a:r>
              <a:rPr lang="en-GB" dirty="0" err="1"/>
              <a:t>Socius</a:t>
            </a:r>
            <a:r>
              <a:rPr lang="en-GB" dirty="0"/>
              <a:t> </a:t>
            </a:r>
            <a:r>
              <a:rPr lang="en-GB" dirty="0" err="1"/>
              <a:t>Senecio</a:t>
            </a:r>
            <a:r>
              <a:rPr lang="en-GB" dirty="0" smtClean="0"/>
              <a:t>, </a:t>
            </a:r>
            <a:r>
              <a:rPr lang="en-GB" dirty="0"/>
              <a:t>crowd on to the outer edges of their maps the parts of the earth which elude their knowledge, with explanatory notes that ‘What lies beyond is sandy desert without water and full of wild beasts,’ or ‘blind marsh,’ or ‘Scythian cold,’ or ‘frozen sea,’ so in the writing of my Parallel Lives, now that I have traversed those periods of time which are accessible to probable reasoning </a:t>
            </a:r>
            <a:r>
              <a:rPr lang="en-GB" dirty="0" smtClean="0"/>
              <a:t>(</a:t>
            </a:r>
            <a:r>
              <a:rPr lang="en-GB" i="1" dirty="0" smtClean="0"/>
              <a:t>logos</a:t>
            </a:r>
            <a:r>
              <a:rPr lang="en-GB" dirty="0" smtClean="0"/>
              <a:t>) and </a:t>
            </a:r>
            <a:r>
              <a:rPr lang="en-GB" dirty="0"/>
              <a:t>which afford basis for a </a:t>
            </a:r>
            <a:r>
              <a:rPr lang="en-GB" dirty="0" smtClean="0"/>
              <a:t>history (</a:t>
            </a:r>
            <a:r>
              <a:rPr lang="en-GB" i="1" dirty="0" err="1" smtClean="0"/>
              <a:t>historia</a:t>
            </a:r>
            <a:r>
              <a:rPr lang="en-GB" dirty="0" smtClean="0"/>
              <a:t>) </a:t>
            </a:r>
            <a:r>
              <a:rPr lang="en-GB" dirty="0"/>
              <a:t>dealing with facts, I might well say of the earlier periods ‘What lies beyond is full of marvels and unreality, a land of poets and </a:t>
            </a:r>
            <a:r>
              <a:rPr lang="en-GB" dirty="0" err="1" smtClean="0"/>
              <a:t>mythographers</a:t>
            </a:r>
            <a:r>
              <a:rPr lang="en-GB" dirty="0" smtClean="0"/>
              <a:t> (</a:t>
            </a:r>
            <a:r>
              <a:rPr lang="el-GR" dirty="0" smtClean="0"/>
              <a:t>μυθογράφοι)</a:t>
            </a:r>
            <a:r>
              <a:rPr lang="en-GB" dirty="0" smtClean="0"/>
              <a:t>, </a:t>
            </a:r>
            <a:r>
              <a:rPr lang="en-GB" dirty="0"/>
              <a:t>of doubt and obscurity.’</a:t>
            </a:r>
          </a:p>
        </p:txBody>
      </p:sp>
    </p:spTree>
    <p:extLst>
      <p:ext uri="{BB962C8B-B14F-4D97-AF65-F5344CB8AC3E}">
        <p14:creationId xmlns:p14="http://schemas.microsoft.com/office/powerpoint/2010/main" val="30011300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Content Placeholder 2"/>
          <p:cNvSpPr>
            <a:spLocks noGrp="1"/>
          </p:cNvSpPr>
          <p:nvPr>
            <p:ph sz="quarter" idx="1"/>
          </p:nvPr>
        </p:nvSpPr>
        <p:spPr/>
        <p:txBody>
          <a:bodyPr/>
          <a:lstStyle/>
          <a:p>
            <a:r>
              <a:rPr lang="en-GB" dirty="0" smtClean="0"/>
              <a:t>We still conflated the two at times.</a:t>
            </a:r>
          </a:p>
          <a:p>
            <a:endParaRPr lang="en-GB" dirty="0"/>
          </a:p>
        </p:txBody>
      </p:sp>
    </p:spTree>
    <p:extLst>
      <p:ext uri="{BB962C8B-B14F-4D97-AF65-F5344CB8AC3E}">
        <p14:creationId xmlns:p14="http://schemas.microsoft.com/office/powerpoint/2010/main" val="1702362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Politics </a:t>
            </a:r>
            <a:br>
              <a:rPr lang="en-GB" dirty="0" smtClean="0"/>
            </a:br>
            <a:endParaRPr lang="en-GB" dirty="0"/>
          </a:p>
        </p:txBody>
      </p:sp>
    </p:spTree>
    <p:extLst>
      <p:ext uri="{BB962C8B-B14F-4D97-AF65-F5344CB8AC3E}">
        <p14:creationId xmlns:p14="http://schemas.microsoft.com/office/powerpoint/2010/main" val="34659200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Rome: Imperial Cult</a:t>
            </a:r>
            <a:endParaRPr lang="en-GB" dirty="0"/>
          </a:p>
        </p:txBody>
      </p:sp>
      <p:sp>
        <p:nvSpPr>
          <p:cNvPr id="3" name="Content Placeholder 2"/>
          <p:cNvSpPr>
            <a:spLocks noGrp="1"/>
          </p:cNvSpPr>
          <p:nvPr>
            <p:ph sz="quarter" idx="1"/>
          </p:nvPr>
        </p:nvSpPr>
        <p:spPr/>
        <p:txBody>
          <a:bodyPr/>
          <a:lstStyle/>
          <a:p>
            <a:r>
              <a:rPr lang="en-GB" dirty="0"/>
              <a:t>State religion in which an emperor is worshipped as a deity</a:t>
            </a:r>
          </a:p>
          <a:p>
            <a:endParaRPr lang="en-GB" dirty="0"/>
          </a:p>
          <a:p>
            <a:r>
              <a:rPr lang="en-GB" dirty="0"/>
              <a:t>Apotheosis.</a:t>
            </a:r>
          </a:p>
          <a:p>
            <a:endParaRPr lang="en-GB" dirty="0"/>
          </a:p>
          <a:p>
            <a:r>
              <a:rPr lang="en-GB" dirty="0"/>
              <a:t>Does happen before emperors (Romulus)</a:t>
            </a:r>
          </a:p>
          <a:p>
            <a:endParaRPr lang="en-GB" dirty="0"/>
          </a:p>
          <a:p>
            <a:r>
              <a:rPr lang="en-GB" dirty="0"/>
              <a:t>But during the empire the worship of emperors as gods becomes more established. </a:t>
            </a:r>
          </a:p>
          <a:p>
            <a:pPr marL="0" indent="0">
              <a:buNone/>
            </a:pPr>
            <a:endParaRPr lang="en-GB" dirty="0"/>
          </a:p>
        </p:txBody>
      </p:sp>
    </p:spTree>
    <p:extLst>
      <p:ext uri="{BB962C8B-B14F-4D97-AF65-F5344CB8AC3E}">
        <p14:creationId xmlns:p14="http://schemas.microsoft.com/office/powerpoint/2010/main" val="40488916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Roman emperor in AD 180-192.</a:t>
            </a:r>
          </a:p>
          <a:p>
            <a:r>
              <a:rPr lang="en-GB" dirty="0"/>
              <a:t>Son of Marcus Aurelius and </a:t>
            </a:r>
            <a:r>
              <a:rPr lang="en-GB" dirty="0" err="1"/>
              <a:t>Faustina</a:t>
            </a:r>
            <a:r>
              <a:rPr lang="en-GB" dirty="0"/>
              <a:t> II.</a:t>
            </a:r>
          </a:p>
          <a:p>
            <a:r>
              <a:rPr lang="en-GB" dirty="0"/>
              <a:t>Goes with his father to the Danube in the war against the Germans</a:t>
            </a:r>
          </a:p>
          <a:p>
            <a:r>
              <a:rPr lang="en-GB" dirty="0"/>
              <a:t>Frequently renames himself to emphasise political and mythic connections. </a:t>
            </a:r>
          </a:p>
          <a:p>
            <a:r>
              <a:rPr lang="en-GB" dirty="0"/>
              <a:t>Didn’t get on well with the senate, many executions, unpredictable, possibly some executed for money</a:t>
            </a:r>
          </a:p>
          <a:p>
            <a:pPr marL="0" indent="0">
              <a:buNone/>
            </a:pPr>
            <a:endParaRPr lang="en-GB" dirty="0"/>
          </a:p>
        </p:txBody>
      </p:sp>
    </p:spTree>
    <p:extLst>
      <p:ext uri="{BB962C8B-B14F-4D97-AF65-F5344CB8AC3E}">
        <p14:creationId xmlns:p14="http://schemas.microsoft.com/office/powerpoint/2010/main" val="16746950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01752" y="1527047"/>
            <a:ext cx="8503920" cy="5084656"/>
          </a:xfrm>
        </p:spPr>
        <p:txBody>
          <a:bodyPr/>
          <a:lstStyle/>
          <a:p>
            <a:r>
              <a:rPr lang="en-GB" dirty="0"/>
              <a:t>Actually presented himself in the Arena dressed as Hercules </a:t>
            </a:r>
            <a:endParaRPr lang="en-GB" dirty="0" smtClean="0"/>
          </a:p>
          <a:p>
            <a:endParaRPr lang="en-GB" dirty="0"/>
          </a:p>
          <a:p>
            <a:r>
              <a:rPr lang="en-GB" dirty="0"/>
              <a:t>Prone to religious mysticism: cults such as Isis, </a:t>
            </a:r>
            <a:r>
              <a:rPr lang="en-GB" dirty="0" err="1"/>
              <a:t>Serapis</a:t>
            </a:r>
            <a:r>
              <a:rPr lang="en-GB" dirty="0"/>
              <a:t>, Mithras, etc. </a:t>
            </a:r>
            <a:endParaRPr lang="en-GB" dirty="0" smtClean="0"/>
          </a:p>
          <a:p>
            <a:endParaRPr lang="en-GB" dirty="0"/>
          </a:p>
          <a:p>
            <a:r>
              <a:rPr lang="en-GB" dirty="0"/>
              <a:t>But mainly worshipped Hercules. </a:t>
            </a:r>
          </a:p>
          <a:p>
            <a:r>
              <a:rPr lang="en-GB" dirty="0"/>
              <a:t>Was eventually removed as emperor.</a:t>
            </a:r>
          </a:p>
          <a:p>
            <a:r>
              <a:rPr lang="en-GB" dirty="0"/>
              <a:t>To begin with all images of him are </a:t>
            </a:r>
            <a:r>
              <a:rPr lang="en-GB" dirty="0" smtClean="0"/>
              <a:t>removed</a:t>
            </a:r>
            <a:r>
              <a:rPr lang="is-IS" dirty="0" smtClean="0"/>
              <a:t>…</a:t>
            </a:r>
            <a:endParaRPr lang="en-GB" dirty="0"/>
          </a:p>
        </p:txBody>
      </p:sp>
    </p:spTree>
    <p:extLst>
      <p:ext uri="{BB962C8B-B14F-4D97-AF65-F5344CB8AC3E}">
        <p14:creationId xmlns:p14="http://schemas.microsoft.com/office/powerpoint/2010/main" val="389364943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a:bodyPr>
          <a:lstStyle/>
          <a:p>
            <a:r>
              <a:rPr lang="en-GB" dirty="0"/>
              <a:t>But when </a:t>
            </a:r>
            <a:r>
              <a:rPr lang="en-GB" dirty="0" err="1"/>
              <a:t>Septimus</a:t>
            </a:r>
            <a:r>
              <a:rPr lang="en-GB" dirty="0"/>
              <a:t> Severus becomes emperor he declares Commodus </a:t>
            </a:r>
            <a:r>
              <a:rPr lang="en-GB" i="1" dirty="0"/>
              <a:t>part of his genealogy </a:t>
            </a:r>
            <a:r>
              <a:rPr lang="en-GB" dirty="0"/>
              <a:t>and </a:t>
            </a:r>
            <a:r>
              <a:rPr lang="en-GB" dirty="0" smtClean="0"/>
              <a:t>divine.</a:t>
            </a:r>
          </a:p>
          <a:p>
            <a:endParaRPr lang="en-GB" dirty="0"/>
          </a:p>
          <a:p>
            <a:r>
              <a:rPr lang="en-GB" dirty="0" smtClean="0"/>
              <a:t>Deified Commodus as his brother</a:t>
            </a:r>
          </a:p>
          <a:p>
            <a:endParaRPr lang="en-GB" dirty="0"/>
          </a:p>
          <a:p>
            <a:r>
              <a:rPr lang="en-GB" dirty="0" smtClean="0"/>
              <a:t>Which allows him to adopt Marcus Aurelius as his father. </a:t>
            </a:r>
          </a:p>
          <a:p>
            <a:endParaRPr lang="en-GB" dirty="0"/>
          </a:p>
          <a:p>
            <a:r>
              <a:rPr lang="en-GB" dirty="0" smtClean="0"/>
              <a:t>Consolidates his power by pointing to divine lineage and associations with positive previous emperors and the </a:t>
            </a:r>
            <a:r>
              <a:rPr lang="en-GB" dirty="0" err="1" smtClean="0"/>
              <a:t>Antonine</a:t>
            </a:r>
            <a:r>
              <a:rPr lang="en-GB" dirty="0" smtClean="0"/>
              <a:t> dynasty. (the 5 good emperors - </a:t>
            </a:r>
            <a:endParaRPr lang="en-GB" dirty="0"/>
          </a:p>
        </p:txBody>
      </p:sp>
    </p:spTree>
    <p:extLst>
      <p:ext uri="{BB962C8B-B14F-4D97-AF65-F5344CB8AC3E}">
        <p14:creationId xmlns:p14="http://schemas.microsoft.com/office/powerpoint/2010/main" val="33231713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850928" y="493952"/>
            <a:ext cx="3845464" cy="3416320"/>
          </a:xfrm>
          <a:prstGeom prst="rect">
            <a:avLst/>
          </a:prstGeom>
          <a:noFill/>
        </p:spPr>
        <p:txBody>
          <a:bodyPr wrap="square" rtlCol="0">
            <a:spAutoFit/>
          </a:bodyPr>
          <a:lstStyle/>
          <a:p>
            <a:r>
              <a:rPr lang="en-GB" dirty="0"/>
              <a:t>Sculpture</a:t>
            </a:r>
          </a:p>
          <a:p>
            <a:r>
              <a:rPr lang="en-GB" dirty="0"/>
              <a:t>180-193 CE</a:t>
            </a:r>
          </a:p>
          <a:p>
            <a:r>
              <a:rPr lang="en-GB" dirty="0" smtClean="0"/>
              <a:t>Marble</a:t>
            </a:r>
          </a:p>
          <a:p>
            <a:r>
              <a:rPr lang="en-GB" dirty="0" smtClean="0"/>
              <a:t>Commodus as Hercules</a:t>
            </a:r>
          </a:p>
          <a:p>
            <a:endParaRPr lang="en-GB" dirty="0"/>
          </a:p>
          <a:p>
            <a:endParaRPr lang="en-GB" dirty="0"/>
          </a:p>
          <a:p>
            <a:r>
              <a:rPr lang="en-GB" dirty="0" smtClean="0"/>
              <a:t>Golden apples</a:t>
            </a:r>
          </a:p>
          <a:p>
            <a:endParaRPr lang="en-GB" dirty="0"/>
          </a:p>
          <a:p>
            <a:r>
              <a:rPr lang="en-GB" dirty="0" smtClean="0"/>
              <a:t>The globe has the signs for: Taurus, Capricorn, Scorpio</a:t>
            </a:r>
          </a:p>
          <a:p>
            <a:endParaRPr lang="en-GB" dirty="0"/>
          </a:p>
          <a:p>
            <a:endParaRPr lang="en-GB" dirty="0"/>
          </a:p>
        </p:txBody>
      </p:sp>
      <p:pic>
        <p:nvPicPr>
          <p:cNvPr id="4" name="Picture 3"/>
          <p:cNvPicPr>
            <a:picLocks noChangeAspect="1"/>
          </p:cNvPicPr>
          <p:nvPr/>
        </p:nvPicPr>
        <p:blipFill>
          <a:blip r:embed="rId2"/>
          <a:stretch>
            <a:fillRect/>
          </a:stretch>
        </p:blipFill>
        <p:spPr>
          <a:xfrm>
            <a:off x="0" y="0"/>
            <a:ext cx="4572000" cy="6858000"/>
          </a:xfrm>
          <a:prstGeom prst="rect">
            <a:avLst/>
          </a:prstGeom>
        </p:spPr>
      </p:pic>
    </p:spTree>
    <p:extLst>
      <p:ext uri="{BB962C8B-B14F-4D97-AF65-F5344CB8AC3E}">
        <p14:creationId xmlns:p14="http://schemas.microsoft.com/office/powerpoint/2010/main" val="21398553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968</TotalTime>
  <Words>2833</Words>
  <Application>Microsoft Macintosh PowerPoint</Application>
  <PresentationFormat>On-screen Show (4:3)</PresentationFormat>
  <Paragraphs>245</Paragraphs>
  <Slides>50</Slides>
  <Notes>0</Notes>
  <HiddenSlides>0</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Civic</vt:lpstr>
      <vt:lpstr>Myth &amp; Art Revision</vt:lpstr>
      <vt:lpstr>Ancient Theories of Myth</vt:lpstr>
      <vt:lpstr>PowerPoint Presentation</vt:lpstr>
      <vt:lpstr>Universal vs. culturally specific</vt:lpstr>
      <vt:lpstr>Psychoanalysis </vt:lpstr>
      <vt:lpstr>Psychoanalysis</vt:lpstr>
      <vt:lpstr>Psychoanalysis II</vt:lpstr>
      <vt:lpstr>Psychoanalysis III</vt:lpstr>
      <vt:lpstr>Psychoanalysis IV</vt:lpstr>
      <vt:lpstr>Psychoanalysis V</vt:lpstr>
      <vt:lpstr>Psychoanalysis VI</vt:lpstr>
      <vt:lpstr>Psychoanalysis</vt:lpstr>
      <vt:lpstr>Psychoanalysis VIII</vt:lpstr>
      <vt:lpstr>Structuralism </vt:lpstr>
      <vt:lpstr>Structuralism I</vt:lpstr>
      <vt:lpstr>Structuralism II</vt:lpstr>
      <vt:lpstr>Structuralism III</vt:lpstr>
      <vt:lpstr>PowerPoint Presentation</vt:lpstr>
      <vt:lpstr>PowerPoint Presentation</vt:lpstr>
      <vt:lpstr>Structuralism IV</vt:lpstr>
      <vt:lpstr>Structuralism V</vt:lpstr>
      <vt:lpstr>Structuralism VI</vt:lpstr>
      <vt:lpstr>Structuralism VII</vt:lpstr>
      <vt:lpstr>Structuralism VIII</vt:lpstr>
      <vt:lpstr>Structuralism IX</vt:lpstr>
      <vt:lpstr>The Genetic Formula of Myth</vt:lpstr>
      <vt:lpstr> Myth &amp; Rituals </vt:lpstr>
      <vt:lpstr>Rituals I</vt:lpstr>
      <vt:lpstr>Rituals II</vt:lpstr>
      <vt:lpstr>Rituals III</vt:lpstr>
      <vt:lpstr>Rituals IV</vt:lpstr>
      <vt:lpstr>PowerPoint Presentation</vt:lpstr>
      <vt:lpstr>Rituals V</vt:lpstr>
      <vt:lpstr>PowerPoint Presentation</vt:lpstr>
      <vt:lpstr>Rituals VI</vt:lpstr>
      <vt:lpstr>Myth &amp; History  </vt:lpstr>
      <vt:lpstr>History I</vt:lpstr>
      <vt:lpstr>PowerPoint Presentation</vt:lpstr>
      <vt:lpstr>Herodotus</vt:lpstr>
      <vt:lpstr>Herodotus</vt:lpstr>
      <vt:lpstr>Herodotus</vt:lpstr>
      <vt:lpstr>Livy 59 BCE – 17 CE</vt:lpstr>
      <vt:lpstr>Plutarch (46-120 CE)</vt:lpstr>
      <vt:lpstr>History</vt:lpstr>
      <vt:lpstr>Politics  </vt:lpstr>
      <vt:lpstr>Rome: Imperial Cult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&amp; Art Revision</dc:title>
  <dc:creator>Silvie</dc:creator>
  <cp:lastModifiedBy>Silvie</cp:lastModifiedBy>
  <cp:revision>19</cp:revision>
  <dcterms:created xsi:type="dcterms:W3CDTF">2018-01-08T20:41:30Z</dcterms:created>
  <dcterms:modified xsi:type="dcterms:W3CDTF">2018-01-09T12:49:50Z</dcterms:modified>
</cp:coreProperties>
</file>