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7"/>
  </p:notesMasterIdLst>
  <p:handoutMasterIdLst>
    <p:handoutMasterId r:id="rId38"/>
  </p:handoutMasterIdLst>
  <p:sldIdLst>
    <p:sldId id="257" r:id="rId2"/>
    <p:sldId id="262" r:id="rId3"/>
    <p:sldId id="302" r:id="rId4"/>
    <p:sldId id="307" r:id="rId5"/>
    <p:sldId id="308" r:id="rId6"/>
    <p:sldId id="309" r:id="rId7"/>
    <p:sldId id="310" r:id="rId8"/>
    <p:sldId id="311" r:id="rId9"/>
    <p:sldId id="300" r:id="rId10"/>
    <p:sldId id="301" r:id="rId11"/>
    <p:sldId id="324" r:id="rId12"/>
    <p:sldId id="321" r:id="rId13"/>
    <p:sldId id="322" r:id="rId14"/>
    <p:sldId id="313" r:id="rId15"/>
    <p:sldId id="314" r:id="rId16"/>
    <p:sldId id="315" r:id="rId17"/>
    <p:sldId id="319" r:id="rId18"/>
    <p:sldId id="316" r:id="rId19"/>
    <p:sldId id="317" r:id="rId20"/>
    <p:sldId id="320" r:id="rId21"/>
    <p:sldId id="318" r:id="rId22"/>
    <p:sldId id="287" r:id="rId23"/>
    <p:sldId id="286" r:id="rId24"/>
    <p:sldId id="289" r:id="rId25"/>
    <p:sldId id="323" r:id="rId26"/>
    <p:sldId id="325" r:id="rId27"/>
    <p:sldId id="326" r:id="rId28"/>
    <p:sldId id="327" r:id="rId29"/>
    <p:sldId id="328" r:id="rId30"/>
    <p:sldId id="329" r:id="rId31"/>
    <p:sldId id="330" r:id="rId32"/>
    <p:sldId id="331" r:id="rId33"/>
    <p:sldId id="332" r:id="rId34"/>
    <p:sldId id="333" r:id="rId35"/>
    <p:sldId id="299" r:id="rId3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V1htZRhDt+wFLDlR4eB5A==" hashData="PdMdCdKnjJuJrvJUkeQ04GRDeQ/W5ml8NS+biXoyjArHDC6ijo9XTCYmuOzly5sGrIyqn1lESaoe19MhqOpYZ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ferSingleView="1">
    <p:restoredLeft sz="20065" autoAdjust="0"/>
    <p:restoredTop sz="65015" autoAdjust="0"/>
  </p:normalViewPr>
  <p:slideViewPr>
    <p:cSldViewPr snapToGrid="0">
      <p:cViewPr varScale="1">
        <p:scale>
          <a:sx n="69" d="100"/>
          <a:sy n="69" d="100"/>
        </p:scale>
        <p:origin x="1148" y="56"/>
      </p:cViewPr>
      <p:guideLst/>
    </p:cSldViewPr>
  </p:slideViewPr>
  <p:notesTextViewPr>
    <p:cViewPr>
      <p:scale>
        <a:sx n="1" d="1"/>
        <a:sy n="1" d="1"/>
      </p:scale>
      <p:origin x="0" y="0"/>
    </p:cViewPr>
  </p:notesTextViewPr>
  <p:sorterViewPr>
    <p:cViewPr>
      <p:scale>
        <a:sx n="100" d="100"/>
        <a:sy n="100" d="100"/>
      </p:scale>
      <p:origin x="0" y="-838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45C905C-7296-4683-9992-6C2E57FDB190}" type="datetimeFigureOut">
              <a:rPr lang="en-GB" smtClean="0"/>
              <a:t>21/02/2019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5C039A1-AB77-46A4-9AD7-4C575DE709E2}" type="slidenum">
              <a:rPr lang="en-GB" smtClean="0"/>
              <a:t>‹#›</a:t>
            </a:fld>
            <a:endParaRPr lang="en-GB"/>
          </a:p>
        </p:txBody>
      </p:sp>
    </p:spTree>
    <p:extLst>
      <p:ext uri="{BB962C8B-B14F-4D97-AF65-F5344CB8AC3E}">
        <p14:creationId xmlns:p14="http://schemas.microsoft.com/office/powerpoint/2010/main" val="273671345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C10DF6-D7D6-4989-8C88-1A3D069C53E2}" type="datetimeFigureOut">
              <a:rPr lang="en-GB" smtClean="0"/>
              <a:t>21/02/2019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624A2F-DD43-4DAE-A951-B73727F214F4}" type="slidenum">
              <a:rPr lang="en-GB" smtClean="0"/>
              <a:t>‹#›</a:t>
            </a:fld>
            <a:endParaRPr lang="en-GB"/>
          </a:p>
        </p:txBody>
      </p:sp>
    </p:spTree>
    <p:extLst>
      <p:ext uri="{BB962C8B-B14F-4D97-AF65-F5344CB8AC3E}">
        <p14:creationId xmlns:p14="http://schemas.microsoft.com/office/powerpoint/2010/main" val="3824708840"/>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r>
              <a:rPr lang="en-GB" sz="1100" b="1" u="sng" dirty="0" smtClean="0">
                <a:latin typeface="Arial" panose="020B0604020202020204" pitchFamily="34" charset="0"/>
                <a:cs typeface="Arial" panose="020B0604020202020204" pitchFamily="34" charset="0"/>
              </a:rPr>
              <a:t>By</a:t>
            </a:r>
            <a:r>
              <a:rPr lang="en-GB" sz="1100" b="1" u="sng" baseline="0" dirty="0" smtClean="0">
                <a:latin typeface="Arial" panose="020B0604020202020204" pitchFamily="34" charset="0"/>
                <a:cs typeface="Arial" panose="020B0604020202020204" pitchFamily="34" charset="0"/>
              </a:rPr>
              <a:t> the end of this lesson, you will be able to:</a:t>
            </a:r>
          </a:p>
          <a:p>
            <a:pPr>
              <a:lnSpc>
                <a:spcPct val="100000"/>
              </a:lnSpc>
            </a:pPr>
            <a:endParaRPr lang="en-GB" sz="1100" b="1" u="sng" baseline="0" dirty="0" smtClean="0">
              <a:latin typeface="Arial" panose="020B0604020202020204" pitchFamily="34" charset="0"/>
              <a:cs typeface="Arial" panose="020B0604020202020204" pitchFamily="34" charset="0"/>
            </a:endParaRPr>
          </a:p>
          <a:p>
            <a:pPr marL="228600" lvl="0" indent="-228600">
              <a:lnSpc>
                <a:spcPct val="100000"/>
              </a:lnSpc>
              <a:buFont typeface="+mj-lt"/>
              <a:buAutoNum type="arabicPeriod"/>
            </a:pPr>
            <a:r>
              <a:rPr lang="en-GB" sz="1100" b="1" kern="1200" dirty="0" smtClean="0">
                <a:solidFill>
                  <a:schemeClr val="tx1"/>
                </a:solidFill>
                <a:effectLst/>
                <a:latin typeface="Arial" panose="020B0604020202020204" pitchFamily="34" charset="0"/>
                <a:ea typeface="+mn-ea"/>
                <a:cs typeface="Arial" panose="020B0604020202020204" pitchFamily="34" charset="0"/>
              </a:rPr>
              <a:t>Define</a:t>
            </a:r>
            <a:r>
              <a:rPr lang="en-GB" sz="1100" kern="1200" dirty="0" smtClean="0">
                <a:solidFill>
                  <a:schemeClr val="tx1"/>
                </a:solidFill>
                <a:effectLst/>
                <a:latin typeface="Arial" panose="020B0604020202020204" pitchFamily="34" charset="0"/>
                <a:ea typeface="+mn-ea"/>
                <a:cs typeface="Arial" panose="020B0604020202020204" pitchFamily="34" charset="0"/>
              </a:rPr>
              <a:t> Domestic Abuse</a:t>
            </a:r>
          </a:p>
          <a:p>
            <a:pPr marL="228600" lvl="0" indent="-228600">
              <a:lnSpc>
                <a:spcPct val="100000"/>
              </a:lnSpc>
              <a:buFont typeface="+mj-lt"/>
              <a:buAutoNum type="arabicPeriod"/>
            </a:pPr>
            <a:r>
              <a:rPr lang="en-GB" sz="1100" b="1" kern="1200" dirty="0" smtClean="0">
                <a:solidFill>
                  <a:schemeClr val="tx1"/>
                </a:solidFill>
                <a:effectLst/>
                <a:latin typeface="Arial" panose="020B0604020202020204" pitchFamily="34" charset="0"/>
                <a:ea typeface="+mn-ea"/>
                <a:cs typeface="Arial" panose="020B0604020202020204" pitchFamily="34" charset="0"/>
              </a:rPr>
              <a:t>Explain</a:t>
            </a:r>
            <a:r>
              <a:rPr lang="en-GB" sz="1100" kern="1200" dirty="0" smtClean="0">
                <a:solidFill>
                  <a:schemeClr val="tx1"/>
                </a:solidFill>
                <a:effectLst/>
                <a:latin typeface="Arial" panose="020B0604020202020204" pitchFamily="34" charset="0"/>
                <a:ea typeface="+mn-ea"/>
                <a:cs typeface="Arial" panose="020B0604020202020204" pitchFamily="34" charset="0"/>
              </a:rPr>
              <a:t> Police Officers first response actions in relation to Golden Hour enquiries</a:t>
            </a:r>
          </a:p>
          <a:p>
            <a:pPr marL="228600" lvl="0" indent="-228600">
              <a:lnSpc>
                <a:spcPct val="100000"/>
              </a:lnSpc>
              <a:buFont typeface="+mj-lt"/>
              <a:buAutoNum type="arabicPeriod"/>
            </a:pPr>
            <a:r>
              <a:rPr lang="en-GB" sz="1100" b="1" kern="1200" dirty="0" smtClean="0">
                <a:solidFill>
                  <a:schemeClr val="tx1"/>
                </a:solidFill>
                <a:effectLst/>
                <a:latin typeface="Arial" panose="020B0604020202020204" pitchFamily="34" charset="0"/>
                <a:ea typeface="+mn-ea"/>
                <a:cs typeface="Arial" panose="020B0604020202020204" pitchFamily="34" charset="0"/>
              </a:rPr>
              <a:t>Summarise</a:t>
            </a:r>
            <a:r>
              <a:rPr lang="en-GB" sz="1100" kern="1200" dirty="0" smtClean="0">
                <a:solidFill>
                  <a:schemeClr val="tx1"/>
                </a:solidFill>
                <a:effectLst/>
                <a:latin typeface="Arial" panose="020B0604020202020204" pitchFamily="34" charset="0"/>
                <a:ea typeface="+mn-ea"/>
                <a:cs typeface="Arial" panose="020B0604020202020204" pitchFamily="34" charset="0"/>
              </a:rPr>
              <a:t> the impact of Domestic Abuse on victims</a:t>
            </a:r>
          </a:p>
          <a:p>
            <a:pPr marL="228600" indent="-228600">
              <a:lnSpc>
                <a:spcPct val="100000"/>
              </a:lnSpc>
              <a:buFont typeface="+mj-lt"/>
              <a:buAutoNum type="arabicPeriod"/>
            </a:pPr>
            <a:r>
              <a:rPr lang="en-GB" sz="1100" kern="1200" dirty="0" smtClean="0">
                <a:solidFill>
                  <a:schemeClr val="tx1"/>
                </a:solidFill>
                <a:effectLst/>
                <a:latin typeface="Arial" panose="020B0604020202020204" pitchFamily="34" charset="0"/>
                <a:ea typeface="+mn-ea"/>
                <a:cs typeface="Arial" panose="020B0604020202020204" pitchFamily="34" charset="0"/>
              </a:rPr>
              <a:t> </a:t>
            </a:r>
            <a:r>
              <a:rPr lang="en-GB" sz="1100" b="1" kern="1200" dirty="0" smtClean="0">
                <a:solidFill>
                  <a:schemeClr val="tx1"/>
                </a:solidFill>
                <a:effectLst/>
                <a:latin typeface="Arial" panose="020B0604020202020204" pitchFamily="34" charset="0"/>
                <a:ea typeface="+mn-ea"/>
                <a:cs typeface="Arial" panose="020B0604020202020204" pitchFamily="34" charset="0"/>
              </a:rPr>
              <a:t>State</a:t>
            </a:r>
            <a:r>
              <a:rPr lang="en-GB" sz="1100" kern="1200" dirty="0" smtClean="0">
                <a:solidFill>
                  <a:schemeClr val="tx1"/>
                </a:solidFill>
                <a:effectLst/>
                <a:latin typeface="Arial" panose="020B0604020202020204" pitchFamily="34" charset="0"/>
                <a:ea typeface="+mn-ea"/>
                <a:cs typeface="Arial" panose="020B0604020202020204" pitchFamily="34" charset="0"/>
              </a:rPr>
              <a:t> the behaviours displayed by victims of domestic Abuse</a:t>
            </a:r>
          </a:p>
          <a:p>
            <a:pPr marL="228600" lvl="0" indent="-228600">
              <a:lnSpc>
                <a:spcPct val="100000"/>
              </a:lnSpc>
              <a:buFont typeface="+mj-lt"/>
              <a:buAutoNum type="arabicPeriod"/>
            </a:pPr>
            <a:r>
              <a:rPr lang="en-GB" sz="1100" b="1" kern="1200" dirty="0" smtClean="0">
                <a:solidFill>
                  <a:schemeClr val="tx1"/>
                </a:solidFill>
                <a:effectLst/>
                <a:latin typeface="Arial" panose="020B0604020202020204" pitchFamily="34" charset="0"/>
                <a:ea typeface="+mn-ea"/>
                <a:cs typeface="Arial" panose="020B0604020202020204" pitchFamily="34" charset="0"/>
              </a:rPr>
              <a:t>Summarise</a:t>
            </a:r>
            <a:r>
              <a:rPr lang="en-GB" sz="1100" kern="1200" dirty="0" smtClean="0">
                <a:solidFill>
                  <a:schemeClr val="tx1"/>
                </a:solidFill>
                <a:effectLst/>
                <a:latin typeface="Arial" panose="020B0604020202020204" pitchFamily="34" charset="0"/>
                <a:ea typeface="+mn-ea"/>
                <a:cs typeface="Arial" panose="020B0604020202020204" pitchFamily="34" charset="0"/>
              </a:rPr>
              <a:t> the measures used by police to safeguard victim of Domestic Abuse</a:t>
            </a:r>
          </a:p>
          <a:p>
            <a:pPr marL="228600" indent="-228600">
              <a:lnSpc>
                <a:spcPct val="100000"/>
              </a:lnSpc>
              <a:buFont typeface="+mj-lt"/>
              <a:buAutoNum type="arabicPeriod"/>
            </a:pPr>
            <a:r>
              <a:rPr lang="en-GB" sz="1100" b="1" kern="1200" dirty="0" smtClean="0">
                <a:solidFill>
                  <a:schemeClr val="tx1"/>
                </a:solidFill>
                <a:effectLst/>
                <a:latin typeface="Arial" panose="020B0604020202020204" pitchFamily="34" charset="0"/>
                <a:ea typeface="+mn-ea"/>
                <a:cs typeface="Arial" panose="020B0604020202020204" pitchFamily="34" charset="0"/>
              </a:rPr>
              <a:t>Describe</a:t>
            </a:r>
            <a:r>
              <a:rPr lang="en-GB" sz="1100" kern="1200" dirty="0" smtClean="0">
                <a:solidFill>
                  <a:schemeClr val="tx1"/>
                </a:solidFill>
                <a:effectLst/>
                <a:latin typeface="Arial" panose="020B0604020202020204" pitchFamily="34" charset="0"/>
                <a:ea typeface="+mn-ea"/>
                <a:cs typeface="Arial" panose="020B0604020202020204" pitchFamily="34" charset="0"/>
              </a:rPr>
              <a:t> Domestic Violence Protection Notices (DVPNs) and Domestic Violence Protection Orders(DVPOs)</a:t>
            </a:r>
            <a:endParaRPr lang="en-GB" sz="1100" b="1" u="sng" baseline="0" dirty="0" smtClean="0">
              <a:latin typeface="Arial" panose="020B0604020202020204" pitchFamily="34" charset="0"/>
              <a:cs typeface="Arial" panose="020B0604020202020204" pitchFamily="34" charset="0"/>
            </a:endParaRPr>
          </a:p>
          <a:p>
            <a:pPr>
              <a:lnSpc>
                <a:spcPct val="100000"/>
              </a:lnSpc>
            </a:pPr>
            <a:endParaRPr lang="en-GB" sz="1100" b="1" u="sng" baseline="0" dirty="0" smtClean="0">
              <a:latin typeface="Arial" panose="020B0604020202020204" pitchFamily="34" charset="0"/>
              <a:cs typeface="Arial" panose="020B0604020202020204" pitchFamily="34" charset="0"/>
            </a:endParaRPr>
          </a:p>
          <a:p>
            <a:pPr>
              <a:lnSpc>
                <a:spcPct val="100000"/>
              </a:lnSpc>
            </a:pPr>
            <a:endParaRPr lang="en-GB" sz="1100" b="1" u="sng" baseline="0" dirty="0" smtClean="0">
              <a:latin typeface="Arial" panose="020B0604020202020204" pitchFamily="34" charset="0"/>
              <a:cs typeface="Arial" panose="020B0604020202020204" pitchFamily="34" charset="0"/>
            </a:endParaRPr>
          </a:p>
          <a:p>
            <a:pPr>
              <a:lnSpc>
                <a:spcPct val="100000"/>
              </a:lnSpc>
            </a:pPr>
            <a:r>
              <a:rPr lang="en-GB" sz="1100" b="1" u="sng" dirty="0" smtClean="0">
                <a:latin typeface="Arial" panose="020B0604020202020204" pitchFamily="34" charset="0"/>
                <a:cs typeface="Arial" panose="020B0604020202020204" pitchFamily="34" charset="0"/>
              </a:rPr>
              <a:t>Potential offences committed in relation to Domestic Abuse</a:t>
            </a:r>
          </a:p>
          <a:p>
            <a:pPr>
              <a:lnSpc>
                <a:spcPct val="100000"/>
              </a:lnSpc>
            </a:pPr>
            <a:endParaRPr lang="en-GB" sz="1100" b="1" u="sng" dirty="0" smtClean="0">
              <a:latin typeface="Arial" panose="020B0604020202020204" pitchFamily="34" charset="0"/>
              <a:cs typeface="Arial" panose="020B0604020202020204" pitchFamily="34" charset="0"/>
            </a:endParaRP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altLang="en-US"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Common Assault/Battery (S39 CJA 1988), Assault Occasioning Actual Bodily Harm (s47 ABH OAPA 1861), Unlawful Wounding (s20 OAPA 1861), Wounding with Intent/ Inflicting GBH  (S18 OAPA 1861), Murder, Criminal Damage – Threats to cause damage, Conspiracy Offences, The Protection from Harassment Act 1997 is intended to prevent harassment ('stalking') and other similar unsocial conduct, S2 Harassment, S2A Stalking, S4 – Harassment in fear of Violence, S4A – Stalking in fear of Violence, Rape, Sexual Assault, Violence to secure entry, Threats to kill, Witness intimidation, Malicious Communications, Theft, Revenge Porn, Controlling or Coercive Behaviour in intimate or familial relationships. </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endParaRPr kumimoji="0" lang="en-GB" altLang="en-US" sz="1200" b="0" i="0" u="none" strike="noStrike" kern="0" cap="none" spc="0" normalizeH="0" baseline="0" noProof="0" dirty="0" smtClean="0">
              <a:ln>
                <a:noFill/>
              </a:ln>
              <a:solidFill>
                <a:schemeClr val="accent5">
                  <a:lumMod val="50000"/>
                </a:schemeClr>
              </a:solidFill>
              <a:effectLst/>
              <a:uLnTx/>
              <a:uFillTx/>
              <a:latin typeface="Arial"/>
              <a:ea typeface="+mn-ea"/>
              <a:cs typeface="+mn-cs"/>
            </a:endParaRPr>
          </a:p>
          <a:p>
            <a:endParaRPr lang="en-GB" b="1" u="sng" dirty="0"/>
          </a:p>
        </p:txBody>
      </p:sp>
      <p:sp>
        <p:nvSpPr>
          <p:cNvPr id="4" name="Slide Number Placeholder 3"/>
          <p:cNvSpPr>
            <a:spLocks noGrp="1"/>
          </p:cNvSpPr>
          <p:nvPr>
            <p:ph type="sldNum" sz="quarter" idx="10"/>
          </p:nvPr>
        </p:nvSpPr>
        <p:spPr/>
        <p:txBody>
          <a:bodyPr/>
          <a:lstStyle/>
          <a:p>
            <a:fld id="{90624A2F-DD43-4DAE-A951-B73727F214F4}" type="slidenum">
              <a:rPr lang="en-GB" smtClean="0"/>
              <a:t>1</a:t>
            </a:fld>
            <a:endParaRPr lang="en-GB"/>
          </a:p>
        </p:txBody>
      </p:sp>
    </p:spTree>
    <p:extLst>
      <p:ext uri="{BB962C8B-B14F-4D97-AF65-F5344CB8AC3E}">
        <p14:creationId xmlns:p14="http://schemas.microsoft.com/office/powerpoint/2010/main" val="8282364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Domestic Abuse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Any incident or pattern of incidents of controlling, coercive or threatening behaviour, violence or abuse between those aged 16 or over who are or have been intimate partners or family members regardless of gender or sexuality. This can encompass, but is not limited to, the following types of abuse: psychological, physical, sexual, financial or emotional</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Controlling behaviour is: a range of acts designed to make a person subordinate and/or dependent by isolating them from sources of support, exploiting their resources and capacities for personal gain, depriving them of the means needed for independence, resistance and escape and regulating their everyday behaviour.</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Coercive behaviour is: an act or pattern of acts of assault, threats, humiliation and intimidation or other abuse that is used to harm, punish, or frighten their victim</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Family Members</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Family members are defined as mother, father, son, daughter, brother, sister and grandparents, whether directly related, in-laws or step family</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High Risk Victim</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There are identifiable indicators of risk of serious harm.  The potential event could happen at any time and the impact would be serious.  Serious Risk of Harm "A risk which is life threatening and or traumatic and from which recovery, whether physical or psychological can be expected to be difficult or impossible".</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Medium Risk Victim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There are identifiable indicators of risk of serious harm.  The offender has the potential to cause serious harm but is unlikely to do so unless there is a change in circumstances, for example, failure to take medication, loss of accommodation, relationship breakdown, drugs or alcohol abuse.</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Standard Risk Victim</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Current evidence does not indicate likelihood of causing serious harm.</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Repeat victim</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A repeat victim is someone who has reported two or more domestic abuse incidents to the police within a rolling 12-month period, accepting that this could an incident and/or a crime.</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Repeat perpetrator</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A repeat perpetrator is someone who has been reported to the police as having committed or threatened domestic abuse against the same victim more than once in the last rolling 12- month period. This includes current or former intimate partners and family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Serial perpetrator</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A serial perpetrator is someone who has been reported to the police as having committed or threatened domestic abuse against two or more victims. This includes current or former intimate partners and family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2</a:t>
            </a:fld>
            <a:endParaRPr lang="en-GB"/>
          </a:p>
        </p:txBody>
      </p:sp>
    </p:spTree>
    <p:extLst>
      <p:ext uri="{BB962C8B-B14F-4D97-AF65-F5344CB8AC3E}">
        <p14:creationId xmlns:p14="http://schemas.microsoft.com/office/powerpoint/2010/main" val="1663180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What do you need to know: Location of caller? Location of incident? Injuries? Weapons? Children? Offender? Previous incidents? Warning signals?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smtClean="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3</a:t>
            </a:fld>
            <a:endParaRPr lang="en-GB"/>
          </a:p>
        </p:txBody>
      </p:sp>
    </p:spTree>
    <p:extLst>
      <p:ext uri="{BB962C8B-B14F-4D97-AF65-F5344CB8AC3E}">
        <p14:creationId xmlns:p14="http://schemas.microsoft.com/office/powerpoint/2010/main" val="11678781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4</a:t>
            </a:fld>
            <a:endParaRPr lang="en-GB"/>
          </a:p>
        </p:txBody>
      </p:sp>
    </p:spTree>
    <p:extLst>
      <p:ext uri="{BB962C8B-B14F-4D97-AF65-F5344CB8AC3E}">
        <p14:creationId xmlns:p14="http://schemas.microsoft.com/office/powerpoint/2010/main" val="13696777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5</a:t>
            </a:fld>
            <a:endParaRPr lang="en-GB"/>
          </a:p>
        </p:txBody>
      </p:sp>
    </p:spTree>
    <p:extLst>
      <p:ext uri="{BB962C8B-B14F-4D97-AF65-F5344CB8AC3E}">
        <p14:creationId xmlns:p14="http://schemas.microsoft.com/office/powerpoint/2010/main" val="29264264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6</a:t>
            </a:fld>
            <a:endParaRPr lang="en-GB"/>
          </a:p>
        </p:txBody>
      </p:sp>
    </p:spTree>
    <p:extLst>
      <p:ext uri="{BB962C8B-B14F-4D97-AF65-F5344CB8AC3E}">
        <p14:creationId xmlns:p14="http://schemas.microsoft.com/office/powerpoint/2010/main" val="5616513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7</a:t>
            </a:fld>
            <a:endParaRPr lang="en-GB"/>
          </a:p>
        </p:txBody>
      </p:sp>
    </p:spTree>
    <p:extLst>
      <p:ext uri="{BB962C8B-B14F-4D97-AF65-F5344CB8AC3E}">
        <p14:creationId xmlns:p14="http://schemas.microsoft.com/office/powerpoint/2010/main" val="4550408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8</a:t>
            </a:fld>
            <a:endParaRPr lang="en-GB"/>
          </a:p>
        </p:txBody>
      </p:sp>
    </p:spTree>
    <p:extLst>
      <p:ext uri="{BB962C8B-B14F-4D97-AF65-F5344CB8AC3E}">
        <p14:creationId xmlns:p14="http://schemas.microsoft.com/office/powerpoint/2010/main" val="8048024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GOLDEN HOUR:</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Testimony of victims and witnesses can be obtained while the offence is still fresh in their mind.</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Physical evidence secured and not disposed of or lost to the investigation.</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Suspects located earlier, maximising opportunities to recover property and forensic evidence.</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CCTV footage and other data can be collected before it is deleted.</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Scenes are identified and secured before they become contaminated.</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Interview of suspect, CPS advice and Charge/Remand completed sooner.</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	(Reducing time, money and safe guarding victim/witnesses)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Corroborative evidence obtained (Injuries, demeanour, first accounts  etc.)</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Improve levels of response &amp; investigation to deliver an excellent service to the public (FORCE PRIORITY)</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House to house.</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Separate/Positive Action</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Repeat victim</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A repeat victim is someone who has reported two or more domestic abuse incidents to the police within a rolling 12-month period, accepting that this could an incident and/or a crime.</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Repeat perpetrator</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A repeat perpetrator is someone who has been reported to the police as having committed or threatened domestic abuse against the same victim more than once in the last rolling 12- month period. This includes current or former intimate partners and family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Serial perpetrator</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A serial perpetrator is someone who has been reported to the police as having committed or threatened domestic abuse against two or more victims. This includes current or former intimate partners and family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smtClean="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9</a:t>
            </a:fld>
            <a:endParaRPr lang="en-GB"/>
          </a:p>
        </p:txBody>
      </p:sp>
    </p:spTree>
    <p:extLst>
      <p:ext uri="{BB962C8B-B14F-4D97-AF65-F5344CB8AC3E}">
        <p14:creationId xmlns:p14="http://schemas.microsoft.com/office/powerpoint/2010/main" val="41671377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GOLDEN HOUR:</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Testimony of victims and witnesses can be obtained while the offence is still fresh in their mind.</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Physical evidence secured and not disposed of or lost to the investigation.</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Suspects located earlier, maximising opportunities to recover property and forensic evidence.</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CCTV footage and other data can be collected before it is deleted.</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Scenes are identified and secured before they become contaminated.</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Interview of suspect, CPS advice and Charge/Remand completed sooner.</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	(Reducing time, money and safe guarding victim/witnesses)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Corroborative evidence obtained (Injuries, demeanour, first accounts  etc.)</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Improve levels of response &amp; investigation to deliver an excellent service to the public (FORCE PRIORITY)</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House to house.</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Separate/Positive Action</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Repeat victim</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A repeat victim is someone who has reported two or more domestic abuse incidents to the police within a rolling 12-month period, accepting that this could an incident and/or a crime.</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Repeat perpetrator</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A repeat perpetrator is someone who has been reported to the police as having committed or threatened domestic abuse against the same victim more than once in the last rolling 12- month period. This includes current or former intimate partners and family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Serial perpetrator</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A serial perpetrator is someone who has been reported to the police as having committed or threatened domestic abuse against two or more victims. This includes current or former intimate partners and family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smtClean="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10</a:t>
            </a:fld>
            <a:endParaRPr lang="en-GB"/>
          </a:p>
        </p:txBody>
      </p:sp>
    </p:spTree>
    <p:extLst>
      <p:ext uri="{BB962C8B-B14F-4D97-AF65-F5344CB8AC3E}">
        <p14:creationId xmlns:p14="http://schemas.microsoft.com/office/powerpoint/2010/main" val="40972393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20000"/>
              </a:spcBef>
              <a:spcAft>
                <a:spcPct val="0"/>
              </a:spcAft>
              <a:buClrTx/>
              <a:buSzTx/>
              <a:buNone/>
              <a:tabLst/>
              <a:defRPr/>
            </a:pPr>
            <a:r>
              <a:rPr kumimoji="0" lang="en-GB" altLang="en-US" sz="1100" b="0" i="0" u="none" strike="noStrike" kern="0" cap="none" spc="0" normalizeH="0" baseline="0" noProof="0" dirty="0" smtClean="0">
                <a:ln>
                  <a:noFill/>
                </a:ln>
                <a:solidFill>
                  <a:schemeClr val="accent5">
                    <a:lumMod val="50000"/>
                  </a:schemeClr>
                </a:solidFill>
                <a:effectLst/>
                <a:uLnTx/>
                <a:uFillTx/>
                <a:latin typeface="Arial"/>
                <a:ea typeface="+mn-ea"/>
                <a:cs typeface="+mn-cs"/>
              </a:rPr>
              <a:t>Barriers present for all victims especially for the following:</a:t>
            </a:r>
          </a:p>
          <a:p>
            <a:pPr marL="0" marR="0" lvl="0" indent="0" algn="l" defTabSz="914400" rtl="0" eaLnBrk="0" fontAlgn="base" latinLnBrk="0" hangingPunct="0">
              <a:lnSpc>
                <a:spcPct val="100000"/>
              </a:lnSpc>
              <a:spcBef>
                <a:spcPct val="20000"/>
              </a:spcBef>
              <a:spcAft>
                <a:spcPct val="0"/>
              </a:spcAft>
              <a:buClrTx/>
              <a:buSzTx/>
              <a:buNone/>
              <a:tabLst/>
              <a:defRPr/>
            </a:pPr>
            <a:r>
              <a:rPr kumimoji="0" lang="en-GB" altLang="en-US" sz="1100" b="0" i="0" u="none" strike="noStrike" kern="0" cap="none" spc="0" normalizeH="0" baseline="0" noProof="0" dirty="0" smtClean="0">
                <a:ln>
                  <a:noFill/>
                </a:ln>
                <a:solidFill>
                  <a:schemeClr val="accent5">
                    <a:lumMod val="50000"/>
                  </a:schemeClr>
                </a:solidFill>
                <a:effectLst/>
                <a:uLnTx/>
                <a:uFillTx/>
                <a:latin typeface="Arial"/>
                <a:ea typeface="+mn-ea"/>
                <a:cs typeface="+mn-cs"/>
              </a:rPr>
              <a:t>Substance Misuse, disabled, male (1-4female)/1-6 Male), mental health, learning disability, young, old, professional, sex workers, Gay (LGBT), black and ethnic minorities.</a:t>
            </a: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11</a:t>
            </a:fld>
            <a:endParaRPr lang="en-GB"/>
          </a:p>
        </p:txBody>
      </p:sp>
    </p:spTree>
    <p:extLst>
      <p:ext uri="{BB962C8B-B14F-4D97-AF65-F5344CB8AC3E}">
        <p14:creationId xmlns:p14="http://schemas.microsoft.com/office/powerpoint/2010/main" val="40539378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sz="1100" dirty="0" smtClean="0">
                <a:latin typeface="Arial" panose="020B0604020202020204" pitchFamily="34" charset="0"/>
                <a:cs typeface="Arial" panose="020B0604020202020204" pitchFamily="34" charset="0"/>
              </a:rPr>
              <a:t>That’s why the young of species are so cute –they need help to survive, they need to bond quickly to survive.</a:t>
            </a:r>
          </a:p>
          <a:p>
            <a:pPr eaLnBrk="1" hangingPunct="1"/>
            <a:r>
              <a:rPr lang="en-GB" altLang="en-US" sz="1100" dirty="0" smtClean="0">
                <a:latin typeface="Arial" panose="020B0604020202020204" pitchFamily="34" charset="0"/>
                <a:cs typeface="Arial" panose="020B0604020202020204" pitchFamily="34" charset="0"/>
              </a:rPr>
              <a:t>Survival overrides logical thought in the brain.</a:t>
            </a:r>
          </a:p>
          <a:p>
            <a:pPr eaLnBrk="1" hangingPunct="1"/>
            <a:r>
              <a:rPr lang="en-GB" altLang="en-US" sz="1100" dirty="0" smtClean="0">
                <a:latin typeface="Arial" panose="020B0604020202020204" pitchFamily="34" charset="0"/>
                <a:cs typeface="Arial" panose="020B0604020202020204" pitchFamily="34" charset="0"/>
              </a:rPr>
              <a:t>Could this be a reason that Domestic abuse victims do not report incidents and go back to the perpetrators of the abuse?</a:t>
            </a:r>
          </a:p>
          <a:p>
            <a:pPr eaLnBrk="1" hangingPunct="1"/>
            <a:r>
              <a:rPr lang="en-GB" altLang="en-US" sz="1100" dirty="0" smtClean="0">
                <a:latin typeface="Arial" panose="020B0604020202020204" pitchFamily="34" charset="0"/>
                <a:cs typeface="Arial" panose="020B0604020202020204" pitchFamily="34" charset="0"/>
              </a:rPr>
              <a:t>The next slide looks at Stockholm's syndrome as one  possible explanation for this</a:t>
            </a:r>
          </a:p>
          <a:p>
            <a:pPr eaLnBrk="1" hangingPunct="1"/>
            <a:endParaRPr lang="en-GB" altLang="en-US" sz="1100" dirty="0" smtClean="0">
              <a:latin typeface="Arial" panose="020B0604020202020204" pitchFamily="34" charset="0"/>
              <a:cs typeface="Arial" panose="020B0604020202020204" pitchFamily="34" charset="0"/>
            </a:endParaRPr>
          </a:p>
          <a:p>
            <a:pPr eaLnBrk="1" hangingPunct="1"/>
            <a:r>
              <a:rPr lang="en-GB" altLang="en-US" sz="1100" dirty="0" smtClean="0">
                <a:latin typeface="Arial" panose="020B0604020202020204" pitchFamily="34" charset="0"/>
                <a:cs typeface="Arial" panose="020B0604020202020204" pitchFamily="34" charset="0"/>
              </a:rPr>
              <a:t> (Zoe </a:t>
            </a:r>
            <a:r>
              <a:rPr lang="en-GB" altLang="en-US" sz="1100" dirty="0" err="1" smtClean="0">
                <a:latin typeface="Arial" panose="020B0604020202020204" pitchFamily="34" charset="0"/>
                <a:cs typeface="Arial" panose="020B0604020202020204" pitchFamily="34" charset="0"/>
              </a:rPr>
              <a:t>Lodrick</a:t>
            </a:r>
            <a:r>
              <a:rPr lang="en-GB" altLang="en-US" sz="1100" dirty="0" smtClean="0">
                <a:latin typeface="Arial" panose="020B0604020202020204" pitchFamily="34" charset="0"/>
                <a:cs typeface="Arial" panose="020B0604020202020204" pitchFamily="34" charset="0"/>
              </a:rPr>
              <a:t> ,Psychotherapist, taken from her website www.zoelodrick.co.uk )</a:t>
            </a: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12</a:t>
            </a:fld>
            <a:endParaRPr lang="en-GB"/>
          </a:p>
        </p:txBody>
      </p:sp>
    </p:spTree>
    <p:extLst>
      <p:ext uri="{BB962C8B-B14F-4D97-AF65-F5344CB8AC3E}">
        <p14:creationId xmlns:p14="http://schemas.microsoft.com/office/powerpoint/2010/main" val="41474186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sz="1100" dirty="0" smtClean="0">
                <a:latin typeface="Arial" panose="020B0604020202020204" pitchFamily="34" charset="0"/>
                <a:cs typeface="Arial" panose="020B0604020202020204" pitchFamily="34" charset="0"/>
              </a:rPr>
              <a:t>Stockholm Syndrome adopted after a 1973 Bank siege in Sweden resulting in the hostages protecting the criminals who had  taken them captive, resisting rescue and ultimately refusing to give evidence against the hostage takers. </a:t>
            </a:r>
          </a:p>
          <a:p>
            <a:pPr eaLnBrk="1" hangingPunct="1"/>
            <a:r>
              <a:rPr lang="en-GB" altLang="en-US" sz="1100" dirty="0" smtClean="0">
                <a:latin typeface="Arial" panose="020B0604020202020204" pitchFamily="34" charset="0"/>
                <a:cs typeface="Arial" panose="020B0604020202020204" pitchFamily="34" charset="0"/>
              </a:rPr>
              <a:t>Stockholm syndrome trauma bonds result in the victim experiencing positive feelings towards the </a:t>
            </a:r>
            <a:r>
              <a:rPr lang="en-GB" altLang="en-US" sz="1100" dirty="0" err="1" smtClean="0">
                <a:latin typeface="Arial" panose="020B0604020202020204" pitchFamily="34" charset="0"/>
                <a:cs typeface="Arial" panose="020B0604020202020204" pitchFamily="34" charset="0"/>
              </a:rPr>
              <a:t>victimiser,negative</a:t>
            </a:r>
            <a:r>
              <a:rPr lang="en-GB" altLang="en-US" sz="1100" dirty="0" smtClean="0">
                <a:latin typeface="Arial" panose="020B0604020202020204" pitchFamily="34" charset="0"/>
                <a:cs typeface="Arial" panose="020B0604020202020204" pitchFamily="34" charset="0"/>
              </a:rPr>
              <a:t> towards potential rescuers and an inability to engage in behaviour assisting detachment or release. (Carnes 1997)</a:t>
            </a:r>
          </a:p>
          <a:p>
            <a:pPr eaLnBrk="1" hangingPunct="1"/>
            <a:r>
              <a:rPr lang="en-GB" altLang="en-US" sz="1100" dirty="0" smtClean="0">
                <a:latin typeface="Arial" panose="020B0604020202020204" pitchFamily="34" charset="0"/>
                <a:cs typeface="Arial" panose="020B0604020202020204" pitchFamily="34" charset="0"/>
              </a:rPr>
              <a:t>It develops after just 4 days of captivity within which the victim fears for their life, is isolated from other people and is subject to cruelty interspersed by small kindnesses.</a:t>
            </a:r>
          </a:p>
          <a:p>
            <a:pPr eaLnBrk="1" hangingPunct="1"/>
            <a:r>
              <a:rPr lang="en-GB" altLang="en-US" sz="1100" dirty="0" smtClean="0">
                <a:latin typeface="Arial" panose="020B0604020202020204" pitchFamily="34" charset="0"/>
                <a:cs typeface="Arial" panose="020B0604020202020204" pitchFamily="34" charset="0"/>
              </a:rPr>
              <a:t>Hostage situations are relatively rare yet the described conditions are frighteningly common in domestic situations (HERMAN 1992)(taken from www.zoelodrick.co.uk)</a:t>
            </a:r>
          </a:p>
          <a:p>
            <a:pPr eaLnBrk="1" hangingPunct="1"/>
            <a:r>
              <a:rPr lang="en-GB" altLang="en-US" sz="1100" dirty="0" smtClean="0">
                <a:latin typeface="Arial" panose="020B0604020202020204" pitchFamily="34" charset="0"/>
                <a:cs typeface="Arial" panose="020B0604020202020204" pitchFamily="34" charset="0"/>
              </a:rPr>
              <a:t>Traumatised victims may present as the perpetrator when you attend a call as they may be shouting, screaming and appear to be the </a:t>
            </a:r>
            <a:r>
              <a:rPr lang="en-GB" altLang="en-US" sz="1100" dirty="0" err="1" smtClean="0">
                <a:latin typeface="Arial" panose="020B0604020202020204" pitchFamily="34" charset="0"/>
                <a:cs typeface="Arial" panose="020B0604020202020204" pitchFamily="34" charset="0"/>
              </a:rPr>
              <a:t>agressor</a:t>
            </a:r>
            <a:r>
              <a:rPr lang="en-GB" altLang="en-US" sz="1100" dirty="0" smtClean="0">
                <a:latin typeface="Arial" panose="020B0604020202020204" pitchFamily="34" charset="0"/>
                <a:cs typeface="Arial" panose="020B0604020202020204" pitchFamily="34" charset="0"/>
              </a:rPr>
              <a:t> it is important not to forget that traumatised people act in aggressive ways and may be aggressive towards you because of that whilst the perpetrator of the DV may be calm and reasonable.</a:t>
            </a: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13</a:t>
            </a:fld>
            <a:endParaRPr lang="en-GB"/>
          </a:p>
        </p:txBody>
      </p:sp>
    </p:spTree>
    <p:extLst>
      <p:ext uri="{BB962C8B-B14F-4D97-AF65-F5344CB8AC3E}">
        <p14:creationId xmlns:p14="http://schemas.microsoft.com/office/powerpoint/2010/main" val="39417906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14</a:t>
            </a:fld>
            <a:endParaRPr lang="en-GB"/>
          </a:p>
        </p:txBody>
      </p:sp>
    </p:spTree>
    <p:extLst>
      <p:ext uri="{BB962C8B-B14F-4D97-AF65-F5344CB8AC3E}">
        <p14:creationId xmlns:p14="http://schemas.microsoft.com/office/powerpoint/2010/main" val="23418327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15</a:t>
            </a:fld>
            <a:endParaRPr lang="en-GB"/>
          </a:p>
        </p:txBody>
      </p:sp>
    </p:spTree>
    <p:extLst>
      <p:ext uri="{BB962C8B-B14F-4D97-AF65-F5344CB8AC3E}">
        <p14:creationId xmlns:p14="http://schemas.microsoft.com/office/powerpoint/2010/main" val="13779109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smtClean="0">
                <a:latin typeface="Arial" panose="020B0604020202020204" pitchFamily="34" charset="0"/>
                <a:cs typeface="Arial" panose="020B0604020202020204" pitchFamily="34" charset="0"/>
              </a:rPr>
              <a:t>Hand out PPN forms for students to look</a:t>
            </a:r>
            <a:r>
              <a:rPr lang="en-GB" sz="1100" baseline="0" dirty="0" smtClean="0">
                <a:latin typeface="Arial" panose="020B0604020202020204" pitchFamily="34" charset="0"/>
                <a:cs typeface="Arial" panose="020B0604020202020204" pitchFamily="34" charset="0"/>
              </a:rPr>
              <a:t> at the hard copy. Go through the completion of the PPN explaining that we will go into the questions later. Re-inforce to officers that </a:t>
            </a:r>
            <a:r>
              <a:rPr lang="en-GB" sz="1100" b="1" baseline="0" dirty="0" smtClean="0">
                <a:latin typeface="Arial" panose="020B0604020202020204" pitchFamily="34" charset="0"/>
                <a:cs typeface="Arial" panose="020B0604020202020204" pitchFamily="34" charset="0"/>
              </a:rPr>
              <a:t>ALL</a:t>
            </a:r>
            <a:r>
              <a:rPr lang="en-GB" sz="1100" baseline="0" dirty="0" smtClean="0">
                <a:latin typeface="Arial" panose="020B0604020202020204" pitchFamily="34" charset="0"/>
                <a:cs typeface="Arial" panose="020B0604020202020204" pitchFamily="34" charset="0"/>
              </a:rPr>
              <a:t> the boxes on the PPN </a:t>
            </a:r>
            <a:r>
              <a:rPr lang="en-GB" sz="1100" b="1" baseline="0" dirty="0" smtClean="0">
                <a:latin typeface="Arial" panose="020B0604020202020204" pitchFamily="34" charset="0"/>
                <a:cs typeface="Arial" panose="020B0604020202020204" pitchFamily="34" charset="0"/>
              </a:rPr>
              <a:t>MUST</a:t>
            </a:r>
            <a:r>
              <a:rPr lang="en-GB" sz="1100" baseline="0" dirty="0" smtClean="0">
                <a:latin typeface="Arial" panose="020B0604020202020204" pitchFamily="34" charset="0"/>
                <a:cs typeface="Arial" panose="020B0604020202020204" pitchFamily="34" charset="0"/>
              </a:rPr>
              <a:t> be completed. This is to assist partners when the PPN is </a:t>
            </a:r>
            <a:r>
              <a:rPr lang="en-GB" sz="1100" baseline="0" dirty="0" err="1" smtClean="0">
                <a:latin typeface="Arial" panose="020B0604020202020204" pitchFamily="34" charset="0"/>
                <a:cs typeface="Arial" panose="020B0604020202020204" pitchFamily="34" charset="0"/>
              </a:rPr>
              <a:t>sgared</a:t>
            </a:r>
            <a:r>
              <a:rPr lang="en-GB" sz="1100" baseline="0" dirty="0" smtClean="0">
                <a:latin typeface="Arial" panose="020B0604020202020204" pitchFamily="34" charset="0"/>
                <a:cs typeface="Arial" panose="020B0604020202020204" pitchFamily="34" charset="0"/>
              </a:rPr>
              <a:t>. </a:t>
            </a:r>
            <a:r>
              <a:rPr lang="en-GB" sz="1100" baseline="0" dirty="0" err="1" smtClean="0">
                <a:latin typeface="Arial" panose="020B0604020202020204" pitchFamily="34" charset="0"/>
                <a:cs typeface="Arial" panose="020B0604020202020204" pitchFamily="34" charset="0"/>
              </a:rPr>
              <a:t>E.g</a:t>
            </a:r>
            <a:r>
              <a:rPr lang="en-GB" sz="1100" baseline="0" dirty="0" smtClean="0">
                <a:latin typeface="Arial" panose="020B0604020202020204" pitchFamily="34" charset="0"/>
                <a:cs typeface="Arial" panose="020B0604020202020204" pitchFamily="34" charset="0"/>
              </a:rPr>
              <a:t> Education, Social Services, Health, Midwifery.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aseline="0" dirty="0" smtClean="0">
              <a:latin typeface="Arial" panose="020B0604020202020204" pitchFamily="34" charset="0"/>
              <a:cs typeface="Arial" panose="020B0604020202020204" pitchFamily="34" charset="0"/>
            </a:endParaRPr>
          </a:p>
          <a:p>
            <a:pPr eaLnBrk="1" hangingPunct="1">
              <a:lnSpc>
                <a:spcPct val="100000"/>
              </a:lnSpc>
            </a:pPr>
            <a:r>
              <a:rPr lang="en-US" altLang="en-US" sz="1100" dirty="0" smtClean="0">
                <a:latin typeface="Arial" panose="020B0604020202020204" pitchFamily="34" charset="0"/>
                <a:cs typeface="Arial" panose="020B0604020202020204" pitchFamily="34" charset="0"/>
              </a:rPr>
              <a:t>The PPN has drop down boxes so you need to ensure that you </a:t>
            </a:r>
            <a:r>
              <a:rPr lang="en-US" altLang="en-US" sz="1100" b="1" dirty="0" smtClean="0">
                <a:latin typeface="Arial" panose="020B0604020202020204" pitchFamily="34" charset="0"/>
                <a:cs typeface="Arial" panose="020B0604020202020204" pitchFamily="34" charset="0"/>
              </a:rPr>
              <a:t>identify the correct type of incident at the top of the form</a:t>
            </a:r>
            <a:r>
              <a:rPr lang="en-US" altLang="en-US" sz="1100" dirty="0" smtClean="0">
                <a:latin typeface="Arial" panose="020B0604020202020204" pitchFamily="34" charset="0"/>
                <a:cs typeface="Arial" panose="020B0604020202020204" pitchFamily="34" charset="0"/>
              </a:rPr>
              <a:t> so the relevant type of incident will be populated to be completed.</a:t>
            </a:r>
          </a:p>
          <a:p>
            <a:pPr eaLnBrk="1" hangingPunct="1">
              <a:lnSpc>
                <a:spcPct val="100000"/>
              </a:lnSpc>
            </a:pPr>
            <a:endParaRPr lang="en-US" altLang="en-US" sz="1100" dirty="0" smtClean="0">
              <a:latin typeface="Arial" panose="020B0604020202020204" pitchFamily="34" charset="0"/>
              <a:cs typeface="Arial" panose="020B0604020202020204" pitchFamily="34" charset="0"/>
            </a:endParaRPr>
          </a:p>
          <a:p>
            <a:pPr eaLnBrk="1" hangingPunct="1">
              <a:lnSpc>
                <a:spcPct val="100000"/>
              </a:lnSpc>
            </a:pPr>
            <a:r>
              <a:rPr lang="en-US" altLang="en-US" sz="1100" dirty="0" smtClean="0">
                <a:latin typeface="Arial" panose="020B0604020202020204" pitchFamily="34" charset="0"/>
                <a:cs typeface="Arial" panose="020B0604020202020204" pitchFamily="34" charset="0"/>
              </a:rPr>
              <a:t>***Please highlight to student that the PPN form is to be completed for DA, Stalking and Harassment, Vulnerable Adults, Child Protection, HBA &amp; FGM.***</a:t>
            </a:r>
          </a:p>
          <a:p>
            <a:pPr eaLnBrk="1" hangingPunct="1">
              <a:lnSpc>
                <a:spcPct val="100000"/>
              </a:lnSpc>
            </a:pPr>
            <a:r>
              <a:rPr lang="en-US" altLang="en-US" sz="1100" dirty="0" smtClean="0">
                <a:latin typeface="Arial" panose="020B0604020202020204" pitchFamily="34" charset="0"/>
                <a:cs typeface="Arial" panose="020B0604020202020204" pitchFamily="34" charset="0"/>
              </a:rPr>
              <a:t>  One PPN could include more than one area of concern </a:t>
            </a:r>
            <a:r>
              <a:rPr lang="en-US" altLang="en-US" sz="1100" dirty="0" err="1" smtClean="0">
                <a:latin typeface="Arial" panose="020B0604020202020204" pitchFamily="34" charset="0"/>
                <a:cs typeface="Arial" panose="020B0604020202020204" pitchFamily="34" charset="0"/>
              </a:rPr>
              <a:t>ie</a:t>
            </a:r>
            <a:r>
              <a:rPr lang="en-US" altLang="en-US" sz="1100" dirty="0" smtClean="0">
                <a:latin typeface="Arial" panose="020B0604020202020204" pitchFamily="34" charset="0"/>
                <a:cs typeface="Arial" panose="020B0604020202020204" pitchFamily="34" charset="0"/>
              </a:rPr>
              <a:t>, domestic abuse and child protection.</a:t>
            </a:r>
          </a:p>
          <a:p>
            <a:pPr eaLnBrk="1" hangingPunct="1">
              <a:lnSpc>
                <a:spcPct val="100000"/>
              </a:lnSpc>
            </a:pPr>
            <a:endParaRPr lang="en-US" altLang="en-US" sz="1100" dirty="0" smtClean="0">
              <a:latin typeface="Arial" panose="020B0604020202020204" pitchFamily="34" charset="0"/>
              <a:cs typeface="Arial" panose="020B0604020202020204" pitchFamily="34" charset="0"/>
            </a:endParaRPr>
          </a:p>
          <a:p>
            <a:pPr eaLnBrk="1" hangingPunct="1">
              <a:lnSpc>
                <a:spcPct val="100000"/>
              </a:lnSpc>
            </a:pPr>
            <a:r>
              <a:rPr lang="en-US" altLang="en-US" sz="1100" dirty="0" smtClean="0">
                <a:solidFill>
                  <a:srgbClr val="FF0000"/>
                </a:solidFill>
                <a:latin typeface="Arial" panose="020B0604020202020204" pitchFamily="34" charset="0"/>
                <a:cs typeface="Arial" panose="020B0604020202020204" pitchFamily="34" charset="0"/>
              </a:rPr>
              <a:t>No police jargon to be used in the summary,</a:t>
            </a:r>
            <a:r>
              <a:rPr lang="en-US" altLang="en-US" sz="1100" baseline="0" dirty="0" smtClean="0">
                <a:solidFill>
                  <a:srgbClr val="FF0000"/>
                </a:solidFill>
                <a:latin typeface="Arial" panose="020B0604020202020204" pitchFamily="34" charset="0"/>
                <a:cs typeface="Arial" panose="020B0604020202020204" pitchFamily="34" charset="0"/>
              </a:rPr>
              <a:t> as this form is shared with partner agencies.  Officers not to enter on the summary </a:t>
            </a:r>
            <a:r>
              <a:rPr lang="en-US" altLang="en-US" sz="1100" b="1" baseline="0" dirty="0" smtClean="0">
                <a:solidFill>
                  <a:srgbClr val="FF0000"/>
                </a:solidFill>
                <a:latin typeface="Arial" panose="020B0604020202020204" pitchFamily="34" charset="0"/>
                <a:cs typeface="Arial" panose="020B0604020202020204" pitchFamily="34" charset="0"/>
              </a:rPr>
              <a:t>‘see </a:t>
            </a:r>
            <a:r>
              <a:rPr lang="en-US" altLang="en-US" sz="1100" b="1" baseline="0" dirty="0" err="1" smtClean="0">
                <a:solidFill>
                  <a:srgbClr val="FF0000"/>
                </a:solidFill>
                <a:latin typeface="Arial" panose="020B0604020202020204" pitchFamily="34" charset="0"/>
                <a:cs typeface="Arial" panose="020B0604020202020204" pitchFamily="34" charset="0"/>
              </a:rPr>
              <a:t>oel</a:t>
            </a:r>
            <a:r>
              <a:rPr lang="en-US" altLang="en-US" sz="1100" b="1" baseline="0" dirty="0" smtClean="0">
                <a:solidFill>
                  <a:srgbClr val="FF0000"/>
                </a:solidFill>
                <a:latin typeface="Arial" panose="020B0604020202020204" pitchFamily="34" charset="0"/>
                <a:cs typeface="Arial" panose="020B0604020202020204" pitchFamily="34" charset="0"/>
              </a:rPr>
              <a:t> for update’</a:t>
            </a:r>
            <a:endParaRPr lang="en-US" altLang="en-US" sz="1100" b="1" dirty="0" smtClean="0">
              <a:solidFill>
                <a:srgbClr val="FF0000"/>
              </a:solidFill>
              <a:latin typeface="Arial" panose="020B0604020202020204" pitchFamily="34" charset="0"/>
              <a:cs typeface="Arial" panose="020B0604020202020204" pitchFamily="34" charset="0"/>
            </a:endParaRPr>
          </a:p>
          <a:p>
            <a:pPr eaLnBrk="1" hangingPunct="1">
              <a:lnSpc>
                <a:spcPct val="100000"/>
              </a:lnSpc>
            </a:pPr>
            <a:endParaRPr lang="en-US" altLang="en-US" sz="1100" dirty="0" smtClean="0">
              <a:latin typeface="Arial" panose="020B0604020202020204" pitchFamily="34" charset="0"/>
              <a:cs typeface="Arial" panose="020B0604020202020204" pitchFamily="34" charset="0"/>
            </a:endParaRPr>
          </a:p>
          <a:p>
            <a:pPr eaLnBrk="1" hangingPunct="1">
              <a:lnSpc>
                <a:spcPct val="100000"/>
              </a:lnSpc>
            </a:pPr>
            <a:r>
              <a:rPr lang="en-US" altLang="en-US" sz="1100" dirty="0" smtClean="0">
                <a:latin typeface="Arial" panose="020B0604020202020204" pitchFamily="34" charset="0"/>
                <a:cs typeface="Arial" panose="020B0604020202020204" pitchFamily="34" charset="0"/>
              </a:rPr>
              <a:t>The PPN is soon to be rolled out on Samsung devices and will allow you to complete the PPN at the scene.  However the 27 questions are available on the Samsung device for to view and ask the questions.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aseline="0" dirty="0" smtClean="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aseline="0" dirty="0" smtClean="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aseline="0" dirty="0" smtClean="0">
                <a:latin typeface="Arial" panose="020B0604020202020204" pitchFamily="34" charset="0"/>
                <a:cs typeface="Arial" panose="020B0604020202020204" pitchFamily="34" charset="0"/>
              </a:rPr>
              <a:t>This is the current PPN form. This can be accessed on NICHE and on the </a:t>
            </a:r>
            <a:r>
              <a:rPr lang="en-GB" sz="1100" baseline="0" dirty="0" err="1" smtClean="0">
                <a:latin typeface="Arial" panose="020B0604020202020204" pitchFamily="34" charset="0"/>
                <a:cs typeface="Arial" panose="020B0604020202020204" pitchFamily="34" charset="0"/>
              </a:rPr>
              <a:t>Samsungs</a:t>
            </a:r>
            <a:endParaRPr lang="en-GB" sz="1100" baseline="0" dirty="0" smtClean="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aseline="0" dirty="0" smtClean="0">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MUST NOT SCAN DASH OR PPN</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OFFICERS RESPONSIBLE FOR PRIMATY RISK ASSESSMENT</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PPU – SECONDARY RISK ASSESSMENT (withdrawal S9, visits, </a:t>
            </a:r>
            <a:r>
              <a:rPr kumimoji="0" lang="en-GB" altLang="en-US" sz="1100" b="0" i="0" u="none" strike="noStrike" kern="1200" cap="none" spc="0" normalizeH="0" baseline="0" noProof="0" dirty="0" err="1" smtClean="0">
                <a:ln>
                  <a:noFill/>
                </a:ln>
                <a:solidFill>
                  <a:prstClr val="black"/>
                </a:solidFill>
                <a:effectLst/>
                <a:uLnTx/>
                <a:uFillTx/>
                <a:latin typeface="Arial" panose="020B0604020202020204" pitchFamily="34" charset="0"/>
                <a:ea typeface="+mn-ea"/>
                <a:cs typeface="Arial" panose="020B0604020202020204" pitchFamily="34" charset="0"/>
              </a:rPr>
              <a:t>Marac</a:t>
            </a: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 referrals)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smtClean="0"/>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16</a:t>
            </a:fld>
            <a:endParaRPr lang="en-GB"/>
          </a:p>
        </p:txBody>
      </p:sp>
    </p:spTree>
    <p:extLst>
      <p:ext uri="{BB962C8B-B14F-4D97-AF65-F5344CB8AC3E}">
        <p14:creationId xmlns:p14="http://schemas.microsoft.com/office/powerpoint/2010/main" val="2113418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1" kern="1200" dirty="0" smtClean="0">
                <a:solidFill>
                  <a:schemeClr val="tx1"/>
                </a:solidFill>
                <a:effectLst/>
                <a:latin typeface="Arial" panose="020B0604020202020204" pitchFamily="34" charset="0"/>
                <a:ea typeface="+mn-ea"/>
                <a:cs typeface="Arial" panose="020B0604020202020204" pitchFamily="34" charset="0"/>
              </a:rPr>
              <a:t>Standard</a:t>
            </a:r>
            <a:r>
              <a:rPr lang="en-GB" sz="1100" kern="1200" dirty="0" smtClean="0">
                <a:solidFill>
                  <a:schemeClr val="tx1"/>
                </a:solidFill>
                <a:effectLst/>
                <a:latin typeface="Arial" panose="020B0604020202020204" pitchFamily="34" charset="0"/>
                <a:ea typeface="+mn-ea"/>
                <a:cs typeface="Arial" panose="020B0604020202020204" pitchFamily="34" charset="0"/>
              </a:rPr>
              <a:t> (approx. 60-70% of Incidents) - Current evidence does not indicate a likelihood of Serious Harm. </a:t>
            </a:r>
          </a:p>
          <a:p>
            <a:r>
              <a:rPr lang="en-GB" sz="1100" kern="1200" dirty="0" smtClean="0">
                <a:solidFill>
                  <a:schemeClr val="tx1"/>
                </a:solidFill>
                <a:effectLst/>
                <a:latin typeface="Arial" panose="020B0604020202020204" pitchFamily="34" charset="0"/>
                <a:ea typeface="+mn-ea"/>
                <a:cs typeface="Arial" panose="020B0604020202020204" pitchFamily="34" charset="0"/>
              </a:rPr>
              <a:t> </a:t>
            </a:r>
          </a:p>
          <a:p>
            <a:r>
              <a:rPr lang="en-GB" sz="1100" b="1" kern="1200" dirty="0" smtClean="0">
                <a:solidFill>
                  <a:schemeClr val="tx1"/>
                </a:solidFill>
                <a:effectLst/>
                <a:latin typeface="Arial" panose="020B0604020202020204" pitchFamily="34" charset="0"/>
                <a:ea typeface="+mn-ea"/>
                <a:cs typeface="Arial" panose="020B0604020202020204" pitchFamily="34" charset="0"/>
              </a:rPr>
              <a:t>Medium</a:t>
            </a:r>
            <a:r>
              <a:rPr lang="en-GB" sz="1100" kern="1200" dirty="0" smtClean="0">
                <a:solidFill>
                  <a:schemeClr val="tx1"/>
                </a:solidFill>
                <a:effectLst/>
                <a:latin typeface="Arial" panose="020B0604020202020204" pitchFamily="34" charset="0"/>
                <a:ea typeface="+mn-ea"/>
                <a:cs typeface="Arial" panose="020B0604020202020204" pitchFamily="34" charset="0"/>
              </a:rPr>
              <a:t> - There are identifiable indicators of risk of Serious Harm. The Perp has the potential to cause Serious Harm but is unlikely to do so unless there is a change in circumstances.</a:t>
            </a:r>
          </a:p>
          <a:p>
            <a:r>
              <a:rPr lang="en-GB" sz="1100" kern="1200" dirty="0" smtClean="0">
                <a:solidFill>
                  <a:schemeClr val="tx1"/>
                </a:solidFill>
                <a:effectLst/>
                <a:latin typeface="Arial" panose="020B0604020202020204" pitchFamily="34" charset="0"/>
                <a:ea typeface="+mn-ea"/>
                <a:cs typeface="Arial" panose="020B0604020202020204" pitchFamily="34" charset="0"/>
              </a:rPr>
              <a:t> </a:t>
            </a:r>
          </a:p>
          <a:p>
            <a:r>
              <a:rPr lang="en-GB" sz="1100" b="1" kern="1200" dirty="0" smtClean="0">
                <a:solidFill>
                  <a:schemeClr val="tx1"/>
                </a:solidFill>
                <a:effectLst/>
                <a:latin typeface="Arial" panose="020B0604020202020204" pitchFamily="34" charset="0"/>
                <a:ea typeface="+mn-ea"/>
                <a:cs typeface="Arial" panose="020B0604020202020204" pitchFamily="34" charset="0"/>
              </a:rPr>
              <a:t>High</a:t>
            </a:r>
            <a:r>
              <a:rPr lang="en-GB" sz="1100" kern="1200" dirty="0" smtClean="0">
                <a:solidFill>
                  <a:schemeClr val="tx1"/>
                </a:solidFill>
                <a:effectLst/>
                <a:latin typeface="Arial" panose="020B0604020202020204" pitchFamily="34" charset="0"/>
                <a:ea typeface="+mn-ea"/>
                <a:cs typeface="Arial" panose="020B0604020202020204" pitchFamily="34" charset="0"/>
              </a:rPr>
              <a:t> (</a:t>
            </a:r>
            <a:r>
              <a:rPr lang="en-GB" sz="1100" kern="1200" dirty="0" err="1" smtClean="0">
                <a:solidFill>
                  <a:schemeClr val="tx1"/>
                </a:solidFill>
                <a:effectLst/>
                <a:latin typeface="Arial" panose="020B0604020202020204" pitchFamily="34" charset="0"/>
                <a:ea typeface="+mn-ea"/>
                <a:cs typeface="Arial" panose="020B0604020202020204" pitchFamily="34" charset="0"/>
              </a:rPr>
              <a:t>approx</a:t>
            </a:r>
            <a:r>
              <a:rPr lang="en-GB" sz="1100" kern="1200" dirty="0" smtClean="0">
                <a:solidFill>
                  <a:schemeClr val="tx1"/>
                </a:solidFill>
                <a:effectLst/>
                <a:latin typeface="Arial" panose="020B0604020202020204" pitchFamily="34" charset="0"/>
                <a:ea typeface="+mn-ea"/>
                <a:cs typeface="Arial" panose="020B0604020202020204" pitchFamily="34" charset="0"/>
              </a:rPr>
              <a:t> 10-15% of Incidents) - There are identifiable indicators of risk of Serious Harm. The potential event could happen at any time and the impact would be serious (all High Risks go to MARAC - Multi-Agency Risk Assessment Conference).</a:t>
            </a:r>
          </a:p>
          <a:p>
            <a:r>
              <a:rPr lang="en-GB" sz="1100" kern="1200" dirty="0" smtClean="0">
                <a:solidFill>
                  <a:schemeClr val="tx1"/>
                </a:solidFill>
                <a:effectLst/>
                <a:latin typeface="Arial" panose="020B0604020202020204" pitchFamily="34" charset="0"/>
                <a:ea typeface="+mn-ea"/>
                <a:cs typeface="Arial" panose="020B0604020202020204" pitchFamily="34" charset="0"/>
              </a:rPr>
              <a:t> </a:t>
            </a:r>
          </a:p>
          <a:p>
            <a:r>
              <a:rPr lang="en-GB" sz="1100" kern="1200" dirty="0" smtClean="0">
                <a:solidFill>
                  <a:schemeClr val="tx1"/>
                </a:solidFill>
                <a:effectLst/>
                <a:latin typeface="Arial" panose="020B0604020202020204" pitchFamily="34" charset="0"/>
                <a:ea typeface="+mn-ea"/>
                <a:cs typeface="Arial" panose="020B0604020202020204" pitchFamily="34" charset="0"/>
              </a:rPr>
              <a:t> </a:t>
            </a:r>
          </a:p>
          <a:p>
            <a:r>
              <a:rPr lang="en-GB" sz="1100" kern="1200" dirty="0" smtClean="0">
                <a:solidFill>
                  <a:schemeClr val="tx1"/>
                </a:solidFill>
                <a:effectLst/>
                <a:latin typeface="Arial" panose="020B0604020202020204" pitchFamily="34" charset="0"/>
                <a:ea typeface="+mn-ea"/>
                <a:cs typeface="Arial" panose="020B0604020202020204" pitchFamily="34" charset="0"/>
              </a:rPr>
              <a:t>Trainer to facilitate</a:t>
            </a:r>
            <a:r>
              <a:rPr lang="en-GB" sz="1100" b="1" i="1" kern="1200" dirty="0" smtClean="0">
                <a:solidFill>
                  <a:schemeClr val="tx1"/>
                </a:solidFill>
                <a:effectLst/>
                <a:latin typeface="Arial" panose="020B0604020202020204" pitchFamily="34" charset="0"/>
                <a:ea typeface="+mn-ea"/>
                <a:cs typeface="Arial" panose="020B0604020202020204" pitchFamily="34" charset="0"/>
              </a:rPr>
              <a:t> </a:t>
            </a:r>
            <a:r>
              <a:rPr lang="en-GB" sz="1100" kern="1200" dirty="0" smtClean="0">
                <a:solidFill>
                  <a:schemeClr val="tx1"/>
                </a:solidFill>
                <a:effectLst/>
                <a:latin typeface="Arial" panose="020B0604020202020204" pitchFamily="34" charset="0"/>
                <a:ea typeface="+mn-ea"/>
                <a:cs typeface="Arial" panose="020B0604020202020204" pitchFamily="34" charset="0"/>
              </a:rPr>
              <a:t>why</a:t>
            </a:r>
            <a:r>
              <a:rPr lang="en-GB" sz="1100" b="1" i="1" kern="1200" dirty="0" smtClean="0">
                <a:solidFill>
                  <a:schemeClr val="tx1"/>
                </a:solidFill>
                <a:effectLst/>
                <a:latin typeface="Arial" panose="020B0604020202020204" pitchFamily="34" charset="0"/>
                <a:ea typeface="+mn-ea"/>
                <a:cs typeface="Arial" panose="020B0604020202020204" pitchFamily="34" charset="0"/>
              </a:rPr>
              <a:t> </a:t>
            </a:r>
            <a:r>
              <a:rPr lang="en-GB" sz="1100" kern="1200" dirty="0" smtClean="0">
                <a:solidFill>
                  <a:schemeClr val="tx1"/>
                </a:solidFill>
                <a:effectLst/>
                <a:latin typeface="Arial" panose="020B0604020202020204" pitchFamily="34" charset="0"/>
                <a:ea typeface="+mn-ea"/>
                <a:cs typeface="Arial" panose="020B0604020202020204" pitchFamily="34" charset="0"/>
              </a:rPr>
              <a:t>there is</a:t>
            </a:r>
            <a:r>
              <a:rPr lang="en-GB" sz="1100" b="1" i="1" kern="1200" dirty="0" smtClean="0">
                <a:solidFill>
                  <a:schemeClr val="tx1"/>
                </a:solidFill>
                <a:effectLst/>
                <a:latin typeface="Arial" panose="020B0604020202020204" pitchFamily="34" charset="0"/>
                <a:ea typeface="+mn-ea"/>
                <a:cs typeface="Arial" panose="020B0604020202020204" pitchFamily="34" charset="0"/>
              </a:rPr>
              <a:t> NO </a:t>
            </a:r>
            <a:r>
              <a:rPr lang="en-GB" sz="1100" kern="1200" dirty="0" smtClean="0">
                <a:solidFill>
                  <a:schemeClr val="tx1"/>
                </a:solidFill>
                <a:effectLst/>
                <a:latin typeface="Arial" panose="020B0604020202020204" pitchFamily="34" charset="0"/>
                <a:ea typeface="+mn-ea"/>
                <a:cs typeface="Arial" panose="020B0604020202020204" pitchFamily="34" charset="0"/>
              </a:rPr>
              <a:t>Low Risk Category.</a:t>
            </a:r>
          </a:p>
          <a:p>
            <a:r>
              <a:rPr lang="en-GB" sz="1100" kern="1200" dirty="0" smtClean="0">
                <a:solidFill>
                  <a:schemeClr val="tx1"/>
                </a:solidFill>
                <a:effectLst/>
                <a:latin typeface="Arial" panose="020B0604020202020204" pitchFamily="34" charset="0"/>
                <a:ea typeface="+mn-ea"/>
                <a:cs typeface="Arial" panose="020B0604020202020204" pitchFamily="34" charset="0"/>
              </a:rPr>
              <a:t> </a:t>
            </a:r>
          </a:p>
          <a:p>
            <a:r>
              <a:rPr lang="en-GB" sz="1100" kern="1200" dirty="0" smtClean="0">
                <a:solidFill>
                  <a:schemeClr val="tx1"/>
                </a:solidFill>
                <a:effectLst/>
                <a:latin typeface="Arial" panose="020B0604020202020204" pitchFamily="34" charset="0"/>
                <a:ea typeface="+mn-ea"/>
                <a:cs typeface="Arial" panose="020B0604020202020204" pitchFamily="34" charset="0"/>
              </a:rPr>
              <a:t> </a:t>
            </a:r>
          </a:p>
          <a:p>
            <a:r>
              <a:rPr lang="en-GB" sz="1100" kern="1200" dirty="0" smtClean="0">
                <a:solidFill>
                  <a:schemeClr val="tx1"/>
                </a:solidFill>
                <a:effectLst/>
                <a:latin typeface="Arial" panose="020B0604020202020204" pitchFamily="34" charset="0"/>
                <a:ea typeface="+mn-ea"/>
                <a:cs typeface="Arial" panose="020B0604020202020204" pitchFamily="34" charset="0"/>
              </a:rPr>
              <a:t>Officers must always consider: </a:t>
            </a:r>
            <a:r>
              <a:rPr lang="en-GB" sz="1100" i="1" kern="1200" dirty="0" smtClean="0">
                <a:solidFill>
                  <a:schemeClr val="tx1"/>
                </a:solidFill>
                <a:effectLst/>
                <a:latin typeface="Arial" panose="020B0604020202020204" pitchFamily="34" charset="0"/>
                <a:ea typeface="+mn-ea"/>
                <a:cs typeface="Arial" panose="020B0604020202020204" pitchFamily="34" charset="0"/>
              </a:rPr>
              <a:t>Who is at risk?</a:t>
            </a:r>
            <a:r>
              <a:rPr lang="en-GB" sz="1100" kern="1200" dirty="0" smtClean="0">
                <a:solidFill>
                  <a:schemeClr val="tx1"/>
                </a:solidFill>
                <a:effectLst/>
                <a:latin typeface="Arial" panose="020B0604020202020204" pitchFamily="34" charset="0"/>
                <a:ea typeface="+mn-ea"/>
                <a:cs typeface="Arial" panose="020B0604020202020204" pitchFamily="34" charset="0"/>
              </a:rPr>
              <a:t> Look at the context of the behaviour, how the Risk Factors interact and the Victim’s perception of Risk - </a:t>
            </a:r>
            <a:r>
              <a:rPr lang="en-GB" sz="1100" i="1" kern="1200" dirty="0" smtClean="0">
                <a:solidFill>
                  <a:schemeClr val="tx1"/>
                </a:solidFill>
                <a:effectLst/>
                <a:latin typeface="Arial" panose="020B0604020202020204" pitchFamily="34" charset="0"/>
                <a:ea typeface="+mn-ea"/>
                <a:cs typeface="Arial" panose="020B0604020202020204" pitchFamily="34" charset="0"/>
              </a:rPr>
              <a:t>Don’t forget that others may also be at Risk (children, relatives, friends, work colleagues etc.).</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r>
              <a:rPr lang="en-GB" sz="1100" kern="1200" dirty="0" smtClean="0">
                <a:solidFill>
                  <a:schemeClr val="tx1"/>
                </a:solidFill>
                <a:effectLst/>
                <a:latin typeface="Arial" panose="020B0604020202020204" pitchFamily="34" charset="0"/>
                <a:ea typeface="+mn-ea"/>
                <a:cs typeface="Arial" panose="020B0604020202020204" pitchFamily="34" charset="0"/>
              </a:rPr>
              <a:t> </a:t>
            </a:r>
          </a:p>
          <a:p>
            <a:r>
              <a:rPr lang="en-GB" sz="1100" kern="1200" dirty="0" smtClean="0">
                <a:solidFill>
                  <a:schemeClr val="tx1"/>
                </a:solidFill>
                <a:effectLst/>
                <a:latin typeface="Arial" panose="020B0604020202020204" pitchFamily="34" charset="0"/>
                <a:ea typeface="+mn-ea"/>
                <a:cs typeface="Arial" panose="020B0604020202020204" pitchFamily="34" charset="0"/>
              </a:rPr>
              <a:t> </a:t>
            </a:r>
          </a:p>
          <a:p>
            <a:r>
              <a:rPr lang="en-GB" sz="1100" kern="1200" dirty="0" smtClean="0">
                <a:solidFill>
                  <a:schemeClr val="tx1"/>
                </a:solidFill>
                <a:effectLst/>
                <a:latin typeface="Arial" panose="020B0604020202020204" pitchFamily="34" charset="0"/>
                <a:ea typeface="+mn-ea"/>
                <a:cs typeface="Arial" panose="020B0604020202020204" pitchFamily="34" charset="0"/>
              </a:rPr>
              <a:t>Risk of harm cannot be completely removed. Decisions on Risk Identification, Assessment and Management do not always prevent harm and will never be infallible, but they should always be justifiable, defensible and documented. </a:t>
            </a:r>
          </a:p>
          <a:p>
            <a:r>
              <a:rPr lang="en-GB" sz="1100" kern="1200" dirty="0" smtClean="0">
                <a:solidFill>
                  <a:schemeClr val="tx1"/>
                </a:solidFill>
                <a:effectLst/>
                <a:latin typeface="Arial" panose="020B0604020202020204" pitchFamily="34" charset="0"/>
                <a:ea typeface="+mn-ea"/>
                <a:cs typeface="Arial" panose="020B0604020202020204" pitchFamily="34" charset="0"/>
              </a:rPr>
              <a:t> </a:t>
            </a:r>
          </a:p>
          <a:p>
            <a:r>
              <a:rPr lang="en-GB" sz="1100" kern="1200" dirty="0" smtClean="0">
                <a:solidFill>
                  <a:schemeClr val="tx1"/>
                </a:solidFill>
                <a:effectLst/>
                <a:latin typeface="Arial" panose="020B0604020202020204" pitchFamily="34" charset="0"/>
                <a:ea typeface="+mn-ea"/>
                <a:cs typeface="Arial" panose="020B0604020202020204" pitchFamily="34" charset="0"/>
              </a:rPr>
              <a:t>Decisions are considered to be </a:t>
            </a:r>
            <a:r>
              <a:rPr lang="en-GB" sz="1100" b="1" kern="1200" dirty="0" smtClean="0">
                <a:solidFill>
                  <a:schemeClr val="tx1"/>
                </a:solidFill>
                <a:effectLst/>
                <a:latin typeface="Arial" panose="020B0604020202020204" pitchFamily="34" charset="0"/>
                <a:ea typeface="+mn-ea"/>
                <a:cs typeface="Arial" panose="020B0604020202020204" pitchFamily="34" charset="0"/>
              </a:rPr>
              <a:t>defensible</a:t>
            </a:r>
            <a:r>
              <a:rPr lang="en-GB" sz="1100" kern="1200" dirty="0" smtClean="0">
                <a:solidFill>
                  <a:schemeClr val="tx1"/>
                </a:solidFill>
                <a:effectLst/>
                <a:latin typeface="Arial" panose="020B0604020202020204" pitchFamily="34" charset="0"/>
                <a:ea typeface="+mn-ea"/>
                <a:cs typeface="Arial" panose="020B0604020202020204" pitchFamily="34" charset="0"/>
              </a:rPr>
              <a:t> if a reasonable person acting in the same professional capacity, at the same time and with the same available information would have</a:t>
            </a:r>
          </a:p>
          <a:p>
            <a:r>
              <a:rPr lang="en-GB" sz="1100" kern="1200" dirty="0" smtClean="0">
                <a:solidFill>
                  <a:schemeClr val="tx1"/>
                </a:solidFill>
                <a:effectLst/>
                <a:latin typeface="Arial" panose="020B0604020202020204" pitchFamily="34" charset="0"/>
                <a:ea typeface="+mn-ea"/>
                <a:cs typeface="Arial" panose="020B0604020202020204" pitchFamily="34" charset="0"/>
              </a:rPr>
              <a:t>made the same decision.</a:t>
            </a:r>
          </a:p>
          <a:p>
            <a:r>
              <a:rPr lang="en-GB" sz="1200" b="1"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GB" sz="1200" b="1"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17</a:t>
            </a:fld>
            <a:endParaRPr lang="en-GB"/>
          </a:p>
        </p:txBody>
      </p:sp>
    </p:spTree>
    <p:extLst>
      <p:ext uri="{BB962C8B-B14F-4D97-AF65-F5344CB8AC3E}">
        <p14:creationId xmlns:p14="http://schemas.microsoft.com/office/powerpoint/2010/main" val="18002391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18</a:t>
            </a:fld>
            <a:endParaRPr lang="en-GB"/>
          </a:p>
        </p:txBody>
      </p:sp>
    </p:spTree>
    <p:extLst>
      <p:ext uri="{BB962C8B-B14F-4D97-AF65-F5344CB8AC3E}">
        <p14:creationId xmlns:p14="http://schemas.microsoft.com/office/powerpoint/2010/main" val="31709558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19</a:t>
            </a:fld>
            <a:endParaRPr lang="en-GB"/>
          </a:p>
        </p:txBody>
      </p:sp>
    </p:spTree>
    <p:extLst>
      <p:ext uri="{BB962C8B-B14F-4D97-AF65-F5344CB8AC3E}">
        <p14:creationId xmlns:p14="http://schemas.microsoft.com/office/powerpoint/2010/main" val="9539904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20</a:t>
            </a:fld>
            <a:endParaRPr lang="en-GB"/>
          </a:p>
        </p:txBody>
      </p:sp>
    </p:spTree>
    <p:extLst>
      <p:ext uri="{BB962C8B-B14F-4D97-AF65-F5344CB8AC3E}">
        <p14:creationId xmlns:p14="http://schemas.microsoft.com/office/powerpoint/2010/main" val="9513601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smtClean="0">
                <a:latin typeface="Arial" panose="020B0604020202020204" pitchFamily="34" charset="0"/>
                <a:cs typeface="Arial" panose="020B0604020202020204" pitchFamily="34" charset="0"/>
              </a:rPr>
              <a:t>In addition,</a:t>
            </a:r>
            <a:r>
              <a:rPr lang="en-GB" sz="1100" baseline="0" dirty="0" smtClean="0">
                <a:latin typeface="Arial" panose="020B0604020202020204" pitchFamily="34" charset="0"/>
                <a:cs typeface="Arial" panose="020B0604020202020204" pitchFamily="34" charset="0"/>
              </a:rPr>
              <a:t> highlight to officers the need to use professional judgement  - a person who engages in an activity with competence and skill and being able to make an informed decision based on a balanced viewpoint.</a:t>
            </a:r>
          </a:p>
          <a:p>
            <a:endParaRPr lang="en-GB" sz="1100" baseline="0" dirty="0" smtClean="0">
              <a:latin typeface="Arial" panose="020B0604020202020204" pitchFamily="34" charset="0"/>
              <a:cs typeface="Arial" panose="020B0604020202020204" pitchFamily="34" charset="0"/>
            </a:endParaRPr>
          </a:p>
          <a:p>
            <a:r>
              <a:rPr lang="en-GB" altLang="en-US" sz="1100" dirty="0" smtClean="0">
                <a:latin typeface="Arial" panose="020B0604020202020204" pitchFamily="34" charset="0"/>
                <a:ea typeface="ＭＳ Ｐゴシック" panose="020B0600070205080204" pitchFamily="34" charset="-128"/>
                <a:cs typeface="Arial" panose="020B0604020202020204" pitchFamily="34" charset="0"/>
              </a:rPr>
              <a:t>There may be occasions where the victim may be</a:t>
            </a:r>
            <a:r>
              <a:rPr lang="en-GB" altLang="en-US" sz="1100" baseline="0" dirty="0" smtClean="0">
                <a:latin typeface="Arial" panose="020B0604020202020204" pitchFamily="34" charset="0"/>
                <a:ea typeface="ＭＳ Ｐゴシック" panose="020B0600070205080204" pitchFamily="34" charset="-128"/>
                <a:cs typeface="Arial" panose="020B0604020202020204" pitchFamily="34" charset="0"/>
              </a:rPr>
              <a:t> at</a:t>
            </a:r>
            <a:r>
              <a:rPr lang="en-GB" altLang="en-US" sz="1100" dirty="0" smtClean="0">
                <a:latin typeface="Arial" panose="020B0604020202020204" pitchFamily="34" charset="0"/>
                <a:ea typeface="ＭＳ Ｐゴシック" panose="020B0600070205080204" pitchFamily="34" charset="-128"/>
                <a:cs typeface="Arial" panose="020B0604020202020204" pitchFamily="34" charset="0"/>
              </a:rPr>
              <a:t> higher risk than the risk tool suggests.</a:t>
            </a:r>
          </a:p>
          <a:p>
            <a:endParaRPr lang="en-GB" altLang="en-US" sz="1100" dirty="0" smtClean="0">
              <a:latin typeface="Arial" panose="020B0604020202020204" pitchFamily="34" charset="0"/>
              <a:ea typeface="ＭＳ Ｐゴシック" panose="020B0600070205080204" pitchFamily="34" charset="-128"/>
              <a:cs typeface="Arial" panose="020B0604020202020204" pitchFamily="34" charset="0"/>
            </a:endParaRPr>
          </a:p>
          <a:p>
            <a:r>
              <a:rPr lang="en-GB" altLang="en-US" sz="1100" dirty="0" smtClean="0">
                <a:latin typeface="Arial" panose="020B0604020202020204" pitchFamily="34" charset="0"/>
                <a:ea typeface="ＭＳ Ｐゴシック" panose="020B0600070205080204" pitchFamily="34" charset="-128"/>
                <a:cs typeface="Arial" panose="020B0604020202020204" pitchFamily="34" charset="0"/>
              </a:rPr>
              <a:t>Such situations may include:</a:t>
            </a:r>
          </a:p>
          <a:p>
            <a:r>
              <a:rPr lang="en-GB" altLang="en-US" sz="1100" dirty="0" smtClean="0">
                <a:latin typeface="Arial" panose="020B0604020202020204" pitchFamily="34" charset="0"/>
                <a:ea typeface="ＭＳ Ｐゴシック" panose="020B0600070205080204" pitchFamily="34" charset="-128"/>
                <a:cs typeface="Arial" panose="020B0604020202020204" pitchFamily="34" charset="0"/>
              </a:rPr>
              <a:t>• There are extreme levels of fear.</a:t>
            </a:r>
          </a:p>
          <a:p>
            <a:r>
              <a:rPr lang="en-GB" altLang="en-US" sz="1100" dirty="0" smtClean="0">
                <a:latin typeface="Arial" panose="020B0604020202020204" pitchFamily="34" charset="0"/>
                <a:ea typeface="ＭＳ Ｐゴシック" panose="020B0600070205080204" pitchFamily="34" charset="-128"/>
                <a:cs typeface="Arial" panose="020B0604020202020204" pitchFamily="34" charset="0"/>
              </a:rPr>
              <a:t>• Cultural barriers to disclosure such as in cases of ‘honour based violence’ and female genital mutilation.</a:t>
            </a:r>
          </a:p>
          <a:p>
            <a:r>
              <a:rPr lang="en-GB" altLang="en-US" sz="1100" dirty="0" smtClean="0">
                <a:latin typeface="Arial" panose="020B0604020202020204" pitchFamily="34" charset="0"/>
                <a:ea typeface="ＭＳ Ｐゴシック" panose="020B0600070205080204" pitchFamily="34" charset="-128"/>
                <a:cs typeface="Arial" panose="020B0604020202020204" pitchFamily="34" charset="0"/>
              </a:rPr>
              <a:t>• Extreme levels of control and/or isolation.</a:t>
            </a:r>
          </a:p>
          <a:p>
            <a:r>
              <a:rPr lang="en-GB" altLang="en-US" sz="1100" dirty="0" smtClean="0">
                <a:latin typeface="Arial" panose="020B0604020202020204" pitchFamily="34" charset="0"/>
                <a:ea typeface="ＭＳ Ｐゴシック" panose="020B0600070205080204" pitchFamily="34" charset="-128"/>
                <a:cs typeface="Arial" panose="020B0604020202020204" pitchFamily="34" charset="0"/>
              </a:rPr>
              <a:t>• Obsessive stalking behaviour.</a:t>
            </a:r>
          </a:p>
          <a:p>
            <a:r>
              <a:rPr lang="en-GB" altLang="en-US" sz="1100" dirty="0" smtClean="0">
                <a:latin typeface="Arial" panose="020B0604020202020204" pitchFamily="34" charset="0"/>
                <a:ea typeface="ＭＳ Ｐゴシック" panose="020B0600070205080204" pitchFamily="34" charset="-128"/>
                <a:cs typeface="Arial" panose="020B0604020202020204" pitchFamily="34" charset="0"/>
              </a:rPr>
              <a:t>• Where the perpetrator is abusing more than one partner.</a:t>
            </a:r>
          </a:p>
          <a:p>
            <a:r>
              <a:rPr lang="en-GB" altLang="en-US" sz="1100" dirty="0" smtClean="0">
                <a:latin typeface="Arial" panose="020B0604020202020204" pitchFamily="34" charset="0"/>
                <a:ea typeface="ＭＳ Ｐゴシック" panose="020B0600070205080204" pitchFamily="34" charset="-128"/>
                <a:cs typeface="Arial" panose="020B0604020202020204" pitchFamily="34" charset="0"/>
              </a:rPr>
              <a:t>• Fear of loss of financial support, or losing children, house etc.</a:t>
            </a:r>
          </a:p>
          <a:p>
            <a:r>
              <a:rPr lang="en-GB" altLang="en-US" sz="1100" dirty="0" smtClean="0">
                <a:latin typeface="Arial" panose="020B0604020202020204" pitchFamily="34" charset="0"/>
                <a:ea typeface="ＭＳ Ｐゴシック" panose="020B0600070205080204" pitchFamily="34" charset="-128"/>
                <a:cs typeface="Arial" panose="020B0604020202020204" pitchFamily="34" charset="0"/>
              </a:rPr>
              <a:t>• Remind the delegates that if they are not so experienced – and therefore not so confident with their professional judgement, they should speak to a supervisor or someone more experienced in this area - a specialist/domestic abuse officer, for example.</a:t>
            </a:r>
          </a:p>
          <a:p>
            <a:r>
              <a:rPr lang="en-GB" altLang="en-US" sz="1100" dirty="0" smtClean="0">
                <a:latin typeface="Arial" panose="020B0604020202020204" pitchFamily="34" charset="0"/>
                <a:ea typeface="ＭＳ Ｐゴシック" panose="020B0600070205080204" pitchFamily="34" charset="-128"/>
                <a:cs typeface="Arial" panose="020B0604020202020204" pitchFamily="34" charset="0"/>
              </a:rPr>
              <a:t>• Using the sum total of your knowledge, experience and skill, you have concerns about this person’s risks and the risk of serious harm is high. A question the delegates should ask themselves here would be “What do I feel that I cannot walk away from?”</a:t>
            </a:r>
            <a:endParaRPr lang="en-GB" altLang="en-US" sz="1100" b="1" dirty="0" smtClean="0">
              <a:latin typeface="Arial" panose="020B0604020202020204" pitchFamily="34" charset="0"/>
              <a:ea typeface="ＭＳ Ｐゴシック" panose="020B0600070205080204" pitchFamily="34" charset="-128"/>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21</a:t>
            </a:fld>
            <a:endParaRPr lang="en-GB"/>
          </a:p>
        </p:txBody>
      </p:sp>
    </p:spTree>
    <p:extLst>
      <p:ext uri="{BB962C8B-B14F-4D97-AF65-F5344CB8AC3E}">
        <p14:creationId xmlns:p14="http://schemas.microsoft.com/office/powerpoint/2010/main" val="412269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1" u="sng" kern="1200" dirty="0" smtClean="0">
                <a:solidFill>
                  <a:schemeClr val="tx1"/>
                </a:solidFill>
                <a:effectLst/>
                <a:latin typeface="Arial" panose="020B0604020202020204" pitchFamily="34" charset="0"/>
                <a:ea typeface="+mn-ea"/>
                <a:cs typeface="Arial" panose="020B0604020202020204" pitchFamily="34" charset="0"/>
              </a:rPr>
              <a:t>POLICE WATCH</a:t>
            </a:r>
          </a:p>
          <a:p>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r>
              <a:rPr lang="en-GB" sz="1100" kern="1200" dirty="0" smtClean="0">
                <a:solidFill>
                  <a:schemeClr val="tx1"/>
                </a:solidFill>
                <a:effectLst/>
                <a:latin typeface="Arial" panose="020B0604020202020204" pitchFamily="34" charset="0"/>
                <a:ea typeface="+mn-ea"/>
                <a:cs typeface="Arial" panose="020B0604020202020204" pitchFamily="34" charset="0"/>
              </a:rPr>
              <a:t>Police Watch provides a visible police presence to both victim and the perpetrator and involves police patrols within the vicinity of the victim’s home or the location of the incident. The patrols are carried out on a regular basis, initially for a period of six weeks immediately following reported incidents. This period can be extended at the discretion of the Sector/Divisional Inspector.</a:t>
            </a:r>
          </a:p>
          <a:p>
            <a:r>
              <a:rPr lang="en-GB" sz="1100" kern="1200" dirty="0" smtClean="0">
                <a:solidFill>
                  <a:schemeClr val="tx1"/>
                </a:solidFill>
                <a:effectLst/>
                <a:latin typeface="Arial" panose="020B0604020202020204" pitchFamily="34" charset="0"/>
                <a:ea typeface="+mn-ea"/>
                <a:cs typeface="Arial" panose="020B0604020202020204" pitchFamily="34" charset="0"/>
              </a:rPr>
              <a:t>Police Watch has been shown to be an effective measure in reducing repeat victimisation in domestic abuse cases.</a:t>
            </a:r>
          </a:p>
          <a:p>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r>
              <a:rPr lang="en-GB" sz="1100" kern="1200" dirty="0" smtClean="0">
                <a:solidFill>
                  <a:schemeClr val="tx1"/>
                </a:solidFill>
                <a:effectLst/>
                <a:latin typeface="Arial" panose="020B0604020202020204" pitchFamily="34" charset="0"/>
                <a:ea typeface="+mn-ea"/>
                <a:cs typeface="Arial" panose="020B0604020202020204" pitchFamily="34" charset="0"/>
              </a:rPr>
              <a:t>When dealing with incidents of domestic abuse, attending officers will deal with the incident in line with force policy and take a robust stance.</a:t>
            </a:r>
          </a:p>
          <a:p>
            <a:r>
              <a:rPr lang="en-GB" sz="1100" kern="1200" dirty="0" smtClean="0">
                <a:solidFill>
                  <a:schemeClr val="tx1"/>
                </a:solidFill>
                <a:effectLst/>
                <a:latin typeface="Arial" panose="020B0604020202020204" pitchFamily="34" charset="0"/>
                <a:ea typeface="+mn-ea"/>
                <a:cs typeface="Arial" panose="020B0604020202020204" pitchFamily="34" charset="0"/>
              </a:rPr>
              <a:t>The options available through police watch will either be regular visits to the victim or patrols of the area. This must be reviewed on a fortnightly basis. </a:t>
            </a:r>
            <a:r>
              <a:rPr lang="en-GB" sz="1100" b="1" u="sng" kern="1200" dirty="0" smtClean="0">
                <a:solidFill>
                  <a:schemeClr val="tx1"/>
                </a:solidFill>
                <a:effectLst/>
                <a:latin typeface="Arial" panose="020B0604020202020204" pitchFamily="34" charset="0"/>
                <a:ea typeface="+mn-ea"/>
                <a:cs typeface="Arial" panose="020B0604020202020204" pitchFamily="34" charset="0"/>
              </a:rPr>
              <a:t>COCOON WATCH (See also Police Watch)</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r>
              <a:rPr lang="en-US" sz="1100" kern="1200" dirty="0" smtClean="0">
                <a:solidFill>
                  <a:schemeClr val="tx1"/>
                </a:solidFill>
                <a:effectLst/>
                <a:latin typeface="Arial" panose="020B0604020202020204" pitchFamily="34" charset="0"/>
                <a:ea typeface="+mn-ea"/>
                <a:cs typeface="Arial" panose="020B0604020202020204" pitchFamily="34" charset="0"/>
              </a:rPr>
              <a:t>Cocoon watch scheme request the help and support of </a:t>
            </a:r>
            <a:r>
              <a:rPr lang="en-US" sz="1100" kern="1200" dirty="0" err="1" smtClean="0">
                <a:solidFill>
                  <a:schemeClr val="tx1"/>
                </a:solidFill>
                <a:effectLst/>
                <a:latin typeface="Arial" panose="020B0604020202020204" pitchFamily="34" charset="0"/>
                <a:ea typeface="+mn-ea"/>
                <a:cs typeface="Arial" panose="020B0604020202020204" pitchFamily="34" charset="0"/>
              </a:rPr>
              <a:t>neighbours</a:t>
            </a:r>
            <a:r>
              <a:rPr lang="en-US" sz="1100" kern="1200" dirty="0" smtClean="0">
                <a:solidFill>
                  <a:schemeClr val="tx1"/>
                </a:solidFill>
                <a:effectLst/>
                <a:latin typeface="Arial" panose="020B0604020202020204" pitchFamily="34" charset="0"/>
                <a:ea typeface="+mn-ea"/>
                <a:cs typeface="Arial" panose="020B0604020202020204" pitchFamily="34" charset="0"/>
              </a:rPr>
              <a:t>, family and relevant agencies in protecting the victim by contacting the police immediately if further incidents occur.</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r>
              <a:rPr lang="en-GB" sz="1100" kern="1200" dirty="0" smtClean="0">
                <a:solidFill>
                  <a:schemeClr val="tx1"/>
                </a:solidFill>
                <a:effectLst/>
                <a:latin typeface="Arial" panose="020B0604020202020204" pitchFamily="34" charset="0"/>
                <a:ea typeface="+mn-ea"/>
                <a:cs typeface="Arial" panose="020B0604020202020204" pitchFamily="34" charset="0"/>
              </a:rPr>
              <a:t>Where a further incident occurs during the period of ‘Police Watch’ then Cocoon Watch is implemented with the informed consent of the victim.</a:t>
            </a:r>
            <a:r>
              <a:rPr lang="en-US" sz="1100" kern="1200" dirty="0" smtClean="0">
                <a:solidFill>
                  <a:schemeClr val="tx1"/>
                </a:solidFill>
                <a:effectLst/>
                <a:latin typeface="Arial" panose="020B0604020202020204" pitchFamily="34" charset="0"/>
                <a:ea typeface="+mn-ea"/>
                <a:cs typeface="Arial" panose="020B0604020202020204" pitchFamily="34" charset="0"/>
              </a:rPr>
              <a:t> Cocoon watch should not be used where there is any reason to suspect that </a:t>
            </a:r>
            <a:r>
              <a:rPr lang="en-US" sz="1100" kern="1200" dirty="0" err="1" smtClean="0">
                <a:solidFill>
                  <a:schemeClr val="tx1"/>
                </a:solidFill>
                <a:effectLst/>
                <a:latin typeface="Arial" panose="020B0604020202020204" pitchFamily="34" charset="0"/>
                <a:ea typeface="+mn-ea"/>
                <a:cs typeface="Arial" panose="020B0604020202020204" pitchFamily="34" charset="0"/>
              </a:rPr>
              <a:t>neighbours</a:t>
            </a:r>
            <a:r>
              <a:rPr lang="en-US" sz="1100" kern="1200" dirty="0" smtClean="0">
                <a:solidFill>
                  <a:schemeClr val="tx1"/>
                </a:solidFill>
                <a:effectLst/>
                <a:latin typeface="Arial" panose="020B0604020202020204" pitchFamily="34" charset="0"/>
                <a:ea typeface="+mn-ea"/>
                <a:cs typeface="Arial" panose="020B0604020202020204" pitchFamily="34" charset="0"/>
              </a:rPr>
              <a:t> and/or family may be involved, or if the victim may feel more at risk by </a:t>
            </a:r>
            <a:r>
              <a:rPr lang="en-US" sz="1100" kern="1200" dirty="0" err="1" smtClean="0">
                <a:solidFill>
                  <a:schemeClr val="tx1"/>
                </a:solidFill>
                <a:effectLst/>
                <a:latin typeface="Arial" panose="020B0604020202020204" pitchFamily="34" charset="0"/>
                <a:ea typeface="+mn-ea"/>
                <a:cs typeface="Arial" panose="020B0604020202020204" pitchFamily="34" charset="0"/>
              </a:rPr>
              <a:t>neighbours</a:t>
            </a:r>
            <a:r>
              <a:rPr lang="en-US" sz="1100" kern="1200" dirty="0" smtClean="0">
                <a:solidFill>
                  <a:schemeClr val="tx1"/>
                </a:solidFill>
                <a:effectLst/>
                <a:latin typeface="Arial" panose="020B0604020202020204" pitchFamily="34" charset="0"/>
                <a:ea typeface="+mn-ea"/>
                <a:cs typeface="Arial" panose="020B0604020202020204" pitchFamily="34" charset="0"/>
              </a:rPr>
              <a:t> being informed, </a:t>
            </a:r>
            <a:r>
              <a:rPr lang="en-US" sz="1100" kern="1200" dirty="0" err="1" smtClean="0">
                <a:solidFill>
                  <a:schemeClr val="tx1"/>
                </a:solidFill>
                <a:effectLst/>
                <a:latin typeface="Arial" panose="020B0604020202020204" pitchFamily="34" charset="0"/>
                <a:ea typeface="+mn-ea"/>
                <a:cs typeface="Arial" panose="020B0604020202020204" pitchFamily="34" charset="0"/>
              </a:rPr>
              <a:t>Eg</a:t>
            </a:r>
            <a:r>
              <a:rPr lang="en-US" sz="1100" kern="1200" dirty="0" smtClean="0">
                <a:solidFill>
                  <a:schemeClr val="tx1"/>
                </a:solidFill>
                <a:effectLst/>
                <a:latin typeface="Arial" panose="020B0604020202020204" pitchFamily="34" charset="0"/>
                <a:ea typeface="+mn-ea"/>
                <a:cs typeface="Arial" panose="020B0604020202020204" pitchFamily="34" charset="0"/>
              </a:rPr>
              <a:t>, revealing the sexual orientation of a victim could place them at risk of homophobic abuse. </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r>
              <a:rPr lang="en-GB" sz="1200" kern="1200" dirty="0" smtClean="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22</a:t>
            </a:fld>
            <a:endParaRPr lang="en-GB"/>
          </a:p>
        </p:txBody>
      </p:sp>
    </p:spTree>
    <p:extLst>
      <p:ext uri="{BB962C8B-B14F-4D97-AF65-F5344CB8AC3E}">
        <p14:creationId xmlns:p14="http://schemas.microsoft.com/office/powerpoint/2010/main" val="11328719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This is achieved by an information sharing and action planning process at MARAC.</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To make this work case management and specialist support is needed, before, during and after the meeting.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Who is involved?</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100" b="1"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The statutory Agencies involved are: </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Police</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Probation</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Social Services</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Housing</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Health</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Education</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IDVA</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endPar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100" b="1"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Voluntary Agencies include</a:t>
            </a:r>
            <a:r>
              <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 </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100" b="0" i="0" u="none" strike="noStrike" kern="0" cap="none" spc="0" normalizeH="0" baseline="0" noProof="0" dirty="0" err="1"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Womens</a:t>
            </a:r>
            <a:r>
              <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 Services	    Kaleidoscope</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Victim Support     	    BAWSO</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100" b="0" i="0" u="none" strike="noStrike" kern="0" cap="none" spc="0" normalizeH="0" baseline="0" noProof="0" dirty="0" err="1"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Llamau</a:t>
            </a:r>
            <a:r>
              <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 Services	    Social Landlords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smtClean="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23</a:t>
            </a:fld>
            <a:endParaRPr lang="en-GB"/>
          </a:p>
        </p:txBody>
      </p:sp>
    </p:spTree>
    <p:extLst>
      <p:ext uri="{BB962C8B-B14F-4D97-AF65-F5344CB8AC3E}">
        <p14:creationId xmlns:p14="http://schemas.microsoft.com/office/powerpoint/2010/main" val="419152213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Named after Clare Wood who was murdered in 2009 by her partner, who had three previous convictions under the Protection from Harassment Act 1997. Clare was unaware of his horrific history of violence against women, which included the kidnapping at knifepoint of one of his ex-girlfriends.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Clare’s father campaigned for information to be disclosed to potential victims about the history of a partner, so they can make an informed decision about the relationship.</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The Domestic Violence Disclosure Scheme was piloted by four forces for 14 months including GMP, Wiltshire, Nottinghamshire and Gwent during 2012 – 2013.</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100" b="1"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Criteria:</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The Person at Risk MUST reside in the Police area in which they are applying</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The Person at risk MUST be in a current relationship with the subject (potential abuser) – states ‘Intimate Relationship’ – Relationship between two people which may be reasonably characterised as being physically and emotionally intimate.</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100" b="1" i="0" u="sng"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Right to Ask: </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Applications are made via a number of methods including ringing 101, attending at a police station, speaking to an officer/member of police staff in the street or via email asking about specific information on ‘their partner’s’ previous violent offending.</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Applications can be made from a partner or by a third party </a:t>
            </a:r>
            <a:r>
              <a:rPr kumimoji="0" lang="en-GB" sz="1100" b="0" i="0" u="none" strike="noStrike" kern="0" cap="none" spc="0" normalizeH="0" baseline="0" noProof="0" dirty="0" err="1"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i.e</a:t>
            </a:r>
            <a:r>
              <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 a neighbour/relative or friend</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endPar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Risk Assessment:</a:t>
            </a: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If it is identified there is an immediate/imminent risk of harm to the applicant (or other person) action must be taken immediately by the Police to safeguard those at risk. A record needs to be kept of action taken</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endPar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100" b="1"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 </a:t>
            </a:r>
            <a:r>
              <a:rPr kumimoji="0" lang="en-GB" sz="1100" b="1" i="0" u="sng"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Right to Know</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sz="1100" b="1" i="0" u="sng"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endParaRP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Indirect information is received by Police which may impact the safety of the victim </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Indirect information may come from an investigation. </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Information can also be received from partner agencies, intelligence sources and either the victim or offender coming into police contact </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Minimum Checks are made on both parties – Intelligence</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Referral to a local decision making forum (MARAC) </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Disclosure Decision </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endParaRPr kumimoji="0" lang="en-GB" sz="1200" b="0" i="0" u="none" strike="noStrike" kern="0" cap="none" spc="0" normalizeH="0" baseline="0" noProof="0" dirty="0" smtClean="0">
              <a:ln>
                <a:noFill/>
              </a:ln>
              <a:solidFill>
                <a:schemeClr val="accent5">
                  <a:lumMod val="50000"/>
                </a:schemeClr>
              </a:solidFill>
              <a:effectLst/>
              <a:uLnTx/>
              <a:uFillTx/>
              <a:latin typeface="Arial"/>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Tx/>
              <a:buChar char="•"/>
              <a:tabLst/>
              <a:defRPr/>
            </a:pPr>
            <a:endParaRPr kumimoji="0" lang="en-GB" sz="1200" b="0" i="0" u="none" strike="noStrike" kern="0" cap="none" spc="0" normalizeH="0" baseline="0" noProof="0" dirty="0" smtClean="0">
              <a:ln>
                <a:noFill/>
              </a:ln>
              <a:solidFill>
                <a:schemeClr val="accent5">
                  <a:lumMod val="50000"/>
                </a:schemeClr>
              </a:solidFill>
              <a:effectLst/>
              <a:uLnTx/>
              <a:uFillTx/>
              <a:latin typeface="Arial"/>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smtClean="0">
              <a:ln>
                <a:noFill/>
              </a:ln>
              <a:solidFill>
                <a:prstClr val="black"/>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Tx/>
              <a:buChar char="•"/>
              <a:tabLst/>
              <a:defRPr/>
            </a:pPr>
            <a:endParaRPr kumimoji="0" lang="en-GB" altLang="en-US" sz="1200" b="0" i="0" u="none" strike="noStrike" kern="0" cap="none" spc="0" normalizeH="0" baseline="0" noProof="0" dirty="0" smtClean="0">
              <a:ln>
                <a:noFill/>
              </a:ln>
              <a:solidFill>
                <a:schemeClr val="accent5">
                  <a:lumMod val="50000"/>
                </a:schemeClr>
              </a:solidFill>
              <a:effectLst/>
              <a:uLnTx/>
              <a:uFillTx/>
              <a:latin typeface="Arial"/>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24</a:t>
            </a:fld>
            <a:endParaRPr lang="en-GB"/>
          </a:p>
        </p:txBody>
      </p:sp>
    </p:spTree>
    <p:extLst>
      <p:ext uri="{BB962C8B-B14F-4D97-AF65-F5344CB8AC3E}">
        <p14:creationId xmlns:p14="http://schemas.microsoft.com/office/powerpoint/2010/main" val="35322416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gn="l" defTabSz="914400" rtl="0" eaLnBrk="0" fontAlgn="base" latinLnBrk="0" hangingPunct="0">
              <a:lnSpc>
                <a:spcPct val="100000"/>
              </a:lnSpc>
              <a:spcBef>
                <a:spcPct val="20000"/>
              </a:spcBef>
              <a:spcAft>
                <a:spcPct val="0"/>
              </a:spcAft>
              <a:buClrTx/>
              <a:buSzTx/>
              <a:buFontTx/>
              <a:buChar char="•"/>
              <a:tabLst/>
              <a:defRPr/>
            </a:pPr>
            <a:endPar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endParaRPr>
          </a:p>
          <a:p>
            <a:pPr algn="l" eaLnBrk="1" hangingPunct="1">
              <a:lnSpc>
                <a:spcPct val="100000"/>
              </a:lnSpc>
              <a:spcBef>
                <a:spcPct val="0"/>
              </a:spcBef>
            </a:pPr>
            <a:r>
              <a:rPr lang="en-GB" sz="1100" dirty="0" smtClean="0">
                <a:latin typeface="Arial" panose="020B0604020202020204" pitchFamily="34" charset="0"/>
                <a:cs typeface="Arial" panose="020B0604020202020204" pitchFamily="34" charset="0"/>
              </a:rPr>
              <a:t>DVPNs &amp; DVPOs are not intended to be an alternative sanction to the Criminal Justice process - They are not an “either or.”</a:t>
            </a:r>
          </a:p>
          <a:p>
            <a:pPr algn="ctr" eaLnBrk="1" hangingPunct="1">
              <a:lnSpc>
                <a:spcPct val="100000"/>
              </a:lnSpc>
              <a:spcBef>
                <a:spcPct val="0"/>
              </a:spcBef>
            </a:pPr>
            <a:endParaRPr lang="en-GB" sz="1100" dirty="0" smtClean="0">
              <a:latin typeface="Arial" panose="020B0604020202020204" pitchFamily="34" charset="0"/>
              <a:cs typeface="Arial" panose="020B0604020202020204" pitchFamily="34" charset="0"/>
            </a:endParaRPr>
          </a:p>
          <a:p>
            <a:pPr algn="l" eaLnBrk="1" hangingPunct="1">
              <a:lnSpc>
                <a:spcPct val="100000"/>
              </a:lnSpc>
              <a:spcBef>
                <a:spcPct val="0"/>
              </a:spcBef>
            </a:pPr>
            <a:r>
              <a:rPr lang="en-GB" sz="1100" dirty="0" smtClean="0">
                <a:latin typeface="Arial" panose="020B0604020202020204" pitchFamily="34" charset="0"/>
                <a:cs typeface="Arial" panose="020B0604020202020204" pitchFamily="34" charset="0"/>
              </a:rPr>
              <a:t>Neither are they a panacea for all the ills of DA and are not always appropriate.</a:t>
            </a:r>
          </a:p>
          <a:p>
            <a:pPr algn="ctr" eaLnBrk="1" hangingPunct="1">
              <a:lnSpc>
                <a:spcPct val="100000"/>
              </a:lnSpc>
              <a:spcBef>
                <a:spcPct val="0"/>
              </a:spcBef>
            </a:pPr>
            <a:endParaRPr lang="en-GB" sz="1100" dirty="0" smtClean="0">
              <a:latin typeface="Arial" panose="020B0604020202020204" pitchFamily="34" charset="0"/>
              <a:cs typeface="Arial" panose="020B0604020202020204" pitchFamily="34" charset="0"/>
            </a:endParaRPr>
          </a:p>
          <a:p>
            <a:pPr algn="l" eaLnBrk="1" hangingPunct="1">
              <a:lnSpc>
                <a:spcPct val="100000"/>
              </a:lnSpc>
              <a:spcBef>
                <a:spcPct val="0"/>
              </a:spcBef>
            </a:pPr>
            <a:r>
              <a:rPr lang="en-GB" sz="1100" dirty="0" smtClean="0">
                <a:latin typeface="Arial" panose="020B0604020202020204" pitchFamily="34" charset="0"/>
                <a:cs typeface="Arial" panose="020B0604020202020204" pitchFamily="34" charset="0"/>
              </a:rPr>
              <a:t>They can also be used in relation to familial DV - As per the DA definition…</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endParaRPr kumimoji="0" lang="en-GB" sz="1200" b="0" i="0" u="none" strike="noStrike" kern="0" cap="none" spc="0" normalizeH="0" baseline="0" noProof="0" dirty="0" smtClean="0">
              <a:ln>
                <a:noFill/>
              </a:ln>
              <a:solidFill>
                <a:schemeClr val="accent5">
                  <a:lumMod val="50000"/>
                </a:schemeClr>
              </a:solidFill>
              <a:effectLst/>
              <a:uLnTx/>
              <a:uFillTx/>
              <a:latin typeface="Arial"/>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smtClean="0">
              <a:ln>
                <a:noFill/>
              </a:ln>
              <a:solidFill>
                <a:prstClr val="black"/>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Tx/>
              <a:buChar char="•"/>
              <a:tabLst/>
              <a:defRPr/>
            </a:pPr>
            <a:endParaRPr kumimoji="0" lang="en-GB" altLang="en-US" sz="1200" b="0" i="0" u="none" strike="noStrike" kern="0" cap="none" spc="0" normalizeH="0" baseline="0" noProof="0" dirty="0" smtClean="0">
              <a:ln>
                <a:noFill/>
              </a:ln>
              <a:solidFill>
                <a:schemeClr val="accent5">
                  <a:lumMod val="50000"/>
                </a:schemeClr>
              </a:solidFill>
              <a:effectLst/>
              <a:uLnTx/>
              <a:uFillTx/>
              <a:latin typeface="Arial"/>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25</a:t>
            </a:fld>
            <a:endParaRPr lang="en-GB"/>
          </a:p>
        </p:txBody>
      </p:sp>
    </p:spTree>
    <p:extLst>
      <p:ext uri="{BB962C8B-B14F-4D97-AF65-F5344CB8AC3E}">
        <p14:creationId xmlns:p14="http://schemas.microsoft.com/office/powerpoint/2010/main" val="34691796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gn="l" defTabSz="914400" rtl="0" eaLnBrk="0" fontAlgn="base" latinLnBrk="0" hangingPunct="0">
              <a:lnSpc>
                <a:spcPct val="100000"/>
              </a:lnSpc>
              <a:spcBef>
                <a:spcPct val="20000"/>
              </a:spcBef>
              <a:spcAft>
                <a:spcPct val="0"/>
              </a:spcAft>
              <a:buClrTx/>
              <a:buSzTx/>
              <a:buFontTx/>
              <a:buChar char="•"/>
              <a:tabLst/>
              <a:defRPr/>
            </a:pPr>
            <a:endParaRPr kumimoji="0" lang="en-GB" sz="1200" b="0" i="0" u="none" strike="noStrike" kern="0" cap="none" spc="0" normalizeH="0" baseline="0" noProof="0" dirty="0" smtClean="0">
              <a:ln>
                <a:noFill/>
              </a:ln>
              <a:solidFill>
                <a:schemeClr val="accent5">
                  <a:lumMod val="50000"/>
                </a:schemeClr>
              </a:solidFill>
              <a:effectLst/>
              <a:uLnTx/>
              <a:uFillTx/>
              <a:latin typeface="Arial"/>
              <a:ea typeface="+mn-ea"/>
              <a:cs typeface="+mn-cs"/>
            </a:endParaRPr>
          </a:p>
          <a:p>
            <a:pPr algn="l">
              <a:spcBef>
                <a:spcPct val="0"/>
              </a:spcBef>
            </a:pPr>
            <a:r>
              <a:rPr lang="en-GB" sz="1100" dirty="0" smtClean="0">
                <a:latin typeface="Arial" panose="020B0604020202020204" pitchFamily="34" charset="0"/>
                <a:cs typeface="Arial" panose="020B0604020202020204" pitchFamily="34" charset="0"/>
              </a:rPr>
              <a:t>DVPOs were initially implemented as a one year pilot in the West Mercia, Wiltshire and Greater Manchester Police areas.</a:t>
            </a:r>
          </a:p>
          <a:p>
            <a:pPr algn="l">
              <a:spcBef>
                <a:spcPct val="0"/>
              </a:spcBef>
            </a:pPr>
            <a:endParaRPr lang="en-GB" sz="1100" dirty="0" smtClean="0">
              <a:latin typeface="Arial" panose="020B0604020202020204" pitchFamily="34" charset="0"/>
              <a:cs typeface="Arial" panose="020B0604020202020204" pitchFamily="34" charset="0"/>
            </a:endParaRPr>
          </a:p>
          <a:p>
            <a:pPr algn="l">
              <a:spcBef>
                <a:spcPct val="0"/>
              </a:spcBef>
            </a:pPr>
            <a:r>
              <a:rPr lang="en-GB" sz="1100" dirty="0" smtClean="0">
                <a:latin typeface="Arial" panose="020B0604020202020204" pitchFamily="34" charset="0"/>
                <a:cs typeface="Arial" panose="020B0604020202020204" pitchFamily="34" charset="0"/>
              </a:rPr>
              <a:t>DVPOs fill a gap in providing protection to victims by enabling the Police and Magistrates to put in place protection in the immediate aftermath of a DV incident.</a:t>
            </a:r>
          </a:p>
          <a:p>
            <a:pPr algn="l">
              <a:spcBef>
                <a:spcPct val="0"/>
              </a:spcBef>
            </a:pPr>
            <a:r>
              <a:rPr lang="en-GB" sz="1100" dirty="0" smtClean="0">
                <a:latin typeface="Arial" panose="020B0604020202020204" pitchFamily="34" charset="0"/>
                <a:cs typeface="Arial" panose="020B0604020202020204" pitchFamily="34" charset="0"/>
              </a:rPr>
              <a:t> </a:t>
            </a:r>
          </a:p>
          <a:p>
            <a:pPr algn="l">
              <a:spcBef>
                <a:spcPct val="0"/>
              </a:spcBef>
            </a:pPr>
            <a:r>
              <a:rPr lang="en-GB" sz="1100" dirty="0" smtClean="0">
                <a:latin typeface="Arial" panose="020B0604020202020204" pitchFamily="34" charset="0"/>
                <a:cs typeface="Arial" panose="020B0604020202020204" pitchFamily="34" charset="0"/>
              </a:rPr>
              <a:t>With DVPOs, a perp can be banned with immediate effect from returning to a residence and from having contact with the victim for up to 28 days, allowing the victim time to consider their options and get the support they need.</a:t>
            </a:r>
          </a:p>
          <a:p>
            <a:pPr algn="l">
              <a:spcBef>
                <a:spcPct val="0"/>
              </a:spcBef>
            </a:pPr>
            <a:endParaRPr lang="en-GB" sz="1100" dirty="0" smtClean="0">
              <a:latin typeface="Arial" panose="020B0604020202020204" pitchFamily="34" charset="0"/>
              <a:cs typeface="Arial" panose="020B0604020202020204" pitchFamily="34" charset="0"/>
            </a:endParaRPr>
          </a:p>
          <a:p>
            <a:pPr algn="l">
              <a:spcBef>
                <a:spcPct val="0"/>
              </a:spcBef>
            </a:pPr>
            <a:r>
              <a:rPr lang="en-GB" sz="1100" dirty="0" smtClean="0">
                <a:latin typeface="Arial" panose="020B0604020202020204" pitchFamily="34" charset="0"/>
                <a:cs typeface="Arial" panose="020B0604020202020204" pitchFamily="34" charset="0"/>
              </a:rPr>
              <a:t>Before the scheme, there was a gap in protection, because Police couldn’t charge the perp for lack of evidence and so provide protection to a victim through bail conditions, and because the process of granting Injunctions took time. </a:t>
            </a:r>
          </a:p>
          <a:p>
            <a:pPr algn="l">
              <a:spcBef>
                <a:spcPct val="0"/>
              </a:spcBef>
            </a:pPr>
            <a:endParaRPr lang="en-GB" sz="1100" dirty="0" smtClean="0">
              <a:latin typeface="Arial" panose="020B0604020202020204" pitchFamily="34" charset="0"/>
              <a:cs typeface="Arial" panose="020B0604020202020204" pitchFamily="34" charset="0"/>
            </a:endParaRPr>
          </a:p>
          <a:p>
            <a:pPr algn="l">
              <a:spcBef>
                <a:spcPct val="0"/>
              </a:spcBef>
            </a:pPr>
            <a:r>
              <a:rPr lang="en-GB" sz="1100" dirty="0" smtClean="0">
                <a:latin typeface="Arial" panose="020B0604020202020204" pitchFamily="34" charset="0"/>
                <a:cs typeface="Arial" panose="020B0604020202020204" pitchFamily="34" charset="0"/>
              </a:rPr>
              <a:t>We will look at each in turn</a:t>
            </a:r>
            <a:r>
              <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smtClean="0">
              <a:ln>
                <a:noFill/>
              </a:ln>
              <a:solidFill>
                <a:prstClr val="black"/>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Tx/>
              <a:buChar char="•"/>
              <a:tabLst/>
              <a:defRPr/>
            </a:pPr>
            <a:endParaRPr kumimoji="0" lang="en-GB" altLang="en-US" sz="1200" b="0" i="0" u="none" strike="noStrike" kern="0" cap="none" spc="0" normalizeH="0" baseline="0" noProof="0" dirty="0" smtClean="0">
              <a:ln>
                <a:noFill/>
              </a:ln>
              <a:solidFill>
                <a:schemeClr val="accent5">
                  <a:lumMod val="50000"/>
                </a:schemeClr>
              </a:solidFill>
              <a:effectLst/>
              <a:uLnTx/>
              <a:uFillTx/>
              <a:latin typeface="Arial"/>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26</a:t>
            </a:fld>
            <a:endParaRPr lang="en-GB"/>
          </a:p>
        </p:txBody>
      </p:sp>
    </p:spTree>
    <p:extLst>
      <p:ext uri="{BB962C8B-B14F-4D97-AF65-F5344CB8AC3E}">
        <p14:creationId xmlns:p14="http://schemas.microsoft.com/office/powerpoint/2010/main" val="36482543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spcBef>
                <a:spcPct val="0"/>
              </a:spcBef>
            </a:pPr>
            <a:r>
              <a:rPr lang="en-GB" sz="1100" b="1" dirty="0" smtClean="0">
                <a:solidFill>
                  <a:srgbClr val="FF0000"/>
                </a:solidFill>
                <a:latin typeface="Arial" panose="020B0604020202020204" pitchFamily="34" charset="0"/>
                <a:cs typeface="Arial" panose="020B0604020202020204" pitchFamily="34" charset="0"/>
              </a:rPr>
              <a:t>DVPNs are not an alternative to charge</a:t>
            </a:r>
            <a:r>
              <a:rPr lang="en-GB" sz="1100" dirty="0" smtClean="0">
                <a:latin typeface="Arial" panose="020B0604020202020204" pitchFamily="34" charset="0"/>
                <a:cs typeface="Arial" panose="020B0604020202020204" pitchFamily="34" charset="0"/>
              </a:rPr>
              <a:t> - We must always seek a substantive charge and conviction where possible!</a:t>
            </a:r>
            <a:r>
              <a:rPr lang="en-GB" sz="1100" baseline="0" dirty="0" smtClean="0">
                <a:latin typeface="Arial" panose="020B0604020202020204" pitchFamily="34" charset="0"/>
                <a:cs typeface="Arial" panose="020B0604020202020204" pitchFamily="34" charset="0"/>
              </a:rPr>
              <a:t> </a:t>
            </a:r>
            <a:r>
              <a:rPr lang="en-GB" sz="1100" dirty="0" smtClean="0">
                <a:latin typeface="Arial" panose="020B0604020202020204" pitchFamily="34" charset="0"/>
                <a:cs typeface="Arial" panose="020B0604020202020204" pitchFamily="34" charset="0"/>
              </a:rPr>
              <a:t>DVPNs can be considered where a perp is arrested and  </a:t>
            </a:r>
            <a:r>
              <a:rPr lang="en-GB" sz="1100" dirty="0" err="1" smtClean="0">
                <a:latin typeface="Arial" panose="020B0604020202020204" pitchFamily="34" charset="0"/>
                <a:cs typeface="Arial" panose="020B0604020202020204" pitchFamily="34" charset="0"/>
              </a:rPr>
              <a:t>NFAd</a:t>
            </a:r>
            <a:r>
              <a:rPr lang="en-GB" sz="1100" dirty="0" smtClean="0">
                <a:latin typeface="Arial" panose="020B0604020202020204" pitchFamily="34" charset="0"/>
                <a:cs typeface="Arial" panose="020B0604020202020204" pitchFamily="34" charset="0"/>
              </a:rPr>
              <a:t>, </a:t>
            </a:r>
            <a:r>
              <a:rPr lang="en-GB" sz="1100" b="1" dirty="0" smtClean="0">
                <a:latin typeface="Arial" panose="020B0604020202020204" pitchFamily="34" charset="0"/>
                <a:cs typeface="Arial" panose="020B0604020202020204" pitchFamily="34" charset="0"/>
              </a:rPr>
              <a:t>cautioned</a:t>
            </a:r>
            <a:r>
              <a:rPr lang="en-GB" sz="1100" dirty="0" smtClean="0">
                <a:latin typeface="Arial" panose="020B0604020202020204" pitchFamily="34" charset="0"/>
                <a:cs typeface="Arial" panose="020B0604020202020204" pitchFamily="34" charset="0"/>
              </a:rPr>
              <a:t> or bailed without conditions, </a:t>
            </a:r>
            <a:r>
              <a:rPr lang="en-GB" sz="1100" b="1" dirty="0" smtClean="0">
                <a:solidFill>
                  <a:srgbClr val="FF0000"/>
                </a:solidFill>
                <a:latin typeface="Arial" panose="020B0604020202020204" pitchFamily="34" charset="0"/>
                <a:cs typeface="Arial" panose="020B0604020202020204" pitchFamily="34" charset="0"/>
              </a:rPr>
              <a:t>on a case-by-case basis</a:t>
            </a:r>
            <a:r>
              <a:rPr lang="en-GB" sz="1100" dirty="0" smtClean="0">
                <a:latin typeface="Arial" panose="020B0604020202020204" pitchFamily="34" charset="0"/>
                <a:cs typeface="Arial" panose="020B0604020202020204" pitchFamily="34" charset="0"/>
              </a:rPr>
              <a:t>.</a:t>
            </a:r>
            <a:r>
              <a:rPr lang="en-GB" sz="1100" baseline="0" dirty="0" smtClean="0">
                <a:latin typeface="Arial" panose="020B0604020202020204" pitchFamily="34" charset="0"/>
                <a:cs typeface="Arial" panose="020B0604020202020204" pitchFamily="34" charset="0"/>
              </a:rPr>
              <a:t> </a:t>
            </a:r>
            <a:r>
              <a:rPr lang="en-GB" sz="1100" dirty="0" smtClean="0">
                <a:latin typeface="Arial" panose="020B0604020202020204" pitchFamily="34" charset="0"/>
                <a:cs typeface="Arial" panose="020B0604020202020204" pitchFamily="34" charset="0"/>
              </a:rPr>
              <a:t>This is not just for High Risk victims - During the pilot  87% of DVPNs were issued in Standard Risk cases.</a:t>
            </a:r>
          </a:p>
          <a:p>
            <a:pPr algn="ctr">
              <a:spcBef>
                <a:spcPct val="0"/>
              </a:spcBef>
            </a:pPr>
            <a:endParaRPr lang="en-GB" sz="1100" dirty="0" smtClean="0">
              <a:latin typeface="Arial" panose="020B0604020202020204" pitchFamily="34" charset="0"/>
              <a:cs typeface="Arial" panose="020B0604020202020204" pitchFamily="34" charset="0"/>
            </a:endParaRPr>
          </a:p>
          <a:p>
            <a:pPr algn="l">
              <a:spcBef>
                <a:spcPct val="0"/>
              </a:spcBef>
            </a:pPr>
            <a:r>
              <a:rPr lang="en-GB" sz="1100" dirty="0" smtClean="0">
                <a:latin typeface="Arial" panose="020B0604020202020204" pitchFamily="34" charset="0"/>
                <a:cs typeface="Arial" panose="020B0604020202020204" pitchFamily="34" charset="0"/>
              </a:rPr>
              <a:t>A DVPN must be considered </a:t>
            </a:r>
            <a:r>
              <a:rPr lang="en-GB" sz="1100" b="1" dirty="0" smtClean="0">
                <a:latin typeface="Arial" panose="020B0604020202020204" pitchFamily="34" charset="0"/>
                <a:cs typeface="Arial" panose="020B0604020202020204" pitchFamily="34" charset="0"/>
              </a:rPr>
              <a:t>at the earliest stage</a:t>
            </a:r>
            <a:r>
              <a:rPr lang="en-GB" sz="1100" dirty="0" smtClean="0">
                <a:latin typeface="Arial" panose="020B0604020202020204" pitchFamily="34" charset="0"/>
                <a:cs typeface="Arial" panose="020B0604020202020204" pitchFamily="34" charset="0"/>
              </a:rPr>
              <a:t> of the proceeding by the OIC, Custody Sergeant, and PPU staff </a:t>
            </a:r>
          </a:p>
          <a:p>
            <a:pPr algn="ctr">
              <a:spcBef>
                <a:spcPct val="0"/>
              </a:spcBef>
            </a:pPr>
            <a:endParaRPr lang="en-GB" sz="1100" dirty="0" smtClean="0">
              <a:latin typeface="Arial" panose="020B0604020202020204" pitchFamily="34" charset="0"/>
              <a:cs typeface="Arial" panose="020B0604020202020204" pitchFamily="34" charset="0"/>
            </a:endParaRPr>
          </a:p>
          <a:p>
            <a:pPr algn="ctr">
              <a:spcBef>
                <a:spcPct val="0"/>
              </a:spcBef>
            </a:pPr>
            <a:r>
              <a:rPr lang="en-GB" sz="1100" dirty="0" smtClean="0">
                <a:latin typeface="Arial" panose="020B0604020202020204" pitchFamily="34" charset="0"/>
                <a:cs typeface="Arial" panose="020B0604020202020204" pitchFamily="34" charset="0"/>
              </a:rPr>
              <a:t>An arrest is not a pre-requisite to a DVPN. Circumstances can occur where a referral is made by a third party e.g. MARAC, IDVA, Housing, social services (To PPU - DAU).</a:t>
            </a:r>
          </a:p>
          <a:p>
            <a:pPr algn="l">
              <a:spcBef>
                <a:spcPct val="0"/>
              </a:spcBef>
            </a:pPr>
            <a:r>
              <a:rPr lang="en-GB" sz="1100" b="1" dirty="0" smtClean="0">
                <a:solidFill>
                  <a:srgbClr val="0000FF"/>
                </a:solidFill>
                <a:latin typeface="Arial" panose="020B0604020202020204" pitchFamily="34" charset="0"/>
                <a:cs typeface="Arial" panose="020B0604020202020204" pitchFamily="34" charset="0"/>
              </a:rPr>
              <a:t>DVPNs can also be used for inter-familial DA and ex-intimate partners.</a:t>
            </a:r>
          </a:p>
          <a:p>
            <a:pPr algn="ctr">
              <a:spcBef>
                <a:spcPct val="0"/>
              </a:spcBef>
            </a:pPr>
            <a:endParaRPr lang="en-GB" sz="1100" b="1" dirty="0" smtClean="0">
              <a:solidFill>
                <a:srgbClr val="0000FF"/>
              </a:solidFill>
              <a:latin typeface="Arial" panose="020B0604020202020204" pitchFamily="34" charset="0"/>
              <a:cs typeface="Arial" panose="020B0604020202020204" pitchFamily="34" charset="0"/>
            </a:endParaRPr>
          </a:p>
          <a:p>
            <a:pPr algn="l">
              <a:spcBef>
                <a:spcPct val="0"/>
              </a:spcBef>
            </a:pPr>
            <a:r>
              <a:rPr lang="en-GB" sz="1100" b="1" dirty="0" smtClean="0">
                <a:solidFill>
                  <a:srgbClr val="0000FF"/>
                </a:solidFill>
                <a:latin typeface="Arial" panose="020B0604020202020204" pitchFamily="34" charset="0"/>
                <a:cs typeface="Arial" panose="020B0604020202020204" pitchFamily="34" charset="0"/>
              </a:rPr>
              <a:t>The first DVPN applied as part of the Hampshire pilot was for an 18yr boy causing problems for his mother.</a:t>
            </a:r>
          </a:p>
          <a:p>
            <a:pPr algn="ctr">
              <a:spcBef>
                <a:spcPct val="0"/>
              </a:spcBef>
            </a:pPr>
            <a:endParaRPr lang="en-GB" sz="1200" b="1" dirty="0" smtClean="0"/>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0" cap="none" spc="0" normalizeH="0" baseline="0" noProof="0" dirty="0" smtClean="0">
                <a:ln>
                  <a:noFill/>
                </a:ln>
                <a:solidFill>
                  <a:schemeClr val="accent5">
                    <a:lumMod val="50000"/>
                  </a:schemeClr>
                </a:solidFill>
                <a:effectLst/>
                <a:uLnTx/>
                <a:uFillTx/>
                <a:latin typeface="Arial"/>
                <a:ea typeface="+mn-ea"/>
                <a:cs typeface="+mn-cs"/>
              </a:rPr>
              <a:t>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smtClean="0">
              <a:ln>
                <a:noFill/>
              </a:ln>
              <a:solidFill>
                <a:prstClr val="black"/>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Tx/>
              <a:buChar char="•"/>
              <a:tabLst/>
              <a:defRPr/>
            </a:pPr>
            <a:endParaRPr kumimoji="0" lang="en-GB" altLang="en-US" sz="1200" b="0" i="0" u="none" strike="noStrike" kern="0" cap="none" spc="0" normalizeH="0" baseline="0" noProof="0" dirty="0" smtClean="0">
              <a:ln>
                <a:noFill/>
              </a:ln>
              <a:solidFill>
                <a:schemeClr val="accent5">
                  <a:lumMod val="50000"/>
                </a:schemeClr>
              </a:solidFill>
              <a:effectLst/>
              <a:uLnTx/>
              <a:uFillTx/>
              <a:latin typeface="Arial"/>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27</a:t>
            </a:fld>
            <a:endParaRPr lang="en-GB"/>
          </a:p>
        </p:txBody>
      </p:sp>
    </p:spTree>
    <p:extLst>
      <p:ext uri="{BB962C8B-B14F-4D97-AF65-F5344CB8AC3E}">
        <p14:creationId xmlns:p14="http://schemas.microsoft.com/office/powerpoint/2010/main" val="41964276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Molestation – this is not defined in the legislation.  The lack of definition is quite deliberate, to define the word may allow loopholes to be exploited.</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1"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Dictionary definition </a:t>
            </a: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 the action of pestering or harassing someone in an aggressive or persistent manner.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1"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Molestation</a:t>
            </a: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 can be either specific acts, general or both.</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It is and ‘umbrella’ term. EG, an exclusion zone preventing the perpetrator from coming within X metres of an address, a provision not to contact the victim either in person, through text, letter or phone or any other means (including all social and digital media), not to intimidate, harass or pester (and must not instruct, encourage or in any way suggest that any other person should do so).</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endParaRPr kumimoji="0" lang="en-GB" altLang="en-US"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It is perfectly acceptable to frame the provisions in a preventative way in order to protect the victim.</a:t>
            </a: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28</a:t>
            </a:fld>
            <a:endParaRPr lang="en-GB"/>
          </a:p>
        </p:txBody>
      </p:sp>
    </p:spTree>
    <p:extLst>
      <p:ext uri="{BB962C8B-B14F-4D97-AF65-F5344CB8AC3E}">
        <p14:creationId xmlns:p14="http://schemas.microsoft.com/office/powerpoint/2010/main" val="292591363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spcBef>
                <a:spcPct val="0"/>
              </a:spcBef>
            </a:pPr>
            <a:endParaRPr lang="en-GB" sz="1200" b="1" dirty="0" smtClean="0"/>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0" cap="none" spc="0" normalizeH="0" baseline="0" noProof="0" dirty="0" smtClean="0">
                <a:ln>
                  <a:noFill/>
                </a:ln>
                <a:solidFill>
                  <a:schemeClr val="accent5">
                    <a:lumMod val="50000"/>
                  </a:schemeClr>
                </a:solidFill>
                <a:effectLst/>
                <a:uLnTx/>
                <a:uFillTx/>
                <a:latin typeface="Arial"/>
                <a:ea typeface="+mn-ea"/>
                <a:cs typeface="+mn-cs"/>
              </a:rPr>
              <a:t> </a:t>
            </a: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29</a:t>
            </a:fld>
            <a:endParaRPr lang="en-GB"/>
          </a:p>
        </p:txBody>
      </p:sp>
    </p:spTree>
    <p:extLst>
      <p:ext uri="{BB962C8B-B14F-4D97-AF65-F5344CB8AC3E}">
        <p14:creationId xmlns:p14="http://schemas.microsoft.com/office/powerpoint/2010/main" val="347442765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spcBef>
                <a:spcPct val="0"/>
              </a:spcBef>
            </a:pPr>
            <a:r>
              <a:rPr lang="en-US" sz="1100" b="1" dirty="0" smtClean="0">
                <a:solidFill>
                  <a:srgbClr val="0000FF"/>
                </a:solidFill>
                <a:latin typeface="Arial" panose="020B0604020202020204" pitchFamily="34" charset="0"/>
                <a:cs typeface="Arial" panose="020B0604020202020204" pitchFamily="34" charset="0"/>
              </a:rPr>
              <a:t>The AO can be an ACTING Supt.</a:t>
            </a:r>
          </a:p>
          <a:p>
            <a:pPr>
              <a:lnSpc>
                <a:spcPct val="100000"/>
              </a:lnSpc>
              <a:spcBef>
                <a:spcPct val="0"/>
              </a:spcBef>
            </a:pPr>
            <a:endParaRPr lang="en-US" sz="1100" b="1" dirty="0" smtClean="0">
              <a:solidFill>
                <a:srgbClr val="0000FF"/>
              </a:solidFill>
              <a:latin typeface="Arial" panose="020B0604020202020204" pitchFamily="34" charset="0"/>
              <a:cs typeface="Arial" panose="020B0604020202020204" pitchFamily="34" charset="0"/>
            </a:endParaRPr>
          </a:p>
          <a:p>
            <a:pPr>
              <a:lnSpc>
                <a:spcPct val="100000"/>
              </a:lnSpc>
              <a:spcBef>
                <a:spcPct val="0"/>
              </a:spcBef>
            </a:pPr>
            <a:r>
              <a:rPr lang="en-US" sz="1100" b="1" dirty="0" smtClean="0">
                <a:solidFill>
                  <a:srgbClr val="0000FF"/>
                </a:solidFill>
                <a:latin typeface="Arial" panose="020B0604020202020204" pitchFamily="34" charset="0"/>
                <a:cs typeface="Arial" panose="020B0604020202020204" pitchFamily="34" charset="0"/>
              </a:rPr>
              <a:t>VIOLENT: </a:t>
            </a:r>
            <a:r>
              <a:rPr lang="en-US" sz="1100" dirty="0" smtClean="0">
                <a:solidFill>
                  <a:srgbClr val="0000FF"/>
                </a:solidFill>
                <a:latin typeface="Arial" panose="020B0604020202020204" pitchFamily="34" charset="0"/>
                <a:cs typeface="Arial" panose="020B0604020202020204" pitchFamily="34" charset="0"/>
              </a:rPr>
              <a:t>Does this therefore mean that DVPNs are only applicable to DV, not DA?</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lang="en-GB" sz="1100" b="1" dirty="0" smtClean="0">
                <a:latin typeface="Arial" panose="020B0604020202020204" pitchFamily="34" charset="0"/>
                <a:cs typeface="Arial" panose="020B0604020202020204" pitchFamily="34" charset="0"/>
              </a:rPr>
              <a:t>The Oxford English definition of Violence is: </a:t>
            </a:r>
            <a:r>
              <a:rPr lang="en-GB" sz="1100" i="1" dirty="0" smtClean="0">
                <a:latin typeface="Arial" panose="020B0604020202020204" pitchFamily="34" charset="0"/>
                <a:cs typeface="Arial" panose="020B0604020202020204" pitchFamily="34" charset="0"/>
              </a:rPr>
              <a:t>Behaviour involving physical force intended to hurt, damage, or kill someone or something.</a:t>
            </a:r>
          </a:p>
          <a:p>
            <a:pPr marL="0" marR="0" lvl="0" indent="0" algn="l" defTabSz="914400" rtl="0" eaLnBrk="0" fontAlgn="base" latinLnBrk="0" hangingPunct="0">
              <a:lnSpc>
                <a:spcPct val="100000"/>
              </a:lnSpc>
              <a:spcBef>
                <a:spcPct val="20000"/>
              </a:spcBef>
              <a:spcAft>
                <a:spcPct val="0"/>
              </a:spcAft>
              <a:buClrTx/>
              <a:buSzTx/>
              <a:buFontTx/>
              <a:buNone/>
              <a:tabLst/>
              <a:defRPr/>
            </a:pPr>
            <a:endParaRPr lang="en-GB" sz="1100" i="1" dirty="0" smtClean="0">
              <a:latin typeface="Arial" panose="020B0604020202020204" pitchFamily="34" charset="0"/>
              <a:cs typeface="Arial" panose="020B0604020202020204" pitchFamily="34" charset="0"/>
            </a:endParaRPr>
          </a:p>
          <a:p>
            <a:pPr>
              <a:lnSpc>
                <a:spcPct val="100000"/>
              </a:lnSpc>
              <a:spcBef>
                <a:spcPct val="0"/>
              </a:spcBef>
            </a:pPr>
            <a:r>
              <a:rPr lang="en-GB" sz="1100" b="1" dirty="0" smtClean="0">
                <a:latin typeface="Arial" panose="020B0604020202020204" pitchFamily="34" charset="0"/>
                <a:cs typeface="Arial" panose="020B0604020202020204" pitchFamily="34" charset="0"/>
              </a:rPr>
              <a:t>Definition of AP under S.62 Family Law Act 1996:</a:t>
            </a:r>
            <a:r>
              <a:rPr lang="en-GB" sz="1100" dirty="0" smtClean="0">
                <a:latin typeface="Arial" panose="020B0604020202020204" pitchFamily="34" charset="0"/>
                <a:cs typeface="Arial" panose="020B0604020202020204" pitchFamily="34" charset="0"/>
              </a:rPr>
              <a:t> Married or were married, cohabitants or former cohabitants, live/lived in the same house (not as tenant, lodger, employee, </a:t>
            </a:r>
            <a:r>
              <a:rPr lang="en-GB" sz="1100" dirty="0" err="1" smtClean="0">
                <a:latin typeface="Arial" panose="020B0604020202020204" pitchFamily="34" charset="0"/>
                <a:cs typeface="Arial" panose="020B0604020202020204" pitchFamily="34" charset="0"/>
              </a:rPr>
              <a:t>etc</a:t>
            </a:r>
            <a:r>
              <a:rPr lang="en-GB" sz="1100" dirty="0" smtClean="0">
                <a:latin typeface="Arial" panose="020B0604020202020204" pitchFamily="34" charset="0"/>
                <a:cs typeface="Arial" panose="020B0604020202020204" pitchFamily="34" charset="0"/>
              </a:rPr>
              <a:t>), relatives, agreed to marry, have a child (parent or parental responsibility) who lives in the premises to which the DVPN would relate. </a:t>
            </a:r>
          </a:p>
          <a:p>
            <a:pPr>
              <a:lnSpc>
                <a:spcPct val="100000"/>
              </a:lnSpc>
              <a:spcBef>
                <a:spcPct val="0"/>
              </a:spcBef>
            </a:pPr>
            <a:endParaRPr lang="en-GB" sz="1100" dirty="0" smtClean="0">
              <a:latin typeface="Arial" panose="020B0604020202020204" pitchFamily="34" charset="0"/>
              <a:cs typeface="Arial" panose="020B0604020202020204" pitchFamily="34" charset="0"/>
            </a:endParaRPr>
          </a:p>
          <a:p>
            <a:pPr>
              <a:lnSpc>
                <a:spcPct val="100000"/>
              </a:lnSpc>
              <a:spcBef>
                <a:spcPct val="0"/>
              </a:spcBef>
            </a:pPr>
            <a:r>
              <a:rPr lang="en-GB" sz="1100" dirty="0" smtClean="0">
                <a:latin typeface="Arial" panose="020B0604020202020204" pitchFamily="34" charset="0"/>
                <a:cs typeface="Arial" panose="020B0604020202020204" pitchFamily="34" charset="0"/>
              </a:rPr>
              <a:t>This will also include civil partners, people who have entered into a civil partnership agreement and people who have had an intimate personal relationship with each other which is or was of a significant duration</a:t>
            </a:r>
            <a:r>
              <a:rPr lang="en-US" sz="1100" dirty="0" smtClean="0">
                <a:latin typeface="Arial" panose="020B0604020202020204" pitchFamily="34" charset="0"/>
                <a:cs typeface="Arial" panose="020B0604020202020204" pitchFamily="34" charset="0"/>
              </a:rPr>
              <a:t>. </a:t>
            </a:r>
          </a:p>
          <a:p>
            <a:pPr marL="0" marR="0" lvl="0" indent="0" algn="l" defTabSz="914400" rtl="0" eaLnBrk="0" fontAlgn="base" latinLnBrk="0" hangingPunct="0">
              <a:lnSpc>
                <a:spcPct val="100000"/>
              </a:lnSpc>
              <a:spcBef>
                <a:spcPct val="20000"/>
              </a:spcBef>
              <a:spcAft>
                <a:spcPct val="0"/>
              </a:spcAft>
              <a:buClrTx/>
              <a:buSzTx/>
              <a:buFontTx/>
              <a:buNone/>
              <a:tabLst/>
              <a:defRPr/>
            </a:pPr>
            <a:endParaRPr lang="en-GB" sz="1100" i="1" dirty="0" smtClean="0">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The decision needs to be justifiable under the ECHR : Proportionate, legal and necessary</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sz="1100" b="0" i="0" u="none" strike="noStrike" kern="0" cap="none" spc="0" normalizeH="0" baseline="0" noProof="0" dirty="0" smtClean="0">
              <a:ln>
                <a:noFill/>
              </a:ln>
              <a:solidFill>
                <a:schemeClr val="accent5">
                  <a:lumMod val="50000"/>
                </a:schemeClr>
              </a:solidFill>
              <a:effectLst/>
              <a:uLnTx/>
              <a:uFillTx/>
              <a:latin typeface="Arial" panose="020B0604020202020204" pitchFamily="34" charset="0"/>
              <a:ea typeface="+mn-ea"/>
              <a:cs typeface="Arial" panose="020B0604020202020204" pitchFamily="34" charset="0"/>
            </a:endParaRPr>
          </a:p>
          <a:p>
            <a:pPr>
              <a:lnSpc>
                <a:spcPct val="100000"/>
              </a:lnSpc>
              <a:spcBef>
                <a:spcPct val="0"/>
              </a:spcBef>
            </a:pPr>
            <a:r>
              <a:rPr lang="en-GB" sz="1100" b="1" dirty="0" smtClean="0">
                <a:latin typeface="Arial" panose="020B0604020202020204" pitchFamily="34" charset="0"/>
                <a:cs typeface="Arial" panose="020B0604020202020204" pitchFamily="34" charset="0"/>
              </a:rPr>
              <a:t>Proportionality</a:t>
            </a:r>
            <a:r>
              <a:rPr lang="en-GB" sz="1100" dirty="0" smtClean="0">
                <a:latin typeface="Arial" panose="020B0604020202020204" pitchFamily="34" charset="0"/>
                <a:cs typeface="Arial" panose="020B0604020202020204" pitchFamily="34" charset="0"/>
              </a:rPr>
              <a:t>…..is a DVPN an appropriate response given the events involving the victim and perpetrator.  </a:t>
            </a:r>
          </a:p>
          <a:p>
            <a:pPr>
              <a:lnSpc>
                <a:spcPct val="100000"/>
              </a:lnSpc>
              <a:spcBef>
                <a:spcPct val="0"/>
              </a:spcBef>
            </a:pPr>
            <a:endParaRPr lang="en-GB" sz="1100" dirty="0" smtClean="0">
              <a:latin typeface="Arial" panose="020B0604020202020204" pitchFamily="34" charset="0"/>
              <a:cs typeface="Arial" panose="020B0604020202020204" pitchFamily="34" charset="0"/>
            </a:endParaRPr>
          </a:p>
          <a:p>
            <a:pPr>
              <a:lnSpc>
                <a:spcPct val="100000"/>
              </a:lnSpc>
              <a:spcBef>
                <a:spcPct val="0"/>
              </a:spcBef>
            </a:pPr>
            <a:r>
              <a:rPr lang="en-GB" sz="1100" dirty="0" smtClean="0">
                <a:latin typeface="Arial" panose="020B0604020202020204" pitchFamily="34" charset="0"/>
                <a:cs typeface="Arial" panose="020B0604020202020204" pitchFamily="34" charset="0"/>
              </a:rPr>
              <a:t>Is a DVPN </a:t>
            </a:r>
            <a:r>
              <a:rPr lang="en-GB" sz="1100" b="1" dirty="0" smtClean="0">
                <a:latin typeface="Arial" panose="020B0604020202020204" pitchFamily="34" charset="0"/>
                <a:cs typeface="Arial" panose="020B0604020202020204" pitchFamily="34" charset="0"/>
              </a:rPr>
              <a:t>necessary</a:t>
            </a:r>
            <a:r>
              <a:rPr lang="en-GB" sz="1100" dirty="0" smtClean="0">
                <a:latin typeface="Arial" panose="020B0604020202020204" pitchFamily="34" charset="0"/>
                <a:cs typeface="Arial" panose="020B0604020202020204" pitchFamily="34" charset="0"/>
              </a:rPr>
              <a:t> to protect the victim. From experience some victims actually moved away from the area, or to a refuge, so were relatively safe in another community and there was little evidence that the perp had the means or ability to locate them. As such necessity test not met. Perp could have been remanded on other charges such as breach of licence, so again if committed to custody not necessary.</a:t>
            </a:r>
          </a:p>
          <a:p>
            <a:pPr>
              <a:lnSpc>
                <a:spcPct val="100000"/>
              </a:lnSpc>
              <a:spcBef>
                <a:spcPct val="0"/>
              </a:spcBef>
            </a:pPr>
            <a:endParaRPr lang="en-GB" sz="1100" dirty="0" smtClean="0">
              <a:latin typeface="Arial" panose="020B0604020202020204" pitchFamily="34" charset="0"/>
              <a:cs typeface="Arial" panose="020B0604020202020204" pitchFamily="34" charset="0"/>
            </a:endParaRPr>
          </a:p>
          <a:p>
            <a:pPr>
              <a:lnSpc>
                <a:spcPct val="100000"/>
              </a:lnSpc>
              <a:spcBef>
                <a:spcPct val="0"/>
              </a:spcBef>
            </a:pPr>
            <a:r>
              <a:rPr lang="en-GB" sz="1100" dirty="0" smtClean="0">
                <a:latin typeface="Arial" panose="020B0604020202020204" pitchFamily="34" charset="0"/>
                <a:cs typeface="Arial" panose="020B0604020202020204" pitchFamily="34" charset="0"/>
              </a:rPr>
              <a:t>Need here to consider previous antecedents / intelligence / history of the perp. Use DASH Risk Assessment from the victim and also assess their vulnerability and ability to protect themselves and any children.</a:t>
            </a:r>
          </a:p>
          <a:p>
            <a:pPr>
              <a:lnSpc>
                <a:spcPct val="100000"/>
              </a:lnSpc>
              <a:spcBef>
                <a:spcPct val="0"/>
              </a:spcBef>
            </a:pPr>
            <a:endParaRPr lang="en-GB" sz="1100" dirty="0" smtClean="0">
              <a:latin typeface="Arial" panose="020B0604020202020204" pitchFamily="34" charset="0"/>
              <a:cs typeface="Arial" panose="020B0604020202020204" pitchFamily="34" charset="0"/>
            </a:endParaRPr>
          </a:p>
          <a:p>
            <a:pPr>
              <a:lnSpc>
                <a:spcPct val="100000"/>
              </a:lnSpc>
              <a:spcBef>
                <a:spcPct val="0"/>
              </a:spcBef>
            </a:pPr>
            <a:r>
              <a:rPr lang="en-GB" sz="1100" dirty="0" smtClean="0">
                <a:latin typeface="Arial" panose="020B0604020202020204" pitchFamily="34" charset="0"/>
                <a:cs typeface="Arial" panose="020B0604020202020204" pitchFamily="34" charset="0"/>
              </a:rPr>
              <a:t>By authorising the DVPN the AO must be satisfied that the notice and the terms of the notice are both </a:t>
            </a:r>
            <a:r>
              <a:rPr lang="en-GB" sz="1100" b="1" dirty="0" smtClean="0">
                <a:latin typeface="Arial" panose="020B0604020202020204" pitchFamily="34" charset="0"/>
                <a:cs typeface="Arial" panose="020B0604020202020204" pitchFamily="34" charset="0"/>
              </a:rPr>
              <a:t>Necessary</a:t>
            </a:r>
            <a:r>
              <a:rPr lang="en-GB" sz="1100" dirty="0" smtClean="0">
                <a:latin typeface="Arial" panose="020B0604020202020204" pitchFamily="34" charset="0"/>
                <a:cs typeface="Arial" panose="020B0604020202020204" pitchFamily="34" charset="0"/>
              </a:rPr>
              <a:t> and </a:t>
            </a:r>
            <a:r>
              <a:rPr lang="en-GB" sz="1100" b="1" dirty="0" smtClean="0">
                <a:latin typeface="Arial" panose="020B0604020202020204" pitchFamily="34" charset="0"/>
                <a:cs typeface="Arial" panose="020B0604020202020204" pitchFamily="34" charset="0"/>
              </a:rPr>
              <a:t>Proportionate</a:t>
            </a:r>
            <a:r>
              <a:rPr lang="en-GB" sz="1100" dirty="0" smtClean="0">
                <a:latin typeface="Arial" panose="020B0604020202020204" pitchFamily="34" charset="0"/>
                <a:cs typeface="Arial" panose="020B0604020202020204" pitchFamily="34" charset="0"/>
              </a:rPr>
              <a:t>. Such as where it is not possible to safeguard the victim by alternatives which would constitute a lesser interference with the perps rights.</a:t>
            </a:r>
          </a:p>
          <a:p>
            <a:pPr>
              <a:lnSpc>
                <a:spcPct val="100000"/>
              </a:lnSpc>
              <a:spcBef>
                <a:spcPct val="0"/>
              </a:spcBef>
            </a:pPr>
            <a:endParaRPr lang="en-GB" sz="1100" dirty="0" smtClean="0">
              <a:latin typeface="Arial" panose="020B0604020202020204" pitchFamily="34" charset="0"/>
              <a:cs typeface="Arial" panose="020B0604020202020204" pitchFamily="34" charset="0"/>
            </a:endParaRPr>
          </a:p>
          <a:p>
            <a:pPr>
              <a:lnSpc>
                <a:spcPct val="100000"/>
              </a:lnSpc>
              <a:spcBef>
                <a:spcPct val="0"/>
              </a:spcBef>
            </a:pPr>
            <a:r>
              <a:rPr lang="en-GB" sz="1100" dirty="0" smtClean="0">
                <a:latin typeface="Arial" panose="020B0604020202020204" pitchFamily="34" charset="0"/>
                <a:cs typeface="Arial" panose="020B0604020202020204" pitchFamily="34" charset="0"/>
              </a:rPr>
              <a:t>Third consideration - is it </a:t>
            </a:r>
            <a:r>
              <a:rPr lang="en-GB" sz="1100" b="1" dirty="0" smtClean="0">
                <a:latin typeface="Arial" panose="020B0604020202020204" pitchFamily="34" charset="0"/>
                <a:cs typeface="Arial" panose="020B0604020202020204" pitchFamily="34" charset="0"/>
              </a:rPr>
              <a:t>Legal</a:t>
            </a:r>
            <a:r>
              <a:rPr lang="en-GB" sz="1100" dirty="0" smtClean="0">
                <a:latin typeface="Arial" panose="020B0604020202020204" pitchFamily="34" charset="0"/>
                <a:cs typeface="Arial" panose="020B0604020202020204" pitchFamily="34" charset="0"/>
              </a:rPr>
              <a:t>?</a:t>
            </a:r>
          </a:p>
          <a:p>
            <a:pPr>
              <a:lnSpc>
                <a:spcPct val="100000"/>
              </a:lnSpc>
              <a:spcBef>
                <a:spcPct val="0"/>
              </a:spcBef>
            </a:pPr>
            <a:r>
              <a:rPr lang="en-GB" sz="1100" dirty="0" smtClean="0">
                <a:latin typeface="Arial" panose="020B0604020202020204" pitchFamily="34" charset="0"/>
                <a:cs typeface="Arial" panose="020B0604020202020204" pitchFamily="34" charset="0"/>
              </a:rPr>
              <a:t>Whilst the DVPN is enshrined in the Crime and Security Act and so gives you the legal basis for the notice, it is important that consideration is given to the Human Rights of the perpetrator. Authorising a DVPN engages Article 8 of the European Convention on Human Rights. A person would usually have the right to a “free and uninterrupted family life”.</a:t>
            </a:r>
          </a:p>
          <a:p>
            <a:pPr>
              <a:lnSpc>
                <a:spcPct val="100000"/>
              </a:lnSpc>
              <a:spcBef>
                <a:spcPct val="0"/>
              </a:spcBef>
            </a:pPr>
            <a:endParaRPr lang="en-GB" sz="1100" dirty="0" smtClean="0">
              <a:latin typeface="Arial" panose="020B0604020202020204" pitchFamily="34" charset="0"/>
              <a:cs typeface="Arial" panose="020B0604020202020204" pitchFamily="34" charset="0"/>
            </a:endParaRPr>
          </a:p>
          <a:p>
            <a:pPr>
              <a:lnSpc>
                <a:spcPct val="100000"/>
              </a:lnSpc>
              <a:spcBef>
                <a:spcPct val="0"/>
              </a:spcBef>
            </a:pPr>
            <a:r>
              <a:rPr lang="en-GB" sz="1100" dirty="0" smtClean="0">
                <a:latin typeface="Arial" panose="020B0604020202020204" pitchFamily="34" charset="0"/>
                <a:cs typeface="Arial" panose="020B0604020202020204" pitchFamily="34" charset="0"/>
              </a:rPr>
              <a:t>It may also engage Article 3, the right to be </a:t>
            </a:r>
            <a:r>
              <a:rPr lang="en-GB" sz="1100" i="1" dirty="0" smtClean="0">
                <a:latin typeface="Arial" panose="020B0604020202020204" pitchFamily="34" charset="0"/>
                <a:cs typeface="Arial" panose="020B0604020202020204" pitchFamily="34" charset="0"/>
              </a:rPr>
              <a:t>“free from inhuman or degrading treatment.”</a:t>
            </a:r>
            <a:r>
              <a:rPr lang="en-GB" sz="1100" dirty="0" smtClean="0">
                <a:latin typeface="Arial" panose="020B0604020202020204" pitchFamily="34" charset="0"/>
                <a:cs typeface="Arial" panose="020B0604020202020204" pitchFamily="34" charset="0"/>
              </a:rPr>
              <a:t> The Home Office guidance gives the example of a perpetrator having nowhere to live, not having shelter from the elements or basic hygiene facilities etc. This situation maybe heightened if the perpetrator has a medical condition requiring treatment. </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sz="1200" b="0" i="0" u="none" strike="noStrike" kern="0" cap="none" spc="0" normalizeH="0" baseline="0" noProof="0" dirty="0" smtClean="0">
              <a:ln>
                <a:noFill/>
              </a:ln>
              <a:solidFill>
                <a:schemeClr val="accent5">
                  <a:lumMod val="50000"/>
                </a:schemeClr>
              </a:solidFill>
              <a:effectLst/>
              <a:uLnTx/>
              <a:uFillTx/>
              <a:latin typeface="Arial"/>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30</a:t>
            </a:fld>
            <a:endParaRPr lang="en-GB"/>
          </a:p>
        </p:txBody>
      </p:sp>
    </p:spTree>
    <p:extLst>
      <p:ext uri="{BB962C8B-B14F-4D97-AF65-F5344CB8AC3E}">
        <p14:creationId xmlns:p14="http://schemas.microsoft.com/office/powerpoint/2010/main" val="56433509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smtClean="0">
                <a:latin typeface="Arial" panose="020B0604020202020204" pitchFamily="34" charset="0"/>
                <a:cs typeface="Arial" panose="020B0604020202020204" pitchFamily="34" charset="0"/>
              </a:rPr>
              <a:t>Dependant on force SWP</a:t>
            </a:r>
            <a:r>
              <a:rPr lang="en-GB" sz="1100" baseline="0" dirty="0" smtClean="0">
                <a:latin typeface="Arial" panose="020B0604020202020204" pitchFamily="34" charset="0"/>
                <a:cs typeface="Arial" panose="020B0604020202020204" pitchFamily="34" charset="0"/>
              </a:rPr>
              <a:t> will commence or update and existing Domestic Abuse Record, contact the victim, safeguard and refer to local support agencies (</a:t>
            </a:r>
            <a:r>
              <a:rPr lang="en-GB" sz="1100" baseline="0" dirty="0" err="1" smtClean="0">
                <a:latin typeface="Arial" panose="020B0604020202020204" pitchFamily="34" charset="0"/>
                <a:cs typeface="Arial" panose="020B0604020202020204" pitchFamily="34" charset="0"/>
              </a:rPr>
              <a:t>Eg</a:t>
            </a:r>
            <a:r>
              <a:rPr lang="en-GB" sz="1100" baseline="0" dirty="0" smtClean="0">
                <a:latin typeface="Arial" panose="020B0604020202020204" pitchFamily="34" charset="0"/>
                <a:cs typeface="Arial" panose="020B0604020202020204" pitchFamily="34" charset="0"/>
              </a:rPr>
              <a:t>, Women’s Aid, IDVA), issue the victim with a victim leaflet, refer to MARAC if appropriate, document the safety plan on the DAR if DVPO is issued. Review case prior to DVPO expiry, make a home visit etc.</a:t>
            </a:r>
          </a:p>
          <a:p>
            <a:endParaRPr lang="en-GB" sz="1100" baseline="0" dirty="0" smtClean="0">
              <a:latin typeface="Arial" panose="020B0604020202020204" pitchFamily="34" charset="0"/>
              <a:cs typeface="Arial" panose="020B0604020202020204" pitchFamily="34" charset="0"/>
            </a:endParaRPr>
          </a:p>
          <a:p>
            <a:r>
              <a:rPr lang="en-GB" sz="1100" baseline="0" dirty="0" smtClean="0">
                <a:latin typeface="Arial" panose="020B0604020202020204" pitchFamily="34" charset="0"/>
                <a:cs typeface="Arial" panose="020B0604020202020204" pitchFamily="34" charset="0"/>
              </a:rPr>
              <a:t>SWP referral to VSS for all cases where consent is given and on professional judgement, complete referral to voluntary perpetrator scheme (where available).</a:t>
            </a:r>
          </a:p>
          <a:p>
            <a:endParaRPr lang="en-GB" sz="1100" baseline="0" dirty="0" smtClean="0">
              <a:latin typeface="Arial" panose="020B0604020202020204" pitchFamily="34" charset="0"/>
              <a:cs typeface="Arial" panose="020B0604020202020204" pitchFamily="34" charset="0"/>
            </a:endParaRPr>
          </a:p>
          <a:p>
            <a:r>
              <a:rPr lang="en-GB" sz="1100" baseline="0" dirty="0" smtClean="0">
                <a:latin typeface="Arial" panose="020B0604020202020204" pitchFamily="34" charset="0"/>
                <a:cs typeface="Arial" panose="020B0604020202020204" pitchFamily="34" charset="0"/>
              </a:rPr>
              <a:t>Gwent procedures?</a:t>
            </a:r>
          </a:p>
          <a:p>
            <a:endParaRPr lang="en-GB" sz="1100" baseline="0" dirty="0" smtClean="0">
              <a:latin typeface="Arial" panose="020B0604020202020204" pitchFamily="34" charset="0"/>
              <a:cs typeface="Arial" panose="020B0604020202020204" pitchFamily="34" charset="0"/>
            </a:endParaRPr>
          </a:p>
          <a:p>
            <a:r>
              <a:rPr lang="en-GB" sz="1100" baseline="0" dirty="0" smtClean="0">
                <a:latin typeface="Arial" panose="020B0604020202020204" pitchFamily="34" charset="0"/>
                <a:cs typeface="Arial" panose="020B0604020202020204" pitchFamily="34" charset="0"/>
              </a:rPr>
              <a:t>Breach of DVPN – a constable may arrest without warrant if reasonable grounds for believing that the perpetrator has breached the DVPN. The perp must be RIC and brought before a Magistrates court which will hear the application for a DVPO within 24hours from the time of arrest for Breach. Update NICHE occurrence created when the DVPN was issued. The court may adjourn and RIC. 24hours does not include Sundays or Bank Holidays. </a:t>
            </a:r>
            <a:endParaRPr lang="en-GB"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90624A2F-DD43-4DAE-A951-B73727F214F4}" type="slidenum">
              <a:rPr lang="en-GB" smtClean="0"/>
              <a:t>31</a:t>
            </a:fld>
            <a:endParaRPr lang="en-GB"/>
          </a:p>
        </p:txBody>
      </p:sp>
    </p:spTree>
    <p:extLst>
      <p:ext uri="{BB962C8B-B14F-4D97-AF65-F5344CB8AC3E}">
        <p14:creationId xmlns:p14="http://schemas.microsoft.com/office/powerpoint/2010/main" val="226678266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lnSpc>
                <a:spcPct val="100000"/>
              </a:lnSpc>
            </a:pPr>
            <a:r>
              <a:rPr lang="en-GB" sz="1100" dirty="0" smtClean="0">
                <a:latin typeface="Arial" panose="020B0604020202020204" pitchFamily="34" charset="0"/>
                <a:cs typeface="Arial" panose="020B0604020202020204" pitchFamily="34" charset="0"/>
              </a:rPr>
              <a:t>If the perp doesn’t attend the DVPO Hearing, it will be carried out in their absence.</a:t>
            </a:r>
          </a:p>
          <a:p>
            <a:pPr algn="ctr">
              <a:lnSpc>
                <a:spcPct val="100000"/>
              </a:lnSpc>
            </a:pPr>
            <a:endParaRPr lang="en-GB" sz="1100" dirty="0" smtClean="0">
              <a:latin typeface="Arial" panose="020B0604020202020204" pitchFamily="34" charset="0"/>
              <a:cs typeface="Arial" panose="020B0604020202020204" pitchFamily="34" charset="0"/>
            </a:endParaRPr>
          </a:p>
          <a:p>
            <a:pPr algn="l">
              <a:lnSpc>
                <a:spcPct val="100000"/>
              </a:lnSpc>
            </a:pPr>
            <a:r>
              <a:rPr lang="en-GB" sz="1100" dirty="0" smtClean="0">
                <a:latin typeface="Arial" panose="020B0604020202020204" pitchFamily="34" charset="0"/>
                <a:cs typeface="Arial" panose="020B0604020202020204" pitchFamily="34" charset="0"/>
              </a:rPr>
              <a:t>Victims need to be kept updated.</a:t>
            </a:r>
          </a:p>
          <a:p>
            <a:pPr algn="l">
              <a:lnSpc>
                <a:spcPct val="100000"/>
              </a:lnSpc>
            </a:pPr>
            <a:r>
              <a:rPr lang="en-GB" sz="1100" dirty="0" smtClean="0">
                <a:latin typeface="Arial" panose="020B0604020202020204" pitchFamily="34" charset="0"/>
                <a:cs typeface="Arial" panose="020B0604020202020204" pitchFamily="34" charset="0"/>
              </a:rPr>
              <a:t>If the DVPO is contested it will be adjourned for a Full Hearing which should occur later that day or the next day (allowing for Legal Services to attend to “prosecute”) - </a:t>
            </a:r>
            <a:r>
              <a:rPr lang="en-GB" sz="1100" b="1" dirty="0" smtClean="0">
                <a:solidFill>
                  <a:srgbClr val="0000FF"/>
                </a:solidFill>
                <a:latin typeface="Arial" panose="020B0604020202020204" pitchFamily="34" charset="0"/>
                <a:cs typeface="Arial" panose="020B0604020202020204" pitchFamily="34" charset="0"/>
              </a:rPr>
              <a:t>The DVPN stays in force until the Full Hearing takes place.</a:t>
            </a:r>
          </a:p>
          <a:p>
            <a:pPr algn="l">
              <a:lnSpc>
                <a:spcPct val="100000"/>
              </a:lnSpc>
            </a:pPr>
            <a:endParaRPr lang="en-GB" sz="1100" b="1" dirty="0" smtClean="0">
              <a:solidFill>
                <a:srgbClr val="0000FF"/>
              </a:solidFill>
              <a:latin typeface="Arial" panose="020B0604020202020204" pitchFamily="34" charset="0"/>
              <a:cs typeface="Arial" panose="020B0604020202020204" pitchFamily="34" charset="0"/>
            </a:endParaRPr>
          </a:p>
          <a:p>
            <a:pPr algn="l">
              <a:lnSpc>
                <a:spcPct val="100000"/>
              </a:lnSpc>
            </a:pPr>
            <a:r>
              <a:rPr lang="en-GB" sz="1100" b="1" dirty="0" smtClean="0">
                <a:solidFill>
                  <a:srgbClr val="0000FF"/>
                </a:solidFill>
                <a:latin typeface="Arial" panose="020B0604020202020204" pitchFamily="34" charset="0"/>
                <a:cs typeface="Arial" panose="020B0604020202020204" pitchFamily="34" charset="0"/>
              </a:rPr>
              <a:t>DVPO case file –</a:t>
            </a:r>
            <a:r>
              <a:rPr lang="en-GB" sz="1100" b="0" dirty="0" smtClean="0">
                <a:solidFill>
                  <a:srgbClr val="0000FF"/>
                </a:solidFill>
                <a:latin typeface="Arial" panose="020B0604020202020204" pitchFamily="34" charset="0"/>
                <a:cs typeface="Arial" panose="020B0604020202020204" pitchFamily="34" charset="0"/>
              </a:rPr>
              <a:t>front sheet, case summary, witness statements, previous convictions</a:t>
            </a:r>
            <a:r>
              <a:rPr lang="en-GB" sz="1100" b="0" baseline="0" dirty="0" smtClean="0">
                <a:solidFill>
                  <a:srgbClr val="0000FF"/>
                </a:solidFill>
                <a:latin typeface="Arial" panose="020B0604020202020204" pitchFamily="34" charset="0"/>
                <a:cs typeface="Arial" panose="020B0604020202020204" pitchFamily="34" charset="0"/>
              </a:rPr>
              <a:t> of the perpetrator, copy of the AO for the DVPN</a:t>
            </a:r>
          </a:p>
          <a:p>
            <a:pPr algn="l">
              <a:lnSpc>
                <a:spcPct val="100000"/>
              </a:lnSpc>
            </a:pPr>
            <a:endParaRPr lang="en-GB" sz="1100" b="0" baseline="0" dirty="0" smtClean="0">
              <a:solidFill>
                <a:srgbClr val="0000FF"/>
              </a:solidFill>
              <a:latin typeface="Arial" panose="020B0604020202020204" pitchFamily="34" charset="0"/>
              <a:cs typeface="Arial" panose="020B0604020202020204" pitchFamily="34" charset="0"/>
            </a:endParaRPr>
          </a:p>
          <a:p>
            <a:pPr algn="l">
              <a:lnSpc>
                <a:spcPct val="100000"/>
              </a:lnSpc>
              <a:spcBef>
                <a:spcPct val="0"/>
              </a:spcBef>
            </a:pPr>
            <a:r>
              <a:rPr lang="en-GB" sz="1100" dirty="0" smtClean="0">
                <a:latin typeface="Arial" panose="020B0604020202020204" pitchFamily="34" charset="0"/>
                <a:cs typeface="Arial" panose="020B0604020202020204" pitchFamily="34" charset="0"/>
              </a:rPr>
              <a:t>The OIC MUST task the Occurrence to PNC so they can place a marker when the DVPN is issued. </a:t>
            </a:r>
            <a:endParaRPr lang="en-GB" sz="1100" b="1" dirty="0" smtClean="0">
              <a:solidFill>
                <a:srgbClr val="0000FF"/>
              </a:solidFill>
              <a:latin typeface="Arial" panose="020B0604020202020204" pitchFamily="34" charset="0"/>
              <a:cs typeface="Arial" panose="020B0604020202020204" pitchFamily="34" charset="0"/>
            </a:endParaRPr>
          </a:p>
          <a:p>
            <a:pPr algn="l">
              <a:lnSpc>
                <a:spcPct val="100000"/>
              </a:lnSpc>
              <a:spcBef>
                <a:spcPct val="0"/>
              </a:spcBef>
            </a:pPr>
            <a:endParaRPr lang="en-GB" sz="1100" b="1" dirty="0" smtClean="0">
              <a:solidFill>
                <a:srgbClr val="0000FF"/>
              </a:solidFill>
              <a:latin typeface="Arial" panose="020B0604020202020204" pitchFamily="34" charset="0"/>
              <a:cs typeface="Arial" panose="020B0604020202020204" pitchFamily="34" charset="0"/>
            </a:endParaRPr>
          </a:p>
          <a:p>
            <a:pPr algn="l">
              <a:lnSpc>
                <a:spcPct val="100000"/>
              </a:lnSpc>
              <a:spcBef>
                <a:spcPct val="0"/>
              </a:spcBef>
            </a:pPr>
            <a:r>
              <a:rPr lang="en-GB" sz="1100" b="1" dirty="0" smtClean="0">
                <a:solidFill>
                  <a:srgbClr val="0000FF"/>
                </a:solidFill>
                <a:latin typeface="Arial" panose="020B0604020202020204" pitchFamily="34" charset="0"/>
                <a:cs typeface="Arial" panose="020B0604020202020204" pitchFamily="34" charset="0"/>
              </a:rPr>
              <a:t>PNC MUST be tasked when  the DVPO is issued so the marker can be continued.  </a:t>
            </a:r>
          </a:p>
          <a:p>
            <a:pPr algn="l">
              <a:lnSpc>
                <a:spcPct val="100000"/>
              </a:lnSpc>
              <a:spcBef>
                <a:spcPct val="0"/>
              </a:spcBef>
            </a:pPr>
            <a:endParaRPr lang="en-GB" sz="1100" b="1" dirty="0" smtClean="0">
              <a:solidFill>
                <a:srgbClr val="FF0000"/>
              </a:solidFill>
              <a:latin typeface="Arial" panose="020B0604020202020204" pitchFamily="34" charset="0"/>
              <a:cs typeface="Arial" panose="020B0604020202020204" pitchFamily="34" charset="0"/>
            </a:endParaRPr>
          </a:p>
          <a:p>
            <a:pPr algn="l">
              <a:lnSpc>
                <a:spcPct val="100000"/>
              </a:lnSpc>
              <a:spcBef>
                <a:spcPct val="0"/>
              </a:spcBef>
            </a:pPr>
            <a:endParaRPr lang="en-GB" sz="1100" b="1" dirty="0" smtClean="0">
              <a:solidFill>
                <a:srgbClr val="FF0000"/>
              </a:solidFill>
              <a:latin typeface="Arial" panose="020B0604020202020204" pitchFamily="34" charset="0"/>
              <a:cs typeface="Arial" panose="020B0604020202020204" pitchFamily="34" charset="0"/>
            </a:endParaRPr>
          </a:p>
          <a:p>
            <a:pPr algn="l">
              <a:lnSpc>
                <a:spcPct val="100000"/>
              </a:lnSpc>
              <a:spcBef>
                <a:spcPct val="0"/>
              </a:spcBef>
            </a:pPr>
            <a:r>
              <a:rPr lang="en-GB" sz="1100" b="1" dirty="0" smtClean="0">
                <a:solidFill>
                  <a:srgbClr val="FF0000"/>
                </a:solidFill>
                <a:latin typeface="Arial" panose="020B0604020202020204" pitchFamily="34" charset="0"/>
                <a:cs typeface="Arial" panose="020B0604020202020204" pitchFamily="34" charset="0"/>
              </a:rPr>
              <a:t>If there is a </a:t>
            </a:r>
            <a:r>
              <a:rPr lang="en-GB" sz="1100" b="1" i="1" dirty="0" smtClean="0">
                <a:solidFill>
                  <a:srgbClr val="FF0000"/>
                </a:solidFill>
                <a:latin typeface="Arial" panose="020B0604020202020204" pitchFamily="34" charset="0"/>
                <a:cs typeface="Arial" panose="020B0604020202020204" pitchFamily="34" charset="0"/>
              </a:rPr>
              <a:t>“no contact/approach”</a:t>
            </a:r>
            <a:r>
              <a:rPr lang="en-GB" sz="1100" b="1" dirty="0" smtClean="0">
                <a:solidFill>
                  <a:srgbClr val="FF0000"/>
                </a:solidFill>
                <a:latin typeface="Arial" panose="020B0604020202020204" pitchFamily="34" charset="0"/>
                <a:cs typeface="Arial" panose="020B0604020202020204" pitchFamily="34" charset="0"/>
              </a:rPr>
              <a:t> condition in the DVPN and the victim attends the Hearing with the perp - Arrest the perp for Breach of the DVPN!</a:t>
            </a:r>
          </a:p>
          <a:p>
            <a:pPr algn="l">
              <a:lnSpc>
                <a:spcPct val="90000"/>
              </a:lnSpc>
            </a:pPr>
            <a:endParaRPr lang="en-GB" b="1" dirty="0" smtClean="0">
              <a:solidFill>
                <a:srgbClr val="FF0000"/>
              </a:solidFill>
            </a:endParaRPr>
          </a:p>
          <a:p>
            <a:pPr algn="l"/>
            <a:endParaRPr lang="en-GB" dirty="0" smtClean="0"/>
          </a:p>
          <a:p>
            <a:pPr algn="l">
              <a:lnSpc>
                <a:spcPct val="90000"/>
              </a:lnSpc>
            </a:pPr>
            <a:endParaRPr lang="en-GB" sz="1200" b="1" dirty="0" smtClean="0">
              <a:solidFill>
                <a:srgbClr val="0000FF"/>
              </a:solidFill>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sz="1200" b="0" i="0" u="none" strike="noStrike" kern="0" cap="none" spc="0" normalizeH="0" baseline="0" noProof="0" dirty="0" smtClean="0">
              <a:ln>
                <a:noFill/>
              </a:ln>
              <a:solidFill>
                <a:schemeClr val="accent5">
                  <a:lumMod val="50000"/>
                </a:schemeClr>
              </a:solidFill>
              <a:effectLst/>
              <a:uLnTx/>
              <a:uFillTx/>
              <a:latin typeface="Arial"/>
              <a:ea typeface="+mn-ea"/>
              <a:cs typeface="+mn-cs"/>
            </a:endParaRPr>
          </a:p>
        </p:txBody>
      </p:sp>
      <p:sp>
        <p:nvSpPr>
          <p:cNvPr id="4" name="Slide Number Placeholder 3"/>
          <p:cNvSpPr>
            <a:spLocks noGrp="1"/>
          </p:cNvSpPr>
          <p:nvPr>
            <p:ph type="sldNum" sz="quarter" idx="10"/>
          </p:nvPr>
        </p:nvSpPr>
        <p:spPr/>
        <p:txBody>
          <a:bodyPr/>
          <a:lstStyle/>
          <a:p>
            <a:fld id="{90624A2F-DD43-4DAE-A951-B73727F214F4}" type="slidenum">
              <a:rPr lang="en-GB" smtClean="0"/>
              <a:t>32</a:t>
            </a:fld>
            <a:endParaRPr lang="en-GB"/>
          </a:p>
        </p:txBody>
      </p:sp>
    </p:spTree>
    <p:extLst>
      <p:ext uri="{BB962C8B-B14F-4D97-AF65-F5344CB8AC3E}">
        <p14:creationId xmlns:p14="http://schemas.microsoft.com/office/powerpoint/2010/main" val="247678901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lnSpc>
                <a:spcPct val="100000"/>
              </a:lnSpc>
            </a:pPr>
            <a:r>
              <a:rPr lang="en-GB" sz="1100" dirty="0" smtClean="0">
                <a:latin typeface="Arial" panose="020B0604020202020204" pitchFamily="34" charset="0"/>
                <a:cs typeface="Arial" panose="020B0604020202020204" pitchFamily="34" charset="0"/>
              </a:rPr>
              <a:t>If the perp doesn’t attend the DVPO Hearing, it will be carried out in their absence.</a:t>
            </a:r>
          </a:p>
          <a:p>
            <a:pPr algn="ctr">
              <a:lnSpc>
                <a:spcPct val="100000"/>
              </a:lnSpc>
            </a:pPr>
            <a:endParaRPr lang="en-GB" sz="1100" dirty="0" smtClean="0">
              <a:latin typeface="Arial" panose="020B0604020202020204" pitchFamily="34" charset="0"/>
              <a:cs typeface="Arial" panose="020B0604020202020204" pitchFamily="34" charset="0"/>
            </a:endParaRPr>
          </a:p>
          <a:p>
            <a:pPr algn="l">
              <a:lnSpc>
                <a:spcPct val="100000"/>
              </a:lnSpc>
            </a:pPr>
            <a:r>
              <a:rPr lang="en-GB" sz="1100" dirty="0" smtClean="0">
                <a:latin typeface="Arial" panose="020B0604020202020204" pitchFamily="34" charset="0"/>
                <a:cs typeface="Arial" panose="020B0604020202020204" pitchFamily="34" charset="0"/>
              </a:rPr>
              <a:t>Victims need to be kept updated.</a:t>
            </a:r>
          </a:p>
          <a:p>
            <a:pPr algn="l">
              <a:lnSpc>
                <a:spcPct val="100000"/>
              </a:lnSpc>
            </a:pPr>
            <a:r>
              <a:rPr lang="en-GB" sz="1100" dirty="0" smtClean="0">
                <a:latin typeface="Arial" panose="020B0604020202020204" pitchFamily="34" charset="0"/>
                <a:cs typeface="Arial" panose="020B0604020202020204" pitchFamily="34" charset="0"/>
              </a:rPr>
              <a:t>If the DVPO is contested it will be adjourned for a Full Hearing which should occur later that day or the next day (allowing for Legal Services to attend to “prosecute”) - </a:t>
            </a:r>
            <a:r>
              <a:rPr lang="en-GB" sz="1100" b="1" dirty="0" smtClean="0">
                <a:solidFill>
                  <a:srgbClr val="0000FF"/>
                </a:solidFill>
                <a:latin typeface="Arial" panose="020B0604020202020204" pitchFamily="34" charset="0"/>
                <a:cs typeface="Arial" panose="020B0604020202020204" pitchFamily="34" charset="0"/>
              </a:rPr>
              <a:t>The DVPN stays in force until the Full Hearing takes place.</a:t>
            </a:r>
          </a:p>
          <a:p>
            <a:pPr algn="l">
              <a:lnSpc>
                <a:spcPct val="100000"/>
              </a:lnSpc>
            </a:pPr>
            <a:endParaRPr lang="en-GB" sz="1100" b="1" dirty="0" smtClean="0">
              <a:solidFill>
                <a:srgbClr val="0000FF"/>
              </a:solidFill>
              <a:latin typeface="Arial" panose="020B0604020202020204" pitchFamily="34" charset="0"/>
              <a:cs typeface="Arial" panose="020B0604020202020204" pitchFamily="34" charset="0"/>
            </a:endParaRPr>
          </a:p>
          <a:p>
            <a:pPr algn="l">
              <a:lnSpc>
                <a:spcPct val="100000"/>
              </a:lnSpc>
            </a:pPr>
            <a:r>
              <a:rPr lang="en-GB" sz="1100" b="1" dirty="0" smtClean="0">
                <a:solidFill>
                  <a:srgbClr val="0000FF"/>
                </a:solidFill>
                <a:latin typeface="Arial" panose="020B0604020202020204" pitchFamily="34" charset="0"/>
                <a:cs typeface="Arial" panose="020B0604020202020204" pitchFamily="34" charset="0"/>
              </a:rPr>
              <a:t>DVPO case file –</a:t>
            </a:r>
            <a:r>
              <a:rPr lang="en-GB" sz="1100" b="0" dirty="0" smtClean="0">
                <a:solidFill>
                  <a:srgbClr val="0000FF"/>
                </a:solidFill>
                <a:latin typeface="Arial" panose="020B0604020202020204" pitchFamily="34" charset="0"/>
                <a:cs typeface="Arial" panose="020B0604020202020204" pitchFamily="34" charset="0"/>
              </a:rPr>
              <a:t>front sheet, case summary, witness statements, previous convictions</a:t>
            </a:r>
            <a:r>
              <a:rPr lang="en-GB" sz="1100" b="0" baseline="0" dirty="0" smtClean="0">
                <a:solidFill>
                  <a:srgbClr val="0000FF"/>
                </a:solidFill>
                <a:latin typeface="Arial" panose="020B0604020202020204" pitchFamily="34" charset="0"/>
                <a:cs typeface="Arial" panose="020B0604020202020204" pitchFamily="34" charset="0"/>
              </a:rPr>
              <a:t> of the perpetrator, copy of the AO for the DVPN</a:t>
            </a:r>
          </a:p>
          <a:p>
            <a:pPr algn="l">
              <a:lnSpc>
                <a:spcPct val="100000"/>
              </a:lnSpc>
            </a:pPr>
            <a:endParaRPr lang="en-GB" sz="1100" b="0" baseline="0" dirty="0" smtClean="0">
              <a:solidFill>
                <a:srgbClr val="0000FF"/>
              </a:solidFill>
              <a:latin typeface="Arial" panose="020B0604020202020204" pitchFamily="34" charset="0"/>
              <a:cs typeface="Arial" panose="020B0604020202020204" pitchFamily="34" charset="0"/>
            </a:endParaRPr>
          </a:p>
          <a:p>
            <a:pPr algn="l">
              <a:lnSpc>
                <a:spcPct val="100000"/>
              </a:lnSpc>
              <a:spcBef>
                <a:spcPct val="0"/>
              </a:spcBef>
            </a:pPr>
            <a:r>
              <a:rPr lang="en-GB" sz="1100" dirty="0" smtClean="0">
                <a:latin typeface="Arial" panose="020B0604020202020204" pitchFamily="34" charset="0"/>
                <a:cs typeface="Arial" panose="020B0604020202020204" pitchFamily="34" charset="0"/>
              </a:rPr>
              <a:t>The OIC MUST task the Occurrence to PNC so they can place a marker when the DVPN is issued. </a:t>
            </a:r>
            <a:endParaRPr lang="en-GB" sz="1100" b="1" dirty="0" smtClean="0">
              <a:solidFill>
                <a:srgbClr val="0000FF"/>
              </a:solidFill>
              <a:latin typeface="Arial" panose="020B0604020202020204" pitchFamily="34" charset="0"/>
              <a:cs typeface="Arial" panose="020B0604020202020204" pitchFamily="34" charset="0"/>
            </a:endParaRPr>
          </a:p>
          <a:p>
            <a:pPr algn="l">
              <a:lnSpc>
                <a:spcPct val="100000"/>
              </a:lnSpc>
              <a:spcBef>
                <a:spcPct val="0"/>
              </a:spcBef>
            </a:pPr>
            <a:endParaRPr lang="en-GB" sz="1100" b="1" dirty="0" smtClean="0">
              <a:solidFill>
                <a:srgbClr val="0000FF"/>
              </a:solidFill>
              <a:latin typeface="Arial" panose="020B0604020202020204" pitchFamily="34" charset="0"/>
              <a:cs typeface="Arial" panose="020B0604020202020204" pitchFamily="34" charset="0"/>
            </a:endParaRPr>
          </a:p>
          <a:p>
            <a:pPr algn="l">
              <a:lnSpc>
                <a:spcPct val="100000"/>
              </a:lnSpc>
              <a:spcBef>
                <a:spcPct val="0"/>
              </a:spcBef>
            </a:pPr>
            <a:r>
              <a:rPr lang="en-GB" sz="1100" b="1" dirty="0" smtClean="0">
                <a:solidFill>
                  <a:srgbClr val="0000FF"/>
                </a:solidFill>
                <a:latin typeface="Arial" panose="020B0604020202020204" pitchFamily="34" charset="0"/>
                <a:cs typeface="Arial" panose="020B0604020202020204" pitchFamily="34" charset="0"/>
              </a:rPr>
              <a:t>PNC MUST be tasked when  the DVPO is issued so the marker can be continued.  </a:t>
            </a:r>
          </a:p>
          <a:p>
            <a:pPr algn="l">
              <a:lnSpc>
                <a:spcPct val="100000"/>
              </a:lnSpc>
              <a:spcBef>
                <a:spcPct val="0"/>
              </a:spcBef>
            </a:pPr>
            <a:endParaRPr lang="en-GB" sz="1100" b="1" dirty="0" smtClean="0">
              <a:solidFill>
                <a:srgbClr val="FF0000"/>
              </a:solidFill>
              <a:latin typeface="Arial" panose="020B0604020202020204" pitchFamily="34" charset="0"/>
              <a:cs typeface="Arial" panose="020B0604020202020204" pitchFamily="34" charset="0"/>
            </a:endParaRPr>
          </a:p>
          <a:p>
            <a:pPr algn="l">
              <a:lnSpc>
                <a:spcPct val="100000"/>
              </a:lnSpc>
              <a:spcBef>
                <a:spcPct val="0"/>
              </a:spcBef>
            </a:pPr>
            <a:endParaRPr lang="en-GB" sz="1100" b="1" dirty="0" smtClean="0">
              <a:solidFill>
                <a:srgbClr val="FF0000"/>
              </a:solidFill>
              <a:latin typeface="Arial" panose="020B0604020202020204" pitchFamily="34" charset="0"/>
              <a:cs typeface="Arial" panose="020B0604020202020204" pitchFamily="34" charset="0"/>
            </a:endParaRPr>
          </a:p>
          <a:p>
            <a:pPr algn="l">
              <a:lnSpc>
                <a:spcPct val="100000"/>
              </a:lnSpc>
              <a:spcBef>
                <a:spcPct val="0"/>
              </a:spcBef>
            </a:pPr>
            <a:r>
              <a:rPr lang="en-GB" sz="1100" b="1" dirty="0" smtClean="0">
                <a:solidFill>
                  <a:srgbClr val="FF0000"/>
                </a:solidFill>
                <a:latin typeface="Arial" panose="020B0604020202020204" pitchFamily="34" charset="0"/>
                <a:cs typeface="Arial" panose="020B0604020202020204" pitchFamily="34" charset="0"/>
              </a:rPr>
              <a:t>If there is a </a:t>
            </a:r>
            <a:r>
              <a:rPr lang="en-GB" sz="1100" b="1" i="1" dirty="0" smtClean="0">
                <a:solidFill>
                  <a:srgbClr val="FF0000"/>
                </a:solidFill>
                <a:latin typeface="Arial" panose="020B0604020202020204" pitchFamily="34" charset="0"/>
                <a:cs typeface="Arial" panose="020B0604020202020204" pitchFamily="34" charset="0"/>
              </a:rPr>
              <a:t>“no contact/approach”</a:t>
            </a:r>
            <a:r>
              <a:rPr lang="en-GB" sz="1100" b="1" dirty="0" smtClean="0">
                <a:solidFill>
                  <a:srgbClr val="FF0000"/>
                </a:solidFill>
                <a:latin typeface="Arial" panose="020B0604020202020204" pitchFamily="34" charset="0"/>
                <a:cs typeface="Arial" panose="020B0604020202020204" pitchFamily="34" charset="0"/>
              </a:rPr>
              <a:t> condition in the DVPN and the victim attends the Hearing with the perp - Arrest the perp for Breach of the DVPN!</a:t>
            </a:r>
          </a:p>
          <a:p>
            <a:pPr algn="l">
              <a:lnSpc>
                <a:spcPct val="90000"/>
              </a:lnSpc>
            </a:pPr>
            <a:endParaRPr lang="en-GB" b="1" dirty="0" smtClean="0">
              <a:solidFill>
                <a:srgbClr val="FF0000"/>
              </a:solidFill>
            </a:endParaRPr>
          </a:p>
          <a:p>
            <a:pPr algn="l"/>
            <a:endParaRPr lang="en-GB" dirty="0" smtClean="0"/>
          </a:p>
          <a:p>
            <a:pPr algn="l">
              <a:lnSpc>
                <a:spcPct val="90000"/>
              </a:lnSpc>
            </a:pPr>
            <a:endParaRPr lang="en-GB" sz="1200" b="1" dirty="0" smtClean="0">
              <a:solidFill>
                <a:srgbClr val="0000FF"/>
              </a:solidFill>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sz="1200" b="0" i="0" u="none" strike="noStrike" kern="0" cap="none" spc="0" normalizeH="0" baseline="0" noProof="0" dirty="0" smtClean="0">
              <a:ln>
                <a:noFill/>
              </a:ln>
              <a:solidFill>
                <a:schemeClr val="accent5">
                  <a:lumMod val="50000"/>
                </a:schemeClr>
              </a:solidFill>
              <a:effectLst/>
              <a:uLnTx/>
              <a:uFillTx/>
              <a:latin typeface="Arial"/>
              <a:ea typeface="+mn-ea"/>
              <a:cs typeface="+mn-cs"/>
            </a:endParaRPr>
          </a:p>
        </p:txBody>
      </p:sp>
      <p:sp>
        <p:nvSpPr>
          <p:cNvPr id="4" name="Slide Number Placeholder 3"/>
          <p:cNvSpPr>
            <a:spLocks noGrp="1"/>
          </p:cNvSpPr>
          <p:nvPr>
            <p:ph type="sldNum" sz="quarter" idx="10"/>
          </p:nvPr>
        </p:nvSpPr>
        <p:spPr/>
        <p:txBody>
          <a:bodyPr/>
          <a:lstStyle/>
          <a:p>
            <a:fld id="{90624A2F-DD43-4DAE-A951-B73727F214F4}" type="slidenum">
              <a:rPr lang="en-GB" smtClean="0"/>
              <a:t>33</a:t>
            </a:fld>
            <a:endParaRPr lang="en-GB"/>
          </a:p>
        </p:txBody>
      </p:sp>
    </p:spTree>
    <p:extLst>
      <p:ext uri="{BB962C8B-B14F-4D97-AF65-F5344CB8AC3E}">
        <p14:creationId xmlns:p14="http://schemas.microsoft.com/office/powerpoint/2010/main" val="22796344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lnSpc>
                <a:spcPct val="100000"/>
              </a:lnSpc>
            </a:pPr>
            <a:endParaRPr lang="en-GB" sz="1100" b="1" dirty="0" smtClean="0">
              <a:solidFill>
                <a:srgbClr val="FF0000"/>
              </a:solidFill>
              <a:latin typeface="Arial" panose="020B0604020202020204" pitchFamily="34" charset="0"/>
              <a:cs typeface="Arial" panose="020B0604020202020204" pitchFamily="34" charset="0"/>
            </a:endParaRPr>
          </a:p>
          <a:p>
            <a:pPr algn="l">
              <a:lnSpc>
                <a:spcPct val="100000"/>
              </a:lnSpc>
            </a:pPr>
            <a:r>
              <a:rPr lang="en-GB" sz="1100" dirty="0" smtClean="0">
                <a:latin typeface="Arial" panose="020B0604020202020204" pitchFamily="34" charset="0"/>
                <a:cs typeface="Arial" panose="020B0604020202020204" pitchFamily="34" charset="0"/>
              </a:rPr>
              <a:t>Click onto hyperlink ,play Panorama </a:t>
            </a:r>
            <a:r>
              <a:rPr lang="en-GB" sz="1100" dirty="0" err="1" smtClean="0">
                <a:latin typeface="Arial" panose="020B0604020202020204" pitchFamily="34" charset="0"/>
                <a:cs typeface="Arial" panose="020B0604020202020204" pitchFamily="34" charset="0"/>
              </a:rPr>
              <a:t>upto</a:t>
            </a:r>
            <a:r>
              <a:rPr lang="en-GB" sz="1100" baseline="0" dirty="0" smtClean="0">
                <a:latin typeface="Arial" panose="020B0604020202020204" pitchFamily="34" charset="0"/>
                <a:cs typeface="Arial" panose="020B0604020202020204" pitchFamily="34" charset="0"/>
              </a:rPr>
              <a:t> 17mins 45 secs</a:t>
            </a:r>
          </a:p>
          <a:p>
            <a:pPr algn="l">
              <a:lnSpc>
                <a:spcPct val="100000"/>
              </a:lnSpc>
            </a:pPr>
            <a:endParaRPr lang="en-GB" sz="1100" baseline="0" dirty="0" smtClean="0">
              <a:latin typeface="Arial" panose="020B0604020202020204" pitchFamily="34" charset="0"/>
              <a:cs typeface="Arial" panose="020B0604020202020204" pitchFamily="34" charset="0"/>
            </a:endParaRPr>
          </a:p>
          <a:p>
            <a:pPr algn="l">
              <a:lnSpc>
                <a:spcPct val="100000"/>
              </a:lnSpc>
            </a:pPr>
            <a:r>
              <a:rPr lang="en-GB" sz="1100" baseline="0" dirty="0" smtClean="0">
                <a:latin typeface="Arial" panose="020B0604020202020204" pitchFamily="34" charset="0"/>
                <a:cs typeface="Arial" panose="020B0604020202020204" pitchFamily="34" charset="0"/>
              </a:rPr>
              <a:t>Group activity 4 – see handout</a:t>
            </a:r>
          </a:p>
          <a:p>
            <a:pPr algn="l"/>
            <a:endParaRPr lang="en-GB" baseline="0" dirty="0" smtClean="0"/>
          </a:p>
          <a:p>
            <a:pPr algn="l"/>
            <a:endParaRPr lang="en-GB" dirty="0" smtClean="0"/>
          </a:p>
          <a:p>
            <a:pPr algn="l">
              <a:lnSpc>
                <a:spcPct val="90000"/>
              </a:lnSpc>
            </a:pPr>
            <a:endParaRPr lang="en-GB" sz="1200" b="1" dirty="0" smtClean="0">
              <a:solidFill>
                <a:srgbClr val="0000FF"/>
              </a:solidFill>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sz="1200" b="0" i="0" u="none" strike="noStrike" kern="0" cap="none" spc="0" normalizeH="0" baseline="0" noProof="0" dirty="0" smtClean="0">
              <a:ln>
                <a:noFill/>
              </a:ln>
              <a:solidFill>
                <a:schemeClr val="accent5">
                  <a:lumMod val="50000"/>
                </a:schemeClr>
              </a:solidFill>
              <a:effectLst/>
              <a:uLnTx/>
              <a:uFillTx/>
              <a:latin typeface="Arial"/>
              <a:ea typeface="+mn-ea"/>
              <a:cs typeface="+mn-cs"/>
            </a:endParaRPr>
          </a:p>
        </p:txBody>
      </p:sp>
      <p:sp>
        <p:nvSpPr>
          <p:cNvPr id="4" name="Slide Number Placeholder 3"/>
          <p:cNvSpPr>
            <a:spLocks noGrp="1"/>
          </p:cNvSpPr>
          <p:nvPr>
            <p:ph type="sldNum" sz="quarter" idx="10"/>
          </p:nvPr>
        </p:nvSpPr>
        <p:spPr/>
        <p:txBody>
          <a:bodyPr/>
          <a:lstStyle/>
          <a:p>
            <a:fld id="{90624A2F-DD43-4DAE-A951-B73727F214F4}" type="slidenum">
              <a:rPr lang="en-GB" smtClean="0"/>
              <a:t>34</a:t>
            </a:fld>
            <a:endParaRPr lang="en-GB"/>
          </a:p>
        </p:txBody>
      </p:sp>
    </p:spTree>
    <p:extLst>
      <p:ext uri="{BB962C8B-B14F-4D97-AF65-F5344CB8AC3E}">
        <p14:creationId xmlns:p14="http://schemas.microsoft.com/office/powerpoint/2010/main" val="68711663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35</a:t>
            </a:fld>
            <a:endParaRPr lang="en-GB"/>
          </a:p>
        </p:txBody>
      </p:sp>
    </p:spTree>
    <p:extLst>
      <p:ext uri="{BB962C8B-B14F-4D97-AF65-F5344CB8AC3E}">
        <p14:creationId xmlns:p14="http://schemas.microsoft.com/office/powerpoint/2010/main" val="40845781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8B2DD80-2896-40E9-A8FD-0602C065F1AE}" type="datetimeFigureOut">
              <a:rPr lang="en-GB" smtClean="0"/>
              <a:t>21/02/2019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6832596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8B2DD80-2896-40E9-A8FD-0602C065F1AE}" type="datetimeFigureOut">
              <a:rPr lang="en-GB" smtClean="0"/>
              <a:t>21/02/2019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029847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21/02/2019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634509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8B2DD80-2896-40E9-A8FD-0602C065F1AE}" type="datetimeFigureOut">
              <a:rPr lang="en-GB" smtClean="0"/>
              <a:t>21/02/2019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2761356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8B2DD80-2896-40E9-A8FD-0602C065F1AE}" type="datetimeFigureOut">
              <a:rPr lang="en-GB" smtClean="0"/>
              <a:t>21/02/2019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791357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8B2DD80-2896-40E9-A8FD-0602C065F1AE}" type="datetimeFigureOut">
              <a:rPr lang="en-GB" smtClean="0"/>
              <a:t>21/02/2019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0261722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21/02/2019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763947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21/02/2019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2547174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21/02/2019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435101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8B2DD80-2896-40E9-A8FD-0602C065F1AE}" type="datetimeFigureOut">
              <a:rPr lang="en-GB" smtClean="0"/>
              <a:t>21/02/2019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903901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8B2DD80-2896-40E9-A8FD-0602C065F1AE}" type="datetimeFigureOut">
              <a:rPr lang="en-GB" smtClean="0"/>
              <a:t>21/02/2019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0518136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2DD80-2896-40E9-A8FD-0602C065F1AE}" type="datetimeFigureOut">
              <a:rPr lang="en-GB" smtClean="0"/>
              <a:t>21/02/2019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12192000" cy="223138"/>
          </a:xfrm>
          <a:prstGeom prst="rect">
            <a:avLst/>
          </a:prstGeom>
          <a:noFill/>
        </p:spPr>
        <p:txBody>
          <a:bodyPr vert="horz" rtlCol="0">
            <a:spAutoFit/>
          </a:bodyPr>
          <a:lstStyle/>
          <a:p>
            <a:pPr algn="l"/>
            <a:r>
              <a:rPr lang="en-GB" sz="850" b="0" i="0" u="none" baseline="0" smtClean="0">
                <a:solidFill>
                  <a:srgbClr val="000000"/>
                </a:solidFill>
                <a:latin typeface="Microsoft Sans Serif" panose="020B0604020202020204" pitchFamily="34" charset="0"/>
              </a:rPr>
              <a:t> </a:t>
            </a:r>
            <a:endParaRPr lang="en-GB" sz="850" b="0" i="0" u="none" baseline="0">
              <a:solidFill>
                <a:srgbClr val="000000"/>
              </a:solidFill>
              <a:latin typeface="Microsoft Sans Serif" panose="020B0604020202020204" pitchFamily="34" charset="0"/>
            </a:endParaRPr>
          </a:p>
        </p:txBody>
      </p:sp>
      <p:sp>
        <p:nvSpPr>
          <p:cNvPr id="8" name="fl" descr=" "/>
          <p:cNvSpPr txBox="1"/>
          <p:nvPr userDrawn="1"/>
        </p:nvSpPr>
        <p:spPr>
          <a:xfrm>
            <a:off x="0" y="6537960"/>
            <a:ext cx="12192000" cy="223138"/>
          </a:xfrm>
          <a:prstGeom prst="rect">
            <a:avLst/>
          </a:prstGeom>
          <a:noFill/>
        </p:spPr>
        <p:txBody>
          <a:bodyPr vert="horz" rtlCol="0">
            <a:spAutoFit/>
          </a:bodyPr>
          <a:lstStyle/>
          <a:p>
            <a:pPr algn="l"/>
            <a:r>
              <a:rPr lang="en-GB" sz="850" b="0" i="0" u="none" baseline="0" smtClean="0">
                <a:solidFill>
                  <a:srgbClr val="000000"/>
                </a:solidFill>
                <a:latin typeface="Microsoft Sans Serif" panose="020B0604020202020204" pitchFamily="34" charset="0"/>
              </a:rPr>
              <a:t> </a:t>
            </a:r>
            <a:endParaRPr lang="en-GB" sz="850" b="0" i="0" u="none" baseline="0">
              <a:solidFill>
                <a:srgbClr val="000000"/>
              </a:solidFill>
              <a:latin typeface="Microsoft Sans Serif" panose="020B0604020202020204" pitchFamily="34" charset="0"/>
            </a:endParaRPr>
          </a:p>
        </p:txBody>
      </p:sp>
    </p:spTree>
    <p:extLst>
      <p:ext uri="{BB962C8B-B14F-4D97-AF65-F5344CB8AC3E}">
        <p14:creationId xmlns:p14="http://schemas.microsoft.com/office/powerpoint/2010/main" val="415243983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1.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4.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s://youtu.be/Zu4rP9wureY"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12.jp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394812" y="1749963"/>
            <a:ext cx="4551903"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000" b="1" dirty="0" smtClean="0">
                <a:solidFill>
                  <a:srgbClr val="CD1141"/>
                </a:solidFill>
                <a:latin typeface="Tahoma" panose="020B0604030504040204" pitchFamily="34" charset="0"/>
                <a:ea typeface="Tahoma" panose="020B0604030504040204" pitchFamily="34" charset="0"/>
                <a:cs typeface="Tahoma" panose="020B0604030504040204" pitchFamily="34" charset="0"/>
              </a:rPr>
              <a:t>Domestic Abuse</a:t>
            </a:r>
            <a:endParaRPr kumimoji="0" lang="en-GB" sz="4000" b="1" i="0" u="none" strike="noStrike" kern="1200" cap="none" spc="0" normalizeH="0" baseline="0" noProof="0" dirty="0" smtClean="0">
              <a:ln>
                <a:noFill/>
              </a:ln>
              <a:solidFill>
                <a:srgbClr val="CD1141"/>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srgbClr val="002060"/>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2" name="Picture 1"/>
          <p:cNvPicPr>
            <a:picLocks noChangeAspect="1"/>
          </p:cNvPicPr>
          <p:nvPr/>
        </p:nvPicPr>
        <p:blipFill>
          <a:blip r:embed="rId4"/>
          <a:stretch>
            <a:fillRect/>
          </a:stretch>
        </p:blipFill>
        <p:spPr>
          <a:xfrm>
            <a:off x="67237" y="99009"/>
            <a:ext cx="792549" cy="957155"/>
          </a:xfrm>
          <a:prstGeom prst="rect">
            <a:avLst/>
          </a:prstGeom>
        </p:spPr>
      </p:pic>
    </p:spTree>
    <p:extLst>
      <p:ext uri="{BB962C8B-B14F-4D97-AF65-F5344CB8AC3E}">
        <p14:creationId xmlns:p14="http://schemas.microsoft.com/office/powerpoint/2010/main" val="4025257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Content Placeholder 2"/>
          <p:cNvSpPr txBox="1">
            <a:spLocks/>
          </p:cNvSpPr>
          <p:nvPr/>
        </p:nvSpPr>
        <p:spPr bwMode="auto">
          <a:xfrm>
            <a:off x="1107346" y="1153150"/>
            <a:ext cx="9840287" cy="5381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a:solidFill>
                  <a:schemeClr val="tx1"/>
                </a:solidFill>
                <a:latin typeface="+mn-lt"/>
                <a:ea typeface="+mn-ea"/>
                <a:cs typeface="+mn-cs"/>
              </a:defRPr>
            </a:lvl1pPr>
            <a:lvl2pPr marL="742950" indent="-285750" algn="l" rtl="0" eaLnBrk="0" fontAlgn="base" hangingPunct="0">
              <a:spcBef>
                <a:spcPct val="20000"/>
              </a:spcBef>
              <a:spcAft>
                <a:spcPct val="0"/>
              </a:spcAft>
              <a:buChar char="–"/>
              <a:defRPr>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a:solidFill>
                  <a:schemeClr val="tx1"/>
                </a:solidFill>
                <a:latin typeface="+mn-lt"/>
              </a:defRPr>
            </a:lvl4pPr>
            <a:lvl5pPr marL="2057400" indent="-228600" algn="l" rtl="0" eaLnBrk="0" fontAlgn="base" hangingPunct="0">
              <a:spcBef>
                <a:spcPct val="20000"/>
              </a:spcBef>
              <a:spcAft>
                <a:spcPct val="0"/>
              </a:spcAft>
              <a:buChar char="»"/>
              <a:defRPr>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a:lstStyle>
          <a:p>
            <a:pPr marL="0" indent="0" algn="ctr">
              <a:buFontTx/>
              <a:buNone/>
            </a:pPr>
            <a:endParaRPr lang="en-GB" altLang="en-US" kern="0" dirty="0" smtClean="0">
              <a:latin typeface="Comic Sans MS" panose="030F0702030302020204" pitchFamily="66" charset="0"/>
            </a:endParaRPr>
          </a:p>
          <a:p>
            <a:pPr marL="0" indent="0" algn="ctr">
              <a:buFontTx/>
              <a:buNone/>
            </a:pPr>
            <a:r>
              <a:rPr lang="en-GB" altLang="en-US" sz="2400" kern="0" dirty="0" smtClean="0"/>
              <a:t>“Any incident or pattern of incidents of controlling, coercive or threatening behaviour, violence or abuse between those aged 16 or over who are or have been intimate partners or family members regardless of gender or sexuality. </a:t>
            </a:r>
          </a:p>
          <a:p>
            <a:pPr marL="0" indent="0" algn="ctr">
              <a:buFontTx/>
              <a:buNone/>
            </a:pPr>
            <a:endParaRPr lang="en-GB" altLang="en-US" sz="2400" kern="0" dirty="0"/>
          </a:p>
          <a:p>
            <a:pPr marL="0" indent="0" algn="ctr">
              <a:buFontTx/>
              <a:buNone/>
            </a:pPr>
            <a:r>
              <a:rPr lang="en-GB" altLang="en-US" sz="2400" kern="0" dirty="0" smtClean="0"/>
              <a:t>This can encompass, but is not limited to, the following types of abuse: psychological, physical, sexual, financial or emotional”</a:t>
            </a:r>
          </a:p>
          <a:p>
            <a:pPr marL="0" indent="0" algn="ctr">
              <a:buFontTx/>
              <a:buNone/>
            </a:pPr>
            <a:r>
              <a:rPr lang="en-GB" altLang="en-US" sz="2400" kern="0" dirty="0" smtClean="0"/>
              <a:t> </a:t>
            </a:r>
          </a:p>
          <a:p>
            <a:pPr marL="0" indent="0" algn="ctr">
              <a:buFontTx/>
              <a:buNone/>
            </a:pPr>
            <a:r>
              <a:rPr lang="en-GB" altLang="en-US" sz="2400" kern="0" dirty="0" smtClean="0"/>
              <a:t>(Family members are defined as mother, father, son, daughter, brother, sister and grandparent whether directly related, in-laws or step family).</a:t>
            </a:r>
          </a:p>
        </p:txBody>
      </p:sp>
      <p:sp>
        <p:nvSpPr>
          <p:cNvPr id="5" name="TextBox 4"/>
          <p:cNvSpPr txBox="1"/>
          <p:nvPr/>
        </p:nvSpPr>
        <p:spPr>
          <a:xfrm>
            <a:off x="1817936" y="276311"/>
            <a:ext cx="8280920" cy="646331"/>
          </a:xfrm>
          <a:prstGeom prst="rect">
            <a:avLst/>
          </a:prstGeom>
          <a:solidFill>
            <a:srgbClr val="002060"/>
          </a:solidFill>
        </p:spPr>
        <p:txBody>
          <a:bodyPr wrap="square" rtlCol="0">
            <a:spAutoFit/>
          </a:bodyPr>
          <a:lstStyle/>
          <a:p>
            <a:pPr algn="ctr"/>
            <a:r>
              <a:rPr lang="en-GB" sz="3600" b="1" dirty="0" smtClean="0">
                <a:solidFill>
                  <a:schemeClr val="bg1"/>
                </a:solidFill>
              </a:rPr>
              <a:t>Definition of Domestic Abuse</a:t>
            </a:r>
            <a:endParaRPr lang="en-GB" sz="3600" b="1" dirty="0">
              <a:solidFill>
                <a:schemeClr val="bg1"/>
              </a:solidFill>
            </a:endParaRPr>
          </a:p>
        </p:txBody>
      </p:sp>
    </p:spTree>
    <p:extLst>
      <p:ext uri="{BB962C8B-B14F-4D97-AF65-F5344CB8AC3E}">
        <p14:creationId xmlns:p14="http://schemas.microsoft.com/office/powerpoint/2010/main" val="2671287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anim calcmode="lin" valueType="num">
                                      <p:cBhvr additive="base">
                                        <p:cTn id="13"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5" end="5"/>
                                            </p:txEl>
                                          </p:spTgt>
                                        </p:tgtEl>
                                        <p:attrNameLst>
                                          <p:attrName>style.visibility</p:attrName>
                                        </p:attrNameLst>
                                      </p:cBhvr>
                                      <p:to>
                                        <p:strVal val="visible"/>
                                      </p:to>
                                    </p:set>
                                    <p:anim calcmode="lin" valueType="num">
                                      <p:cBhvr additive="base">
                                        <p:cTn id="25"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2037275" y="2402911"/>
            <a:ext cx="8229600" cy="98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b="1">
                <a:solidFill>
                  <a:schemeClr val="bg2"/>
                </a:solidFill>
                <a:latin typeface="+mj-lt"/>
                <a:ea typeface="+mj-ea"/>
                <a:cs typeface="+mj-cs"/>
              </a:defRPr>
            </a:lvl1pPr>
            <a:lvl2pPr algn="l" rtl="0" eaLnBrk="0" fontAlgn="base" hangingPunct="0">
              <a:spcBef>
                <a:spcPct val="0"/>
              </a:spcBef>
              <a:spcAft>
                <a:spcPct val="0"/>
              </a:spcAft>
              <a:defRPr sz="3200" b="1">
                <a:solidFill>
                  <a:schemeClr val="bg2"/>
                </a:solidFill>
                <a:latin typeface="Arial Black" pitchFamily="34" charset="0"/>
                <a:ea typeface="Osaka" pitchFamily="1" charset="-128"/>
              </a:defRPr>
            </a:lvl2pPr>
            <a:lvl3pPr algn="l" rtl="0" eaLnBrk="0" fontAlgn="base" hangingPunct="0">
              <a:spcBef>
                <a:spcPct val="0"/>
              </a:spcBef>
              <a:spcAft>
                <a:spcPct val="0"/>
              </a:spcAft>
              <a:defRPr sz="3200" b="1">
                <a:solidFill>
                  <a:schemeClr val="bg2"/>
                </a:solidFill>
                <a:latin typeface="Arial Black" pitchFamily="34" charset="0"/>
                <a:ea typeface="Osaka" pitchFamily="1" charset="-128"/>
              </a:defRPr>
            </a:lvl3pPr>
            <a:lvl4pPr algn="l" rtl="0" eaLnBrk="0" fontAlgn="base" hangingPunct="0">
              <a:spcBef>
                <a:spcPct val="0"/>
              </a:spcBef>
              <a:spcAft>
                <a:spcPct val="0"/>
              </a:spcAft>
              <a:defRPr sz="3200" b="1">
                <a:solidFill>
                  <a:schemeClr val="bg2"/>
                </a:solidFill>
                <a:latin typeface="Arial Black" pitchFamily="34" charset="0"/>
                <a:ea typeface="Osaka" pitchFamily="1" charset="-128"/>
              </a:defRPr>
            </a:lvl4pPr>
            <a:lvl5pPr algn="l" rtl="0" eaLnBrk="0" fontAlgn="base" hangingPunct="0">
              <a:spcBef>
                <a:spcPct val="0"/>
              </a:spcBef>
              <a:spcAft>
                <a:spcPct val="0"/>
              </a:spcAft>
              <a:defRPr sz="3200" b="1">
                <a:solidFill>
                  <a:schemeClr val="bg2"/>
                </a:solidFill>
                <a:latin typeface="Arial Black" pitchFamily="34" charset="0"/>
                <a:ea typeface="Osaka" pitchFamily="1" charset="-128"/>
              </a:defRPr>
            </a:lvl5pPr>
            <a:lvl6pPr marL="457200" algn="l" rtl="0" fontAlgn="base">
              <a:spcBef>
                <a:spcPct val="0"/>
              </a:spcBef>
              <a:spcAft>
                <a:spcPct val="0"/>
              </a:spcAft>
              <a:defRPr sz="3200" b="1">
                <a:solidFill>
                  <a:schemeClr val="bg2"/>
                </a:solidFill>
                <a:latin typeface="Arial Black" pitchFamily="34" charset="0"/>
                <a:ea typeface="Osaka" pitchFamily="1" charset="-128"/>
              </a:defRPr>
            </a:lvl6pPr>
            <a:lvl7pPr marL="914400" algn="l" rtl="0" fontAlgn="base">
              <a:spcBef>
                <a:spcPct val="0"/>
              </a:spcBef>
              <a:spcAft>
                <a:spcPct val="0"/>
              </a:spcAft>
              <a:defRPr sz="3200" b="1">
                <a:solidFill>
                  <a:schemeClr val="bg2"/>
                </a:solidFill>
                <a:latin typeface="Arial Black" pitchFamily="34" charset="0"/>
                <a:ea typeface="Osaka" pitchFamily="1" charset="-128"/>
              </a:defRPr>
            </a:lvl7pPr>
            <a:lvl8pPr marL="1371600" algn="l" rtl="0" fontAlgn="base">
              <a:spcBef>
                <a:spcPct val="0"/>
              </a:spcBef>
              <a:spcAft>
                <a:spcPct val="0"/>
              </a:spcAft>
              <a:defRPr sz="3200" b="1">
                <a:solidFill>
                  <a:schemeClr val="bg2"/>
                </a:solidFill>
                <a:latin typeface="Arial Black" pitchFamily="34" charset="0"/>
                <a:ea typeface="Osaka" pitchFamily="1" charset="-128"/>
              </a:defRPr>
            </a:lvl8pPr>
            <a:lvl9pPr marL="1828800" algn="l" rtl="0" fontAlgn="base">
              <a:spcBef>
                <a:spcPct val="0"/>
              </a:spcBef>
              <a:spcAft>
                <a:spcPct val="0"/>
              </a:spcAft>
              <a:defRPr sz="3200" b="1">
                <a:solidFill>
                  <a:schemeClr val="bg2"/>
                </a:solidFill>
                <a:latin typeface="Arial Black" pitchFamily="34" charset="0"/>
                <a:ea typeface="Osaka" pitchFamily="1"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en-US" sz="3200" b="1" i="0" u="none" strike="noStrike" kern="0" cap="none" spc="0" normalizeH="0" baseline="0" noProof="0" dirty="0" smtClean="0">
                <a:ln>
                  <a:noFill/>
                </a:ln>
                <a:solidFill>
                  <a:schemeClr val="tx1"/>
                </a:solidFill>
                <a:effectLst/>
                <a:uLnTx/>
                <a:uFillTx/>
                <a:latin typeface="Arial" panose="020B0604020202020204" pitchFamily="34" charset="0"/>
                <a:cs typeface="Arial" panose="020B0604020202020204" pitchFamily="34" charset="0"/>
              </a:rPr>
              <a:t>What do you need to </a:t>
            </a:r>
            <a:r>
              <a:rPr lang="en-GB" altLang="en-US" kern="0" dirty="0" smtClean="0">
                <a:solidFill>
                  <a:schemeClr val="tx1"/>
                </a:solidFill>
                <a:latin typeface="Arial" panose="020B0604020202020204" pitchFamily="34" charset="0"/>
                <a:cs typeface="Arial" panose="020B0604020202020204" pitchFamily="34" charset="0"/>
              </a:rPr>
              <a:t>know prior </a:t>
            </a:r>
            <a:r>
              <a:rPr kumimoji="0" lang="en-GB" altLang="en-US" sz="3200" b="1" i="0" u="none" strike="noStrike" kern="0" cap="none" spc="0" normalizeH="0" baseline="0" noProof="0" dirty="0" smtClean="0">
                <a:ln>
                  <a:noFill/>
                </a:ln>
                <a:solidFill>
                  <a:schemeClr val="tx1"/>
                </a:solidFill>
                <a:effectLst/>
                <a:uLnTx/>
                <a:uFillTx/>
                <a:latin typeface="Arial" panose="020B0604020202020204" pitchFamily="34" charset="0"/>
                <a:cs typeface="Arial" panose="020B0604020202020204" pitchFamily="34" charset="0"/>
              </a:rPr>
              <a:t>to attending an incident of Domestic abuse?</a:t>
            </a:r>
          </a:p>
        </p:txBody>
      </p:sp>
      <p:sp>
        <p:nvSpPr>
          <p:cNvPr id="5" name="TextBox 4"/>
          <p:cNvSpPr txBox="1"/>
          <p:nvPr/>
        </p:nvSpPr>
        <p:spPr>
          <a:xfrm>
            <a:off x="1817936" y="255991"/>
            <a:ext cx="8280920" cy="646331"/>
          </a:xfrm>
          <a:prstGeom prst="rect">
            <a:avLst/>
          </a:prstGeom>
          <a:solidFill>
            <a:srgbClr val="002060"/>
          </a:solidFill>
        </p:spPr>
        <p:txBody>
          <a:bodyPr wrap="square" rtlCol="0">
            <a:spAutoFit/>
          </a:bodyPr>
          <a:lstStyle/>
          <a:p>
            <a:pPr algn="ctr"/>
            <a:r>
              <a:rPr lang="en-GB" sz="3600" b="1" dirty="0" smtClean="0">
                <a:solidFill>
                  <a:schemeClr val="bg1"/>
                </a:solidFill>
              </a:rPr>
              <a:t>First Response</a:t>
            </a:r>
            <a:endParaRPr lang="en-GB" sz="3600" b="1" dirty="0">
              <a:solidFill>
                <a:schemeClr val="bg1"/>
              </a:solidFill>
            </a:endParaRPr>
          </a:p>
        </p:txBody>
      </p:sp>
    </p:spTree>
    <p:extLst>
      <p:ext uri="{BB962C8B-B14F-4D97-AF65-F5344CB8AC3E}">
        <p14:creationId xmlns:p14="http://schemas.microsoft.com/office/powerpoint/2010/main" val="306003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Content Placeholder 2"/>
          <p:cNvSpPr txBox="1">
            <a:spLocks/>
          </p:cNvSpPr>
          <p:nvPr/>
        </p:nvSpPr>
        <p:spPr bwMode="auto">
          <a:xfrm>
            <a:off x="928048" y="341194"/>
            <a:ext cx="10399593" cy="506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a:solidFill>
                  <a:schemeClr val="tx1"/>
                </a:solidFill>
                <a:latin typeface="+mn-lt"/>
                <a:ea typeface="+mn-ea"/>
                <a:cs typeface="+mn-cs"/>
              </a:defRPr>
            </a:lvl1pPr>
            <a:lvl2pPr marL="742950" indent="-285750" algn="l" rtl="0" eaLnBrk="0" fontAlgn="base" hangingPunct="0">
              <a:spcBef>
                <a:spcPct val="20000"/>
              </a:spcBef>
              <a:spcAft>
                <a:spcPct val="0"/>
              </a:spcAft>
              <a:buChar char="–"/>
              <a:defRPr>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a:solidFill>
                  <a:schemeClr val="tx1"/>
                </a:solidFill>
                <a:latin typeface="+mn-lt"/>
              </a:defRPr>
            </a:lvl4pPr>
            <a:lvl5pPr marL="2057400" indent="-228600" algn="l" rtl="0" eaLnBrk="0" fontAlgn="base" hangingPunct="0">
              <a:spcBef>
                <a:spcPct val="20000"/>
              </a:spcBef>
              <a:spcAft>
                <a:spcPct val="0"/>
              </a:spcAft>
              <a:buChar char="»"/>
              <a:defRPr>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a:lstStyle>
          <a:p>
            <a:pPr marL="0" indent="0" algn="ctr">
              <a:buFontTx/>
              <a:buNone/>
            </a:pPr>
            <a:endParaRPr lang="en-GB" altLang="en-US" kern="0" dirty="0" smtClean="0">
              <a:latin typeface="Comic Sans MS" panose="030F0702030302020204" pitchFamily="66" charset="0"/>
            </a:endParaRPr>
          </a:p>
        </p:txBody>
      </p:sp>
      <p:pic>
        <p:nvPicPr>
          <p:cNvPr id="5" name="Picture 4"/>
          <p:cNvPicPr>
            <a:picLocks noChangeAspect="1"/>
          </p:cNvPicPr>
          <p:nvPr/>
        </p:nvPicPr>
        <p:blipFill rotWithShape="1">
          <a:blip r:embed="rId4"/>
          <a:srcRect l="1656" t="8486"/>
          <a:stretch/>
        </p:blipFill>
        <p:spPr>
          <a:xfrm>
            <a:off x="928048" y="341194"/>
            <a:ext cx="10697895" cy="5618735"/>
          </a:xfrm>
          <a:prstGeom prst="rect">
            <a:avLst/>
          </a:prstGeom>
        </p:spPr>
      </p:pic>
    </p:spTree>
    <p:extLst>
      <p:ext uri="{BB962C8B-B14F-4D97-AF65-F5344CB8AC3E}">
        <p14:creationId xmlns:p14="http://schemas.microsoft.com/office/powerpoint/2010/main" val="9405613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Content Placeholder 2"/>
          <p:cNvSpPr txBox="1">
            <a:spLocks/>
          </p:cNvSpPr>
          <p:nvPr/>
        </p:nvSpPr>
        <p:spPr bwMode="auto">
          <a:xfrm>
            <a:off x="2041475" y="764276"/>
            <a:ext cx="8229600" cy="5381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a:solidFill>
                  <a:schemeClr val="tx1"/>
                </a:solidFill>
                <a:latin typeface="+mn-lt"/>
                <a:ea typeface="+mn-ea"/>
                <a:cs typeface="+mn-cs"/>
              </a:defRPr>
            </a:lvl1pPr>
            <a:lvl2pPr marL="742950" indent="-285750" algn="l" rtl="0" eaLnBrk="0" fontAlgn="base" hangingPunct="0">
              <a:spcBef>
                <a:spcPct val="20000"/>
              </a:spcBef>
              <a:spcAft>
                <a:spcPct val="0"/>
              </a:spcAft>
              <a:buChar char="–"/>
              <a:defRPr>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a:solidFill>
                  <a:schemeClr val="tx1"/>
                </a:solidFill>
                <a:latin typeface="+mn-lt"/>
              </a:defRPr>
            </a:lvl4pPr>
            <a:lvl5pPr marL="2057400" indent="-228600" algn="l" rtl="0" eaLnBrk="0" fontAlgn="base" hangingPunct="0">
              <a:spcBef>
                <a:spcPct val="20000"/>
              </a:spcBef>
              <a:spcAft>
                <a:spcPct val="0"/>
              </a:spcAft>
              <a:buChar char="»"/>
              <a:defRPr>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a:lstStyle>
          <a:p>
            <a:pPr marL="0" indent="0" algn="ctr">
              <a:buFontTx/>
              <a:buNone/>
            </a:pPr>
            <a:endParaRPr lang="en-GB" altLang="en-US" kern="0" dirty="0" smtClean="0">
              <a:latin typeface="Comic Sans MS" panose="030F0702030302020204" pitchFamily="66" charset="0"/>
            </a:endParaRPr>
          </a:p>
        </p:txBody>
      </p:sp>
      <p:pic>
        <p:nvPicPr>
          <p:cNvPr id="3" name="Picture 2"/>
          <p:cNvPicPr>
            <a:picLocks noChangeAspect="1"/>
          </p:cNvPicPr>
          <p:nvPr/>
        </p:nvPicPr>
        <p:blipFill rotWithShape="1">
          <a:blip r:embed="rId4"/>
          <a:srcRect l="1865" t="8183"/>
          <a:stretch/>
        </p:blipFill>
        <p:spPr>
          <a:xfrm>
            <a:off x="571501" y="326571"/>
            <a:ext cx="10482942" cy="5819258"/>
          </a:xfrm>
          <a:prstGeom prst="rect">
            <a:avLst/>
          </a:prstGeom>
        </p:spPr>
      </p:pic>
    </p:spTree>
    <p:extLst>
      <p:ext uri="{BB962C8B-B14F-4D97-AF65-F5344CB8AC3E}">
        <p14:creationId xmlns:p14="http://schemas.microsoft.com/office/powerpoint/2010/main" val="14994530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Content Placeholder 2"/>
          <p:cNvSpPr txBox="1">
            <a:spLocks/>
          </p:cNvSpPr>
          <p:nvPr/>
        </p:nvSpPr>
        <p:spPr bwMode="auto">
          <a:xfrm>
            <a:off x="2041475" y="764276"/>
            <a:ext cx="8229600" cy="5381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a:solidFill>
                  <a:schemeClr val="tx1"/>
                </a:solidFill>
                <a:latin typeface="+mn-lt"/>
                <a:ea typeface="+mn-ea"/>
                <a:cs typeface="+mn-cs"/>
              </a:defRPr>
            </a:lvl1pPr>
            <a:lvl2pPr marL="742950" indent="-285750" algn="l" rtl="0" eaLnBrk="0" fontAlgn="base" hangingPunct="0">
              <a:spcBef>
                <a:spcPct val="20000"/>
              </a:spcBef>
              <a:spcAft>
                <a:spcPct val="0"/>
              </a:spcAft>
              <a:buChar char="–"/>
              <a:defRPr>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a:solidFill>
                  <a:schemeClr val="tx1"/>
                </a:solidFill>
                <a:latin typeface="+mn-lt"/>
              </a:defRPr>
            </a:lvl4pPr>
            <a:lvl5pPr marL="2057400" indent="-228600" algn="l" rtl="0" eaLnBrk="0" fontAlgn="base" hangingPunct="0">
              <a:spcBef>
                <a:spcPct val="20000"/>
              </a:spcBef>
              <a:spcAft>
                <a:spcPct val="0"/>
              </a:spcAft>
              <a:buChar char="»"/>
              <a:defRPr>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a:lstStyle>
          <a:p>
            <a:pPr marL="0" indent="0" algn="ctr">
              <a:buFontTx/>
              <a:buNone/>
            </a:pPr>
            <a:endParaRPr lang="en-GB" altLang="en-US" kern="0" dirty="0" smtClean="0">
              <a:latin typeface="Comic Sans MS" panose="030F0702030302020204" pitchFamily="66" charset="0"/>
            </a:endParaRPr>
          </a:p>
        </p:txBody>
      </p:sp>
      <p:pic>
        <p:nvPicPr>
          <p:cNvPr id="3" name="Picture 2"/>
          <p:cNvPicPr>
            <a:picLocks noChangeAspect="1"/>
          </p:cNvPicPr>
          <p:nvPr/>
        </p:nvPicPr>
        <p:blipFill rotWithShape="1">
          <a:blip r:embed="rId4"/>
          <a:srcRect l="1205" t="8075"/>
          <a:stretch/>
        </p:blipFill>
        <p:spPr>
          <a:xfrm>
            <a:off x="506187" y="150828"/>
            <a:ext cx="10695214" cy="5557134"/>
          </a:xfrm>
          <a:prstGeom prst="rect">
            <a:avLst/>
          </a:prstGeom>
        </p:spPr>
      </p:pic>
    </p:spTree>
    <p:extLst>
      <p:ext uri="{BB962C8B-B14F-4D97-AF65-F5344CB8AC3E}">
        <p14:creationId xmlns:p14="http://schemas.microsoft.com/office/powerpoint/2010/main" val="123099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Content Placeholder 2"/>
          <p:cNvSpPr txBox="1">
            <a:spLocks/>
          </p:cNvSpPr>
          <p:nvPr/>
        </p:nvSpPr>
        <p:spPr bwMode="auto">
          <a:xfrm>
            <a:off x="2041475" y="764276"/>
            <a:ext cx="8229600" cy="5381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a:solidFill>
                  <a:schemeClr val="tx1"/>
                </a:solidFill>
                <a:latin typeface="+mn-lt"/>
                <a:ea typeface="+mn-ea"/>
                <a:cs typeface="+mn-cs"/>
              </a:defRPr>
            </a:lvl1pPr>
            <a:lvl2pPr marL="742950" indent="-285750" algn="l" rtl="0" eaLnBrk="0" fontAlgn="base" hangingPunct="0">
              <a:spcBef>
                <a:spcPct val="20000"/>
              </a:spcBef>
              <a:spcAft>
                <a:spcPct val="0"/>
              </a:spcAft>
              <a:buChar char="–"/>
              <a:defRPr>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a:solidFill>
                  <a:schemeClr val="tx1"/>
                </a:solidFill>
                <a:latin typeface="+mn-lt"/>
              </a:defRPr>
            </a:lvl4pPr>
            <a:lvl5pPr marL="2057400" indent="-228600" algn="l" rtl="0" eaLnBrk="0" fontAlgn="base" hangingPunct="0">
              <a:spcBef>
                <a:spcPct val="20000"/>
              </a:spcBef>
              <a:spcAft>
                <a:spcPct val="0"/>
              </a:spcAft>
              <a:buChar char="»"/>
              <a:defRPr>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a:lstStyle>
          <a:p>
            <a:pPr marL="0" indent="0" algn="ctr">
              <a:buFontTx/>
              <a:buNone/>
            </a:pPr>
            <a:endParaRPr lang="en-GB" altLang="en-US" kern="0" dirty="0" smtClean="0">
              <a:latin typeface="Comic Sans MS" panose="030F0702030302020204" pitchFamily="66" charset="0"/>
            </a:endParaRPr>
          </a:p>
        </p:txBody>
      </p:sp>
      <p:pic>
        <p:nvPicPr>
          <p:cNvPr id="4" name="Picture 3"/>
          <p:cNvPicPr>
            <a:picLocks noChangeAspect="1"/>
          </p:cNvPicPr>
          <p:nvPr/>
        </p:nvPicPr>
        <p:blipFill rotWithShape="1">
          <a:blip r:embed="rId4"/>
          <a:srcRect l="1974" t="9180"/>
          <a:stretch/>
        </p:blipFill>
        <p:spPr>
          <a:xfrm>
            <a:off x="1045029" y="310244"/>
            <a:ext cx="9989890" cy="5633356"/>
          </a:xfrm>
          <a:prstGeom prst="rect">
            <a:avLst/>
          </a:prstGeom>
        </p:spPr>
      </p:pic>
    </p:spTree>
    <p:extLst>
      <p:ext uri="{BB962C8B-B14F-4D97-AF65-F5344CB8AC3E}">
        <p14:creationId xmlns:p14="http://schemas.microsoft.com/office/powerpoint/2010/main" val="16099924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Content Placeholder 2"/>
          <p:cNvSpPr txBox="1">
            <a:spLocks/>
          </p:cNvSpPr>
          <p:nvPr/>
        </p:nvSpPr>
        <p:spPr bwMode="auto">
          <a:xfrm>
            <a:off x="2041475" y="489857"/>
            <a:ext cx="8229600" cy="5655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a:solidFill>
                  <a:schemeClr val="tx1"/>
                </a:solidFill>
                <a:latin typeface="+mn-lt"/>
                <a:ea typeface="+mn-ea"/>
                <a:cs typeface="+mn-cs"/>
              </a:defRPr>
            </a:lvl1pPr>
            <a:lvl2pPr marL="742950" indent="-285750" algn="l" rtl="0" eaLnBrk="0" fontAlgn="base" hangingPunct="0">
              <a:spcBef>
                <a:spcPct val="20000"/>
              </a:spcBef>
              <a:spcAft>
                <a:spcPct val="0"/>
              </a:spcAft>
              <a:buChar char="–"/>
              <a:defRPr>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a:solidFill>
                  <a:schemeClr val="tx1"/>
                </a:solidFill>
                <a:latin typeface="+mn-lt"/>
              </a:defRPr>
            </a:lvl4pPr>
            <a:lvl5pPr marL="2057400" indent="-228600" algn="l" rtl="0" eaLnBrk="0" fontAlgn="base" hangingPunct="0">
              <a:spcBef>
                <a:spcPct val="20000"/>
              </a:spcBef>
              <a:spcAft>
                <a:spcPct val="0"/>
              </a:spcAft>
              <a:buChar char="»"/>
              <a:defRPr>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a:lstStyle>
          <a:p>
            <a:pPr marL="0" indent="0" algn="ctr">
              <a:buFontTx/>
              <a:buNone/>
            </a:pPr>
            <a:endParaRPr lang="en-GB" altLang="en-US" kern="0" dirty="0" smtClean="0">
              <a:latin typeface="Comic Sans MS" panose="030F0702030302020204" pitchFamily="66" charset="0"/>
            </a:endParaRPr>
          </a:p>
        </p:txBody>
      </p:sp>
      <p:sp>
        <p:nvSpPr>
          <p:cNvPr id="5" name="Content Placeholder 4"/>
          <p:cNvSpPr>
            <a:spLocks noGrp="1"/>
          </p:cNvSpPr>
          <p:nvPr>
            <p:ph idx="1"/>
          </p:nvPr>
        </p:nvSpPr>
        <p:spPr>
          <a:xfrm>
            <a:off x="1317072" y="1690688"/>
            <a:ext cx="9529893" cy="4486275"/>
          </a:xfrm>
        </p:spPr>
        <p:txBody>
          <a:bodyPr>
            <a:normAutofit/>
          </a:bodyPr>
          <a:lstStyle/>
          <a:p>
            <a:r>
              <a:rPr lang="en-GB" sz="2400" dirty="0" smtClean="0"/>
              <a:t>Are there any suspects identified at this early stage?</a:t>
            </a:r>
          </a:p>
          <a:p>
            <a:r>
              <a:rPr lang="en-GB" sz="2400" dirty="0" smtClean="0"/>
              <a:t>What do I need to do to preserve material relating to them (e.g. medical exam)?</a:t>
            </a:r>
          </a:p>
          <a:p>
            <a:r>
              <a:rPr lang="en-GB" sz="2400" dirty="0" smtClean="0"/>
              <a:t>Where are they now?</a:t>
            </a:r>
          </a:p>
          <a:p>
            <a:r>
              <a:rPr lang="en-GB" sz="2400" dirty="0" smtClean="0"/>
              <a:t>Searches</a:t>
            </a:r>
          </a:p>
          <a:p>
            <a:r>
              <a:rPr lang="en-GB" sz="2400" dirty="0" smtClean="0"/>
              <a:t>Intelligence checks – are there premises or vehicles I need to search</a:t>
            </a:r>
          </a:p>
          <a:p>
            <a:r>
              <a:rPr lang="en-GB" sz="2400" dirty="0" smtClean="0"/>
              <a:t>Do I have enough grounds for arrest and is it necessary for me to do so now?</a:t>
            </a:r>
            <a:endParaRPr lang="en-GB" sz="2400" dirty="0"/>
          </a:p>
        </p:txBody>
      </p:sp>
      <p:sp>
        <p:nvSpPr>
          <p:cNvPr id="6" name="TextBox 5"/>
          <p:cNvSpPr txBox="1"/>
          <p:nvPr/>
        </p:nvSpPr>
        <p:spPr>
          <a:xfrm>
            <a:off x="1817936" y="255991"/>
            <a:ext cx="8280920" cy="646331"/>
          </a:xfrm>
          <a:prstGeom prst="rect">
            <a:avLst/>
          </a:prstGeom>
          <a:solidFill>
            <a:srgbClr val="002060"/>
          </a:solidFill>
        </p:spPr>
        <p:txBody>
          <a:bodyPr wrap="square" rtlCol="0">
            <a:spAutoFit/>
          </a:bodyPr>
          <a:lstStyle/>
          <a:p>
            <a:pPr algn="ctr"/>
            <a:r>
              <a:rPr lang="en-GB" sz="3600" b="1" dirty="0" smtClean="0">
                <a:solidFill>
                  <a:schemeClr val="bg1"/>
                </a:solidFill>
              </a:rPr>
              <a:t>Identifying Suspects</a:t>
            </a:r>
            <a:endParaRPr lang="en-GB" sz="3600" b="1" dirty="0">
              <a:solidFill>
                <a:schemeClr val="bg1"/>
              </a:solidFill>
            </a:endParaRPr>
          </a:p>
        </p:txBody>
      </p:sp>
    </p:spTree>
    <p:extLst>
      <p:ext uri="{BB962C8B-B14F-4D97-AF65-F5344CB8AC3E}">
        <p14:creationId xmlns:p14="http://schemas.microsoft.com/office/powerpoint/2010/main" val="2441493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5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txEl>
                                              <p:pRg st="5" end="5"/>
                                            </p:txEl>
                                          </p:spTgt>
                                        </p:tgtEl>
                                        <p:attrNameLst>
                                          <p:attrName>style.visibility</p:attrName>
                                        </p:attrNameLst>
                                      </p:cBhvr>
                                      <p:to>
                                        <p:strVal val="visible"/>
                                      </p:to>
                                    </p:set>
                                    <p:animEffect transition="in" filter="fade">
                                      <p:cBhvr>
                                        <p:cTn id="32"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Content Placeholder 2"/>
          <p:cNvSpPr txBox="1">
            <a:spLocks/>
          </p:cNvSpPr>
          <p:nvPr/>
        </p:nvSpPr>
        <p:spPr bwMode="auto">
          <a:xfrm>
            <a:off x="2216200" y="1939941"/>
            <a:ext cx="8229600" cy="1885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a:solidFill>
                  <a:schemeClr val="tx1"/>
                </a:solidFill>
                <a:latin typeface="+mn-lt"/>
                <a:ea typeface="+mn-ea"/>
                <a:cs typeface="+mn-cs"/>
              </a:defRPr>
            </a:lvl1pPr>
            <a:lvl2pPr marL="742950" indent="-285750" algn="l" rtl="0" eaLnBrk="0" fontAlgn="base" hangingPunct="0">
              <a:spcBef>
                <a:spcPct val="20000"/>
              </a:spcBef>
              <a:spcAft>
                <a:spcPct val="0"/>
              </a:spcAft>
              <a:buChar char="–"/>
              <a:defRPr>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a:solidFill>
                  <a:schemeClr val="tx1"/>
                </a:solidFill>
                <a:latin typeface="+mn-lt"/>
              </a:defRPr>
            </a:lvl4pPr>
            <a:lvl5pPr marL="2057400" indent="-228600" algn="l" rtl="0" eaLnBrk="0" fontAlgn="base" hangingPunct="0">
              <a:spcBef>
                <a:spcPct val="20000"/>
              </a:spcBef>
              <a:spcAft>
                <a:spcPct val="0"/>
              </a:spcAft>
              <a:buChar char="»"/>
              <a:defRPr>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a:lstStyle>
          <a:p>
            <a:pPr marL="0" lvl="0" indent="0" algn="ctr">
              <a:buNone/>
              <a:defRPr/>
            </a:pPr>
            <a:r>
              <a:rPr lang="en-GB" altLang="en-US" sz="3600" b="1" kern="0" dirty="0">
                <a:latin typeface="Arial"/>
              </a:rPr>
              <a:t>What do you consider to be the differences between ‘Domestic Abuse’ and ‘Stranger Violence’? </a:t>
            </a:r>
          </a:p>
        </p:txBody>
      </p:sp>
    </p:spTree>
    <p:extLst>
      <p:ext uri="{BB962C8B-B14F-4D97-AF65-F5344CB8AC3E}">
        <p14:creationId xmlns:p14="http://schemas.microsoft.com/office/powerpoint/2010/main" val="2252289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Content Placeholder 2"/>
          <p:cNvSpPr txBox="1">
            <a:spLocks/>
          </p:cNvSpPr>
          <p:nvPr/>
        </p:nvSpPr>
        <p:spPr bwMode="auto">
          <a:xfrm>
            <a:off x="1650385" y="574766"/>
            <a:ext cx="8556830" cy="5094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a:solidFill>
                  <a:schemeClr val="tx1"/>
                </a:solidFill>
                <a:latin typeface="+mn-lt"/>
                <a:ea typeface="+mn-ea"/>
                <a:cs typeface="+mn-cs"/>
              </a:defRPr>
            </a:lvl1pPr>
            <a:lvl2pPr marL="742950" indent="-285750" algn="l" rtl="0" eaLnBrk="0" fontAlgn="base" hangingPunct="0">
              <a:spcBef>
                <a:spcPct val="20000"/>
              </a:spcBef>
              <a:spcAft>
                <a:spcPct val="0"/>
              </a:spcAft>
              <a:buChar char="–"/>
              <a:defRPr>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a:solidFill>
                  <a:schemeClr val="tx1"/>
                </a:solidFill>
                <a:latin typeface="+mn-lt"/>
              </a:defRPr>
            </a:lvl4pPr>
            <a:lvl5pPr marL="2057400" indent="-228600" algn="l" rtl="0" eaLnBrk="0" fontAlgn="base" hangingPunct="0">
              <a:spcBef>
                <a:spcPct val="20000"/>
              </a:spcBef>
              <a:spcAft>
                <a:spcPct val="0"/>
              </a:spcAft>
              <a:buChar char="»"/>
              <a:defRPr>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a:lstStyle>
          <a:p>
            <a:pPr marL="0" lvl="0" indent="0" algn="ctr">
              <a:buNone/>
              <a:defRPr/>
            </a:pPr>
            <a:endParaRPr lang="en-GB" altLang="en-US" sz="4400" b="1" kern="0" dirty="0">
              <a:solidFill>
                <a:schemeClr val="accent5">
                  <a:lumMod val="50000"/>
                </a:schemeClr>
              </a:solidFill>
              <a:latin typeface="Arial"/>
            </a:endParaRPr>
          </a:p>
        </p:txBody>
      </p:sp>
      <p:sp>
        <p:nvSpPr>
          <p:cNvPr id="4" name="Rectangle 5"/>
          <p:cNvSpPr txBox="1">
            <a:spLocks noChangeArrowheads="1"/>
          </p:cNvSpPr>
          <p:nvPr/>
        </p:nvSpPr>
        <p:spPr bwMode="auto">
          <a:xfrm>
            <a:off x="1717497" y="1621787"/>
            <a:ext cx="3810000" cy="5043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800" b="1">
                <a:solidFill>
                  <a:schemeClr val="folHlink"/>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Arial" charset="0"/>
                <a:ea typeface="+mn-ea"/>
              </a:defRPr>
            </a:lvl2pPr>
            <a:lvl3pPr marL="1143000" indent="-228600" algn="l" rtl="0" eaLnBrk="0" fontAlgn="base" hangingPunct="0">
              <a:spcBef>
                <a:spcPct val="20000"/>
              </a:spcBef>
              <a:spcAft>
                <a:spcPct val="0"/>
              </a:spcAft>
              <a:buChar char="•"/>
              <a:defRPr sz="2000">
                <a:solidFill>
                  <a:schemeClr val="tx1"/>
                </a:solidFill>
                <a:latin typeface="Arial" charset="0"/>
                <a:ea typeface="+mn-ea"/>
              </a:defRPr>
            </a:lvl3pPr>
            <a:lvl4pPr marL="1600200" indent="-228600" algn="l" rtl="0" eaLnBrk="0" fontAlgn="base" hangingPunct="0">
              <a:spcBef>
                <a:spcPct val="20000"/>
              </a:spcBef>
              <a:spcAft>
                <a:spcPct val="0"/>
              </a:spcAft>
              <a:buChar char="–"/>
              <a:defRPr sz="1800">
                <a:solidFill>
                  <a:schemeClr val="tx1"/>
                </a:solidFill>
                <a:latin typeface="Arial" charset="0"/>
                <a:ea typeface="+mn-ea"/>
              </a:defRPr>
            </a:lvl4pPr>
            <a:lvl5pPr marL="2057400" indent="-228600" algn="l" rtl="0" eaLnBrk="0" fontAlgn="base" hangingPunct="0">
              <a:spcBef>
                <a:spcPct val="20000"/>
              </a:spcBef>
              <a:spcAft>
                <a:spcPct val="0"/>
              </a:spcAft>
              <a:buChar char="»"/>
              <a:defRPr sz="1800">
                <a:solidFill>
                  <a:schemeClr val="tx1"/>
                </a:solidFill>
                <a:latin typeface="Arial" charset="0"/>
                <a:ea typeface="+mn-ea"/>
              </a:defRPr>
            </a:lvl5pPr>
            <a:lvl6pPr marL="2514600" indent="-228600" algn="l" rtl="0" fontAlgn="base">
              <a:spcBef>
                <a:spcPct val="20000"/>
              </a:spcBef>
              <a:spcAft>
                <a:spcPct val="0"/>
              </a:spcAft>
              <a:buChar char="»"/>
              <a:defRPr sz="1800">
                <a:solidFill>
                  <a:schemeClr val="tx1"/>
                </a:solidFill>
                <a:latin typeface="Arial" charset="0"/>
                <a:ea typeface="+mn-ea"/>
              </a:defRPr>
            </a:lvl6pPr>
            <a:lvl7pPr marL="2971800" indent="-228600" algn="l" rtl="0" fontAlgn="base">
              <a:spcBef>
                <a:spcPct val="20000"/>
              </a:spcBef>
              <a:spcAft>
                <a:spcPct val="0"/>
              </a:spcAft>
              <a:buChar char="»"/>
              <a:defRPr sz="1800">
                <a:solidFill>
                  <a:schemeClr val="tx1"/>
                </a:solidFill>
                <a:latin typeface="Arial" charset="0"/>
                <a:ea typeface="+mn-ea"/>
              </a:defRPr>
            </a:lvl7pPr>
            <a:lvl8pPr marL="3429000" indent="-228600" algn="l" rtl="0" fontAlgn="base">
              <a:spcBef>
                <a:spcPct val="20000"/>
              </a:spcBef>
              <a:spcAft>
                <a:spcPct val="0"/>
              </a:spcAft>
              <a:buChar char="»"/>
              <a:defRPr sz="1800">
                <a:solidFill>
                  <a:schemeClr val="tx1"/>
                </a:solidFill>
                <a:latin typeface="Arial" charset="0"/>
                <a:ea typeface="+mn-ea"/>
              </a:defRPr>
            </a:lvl8pPr>
            <a:lvl9pPr marL="3886200" indent="-228600" algn="l" rtl="0" fontAlgn="base">
              <a:spcBef>
                <a:spcPct val="20000"/>
              </a:spcBef>
              <a:spcAft>
                <a:spcPct val="0"/>
              </a:spcAft>
              <a:buChar char="»"/>
              <a:defRPr sz="1800">
                <a:solidFill>
                  <a:schemeClr val="tx1"/>
                </a:solidFill>
                <a:latin typeface="Arial" charset="0"/>
                <a:ea typeface="+mn-ea"/>
              </a:defRPr>
            </a:lvl9pPr>
          </a:lstStyle>
          <a:p>
            <a:pPr eaLnBrk="1" hangingPunct="1"/>
            <a:r>
              <a:rPr lang="en-GB" altLang="en-US" sz="2000" b="0" kern="0" dirty="0" smtClean="0">
                <a:solidFill>
                  <a:schemeClr val="tx1"/>
                </a:solidFill>
                <a:latin typeface="Arial" panose="020B0604020202020204" pitchFamily="34" charset="0"/>
                <a:cs typeface="Arial" panose="020B0604020202020204" pitchFamily="34" charset="0"/>
              </a:rPr>
              <a:t>Victim and abuser known to each other</a:t>
            </a:r>
          </a:p>
          <a:p>
            <a:pPr eaLnBrk="1" hangingPunct="1"/>
            <a:r>
              <a:rPr lang="en-GB" altLang="en-US" sz="2000" b="0" kern="0" dirty="0" smtClean="0">
                <a:solidFill>
                  <a:schemeClr val="tx1"/>
                </a:solidFill>
                <a:latin typeface="Arial" panose="020B0604020202020204" pitchFamily="34" charset="0"/>
                <a:cs typeface="Arial" panose="020B0604020202020204" pitchFamily="34" charset="0"/>
              </a:rPr>
              <a:t>Domestic abuse behind closed doors</a:t>
            </a:r>
          </a:p>
          <a:p>
            <a:pPr eaLnBrk="1" hangingPunct="1"/>
            <a:r>
              <a:rPr lang="en-GB" altLang="en-US" sz="2000" b="0" kern="0" dirty="0" smtClean="0">
                <a:solidFill>
                  <a:schemeClr val="tx1"/>
                </a:solidFill>
                <a:latin typeface="Arial" panose="020B0604020202020204" pitchFamily="34" charset="0"/>
                <a:cs typeface="Arial" panose="020B0604020202020204" pitchFamily="34" charset="0"/>
              </a:rPr>
              <a:t>Lack of evidence</a:t>
            </a:r>
          </a:p>
          <a:p>
            <a:pPr eaLnBrk="1" hangingPunct="1"/>
            <a:r>
              <a:rPr lang="en-GB" altLang="en-US" sz="2000" b="0" kern="0" dirty="0" smtClean="0">
                <a:solidFill>
                  <a:schemeClr val="tx1"/>
                </a:solidFill>
                <a:latin typeface="Arial" panose="020B0604020202020204" pitchFamily="34" charset="0"/>
                <a:cs typeface="Arial" panose="020B0604020202020204" pitchFamily="34" charset="0"/>
              </a:rPr>
              <a:t>Domestic abuse gives the offender  access to the victim</a:t>
            </a:r>
          </a:p>
          <a:p>
            <a:pPr eaLnBrk="1" hangingPunct="1"/>
            <a:r>
              <a:rPr lang="en-GB" altLang="en-US" sz="2000" b="0" kern="0" dirty="0" smtClean="0">
                <a:solidFill>
                  <a:schemeClr val="tx1"/>
                </a:solidFill>
                <a:latin typeface="Arial" panose="020B0604020202020204" pitchFamily="34" charset="0"/>
                <a:cs typeface="Arial" panose="020B0604020202020204" pitchFamily="34" charset="0"/>
              </a:rPr>
              <a:t>Might not report abuse</a:t>
            </a:r>
          </a:p>
          <a:p>
            <a:pPr eaLnBrk="1" hangingPunct="1"/>
            <a:r>
              <a:rPr lang="en-GB" altLang="en-US" sz="2000" b="0" kern="0" dirty="0" smtClean="0">
                <a:solidFill>
                  <a:schemeClr val="tx1"/>
                </a:solidFill>
                <a:latin typeface="Arial" panose="020B0604020202020204" pitchFamily="34" charset="0"/>
                <a:cs typeface="Arial" panose="020B0604020202020204" pitchFamily="34" charset="0"/>
              </a:rPr>
              <a:t>Blame herself</a:t>
            </a:r>
          </a:p>
          <a:p>
            <a:pPr eaLnBrk="1" hangingPunct="1"/>
            <a:r>
              <a:rPr lang="en-GB" altLang="en-US" sz="2000" b="0" kern="0" dirty="0" smtClean="0">
                <a:solidFill>
                  <a:schemeClr val="tx1"/>
                </a:solidFill>
                <a:latin typeface="Arial" panose="020B0604020202020204" pitchFamily="34" charset="0"/>
                <a:cs typeface="Arial" panose="020B0604020202020204" pitchFamily="34" charset="0"/>
              </a:rPr>
              <a:t>Children maybe abused</a:t>
            </a:r>
          </a:p>
          <a:p>
            <a:pPr eaLnBrk="1" hangingPunct="1"/>
            <a:r>
              <a:rPr lang="en-GB" altLang="en-US" sz="2000" b="0" kern="0" dirty="0" smtClean="0">
                <a:solidFill>
                  <a:schemeClr val="tx1"/>
                </a:solidFill>
                <a:latin typeface="Arial" panose="020B0604020202020204" pitchFamily="34" charset="0"/>
                <a:cs typeface="Arial" panose="020B0604020202020204" pitchFamily="34" charset="0"/>
              </a:rPr>
              <a:t>Breach of trust</a:t>
            </a:r>
          </a:p>
        </p:txBody>
      </p:sp>
      <p:sp>
        <p:nvSpPr>
          <p:cNvPr id="5" name="Rectangle 6"/>
          <p:cNvSpPr txBox="1">
            <a:spLocks noChangeArrowheads="1"/>
          </p:cNvSpPr>
          <p:nvPr/>
        </p:nvSpPr>
        <p:spPr bwMode="auto">
          <a:xfrm>
            <a:off x="6724444" y="1621787"/>
            <a:ext cx="3810000" cy="5040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800" b="1">
                <a:solidFill>
                  <a:schemeClr val="folHlink"/>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Arial" charset="0"/>
                <a:ea typeface="+mn-ea"/>
              </a:defRPr>
            </a:lvl2pPr>
            <a:lvl3pPr marL="1143000" indent="-228600" algn="l" rtl="0" eaLnBrk="0" fontAlgn="base" hangingPunct="0">
              <a:spcBef>
                <a:spcPct val="20000"/>
              </a:spcBef>
              <a:spcAft>
                <a:spcPct val="0"/>
              </a:spcAft>
              <a:buChar char="•"/>
              <a:defRPr sz="2000">
                <a:solidFill>
                  <a:schemeClr val="tx1"/>
                </a:solidFill>
                <a:latin typeface="Arial" charset="0"/>
                <a:ea typeface="+mn-ea"/>
              </a:defRPr>
            </a:lvl3pPr>
            <a:lvl4pPr marL="1600200" indent="-228600" algn="l" rtl="0" eaLnBrk="0" fontAlgn="base" hangingPunct="0">
              <a:spcBef>
                <a:spcPct val="20000"/>
              </a:spcBef>
              <a:spcAft>
                <a:spcPct val="0"/>
              </a:spcAft>
              <a:buChar char="–"/>
              <a:defRPr sz="1800">
                <a:solidFill>
                  <a:schemeClr val="tx1"/>
                </a:solidFill>
                <a:latin typeface="Arial" charset="0"/>
                <a:ea typeface="+mn-ea"/>
              </a:defRPr>
            </a:lvl4pPr>
            <a:lvl5pPr marL="2057400" indent="-228600" algn="l" rtl="0" eaLnBrk="0" fontAlgn="base" hangingPunct="0">
              <a:spcBef>
                <a:spcPct val="20000"/>
              </a:spcBef>
              <a:spcAft>
                <a:spcPct val="0"/>
              </a:spcAft>
              <a:buChar char="»"/>
              <a:defRPr sz="1800">
                <a:solidFill>
                  <a:schemeClr val="tx1"/>
                </a:solidFill>
                <a:latin typeface="Arial" charset="0"/>
                <a:ea typeface="+mn-ea"/>
              </a:defRPr>
            </a:lvl5pPr>
            <a:lvl6pPr marL="2514600" indent="-228600" algn="l" rtl="0" fontAlgn="base">
              <a:spcBef>
                <a:spcPct val="20000"/>
              </a:spcBef>
              <a:spcAft>
                <a:spcPct val="0"/>
              </a:spcAft>
              <a:buChar char="»"/>
              <a:defRPr sz="1800">
                <a:solidFill>
                  <a:schemeClr val="tx1"/>
                </a:solidFill>
                <a:latin typeface="Arial" charset="0"/>
                <a:ea typeface="+mn-ea"/>
              </a:defRPr>
            </a:lvl6pPr>
            <a:lvl7pPr marL="2971800" indent="-228600" algn="l" rtl="0" fontAlgn="base">
              <a:spcBef>
                <a:spcPct val="20000"/>
              </a:spcBef>
              <a:spcAft>
                <a:spcPct val="0"/>
              </a:spcAft>
              <a:buChar char="»"/>
              <a:defRPr sz="1800">
                <a:solidFill>
                  <a:schemeClr val="tx1"/>
                </a:solidFill>
                <a:latin typeface="Arial" charset="0"/>
                <a:ea typeface="+mn-ea"/>
              </a:defRPr>
            </a:lvl7pPr>
            <a:lvl8pPr marL="3429000" indent="-228600" algn="l" rtl="0" fontAlgn="base">
              <a:spcBef>
                <a:spcPct val="20000"/>
              </a:spcBef>
              <a:spcAft>
                <a:spcPct val="0"/>
              </a:spcAft>
              <a:buChar char="»"/>
              <a:defRPr sz="1800">
                <a:solidFill>
                  <a:schemeClr val="tx1"/>
                </a:solidFill>
                <a:latin typeface="Arial" charset="0"/>
                <a:ea typeface="+mn-ea"/>
              </a:defRPr>
            </a:lvl8pPr>
            <a:lvl9pPr marL="3886200" indent="-228600" algn="l" rtl="0" fontAlgn="base">
              <a:spcBef>
                <a:spcPct val="20000"/>
              </a:spcBef>
              <a:spcAft>
                <a:spcPct val="0"/>
              </a:spcAft>
              <a:buChar char="»"/>
              <a:defRPr sz="1800">
                <a:solidFill>
                  <a:schemeClr val="tx1"/>
                </a:solidFill>
                <a:latin typeface="Arial" charset="0"/>
                <a:ea typeface="+mn-ea"/>
              </a:defRPr>
            </a:lvl9pPr>
          </a:lstStyle>
          <a:p>
            <a:pPr eaLnBrk="1" hangingPunct="1"/>
            <a:r>
              <a:rPr lang="en-GB" altLang="en-US" sz="2000" b="0" kern="0" dirty="0" smtClean="0">
                <a:solidFill>
                  <a:schemeClr val="accent5">
                    <a:lumMod val="50000"/>
                  </a:schemeClr>
                </a:solidFill>
                <a:latin typeface="Arial" panose="020B0604020202020204" pitchFamily="34" charset="0"/>
                <a:cs typeface="Arial" panose="020B0604020202020204" pitchFamily="34" charset="0"/>
              </a:rPr>
              <a:t>Stranger violence treated more seriously</a:t>
            </a:r>
          </a:p>
          <a:p>
            <a:pPr eaLnBrk="1" hangingPunct="1"/>
            <a:r>
              <a:rPr lang="en-GB" altLang="en-US" sz="2000" b="0" kern="0" dirty="0" smtClean="0">
                <a:solidFill>
                  <a:schemeClr val="accent5">
                    <a:lumMod val="50000"/>
                  </a:schemeClr>
                </a:solidFill>
                <a:latin typeface="Arial" panose="020B0604020202020204" pitchFamily="34" charset="0"/>
                <a:cs typeface="Arial" panose="020B0604020202020204" pitchFamily="34" charset="0"/>
              </a:rPr>
              <a:t>Stranger violence usually a one off</a:t>
            </a:r>
          </a:p>
          <a:p>
            <a:pPr eaLnBrk="1" hangingPunct="1"/>
            <a:r>
              <a:rPr lang="en-GB" altLang="en-US" sz="2000" b="0" kern="0" dirty="0" smtClean="0">
                <a:solidFill>
                  <a:schemeClr val="accent5">
                    <a:lumMod val="50000"/>
                  </a:schemeClr>
                </a:solidFill>
                <a:latin typeface="Arial" panose="020B0604020202020204" pitchFamily="34" charset="0"/>
                <a:cs typeface="Arial" panose="020B0604020202020204" pitchFamily="34" charset="0"/>
              </a:rPr>
              <a:t>Stranger violence gives the victim a place of safety - home</a:t>
            </a:r>
          </a:p>
        </p:txBody>
      </p:sp>
      <p:sp>
        <p:nvSpPr>
          <p:cNvPr id="6" name="Rectangle 4"/>
          <p:cNvSpPr txBox="1">
            <a:spLocks noChangeArrowheads="1"/>
          </p:cNvSpPr>
          <p:nvPr/>
        </p:nvSpPr>
        <p:spPr bwMode="auto">
          <a:xfrm>
            <a:off x="1841863" y="673165"/>
            <a:ext cx="8692581" cy="1052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b="1">
                <a:solidFill>
                  <a:schemeClr val="bg2"/>
                </a:solidFill>
                <a:latin typeface="+mj-lt"/>
                <a:ea typeface="+mj-ea"/>
                <a:cs typeface="+mj-cs"/>
              </a:defRPr>
            </a:lvl1pPr>
            <a:lvl2pPr algn="l" rtl="0" eaLnBrk="0" fontAlgn="base" hangingPunct="0">
              <a:spcBef>
                <a:spcPct val="0"/>
              </a:spcBef>
              <a:spcAft>
                <a:spcPct val="0"/>
              </a:spcAft>
              <a:defRPr sz="3200" b="1">
                <a:solidFill>
                  <a:schemeClr val="bg2"/>
                </a:solidFill>
                <a:latin typeface="Arial Black" pitchFamily="34" charset="0"/>
                <a:ea typeface="Osaka" pitchFamily="1" charset="-128"/>
              </a:defRPr>
            </a:lvl2pPr>
            <a:lvl3pPr algn="l" rtl="0" eaLnBrk="0" fontAlgn="base" hangingPunct="0">
              <a:spcBef>
                <a:spcPct val="0"/>
              </a:spcBef>
              <a:spcAft>
                <a:spcPct val="0"/>
              </a:spcAft>
              <a:defRPr sz="3200" b="1">
                <a:solidFill>
                  <a:schemeClr val="bg2"/>
                </a:solidFill>
                <a:latin typeface="Arial Black" pitchFamily="34" charset="0"/>
                <a:ea typeface="Osaka" pitchFamily="1" charset="-128"/>
              </a:defRPr>
            </a:lvl3pPr>
            <a:lvl4pPr algn="l" rtl="0" eaLnBrk="0" fontAlgn="base" hangingPunct="0">
              <a:spcBef>
                <a:spcPct val="0"/>
              </a:spcBef>
              <a:spcAft>
                <a:spcPct val="0"/>
              </a:spcAft>
              <a:defRPr sz="3200" b="1">
                <a:solidFill>
                  <a:schemeClr val="bg2"/>
                </a:solidFill>
                <a:latin typeface="Arial Black" pitchFamily="34" charset="0"/>
                <a:ea typeface="Osaka" pitchFamily="1" charset="-128"/>
              </a:defRPr>
            </a:lvl4pPr>
            <a:lvl5pPr algn="l" rtl="0" eaLnBrk="0" fontAlgn="base" hangingPunct="0">
              <a:spcBef>
                <a:spcPct val="0"/>
              </a:spcBef>
              <a:spcAft>
                <a:spcPct val="0"/>
              </a:spcAft>
              <a:defRPr sz="3200" b="1">
                <a:solidFill>
                  <a:schemeClr val="bg2"/>
                </a:solidFill>
                <a:latin typeface="Arial Black" pitchFamily="34" charset="0"/>
                <a:ea typeface="Osaka" pitchFamily="1" charset="-128"/>
              </a:defRPr>
            </a:lvl5pPr>
            <a:lvl6pPr marL="457200" algn="l" rtl="0" fontAlgn="base">
              <a:spcBef>
                <a:spcPct val="0"/>
              </a:spcBef>
              <a:spcAft>
                <a:spcPct val="0"/>
              </a:spcAft>
              <a:defRPr sz="3200" b="1">
                <a:solidFill>
                  <a:schemeClr val="bg2"/>
                </a:solidFill>
                <a:latin typeface="Arial Black" pitchFamily="34" charset="0"/>
                <a:ea typeface="Osaka" pitchFamily="1" charset="-128"/>
              </a:defRPr>
            </a:lvl6pPr>
            <a:lvl7pPr marL="914400" algn="l" rtl="0" fontAlgn="base">
              <a:spcBef>
                <a:spcPct val="0"/>
              </a:spcBef>
              <a:spcAft>
                <a:spcPct val="0"/>
              </a:spcAft>
              <a:defRPr sz="3200" b="1">
                <a:solidFill>
                  <a:schemeClr val="bg2"/>
                </a:solidFill>
                <a:latin typeface="Arial Black" pitchFamily="34" charset="0"/>
                <a:ea typeface="Osaka" pitchFamily="1" charset="-128"/>
              </a:defRPr>
            </a:lvl7pPr>
            <a:lvl8pPr marL="1371600" algn="l" rtl="0" fontAlgn="base">
              <a:spcBef>
                <a:spcPct val="0"/>
              </a:spcBef>
              <a:spcAft>
                <a:spcPct val="0"/>
              </a:spcAft>
              <a:defRPr sz="3200" b="1">
                <a:solidFill>
                  <a:schemeClr val="bg2"/>
                </a:solidFill>
                <a:latin typeface="Arial Black" pitchFamily="34" charset="0"/>
                <a:ea typeface="Osaka" pitchFamily="1" charset="-128"/>
              </a:defRPr>
            </a:lvl8pPr>
            <a:lvl9pPr marL="1828800" algn="l" rtl="0" fontAlgn="base">
              <a:spcBef>
                <a:spcPct val="0"/>
              </a:spcBef>
              <a:spcAft>
                <a:spcPct val="0"/>
              </a:spcAft>
              <a:defRPr sz="3200" b="1">
                <a:solidFill>
                  <a:schemeClr val="bg2"/>
                </a:solidFill>
                <a:latin typeface="Arial Black" pitchFamily="34" charset="0"/>
                <a:ea typeface="Osaka" pitchFamily="1"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b="1" i="0" u="none" strike="noStrike" kern="0" cap="none" spc="0" normalizeH="0" baseline="0" noProof="0" dirty="0" smtClean="0">
                <a:ln>
                  <a:noFill/>
                </a:ln>
                <a:solidFill>
                  <a:srgbClr val="FF0000"/>
                </a:solidFill>
                <a:effectLst/>
                <a:uLnTx/>
                <a:uFillTx/>
                <a:latin typeface="Arial" panose="020B0604020202020204" pitchFamily="34" charset="0"/>
                <a:cs typeface="Arial" panose="020B0604020202020204" pitchFamily="34" charset="0"/>
              </a:rPr>
              <a:t>Domestic Abuse      v        Stranger </a:t>
            </a:r>
            <a:r>
              <a:rPr lang="en-GB" altLang="en-US" kern="0" dirty="0" smtClean="0">
                <a:solidFill>
                  <a:srgbClr val="FF0000"/>
                </a:solidFill>
                <a:latin typeface="Arial" panose="020B0604020202020204" pitchFamily="34" charset="0"/>
                <a:cs typeface="Arial" panose="020B0604020202020204" pitchFamily="34" charset="0"/>
              </a:rPr>
              <a:t>A</a:t>
            </a:r>
            <a:r>
              <a:rPr kumimoji="0" lang="en-GB" altLang="en-US" b="1" i="0" u="none" strike="noStrike" kern="0" cap="none" spc="0" normalizeH="0" baseline="0" noProof="0" dirty="0" err="1" smtClean="0">
                <a:ln>
                  <a:noFill/>
                </a:ln>
                <a:solidFill>
                  <a:srgbClr val="FF0000"/>
                </a:solidFill>
                <a:effectLst/>
                <a:uLnTx/>
                <a:uFillTx/>
                <a:latin typeface="Arial" panose="020B0604020202020204" pitchFamily="34" charset="0"/>
                <a:cs typeface="Arial" panose="020B0604020202020204" pitchFamily="34" charset="0"/>
              </a:rPr>
              <a:t>buse</a:t>
            </a:r>
            <a:r>
              <a:rPr kumimoji="0" lang="en-GB" altLang="en-US" b="1" i="0" u="none" strike="noStrike" kern="0" cap="none" spc="0" normalizeH="0" baseline="0" noProof="0" dirty="0" smtClean="0">
                <a:ln>
                  <a:noFill/>
                </a:ln>
                <a:solidFill>
                  <a:schemeClr val="accent5">
                    <a:lumMod val="50000"/>
                  </a:schemeClr>
                </a:solidFill>
                <a:effectLst/>
                <a:uLnTx/>
                <a:uFillTx/>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76595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nodePh="1">
                                  <p:stCondLst>
                                    <p:cond delay="0"/>
                                  </p:stCondLst>
                                  <p:endCondLst>
                                    <p:cond evt="begin" delay="0">
                                      <p:tn val="5"/>
                                    </p:cond>
                                  </p:end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6673669" y="1229929"/>
            <a:ext cx="4310742" cy="4287520"/>
          </a:xfrm>
          <a:prstGeom prst="rect">
            <a:avLst/>
          </a:prstGeom>
        </p:spPr>
      </p:pic>
      <p:sp>
        <p:nvSpPr>
          <p:cNvPr id="12" name="Content Placeholder 11"/>
          <p:cNvSpPr>
            <a:spLocks noGrp="1"/>
          </p:cNvSpPr>
          <p:nvPr>
            <p:ph sz="half" idx="2"/>
          </p:nvPr>
        </p:nvSpPr>
        <p:spPr>
          <a:xfrm>
            <a:off x="1269275" y="1229929"/>
            <a:ext cx="5157787" cy="4723831"/>
          </a:xfrm>
        </p:spPr>
        <p:txBody>
          <a:bodyPr>
            <a:normAutofit lnSpcReduction="10000"/>
          </a:bodyPr>
          <a:lstStyle/>
          <a:p>
            <a:r>
              <a:rPr lang="en-GB" sz="2400" dirty="0" smtClean="0"/>
              <a:t>One off</a:t>
            </a:r>
          </a:p>
          <a:p>
            <a:r>
              <a:rPr lang="en-GB" sz="2400" dirty="0" smtClean="0"/>
              <a:t>Public humiliation</a:t>
            </a:r>
          </a:p>
          <a:p>
            <a:r>
              <a:rPr lang="en-GB" sz="2400" dirty="0" smtClean="0"/>
              <a:t>Not believed</a:t>
            </a:r>
          </a:p>
          <a:p>
            <a:r>
              <a:rPr lang="en-GB" sz="2400" dirty="0" smtClean="0"/>
              <a:t>Loss of children</a:t>
            </a:r>
          </a:p>
          <a:p>
            <a:r>
              <a:rPr lang="en-GB" sz="2400" dirty="0" smtClean="0"/>
              <a:t>Wong outcome</a:t>
            </a:r>
          </a:p>
          <a:p>
            <a:r>
              <a:rPr lang="en-GB" sz="2400" dirty="0" smtClean="0"/>
              <a:t>What happens when the police leave</a:t>
            </a:r>
          </a:p>
          <a:p>
            <a:r>
              <a:rPr lang="en-GB" sz="2400" dirty="0" smtClean="0"/>
              <a:t>Can’t accept name domestic violence</a:t>
            </a:r>
          </a:p>
          <a:p>
            <a:r>
              <a:rPr lang="en-GB" sz="2400" dirty="0" smtClean="0"/>
              <a:t>The victim’s own fault</a:t>
            </a:r>
          </a:p>
          <a:p>
            <a:r>
              <a:rPr lang="en-GB" sz="2400" dirty="0" smtClean="0"/>
              <a:t>Fear, criticism, ostracised, blamed by family</a:t>
            </a:r>
          </a:p>
          <a:p>
            <a:r>
              <a:rPr lang="en-GB" sz="2400" dirty="0" smtClean="0"/>
              <a:t>Not a police matter</a:t>
            </a:r>
          </a:p>
          <a:p>
            <a:endParaRPr lang="en-GB" sz="1800" dirty="0"/>
          </a:p>
        </p:txBody>
      </p:sp>
      <p:sp>
        <p:nvSpPr>
          <p:cNvPr id="9" name="TextBox 8"/>
          <p:cNvSpPr txBox="1"/>
          <p:nvPr/>
        </p:nvSpPr>
        <p:spPr>
          <a:xfrm>
            <a:off x="1817936" y="255991"/>
            <a:ext cx="8280920" cy="646331"/>
          </a:xfrm>
          <a:prstGeom prst="rect">
            <a:avLst/>
          </a:prstGeom>
          <a:solidFill>
            <a:srgbClr val="002060"/>
          </a:solidFill>
        </p:spPr>
        <p:txBody>
          <a:bodyPr wrap="square" rtlCol="0">
            <a:spAutoFit/>
          </a:bodyPr>
          <a:lstStyle/>
          <a:p>
            <a:pPr algn="ctr"/>
            <a:r>
              <a:rPr lang="en-GB" sz="3600" b="1" dirty="0" smtClean="0">
                <a:solidFill>
                  <a:schemeClr val="bg1"/>
                </a:solidFill>
              </a:rPr>
              <a:t>Barriers to Reporting</a:t>
            </a:r>
            <a:endParaRPr lang="en-GB" sz="3600" b="1" dirty="0">
              <a:solidFill>
                <a:schemeClr val="bg1"/>
              </a:solidFill>
            </a:endParaRPr>
          </a:p>
        </p:txBody>
      </p:sp>
    </p:spTree>
    <p:extLst>
      <p:ext uri="{BB962C8B-B14F-4D97-AF65-F5344CB8AC3E}">
        <p14:creationId xmlns:p14="http://schemas.microsoft.com/office/powerpoint/2010/main" val="38909794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fade">
                                      <p:cBhvr>
                                        <p:cTn id="27" dur="500"/>
                                        <p:tgtEl>
                                          <p:spTgt spid="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fade">
                                      <p:cBhvr>
                                        <p:cTn id="32" dur="500"/>
                                        <p:tgtEl>
                                          <p:spTgt spid="1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xEl>
                                              <p:pRg st="6" end="6"/>
                                            </p:txEl>
                                          </p:spTgt>
                                        </p:tgtEl>
                                        <p:attrNameLst>
                                          <p:attrName>style.visibility</p:attrName>
                                        </p:attrNameLst>
                                      </p:cBhvr>
                                      <p:to>
                                        <p:strVal val="visible"/>
                                      </p:to>
                                    </p:set>
                                    <p:animEffect transition="in" filter="fade">
                                      <p:cBhvr>
                                        <p:cTn id="37" dur="500"/>
                                        <p:tgtEl>
                                          <p:spTgt spid="12">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
                                            <p:txEl>
                                              <p:pRg st="7" end="7"/>
                                            </p:txEl>
                                          </p:spTgt>
                                        </p:tgtEl>
                                        <p:attrNameLst>
                                          <p:attrName>style.visibility</p:attrName>
                                        </p:attrNameLst>
                                      </p:cBhvr>
                                      <p:to>
                                        <p:strVal val="visible"/>
                                      </p:to>
                                    </p:set>
                                    <p:animEffect transition="in" filter="fade">
                                      <p:cBhvr>
                                        <p:cTn id="42" dur="500"/>
                                        <p:tgtEl>
                                          <p:spTgt spid="12">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2">
                                            <p:txEl>
                                              <p:pRg st="8" end="8"/>
                                            </p:txEl>
                                          </p:spTgt>
                                        </p:tgtEl>
                                        <p:attrNameLst>
                                          <p:attrName>style.visibility</p:attrName>
                                        </p:attrNameLst>
                                      </p:cBhvr>
                                      <p:to>
                                        <p:strVal val="visible"/>
                                      </p:to>
                                    </p:set>
                                    <p:animEffect transition="in" filter="fade">
                                      <p:cBhvr>
                                        <p:cTn id="47" dur="500"/>
                                        <p:tgtEl>
                                          <p:spTgt spid="12">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2">
                                            <p:txEl>
                                              <p:pRg st="9" end="9"/>
                                            </p:txEl>
                                          </p:spTgt>
                                        </p:tgtEl>
                                        <p:attrNameLst>
                                          <p:attrName>style.visibility</p:attrName>
                                        </p:attrNameLst>
                                      </p:cBhvr>
                                      <p:to>
                                        <p:strVal val="visible"/>
                                      </p:to>
                                    </p:set>
                                    <p:animEffect transition="in" filter="fade">
                                      <p:cBhvr>
                                        <p:cTn id="52" dur="500"/>
                                        <p:tgtEl>
                                          <p:spTgt spid="1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838197" y="1137686"/>
            <a:ext cx="10722429" cy="914400"/>
          </a:xfrm>
        </p:spPr>
        <p:txBody>
          <a:bodyPr>
            <a:normAutofit fontScale="90000"/>
          </a:bodyPr>
          <a:lstStyle/>
          <a:p>
            <a:pPr algn="ctr"/>
            <a:r>
              <a:rPr lang="en-GB" sz="2800" b="1" u="sng" dirty="0" smtClean="0">
                <a:solidFill>
                  <a:schemeClr val="accent1">
                    <a:lumMod val="50000"/>
                  </a:schemeClr>
                </a:solidFill>
              </a:rPr>
              <a:t/>
            </a:r>
            <a:br>
              <a:rPr lang="en-GB" sz="2800" b="1" u="sng" dirty="0" smtClean="0">
                <a:solidFill>
                  <a:schemeClr val="accent1">
                    <a:lumMod val="50000"/>
                  </a:schemeClr>
                </a:solidFill>
              </a:rPr>
            </a:br>
            <a:r>
              <a:rPr lang="en-GB" sz="2800" b="1" u="sng" dirty="0">
                <a:solidFill>
                  <a:schemeClr val="accent1">
                    <a:lumMod val="50000"/>
                  </a:schemeClr>
                </a:solidFill>
              </a:rPr>
              <a:t/>
            </a:r>
            <a:br>
              <a:rPr lang="en-GB" sz="2800" b="1" u="sng" dirty="0">
                <a:solidFill>
                  <a:schemeClr val="accent1">
                    <a:lumMod val="50000"/>
                  </a:schemeClr>
                </a:solidFill>
              </a:rPr>
            </a:br>
            <a:r>
              <a:rPr lang="en-GB" sz="3100" b="1" dirty="0" smtClean="0"/>
              <a:t>People like other animals are conditioned to form bonds as a survival mechanism</a:t>
            </a:r>
            <a:r>
              <a:rPr lang="en-GB" sz="2800" b="1" u="sng" dirty="0" smtClean="0"/>
              <a:t/>
            </a:r>
            <a:br>
              <a:rPr lang="en-GB" sz="2800" b="1" u="sng" dirty="0" smtClean="0"/>
            </a:br>
            <a:r>
              <a:rPr lang="en-GB" sz="2800" b="1" u="sng" dirty="0" smtClean="0"/>
              <a:t/>
            </a:r>
            <a:br>
              <a:rPr lang="en-GB" sz="2800" b="1" u="sng" dirty="0" smtClean="0"/>
            </a:br>
            <a:endParaRPr lang="en-GB" sz="2800" b="1" u="sng" dirty="0"/>
          </a:p>
        </p:txBody>
      </p:sp>
      <p:pic>
        <p:nvPicPr>
          <p:cNvPr id="6" name="Content Placeholder 5"/>
          <p:cNvPicPr>
            <a:picLocks noGrp="1" noChangeAspect="1"/>
          </p:cNvPicPr>
          <p:nvPr>
            <p:ph idx="1"/>
          </p:nvPr>
        </p:nvPicPr>
        <p:blipFill>
          <a:blip r:embed="rId4"/>
          <a:stretch>
            <a:fillRect/>
          </a:stretch>
        </p:blipFill>
        <p:spPr>
          <a:xfrm>
            <a:off x="3913411" y="2052086"/>
            <a:ext cx="4571999" cy="3735978"/>
          </a:xfrm>
          <a:prstGeom prst="rect">
            <a:avLst/>
          </a:prstGeom>
        </p:spPr>
      </p:pic>
      <p:sp>
        <p:nvSpPr>
          <p:cNvPr id="5" name="TextBox 4"/>
          <p:cNvSpPr txBox="1"/>
          <p:nvPr/>
        </p:nvSpPr>
        <p:spPr>
          <a:xfrm>
            <a:off x="1817936" y="255991"/>
            <a:ext cx="8280920" cy="646331"/>
          </a:xfrm>
          <a:prstGeom prst="rect">
            <a:avLst/>
          </a:prstGeom>
          <a:solidFill>
            <a:srgbClr val="002060"/>
          </a:solidFill>
        </p:spPr>
        <p:txBody>
          <a:bodyPr wrap="square" rtlCol="0">
            <a:spAutoFit/>
          </a:bodyPr>
          <a:lstStyle/>
          <a:p>
            <a:pPr algn="ctr"/>
            <a:r>
              <a:rPr lang="en-GB" sz="3600" b="1" dirty="0" smtClean="0">
                <a:solidFill>
                  <a:schemeClr val="bg1"/>
                </a:solidFill>
              </a:rPr>
              <a:t>Repeat Victims – Trauma Bonds?</a:t>
            </a:r>
            <a:endParaRPr lang="en-GB" sz="3600" b="1" dirty="0">
              <a:solidFill>
                <a:schemeClr val="bg1"/>
              </a:solidFill>
            </a:endParaRPr>
          </a:p>
        </p:txBody>
      </p:sp>
    </p:spTree>
    <p:extLst>
      <p:ext uri="{BB962C8B-B14F-4D97-AF65-F5344CB8AC3E}">
        <p14:creationId xmlns:p14="http://schemas.microsoft.com/office/powerpoint/2010/main" val="23903590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ontent Placeholder 4"/>
          <p:cNvSpPr>
            <a:spLocks noGrp="1"/>
          </p:cNvSpPr>
          <p:nvPr>
            <p:ph idx="1"/>
          </p:nvPr>
        </p:nvSpPr>
        <p:spPr>
          <a:xfrm>
            <a:off x="1994105" y="1875773"/>
            <a:ext cx="8280920" cy="4006215"/>
          </a:xfrm>
        </p:spPr>
        <p:txBody>
          <a:bodyPr>
            <a:noAutofit/>
          </a:bodyPr>
          <a:lstStyle/>
          <a:p>
            <a:r>
              <a:rPr lang="en-GB" sz="3200" dirty="0" smtClean="0"/>
              <a:t>Positive feelings towards the victimiser</a:t>
            </a:r>
          </a:p>
          <a:p>
            <a:r>
              <a:rPr lang="en-GB" sz="3200" dirty="0" smtClean="0"/>
              <a:t>Negative feelings towards potential rescuers</a:t>
            </a:r>
          </a:p>
          <a:p>
            <a:r>
              <a:rPr lang="en-GB" sz="3200" dirty="0" smtClean="0"/>
              <a:t>Develops after 4 days of captivity</a:t>
            </a:r>
          </a:p>
          <a:p>
            <a:r>
              <a:rPr lang="en-GB" sz="3200" dirty="0" smtClean="0"/>
              <a:t>Traumatised people lead traumatic and traumatising lives (Van der </a:t>
            </a:r>
            <a:r>
              <a:rPr lang="en-GB" sz="3200" dirty="0" err="1" smtClean="0"/>
              <a:t>Kolk</a:t>
            </a:r>
            <a:r>
              <a:rPr lang="en-GB" sz="3200" dirty="0" smtClean="0"/>
              <a:t> and McFarlane, 1996)</a:t>
            </a:r>
            <a:endParaRPr lang="en-GB" sz="3200" dirty="0"/>
          </a:p>
        </p:txBody>
      </p:sp>
      <p:sp>
        <p:nvSpPr>
          <p:cNvPr id="6" name="TextBox 5"/>
          <p:cNvSpPr txBox="1"/>
          <p:nvPr/>
        </p:nvSpPr>
        <p:spPr>
          <a:xfrm>
            <a:off x="1817936" y="583162"/>
            <a:ext cx="8280920" cy="646331"/>
          </a:xfrm>
          <a:prstGeom prst="rect">
            <a:avLst/>
          </a:prstGeom>
          <a:solidFill>
            <a:srgbClr val="002060"/>
          </a:solidFill>
        </p:spPr>
        <p:txBody>
          <a:bodyPr wrap="square" rtlCol="0">
            <a:spAutoFit/>
          </a:bodyPr>
          <a:lstStyle/>
          <a:p>
            <a:pPr algn="ctr"/>
            <a:r>
              <a:rPr lang="en-GB" sz="3600" b="1" dirty="0" smtClean="0">
                <a:solidFill>
                  <a:schemeClr val="bg1"/>
                </a:solidFill>
              </a:rPr>
              <a:t>Stockholm Syndrome (Van der </a:t>
            </a:r>
            <a:r>
              <a:rPr lang="en-GB" sz="3600" b="1" dirty="0" err="1" smtClean="0">
                <a:solidFill>
                  <a:schemeClr val="bg1"/>
                </a:solidFill>
              </a:rPr>
              <a:t>Kolk</a:t>
            </a:r>
            <a:r>
              <a:rPr lang="en-GB" sz="3600" b="1" dirty="0" smtClean="0">
                <a:solidFill>
                  <a:schemeClr val="bg1"/>
                </a:solidFill>
              </a:rPr>
              <a:t> 1996)</a:t>
            </a:r>
            <a:endParaRPr lang="en-GB" sz="3600" b="1" dirty="0">
              <a:solidFill>
                <a:schemeClr val="bg1"/>
              </a:solidFill>
            </a:endParaRPr>
          </a:p>
        </p:txBody>
      </p:sp>
    </p:spTree>
    <p:extLst>
      <p:ext uri="{BB962C8B-B14F-4D97-AF65-F5344CB8AC3E}">
        <p14:creationId xmlns:p14="http://schemas.microsoft.com/office/powerpoint/2010/main" val="472990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GB" sz="3600" dirty="0" smtClean="0"/>
              <a:t>Domestic Abuse, Stalking, Harassment (including Honour-Based Abuse)</a:t>
            </a:r>
          </a:p>
          <a:p>
            <a:pPr marL="0" indent="0" algn="ctr">
              <a:buNone/>
            </a:pPr>
            <a:endParaRPr lang="en-GB" sz="3600" dirty="0"/>
          </a:p>
          <a:p>
            <a:pPr marL="0" indent="0" algn="ctr">
              <a:buNone/>
            </a:pPr>
            <a:r>
              <a:rPr lang="en-GB" sz="4000" dirty="0" smtClean="0"/>
              <a:t>Risk identification, Assessment and Management</a:t>
            </a:r>
            <a:endParaRPr lang="en-GB" sz="4000" dirty="0"/>
          </a:p>
        </p:txBody>
      </p:sp>
      <p:sp>
        <p:nvSpPr>
          <p:cNvPr id="5" name="TextBox 4"/>
          <p:cNvSpPr txBox="1"/>
          <p:nvPr/>
        </p:nvSpPr>
        <p:spPr>
          <a:xfrm>
            <a:off x="1817936" y="255991"/>
            <a:ext cx="8280920" cy="646331"/>
          </a:xfrm>
          <a:prstGeom prst="rect">
            <a:avLst/>
          </a:prstGeom>
          <a:solidFill>
            <a:srgbClr val="002060"/>
          </a:solidFill>
        </p:spPr>
        <p:txBody>
          <a:bodyPr wrap="square" rtlCol="0">
            <a:spAutoFit/>
          </a:bodyPr>
          <a:lstStyle/>
          <a:p>
            <a:pPr algn="ctr"/>
            <a:r>
              <a:rPr lang="en-GB" sz="3600" b="1" dirty="0" smtClean="0">
                <a:solidFill>
                  <a:schemeClr val="bg1"/>
                </a:solidFill>
              </a:rPr>
              <a:t>DASH Model</a:t>
            </a:r>
            <a:endParaRPr lang="en-GB" sz="3600" b="1" dirty="0">
              <a:solidFill>
                <a:schemeClr val="bg1"/>
              </a:solidFill>
            </a:endParaRPr>
          </a:p>
        </p:txBody>
      </p:sp>
    </p:spTree>
    <p:extLst>
      <p:ext uri="{BB962C8B-B14F-4D97-AF65-F5344CB8AC3E}">
        <p14:creationId xmlns:p14="http://schemas.microsoft.com/office/powerpoint/2010/main" val="4190733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776186"/>
            <a:ext cx="10515600" cy="453741"/>
          </a:xfrm>
        </p:spPr>
        <p:txBody>
          <a:bodyPr>
            <a:normAutofit/>
          </a:bodyPr>
          <a:lstStyle/>
          <a:p>
            <a:r>
              <a:rPr lang="en-GB" sz="2000" b="1" dirty="0" smtClean="0">
                <a:latin typeface="+mn-lt"/>
              </a:rPr>
              <a:t>The risk model seeks to </a:t>
            </a:r>
            <a:r>
              <a:rPr lang="en-GB" sz="2000" b="1" dirty="0" smtClean="0">
                <a:solidFill>
                  <a:schemeClr val="accent1">
                    <a:lumMod val="50000"/>
                  </a:schemeClr>
                </a:solidFill>
                <a:latin typeface="+mn-lt"/>
              </a:rPr>
              <a:t>:</a:t>
            </a:r>
            <a:endParaRPr lang="en-GB" sz="2000" b="1" dirty="0">
              <a:solidFill>
                <a:schemeClr val="accent1">
                  <a:lumMod val="50000"/>
                </a:schemeClr>
              </a:solidFill>
              <a:latin typeface="+mn-lt"/>
            </a:endParaRPr>
          </a:p>
        </p:txBody>
      </p:sp>
      <p:sp>
        <p:nvSpPr>
          <p:cNvPr id="3" name="Content Placeholder 2"/>
          <p:cNvSpPr>
            <a:spLocks noGrp="1"/>
          </p:cNvSpPr>
          <p:nvPr>
            <p:ph idx="1"/>
          </p:nvPr>
        </p:nvSpPr>
        <p:spPr>
          <a:xfrm>
            <a:off x="1263941" y="1637983"/>
            <a:ext cx="9664118" cy="3378634"/>
          </a:xfrm>
        </p:spPr>
        <p:txBody>
          <a:bodyPr>
            <a:normAutofit/>
          </a:bodyPr>
          <a:lstStyle/>
          <a:p>
            <a:r>
              <a:rPr lang="en-GB" sz="2000" dirty="0" smtClean="0"/>
              <a:t>Help front line practitioners &amp; specialist staff identify high risk domestic abuse, stalking and harassment and ‘honour’-based abuse</a:t>
            </a:r>
          </a:p>
          <a:p>
            <a:r>
              <a:rPr lang="en-GB" sz="2000" dirty="0" smtClean="0"/>
              <a:t>Help staff to identify dangerous and serial perpetrators</a:t>
            </a:r>
          </a:p>
          <a:p>
            <a:r>
              <a:rPr lang="en-GB" sz="2000" dirty="0" smtClean="0"/>
              <a:t>Decide which cases should be referred to MARAC, and what other support might be required. A completed form becomes an active record.</a:t>
            </a:r>
          </a:p>
          <a:p>
            <a:r>
              <a:rPr lang="en-GB" sz="2000" dirty="0" smtClean="0"/>
              <a:t>Offer a common tool to agencies that are part of the MARAC process and provide a shared understanding of risk in relation to DASH and ‘honour’-based abuse</a:t>
            </a:r>
          </a:p>
          <a:p>
            <a:r>
              <a:rPr lang="en-GB" sz="2000" dirty="0" smtClean="0"/>
              <a:t>Enable agencies to make defensible decisions based on the evidence from extensive research of cases, including domestic homicides and ‘near misses,’ which underpins most models of risk assessment.</a:t>
            </a:r>
            <a:endParaRPr lang="en-GB" sz="2000" dirty="0"/>
          </a:p>
        </p:txBody>
      </p:sp>
    </p:spTree>
    <p:extLst>
      <p:ext uri="{BB962C8B-B14F-4D97-AF65-F5344CB8AC3E}">
        <p14:creationId xmlns:p14="http://schemas.microsoft.com/office/powerpoint/2010/main" val="2176675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TextBox 4"/>
          <p:cNvSpPr txBox="1"/>
          <p:nvPr/>
        </p:nvSpPr>
        <p:spPr>
          <a:xfrm>
            <a:off x="1858576" y="2470871"/>
            <a:ext cx="8280920" cy="1569660"/>
          </a:xfrm>
          <a:prstGeom prst="rect">
            <a:avLst/>
          </a:prstGeom>
          <a:solidFill>
            <a:srgbClr val="002060"/>
          </a:solidFill>
        </p:spPr>
        <p:txBody>
          <a:bodyPr wrap="square" rtlCol="0">
            <a:spAutoFit/>
          </a:bodyPr>
          <a:lstStyle/>
          <a:p>
            <a:pPr algn="ctr"/>
            <a:r>
              <a:rPr lang="en-GB" sz="4800" b="1" dirty="0" smtClean="0">
                <a:solidFill>
                  <a:schemeClr val="bg1"/>
                </a:solidFill>
              </a:rPr>
              <a:t>PNN: Public Protection Notification</a:t>
            </a:r>
            <a:endParaRPr lang="en-GB" sz="4800" b="1" dirty="0">
              <a:solidFill>
                <a:schemeClr val="bg1"/>
              </a:solidFill>
            </a:endParaRPr>
          </a:p>
        </p:txBody>
      </p:sp>
    </p:spTree>
    <p:extLst>
      <p:ext uri="{BB962C8B-B14F-4D97-AF65-F5344CB8AC3E}">
        <p14:creationId xmlns:p14="http://schemas.microsoft.com/office/powerpoint/2010/main" val="21868723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577131" y="591663"/>
            <a:ext cx="9462782" cy="5484632"/>
          </a:xfrm>
        </p:spPr>
        <p:txBody>
          <a:bodyPr>
            <a:noAutofit/>
          </a:bodyPr>
          <a:lstStyle/>
          <a:p>
            <a:pPr marL="0" indent="0">
              <a:buNone/>
            </a:pPr>
            <a:r>
              <a:rPr lang="en-GB" sz="3200" b="1" dirty="0" smtClean="0">
                <a:solidFill>
                  <a:srgbClr val="FFC000"/>
                </a:solidFill>
              </a:rPr>
              <a:t>STANDARD</a:t>
            </a:r>
            <a:r>
              <a:rPr lang="en-GB" sz="3200" dirty="0" smtClean="0"/>
              <a:t> – Current evidence does not indicate likelihood of causing </a:t>
            </a:r>
            <a:r>
              <a:rPr lang="en-GB" sz="3200" b="1" dirty="0" smtClean="0"/>
              <a:t>serious harm.</a:t>
            </a:r>
          </a:p>
          <a:p>
            <a:pPr marL="0" indent="0">
              <a:buNone/>
            </a:pPr>
            <a:endParaRPr lang="en-GB" sz="3200" b="1" dirty="0" smtClean="0"/>
          </a:p>
          <a:p>
            <a:pPr marL="0" indent="0">
              <a:buNone/>
            </a:pPr>
            <a:r>
              <a:rPr lang="en-GB" sz="3200" b="1" dirty="0" smtClean="0">
                <a:solidFill>
                  <a:srgbClr val="00B050"/>
                </a:solidFill>
              </a:rPr>
              <a:t>MEDIUM</a:t>
            </a:r>
            <a:r>
              <a:rPr lang="en-GB" sz="3200" b="1" dirty="0" smtClean="0"/>
              <a:t> – </a:t>
            </a:r>
            <a:r>
              <a:rPr lang="en-GB" sz="3200" dirty="0" smtClean="0"/>
              <a:t>there are identifiable indicators of risk of serious harm. Offender has potential to cause serious harm but unlikely unless there is a change of circumstances.</a:t>
            </a:r>
          </a:p>
          <a:p>
            <a:pPr marL="0" indent="0">
              <a:buNone/>
            </a:pPr>
            <a:endParaRPr lang="en-GB" sz="3200" dirty="0" smtClean="0"/>
          </a:p>
          <a:p>
            <a:pPr marL="0" indent="0">
              <a:buNone/>
            </a:pPr>
            <a:r>
              <a:rPr lang="en-GB" sz="3200" b="1" dirty="0" smtClean="0">
                <a:solidFill>
                  <a:srgbClr val="FF0000"/>
                </a:solidFill>
              </a:rPr>
              <a:t>HIGH</a:t>
            </a:r>
            <a:r>
              <a:rPr lang="en-GB" sz="3200" b="1" dirty="0" smtClean="0"/>
              <a:t> – </a:t>
            </a:r>
            <a:r>
              <a:rPr lang="en-GB" sz="3200" dirty="0" smtClean="0"/>
              <a:t>there are identifiable indicators of risk of </a:t>
            </a:r>
            <a:r>
              <a:rPr lang="en-GB" sz="3200" b="1" dirty="0" smtClean="0"/>
              <a:t>serious harm</a:t>
            </a:r>
            <a:r>
              <a:rPr lang="en-GB" sz="3200" dirty="0" smtClean="0"/>
              <a:t>, which could happen at anytime.</a:t>
            </a:r>
            <a:endParaRPr lang="en-GB" sz="3200" b="1" dirty="0"/>
          </a:p>
        </p:txBody>
      </p:sp>
    </p:spTree>
    <p:extLst>
      <p:ext uri="{BB962C8B-B14F-4D97-AF65-F5344CB8AC3E}">
        <p14:creationId xmlns:p14="http://schemas.microsoft.com/office/powerpoint/2010/main" val="4251548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ontent Placeholder 4"/>
          <p:cNvSpPr>
            <a:spLocks noGrp="1"/>
          </p:cNvSpPr>
          <p:nvPr>
            <p:ph idx="1"/>
          </p:nvPr>
        </p:nvSpPr>
        <p:spPr>
          <a:xfrm>
            <a:off x="1275127" y="1576378"/>
            <a:ext cx="9706062" cy="3297625"/>
          </a:xfrm>
        </p:spPr>
        <p:txBody>
          <a:bodyPr>
            <a:normAutofit lnSpcReduction="10000"/>
          </a:bodyPr>
          <a:lstStyle/>
          <a:p>
            <a:pPr marL="0" indent="0" algn="ctr">
              <a:buNone/>
            </a:pPr>
            <a:r>
              <a:rPr lang="en-GB" sz="3200" dirty="0" smtClean="0"/>
              <a:t>A PPN form must be submitted in every Domestic Abuse and Stalking and Harassment incident</a:t>
            </a:r>
          </a:p>
          <a:p>
            <a:pPr marL="0" indent="0" algn="ctr">
              <a:buNone/>
            </a:pPr>
            <a:endParaRPr lang="en-GB" sz="3200" dirty="0" smtClean="0"/>
          </a:p>
          <a:p>
            <a:pPr marL="0" indent="0" algn="ctr">
              <a:buNone/>
            </a:pPr>
            <a:r>
              <a:rPr lang="en-GB" sz="3200" dirty="0" smtClean="0"/>
              <a:t>The PPN is used to update partner agencies and share information they may be aware of in order for them to provide further assistance to the victims and other vulnerable persons</a:t>
            </a:r>
            <a:endParaRPr lang="en-GB" sz="3200" dirty="0"/>
          </a:p>
        </p:txBody>
      </p:sp>
    </p:spTree>
    <p:extLst>
      <p:ext uri="{BB962C8B-B14F-4D97-AF65-F5344CB8AC3E}">
        <p14:creationId xmlns:p14="http://schemas.microsoft.com/office/powerpoint/2010/main" val="2291288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ontent Placeholder 4"/>
          <p:cNvSpPr>
            <a:spLocks noGrp="1"/>
          </p:cNvSpPr>
          <p:nvPr>
            <p:ph idx="1"/>
          </p:nvPr>
        </p:nvSpPr>
        <p:spPr>
          <a:xfrm>
            <a:off x="838200" y="532263"/>
            <a:ext cx="10515600" cy="5644700"/>
          </a:xfrm>
        </p:spPr>
        <p:txBody>
          <a:bodyPr>
            <a:normAutofit/>
          </a:bodyPr>
          <a:lstStyle/>
          <a:p>
            <a:r>
              <a:rPr lang="en-GB" sz="3200" dirty="0" smtClean="0"/>
              <a:t>The PPN lists 27 questions which are used to identify, assess &amp; manage risk in relation to Domestic Abuse.</a:t>
            </a:r>
          </a:p>
          <a:p>
            <a:r>
              <a:rPr lang="en-GB" sz="3200" dirty="0" smtClean="0"/>
              <a:t>All 27 questions must be asked for every DASH incident.</a:t>
            </a:r>
          </a:p>
          <a:p>
            <a:r>
              <a:rPr lang="en-GB" sz="3200" dirty="0" smtClean="0"/>
              <a:t>All decisions and actions must be recorded, reviewed and updated.</a:t>
            </a:r>
          </a:p>
          <a:p>
            <a:r>
              <a:rPr lang="en-GB" sz="3200" dirty="0" smtClean="0"/>
              <a:t>The risk identification process remains dynamic and must be kept under review.</a:t>
            </a:r>
          </a:p>
          <a:p>
            <a:pPr marL="0" indent="0">
              <a:buNone/>
            </a:pPr>
            <a:endParaRPr lang="en-GB" sz="3200" b="1" dirty="0" smtClean="0">
              <a:solidFill>
                <a:srgbClr val="0070C0"/>
              </a:solidFill>
            </a:endParaRPr>
          </a:p>
          <a:p>
            <a:pPr marL="0" indent="0" algn="ctr">
              <a:buNone/>
            </a:pPr>
            <a:r>
              <a:rPr lang="en-GB" sz="3200" b="1" dirty="0" smtClean="0">
                <a:solidFill>
                  <a:srgbClr val="FF0000"/>
                </a:solidFill>
              </a:rPr>
              <a:t>You have responsibility for the risk until it is handed                         over to the oncoming shift or specialist staff.  </a:t>
            </a:r>
            <a:endParaRPr lang="en-GB" sz="3200" b="1" dirty="0">
              <a:solidFill>
                <a:srgbClr val="FF0000"/>
              </a:solidFill>
            </a:endParaRPr>
          </a:p>
        </p:txBody>
      </p:sp>
    </p:spTree>
    <p:extLst>
      <p:ext uri="{BB962C8B-B14F-4D97-AF65-F5344CB8AC3E}">
        <p14:creationId xmlns:p14="http://schemas.microsoft.com/office/powerpoint/2010/main" val="34286129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Effect transition="in" filter="fade">
                                      <p:cBhvr>
                                        <p:cTn id="27"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3" name="Content Placeholder 2"/>
          <p:cNvPicPr>
            <a:picLocks noGrp="1" noChangeAspect="1"/>
          </p:cNvPicPr>
          <p:nvPr>
            <p:ph idx="1"/>
          </p:nvPr>
        </p:nvPicPr>
        <p:blipFill rotWithShape="1">
          <a:blip r:embed="rId4"/>
          <a:srcRect l="3426" t="9177"/>
          <a:stretch/>
        </p:blipFill>
        <p:spPr>
          <a:xfrm>
            <a:off x="1293223" y="0"/>
            <a:ext cx="9274628" cy="6100354"/>
          </a:xfrm>
          <a:prstGeom prst="rect">
            <a:avLst/>
          </a:prstGeom>
        </p:spPr>
      </p:pic>
    </p:spTree>
    <p:extLst>
      <p:ext uri="{BB962C8B-B14F-4D97-AF65-F5344CB8AC3E}">
        <p14:creationId xmlns:p14="http://schemas.microsoft.com/office/powerpoint/2010/main" val="2346004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1975860" y="2145751"/>
            <a:ext cx="8280920" cy="1754326"/>
          </a:xfrm>
          <a:prstGeom prst="rect">
            <a:avLst/>
          </a:prstGeom>
          <a:solidFill>
            <a:srgbClr val="002060"/>
          </a:solidFill>
        </p:spPr>
        <p:txBody>
          <a:bodyPr wrap="square" rtlCol="0">
            <a:spAutoFit/>
          </a:bodyPr>
          <a:lstStyle/>
          <a:p>
            <a:pPr algn="ctr"/>
            <a:r>
              <a:rPr lang="en-GB" sz="5400" b="1" dirty="0" smtClean="0">
                <a:solidFill>
                  <a:schemeClr val="bg1"/>
                </a:solidFill>
              </a:rPr>
              <a:t>There are 18 Specific  </a:t>
            </a:r>
          </a:p>
          <a:p>
            <a:pPr algn="ctr"/>
            <a:r>
              <a:rPr lang="en-GB" sz="5400" b="1" dirty="0" smtClean="0">
                <a:solidFill>
                  <a:schemeClr val="bg1"/>
                </a:solidFill>
              </a:rPr>
              <a:t>HIGH RISK questions</a:t>
            </a:r>
            <a:endParaRPr lang="en-GB" sz="5400" b="1" dirty="0">
              <a:solidFill>
                <a:schemeClr val="bg1"/>
              </a:solidFill>
            </a:endParaRPr>
          </a:p>
        </p:txBody>
      </p:sp>
    </p:spTree>
    <p:extLst>
      <p:ext uri="{BB962C8B-B14F-4D97-AF65-F5344CB8AC3E}">
        <p14:creationId xmlns:p14="http://schemas.microsoft.com/office/powerpoint/2010/main" val="12385300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Subtitle 4"/>
          <p:cNvSpPr txBox="1">
            <a:spLocks/>
          </p:cNvSpPr>
          <p:nvPr/>
        </p:nvSpPr>
        <p:spPr bwMode="auto">
          <a:xfrm>
            <a:off x="1817936" y="1252584"/>
            <a:ext cx="6155041" cy="4284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Tx/>
              <a:buNone/>
              <a:defRPr sz="1600">
                <a:solidFill>
                  <a:schemeClr val="bg1"/>
                </a:solidFill>
                <a:latin typeface="+mn-lt"/>
                <a:ea typeface="+mn-ea"/>
                <a:cs typeface="+mn-cs"/>
              </a:defRPr>
            </a:lvl1pPr>
            <a:lvl2pPr marL="742950" indent="-285750" algn="l" rtl="0" eaLnBrk="0" fontAlgn="base" hangingPunct="0">
              <a:spcBef>
                <a:spcPct val="20000"/>
              </a:spcBef>
              <a:spcAft>
                <a:spcPct val="0"/>
              </a:spcAft>
              <a:buChar char="–"/>
              <a:defRPr>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a:solidFill>
                  <a:schemeClr val="tx1"/>
                </a:solidFill>
                <a:latin typeface="+mn-lt"/>
              </a:defRPr>
            </a:lvl4pPr>
            <a:lvl5pPr marL="2057400" indent="-228600" algn="l" rtl="0" eaLnBrk="0" fontAlgn="base" hangingPunct="0">
              <a:spcBef>
                <a:spcPct val="20000"/>
              </a:spcBef>
              <a:spcAft>
                <a:spcPct val="0"/>
              </a:spcAft>
              <a:buChar char="»"/>
              <a:defRPr>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a:lstStyle>
          <a:p>
            <a:pPr marL="285750" marR="0" lvl="0" indent="-285750" algn="l"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a:pPr>
            <a:r>
              <a:rPr kumimoji="0" lang="en-GB" altLang="en-US" sz="3200" b="0" i="0" u="none" strike="noStrike" kern="0" cap="none" spc="0" normalizeH="0" baseline="0" noProof="0" dirty="0" smtClean="0">
                <a:ln>
                  <a:noFill/>
                </a:ln>
                <a:solidFill>
                  <a:schemeClr val="tx1"/>
                </a:solidFill>
                <a:effectLst/>
                <a:uLnTx/>
                <a:uFillTx/>
              </a:rPr>
              <a:t>Police watch</a:t>
            </a:r>
          </a:p>
          <a:p>
            <a:pPr marL="285750" marR="0" lvl="0" indent="-285750" algn="l"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a:pPr>
            <a:r>
              <a:rPr lang="en-GB" altLang="en-US" sz="3200" kern="0" dirty="0" smtClean="0">
                <a:solidFill>
                  <a:schemeClr val="tx1"/>
                </a:solidFill>
              </a:rPr>
              <a:t>Cocoon watch</a:t>
            </a:r>
          </a:p>
          <a:p>
            <a:pPr marL="285750" marR="0" lvl="0" indent="-285750" algn="l"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a:pPr>
            <a:r>
              <a:rPr kumimoji="0" lang="en-GB" altLang="en-US" sz="3200" b="0" i="0" u="none" strike="noStrike" kern="0" cap="none" spc="0" normalizeH="0" baseline="0" noProof="0" dirty="0" smtClean="0">
                <a:ln>
                  <a:noFill/>
                </a:ln>
                <a:solidFill>
                  <a:schemeClr val="tx1"/>
                </a:solidFill>
                <a:effectLst/>
                <a:uLnTx/>
                <a:uFillTx/>
              </a:rPr>
              <a:t>MARAC</a:t>
            </a:r>
          </a:p>
          <a:p>
            <a:pPr marL="285750" marR="0" lvl="0" indent="-285750" algn="l"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a:pPr>
            <a:r>
              <a:rPr lang="en-GB" altLang="en-US" sz="3200" kern="0" noProof="0" dirty="0" smtClean="0">
                <a:solidFill>
                  <a:schemeClr val="tx1"/>
                </a:solidFill>
              </a:rPr>
              <a:t>Clare’s Law</a:t>
            </a:r>
          </a:p>
          <a:p>
            <a:pPr marL="285750" marR="0" lvl="0" indent="-285750" algn="l"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a:pPr>
            <a:r>
              <a:rPr kumimoji="0" lang="en-GB" altLang="en-US" sz="3200" b="0" i="0" u="none" strike="noStrike" kern="0" cap="none" spc="0" normalizeH="0" baseline="0" dirty="0" smtClean="0">
                <a:ln>
                  <a:noFill/>
                </a:ln>
                <a:solidFill>
                  <a:schemeClr val="tx1"/>
                </a:solidFill>
                <a:effectLst/>
                <a:uLnTx/>
                <a:uFillTx/>
              </a:rPr>
              <a:t>Domestic</a:t>
            </a:r>
            <a:r>
              <a:rPr kumimoji="0" lang="en-GB" altLang="en-US" sz="3200" b="0" i="0" u="none" strike="noStrike" kern="0" cap="none" spc="0" normalizeH="0" dirty="0" smtClean="0">
                <a:ln>
                  <a:noFill/>
                </a:ln>
                <a:solidFill>
                  <a:schemeClr val="tx1"/>
                </a:solidFill>
                <a:effectLst/>
                <a:uLnTx/>
                <a:uFillTx/>
              </a:rPr>
              <a:t> Violence Protection Notices</a:t>
            </a:r>
          </a:p>
          <a:p>
            <a:pPr marL="285750" marR="0" lvl="0" indent="-285750" algn="l"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a:pPr>
            <a:r>
              <a:rPr lang="en-GB" altLang="en-US" sz="3200" kern="0" baseline="0" noProof="0" dirty="0" smtClean="0">
                <a:solidFill>
                  <a:schemeClr val="tx1"/>
                </a:solidFill>
              </a:rPr>
              <a:t>Domestic</a:t>
            </a:r>
            <a:r>
              <a:rPr lang="en-GB" altLang="en-US" sz="3200" kern="0" noProof="0" dirty="0" smtClean="0">
                <a:solidFill>
                  <a:schemeClr val="tx1"/>
                </a:solidFill>
              </a:rPr>
              <a:t> Violence Protection Orders</a:t>
            </a:r>
            <a:endParaRPr kumimoji="0" lang="en-GB" altLang="en-US" sz="3200" b="0" i="0" u="none" strike="noStrike" kern="0" cap="none" spc="0" normalizeH="0" baseline="0" noProof="0" dirty="0" smtClean="0">
              <a:ln>
                <a:noFill/>
              </a:ln>
              <a:solidFill>
                <a:schemeClr val="tx1"/>
              </a:solidFill>
              <a:effectLst/>
              <a:uLnTx/>
              <a:uFillTx/>
            </a:endParaRPr>
          </a:p>
        </p:txBody>
      </p:sp>
      <p:sp>
        <p:nvSpPr>
          <p:cNvPr id="5" name="TextBox 4"/>
          <p:cNvSpPr txBox="1"/>
          <p:nvPr/>
        </p:nvSpPr>
        <p:spPr>
          <a:xfrm>
            <a:off x="1817936" y="255991"/>
            <a:ext cx="8280920" cy="646331"/>
          </a:xfrm>
          <a:prstGeom prst="rect">
            <a:avLst/>
          </a:prstGeom>
          <a:solidFill>
            <a:srgbClr val="002060"/>
          </a:solidFill>
        </p:spPr>
        <p:txBody>
          <a:bodyPr wrap="square" rtlCol="0">
            <a:spAutoFit/>
          </a:bodyPr>
          <a:lstStyle/>
          <a:p>
            <a:pPr algn="ctr"/>
            <a:r>
              <a:rPr lang="en-GB" sz="3600" b="1" dirty="0" smtClean="0">
                <a:solidFill>
                  <a:schemeClr val="bg1"/>
                </a:solidFill>
              </a:rPr>
              <a:t>Additional Safeguarding Measures</a:t>
            </a:r>
            <a:endParaRPr lang="en-GB" sz="3600" b="1" dirty="0">
              <a:solidFill>
                <a:schemeClr val="bg1"/>
              </a:solidFill>
            </a:endParaRPr>
          </a:p>
        </p:txBody>
      </p:sp>
    </p:spTree>
    <p:extLst>
      <p:ext uri="{BB962C8B-B14F-4D97-AF65-F5344CB8AC3E}">
        <p14:creationId xmlns:p14="http://schemas.microsoft.com/office/powerpoint/2010/main" val="2588661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Content Placeholder 2"/>
          <p:cNvSpPr txBox="1">
            <a:spLocks/>
          </p:cNvSpPr>
          <p:nvPr/>
        </p:nvSpPr>
        <p:spPr bwMode="auto">
          <a:xfrm>
            <a:off x="1239520" y="1176912"/>
            <a:ext cx="9916160" cy="478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a:solidFill>
                  <a:schemeClr val="tx1"/>
                </a:solidFill>
                <a:latin typeface="+mn-lt"/>
                <a:ea typeface="+mn-ea"/>
                <a:cs typeface="+mn-cs"/>
              </a:defRPr>
            </a:lvl1pPr>
            <a:lvl2pPr marL="742950" indent="-285750" algn="l" rtl="0" eaLnBrk="0" fontAlgn="base" hangingPunct="0">
              <a:spcBef>
                <a:spcPct val="20000"/>
              </a:spcBef>
              <a:spcAft>
                <a:spcPct val="0"/>
              </a:spcAft>
              <a:buChar char="–"/>
              <a:defRPr>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a:solidFill>
                  <a:schemeClr val="tx1"/>
                </a:solidFill>
                <a:latin typeface="+mn-lt"/>
              </a:defRPr>
            </a:lvl4pPr>
            <a:lvl5pPr marL="2057400" indent="-228600" algn="l" rtl="0" eaLnBrk="0" fontAlgn="base" hangingPunct="0">
              <a:spcBef>
                <a:spcPct val="20000"/>
              </a:spcBef>
              <a:spcAft>
                <a:spcPct val="0"/>
              </a:spcAft>
              <a:buChar char="»"/>
              <a:defRPr>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2800" b="1" i="0" u="none" strike="noStrike" kern="0" cap="none" spc="0" normalizeH="0" baseline="0" noProof="0" dirty="0" smtClean="0">
                <a:ln>
                  <a:noFill/>
                </a:ln>
                <a:effectLst/>
                <a:uLnTx/>
                <a:uFillTx/>
                <a:ea typeface="+mn-ea"/>
                <a:cs typeface="+mn-cs"/>
              </a:rPr>
              <a:t>A MULTI AGENCY CONFERENCE</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sz="2800" b="0" i="0" u="none" strike="noStrike" kern="0" cap="none" spc="0" normalizeH="0" baseline="0" noProof="0" dirty="0" smtClean="0">
              <a:ln>
                <a:noFill/>
              </a:ln>
              <a:effectLst/>
              <a:uLnTx/>
              <a:uFillTx/>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2800" b="0" i="0" u="none" strike="noStrike" kern="0" cap="none" spc="0" normalizeH="0" baseline="0" noProof="0" dirty="0" smtClean="0">
                <a:ln>
                  <a:noFill/>
                </a:ln>
                <a:effectLst/>
                <a:uLnTx/>
                <a:uFillTx/>
                <a:ea typeface="+mn-ea"/>
                <a:cs typeface="+mn-cs"/>
              </a:rPr>
              <a:t>MARAC is a gathering of  agencies who aim to: </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endParaRPr kumimoji="0" lang="en-GB" sz="2800" b="0" i="0" u="none" strike="noStrike" kern="0" cap="none" spc="0" normalizeH="0" baseline="0" noProof="0" dirty="0" smtClean="0">
              <a:ln>
                <a:noFill/>
              </a:ln>
              <a:effectLst/>
              <a:uLnTx/>
              <a:uFillTx/>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2800" b="0" i="0" u="none" strike="noStrike" kern="0" cap="none" spc="0" normalizeH="0" baseline="0" noProof="0" dirty="0" smtClean="0">
                <a:ln>
                  <a:noFill/>
                </a:ln>
                <a:effectLst/>
                <a:uLnTx/>
                <a:uFillTx/>
                <a:ea typeface="+mn-ea"/>
                <a:cs typeface="+mn-cs"/>
              </a:rPr>
              <a:t>Safeguard adult victims</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2800" b="0" i="0" u="none" strike="noStrike" kern="0" cap="none" spc="0" normalizeH="0" baseline="0" noProof="0" dirty="0" smtClean="0">
                <a:ln>
                  <a:noFill/>
                </a:ln>
                <a:effectLst/>
                <a:uLnTx/>
                <a:uFillTx/>
                <a:ea typeface="+mn-ea"/>
                <a:cs typeface="+mn-cs"/>
              </a:rPr>
              <a:t>Make links with other Public Protection Agencies in relation to children, perpetrators and vulnerable adults.</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2800" b="0" i="0" u="none" strike="noStrike" kern="0" cap="none" spc="0" normalizeH="0" baseline="0" noProof="0" dirty="0" smtClean="0">
                <a:ln>
                  <a:noFill/>
                </a:ln>
                <a:effectLst/>
                <a:uLnTx/>
                <a:uFillTx/>
                <a:ea typeface="+mn-ea"/>
                <a:cs typeface="+mn-cs"/>
              </a:rPr>
              <a:t>To safeguard agency staff .</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2800" b="0" i="0" u="none" strike="noStrike" kern="0" cap="none" spc="0" normalizeH="0" baseline="0" noProof="0" dirty="0" smtClean="0">
                <a:ln>
                  <a:noFill/>
                </a:ln>
                <a:effectLst/>
                <a:uLnTx/>
                <a:uFillTx/>
                <a:ea typeface="+mn-ea"/>
                <a:cs typeface="+mn-cs"/>
              </a:rPr>
              <a:t>To address the behaviour of perpetrators</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sz="1800" b="0" i="0" u="none" strike="noStrike" kern="0" cap="none" spc="0" normalizeH="0" baseline="0" noProof="0" dirty="0" smtClean="0">
              <a:ln>
                <a:noFill/>
              </a:ln>
              <a:solidFill>
                <a:srgbClr val="000000"/>
              </a:solidFill>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Arial"/>
              <a:ea typeface="+mn-ea"/>
              <a:cs typeface="+mn-cs"/>
            </a:endParaRPr>
          </a:p>
        </p:txBody>
      </p:sp>
      <p:sp>
        <p:nvSpPr>
          <p:cNvPr id="4" name="TextBox 3"/>
          <p:cNvSpPr txBox="1"/>
          <p:nvPr/>
        </p:nvSpPr>
        <p:spPr>
          <a:xfrm>
            <a:off x="1817936" y="255991"/>
            <a:ext cx="8280920" cy="646331"/>
          </a:xfrm>
          <a:prstGeom prst="rect">
            <a:avLst/>
          </a:prstGeom>
          <a:solidFill>
            <a:srgbClr val="002060"/>
          </a:solidFill>
        </p:spPr>
        <p:txBody>
          <a:bodyPr wrap="square" rtlCol="0">
            <a:spAutoFit/>
          </a:bodyPr>
          <a:lstStyle/>
          <a:p>
            <a:pPr algn="ctr"/>
            <a:r>
              <a:rPr lang="en-GB" sz="3600" b="1" dirty="0" smtClean="0">
                <a:solidFill>
                  <a:schemeClr val="bg1"/>
                </a:solidFill>
              </a:rPr>
              <a:t>What is MARAC?</a:t>
            </a:r>
            <a:endParaRPr lang="en-GB" sz="3600" b="1" dirty="0">
              <a:solidFill>
                <a:schemeClr val="bg1"/>
              </a:solidFill>
            </a:endParaRPr>
          </a:p>
        </p:txBody>
      </p:sp>
    </p:spTree>
    <p:extLst>
      <p:ext uri="{BB962C8B-B14F-4D97-AF65-F5344CB8AC3E}">
        <p14:creationId xmlns:p14="http://schemas.microsoft.com/office/powerpoint/2010/main" val="33318710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78896" y="1637751"/>
            <a:ext cx="8280920" cy="2123658"/>
          </a:xfrm>
          <a:prstGeom prst="rect">
            <a:avLst/>
          </a:prstGeom>
          <a:solidFill>
            <a:srgbClr val="002060"/>
          </a:solidFill>
        </p:spPr>
        <p:txBody>
          <a:bodyPr wrap="square" rtlCol="0">
            <a:spAutoFit/>
          </a:bodyPr>
          <a:lstStyle/>
          <a:p>
            <a:pPr algn="ctr"/>
            <a:r>
              <a:rPr lang="en-GB" sz="4400" b="1" dirty="0" smtClean="0">
                <a:solidFill>
                  <a:schemeClr val="bg1"/>
                </a:solidFill>
              </a:rPr>
              <a:t>DOMESTIC VIOLENCE </a:t>
            </a:r>
          </a:p>
          <a:p>
            <a:pPr algn="ctr"/>
            <a:r>
              <a:rPr lang="en-GB" sz="4400" b="1" dirty="0" smtClean="0">
                <a:solidFill>
                  <a:schemeClr val="bg1"/>
                </a:solidFill>
              </a:rPr>
              <a:t>DISCLOSURE SCHEME</a:t>
            </a:r>
          </a:p>
          <a:p>
            <a:pPr algn="ctr"/>
            <a:r>
              <a:rPr lang="en-GB" sz="4400" b="1" dirty="0" smtClean="0">
                <a:solidFill>
                  <a:schemeClr val="bg1"/>
                </a:solidFill>
              </a:rPr>
              <a:t>Clare’s Law</a:t>
            </a:r>
            <a:endParaRPr lang="en-GB" sz="4400" b="1" dirty="0">
              <a:solidFill>
                <a:schemeClr val="bg1"/>
              </a:solidFill>
            </a:endParaRPr>
          </a:p>
        </p:txBody>
      </p:sp>
    </p:spTree>
    <p:extLst>
      <p:ext uri="{BB962C8B-B14F-4D97-AF65-F5344CB8AC3E}">
        <p14:creationId xmlns:p14="http://schemas.microsoft.com/office/powerpoint/2010/main" val="12382491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3006008" y="2082903"/>
            <a:ext cx="64008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Tx/>
              <a:buNone/>
              <a:defRPr sz="16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2pPr>
            <a:lvl3pPr marL="11430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3pPr>
            <a:lvl4pPr marL="16002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4pPr>
            <a:lvl5pPr marL="20574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5pPr>
            <a:lvl6pPr marL="2514600" indent="-228600" algn="l" rtl="0" eaLnBrk="1" fontAlgn="base" hangingPunct="1">
              <a:spcBef>
                <a:spcPct val="20000"/>
              </a:spcBef>
              <a:spcAft>
                <a:spcPct val="0"/>
              </a:spcAft>
              <a:buChar char="»"/>
              <a:defRPr>
                <a:solidFill>
                  <a:schemeClr val="tx1"/>
                </a:solidFill>
                <a:latin typeface="+mn-lt"/>
              </a:defRPr>
            </a:lvl6pPr>
            <a:lvl7pPr marL="2971800" indent="-228600" algn="l" rtl="0" eaLnBrk="1" fontAlgn="base" hangingPunct="1">
              <a:spcBef>
                <a:spcPct val="20000"/>
              </a:spcBef>
              <a:spcAft>
                <a:spcPct val="0"/>
              </a:spcAft>
              <a:buChar char="»"/>
              <a:defRPr>
                <a:solidFill>
                  <a:schemeClr val="tx1"/>
                </a:solidFill>
                <a:latin typeface="+mn-lt"/>
              </a:defRPr>
            </a:lvl7pPr>
            <a:lvl8pPr marL="3429000" indent="-228600" algn="l" rtl="0" eaLnBrk="1" fontAlgn="base" hangingPunct="1">
              <a:spcBef>
                <a:spcPct val="20000"/>
              </a:spcBef>
              <a:spcAft>
                <a:spcPct val="0"/>
              </a:spcAft>
              <a:buChar char="»"/>
              <a:defRPr>
                <a:solidFill>
                  <a:schemeClr val="tx1"/>
                </a:solidFill>
                <a:latin typeface="+mn-lt"/>
              </a:defRPr>
            </a:lvl8pPr>
            <a:lvl9pPr marL="3886200" indent="-228600" algn="l" rtl="0" eaLnBrk="1" fontAlgn="base" hangingPunct="1">
              <a:spcBef>
                <a:spcPct val="20000"/>
              </a:spcBef>
              <a:spcAft>
                <a:spcPct val="0"/>
              </a:spcAft>
              <a:buChar char="»"/>
              <a:defRPr>
                <a:solidFill>
                  <a:schemeClr val="tx1"/>
                </a:solidFill>
                <a:latin typeface="+mn-lt"/>
              </a:defRPr>
            </a:lvl9pPr>
          </a:lstStyle>
          <a:p>
            <a:pPr eaLnBrk="1" hangingPunct="1">
              <a:lnSpc>
                <a:spcPct val="80000"/>
              </a:lnSpc>
            </a:pPr>
            <a:endParaRPr lang="en-GB" altLang="en-US" sz="5400" b="1" kern="0" dirty="0" smtClean="0">
              <a:solidFill>
                <a:schemeClr val="accent5">
                  <a:lumMod val="50000"/>
                </a:schemeClr>
              </a:solidFill>
              <a:ea typeface="ＭＳ Ｐゴシック" panose="020B0600070205080204" pitchFamily="34" charset="-128"/>
            </a:endParaRPr>
          </a:p>
        </p:txBody>
      </p:sp>
      <p:sp>
        <p:nvSpPr>
          <p:cNvPr id="4" name="Content Placeholder 3"/>
          <p:cNvSpPr>
            <a:spLocks noGrp="1"/>
          </p:cNvSpPr>
          <p:nvPr>
            <p:ph idx="1"/>
          </p:nvPr>
        </p:nvSpPr>
        <p:spPr/>
        <p:txBody>
          <a:bodyPr>
            <a:normAutofit/>
          </a:bodyPr>
          <a:lstStyle/>
          <a:p>
            <a:r>
              <a:rPr lang="en-GB" dirty="0" smtClean="0"/>
              <a:t>DVPNs and DVPOs were introduces by the </a:t>
            </a:r>
            <a:r>
              <a:rPr lang="en-GB" b="1" dirty="0" smtClean="0"/>
              <a:t>Crime and Security Act 2010</a:t>
            </a:r>
          </a:p>
          <a:p>
            <a:r>
              <a:rPr lang="en-GB" dirty="0" smtClean="0"/>
              <a:t>They enable the Police to put in place protection for the victim in the immediate aftermath of a domestic violence incident.</a:t>
            </a:r>
          </a:p>
          <a:p>
            <a:r>
              <a:rPr lang="en-GB" dirty="0" smtClean="0"/>
              <a:t>Under DVPOs, the perpetrator can be prevented from returning to a residence and from having contact with the victim for </a:t>
            </a:r>
            <a:r>
              <a:rPr lang="en-GB" dirty="0" err="1" smtClean="0"/>
              <a:t>upto</a:t>
            </a:r>
            <a:r>
              <a:rPr lang="en-GB" dirty="0" smtClean="0"/>
              <a:t> 28 days.</a:t>
            </a:r>
          </a:p>
          <a:p>
            <a:r>
              <a:rPr lang="en-GB" dirty="0" smtClean="0"/>
              <a:t>This allows the victim a level of “breathing space” to consider their options, with the help of support agencies</a:t>
            </a:r>
            <a:endParaRPr lang="en-GB" dirty="0"/>
          </a:p>
        </p:txBody>
      </p:sp>
      <p:sp>
        <p:nvSpPr>
          <p:cNvPr id="5" name="TextBox 4"/>
          <p:cNvSpPr txBox="1"/>
          <p:nvPr/>
        </p:nvSpPr>
        <p:spPr>
          <a:xfrm>
            <a:off x="1817936" y="255991"/>
            <a:ext cx="8280920" cy="1200329"/>
          </a:xfrm>
          <a:prstGeom prst="rect">
            <a:avLst/>
          </a:prstGeom>
          <a:solidFill>
            <a:srgbClr val="002060"/>
          </a:solidFill>
        </p:spPr>
        <p:txBody>
          <a:bodyPr wrap="square" rtlCol="0">
            <a:spAutoFit/>
          </a:bodyPr>
          <a:lstStyle/>
          <a:p>
            <a:pPr algn="ctr"/>
            <a:r>
              <a:rPr lang="en-GB" sz="3600" b="1" dirty="0" smtClean="0">
                <a:solidFill>
                  <a:schemeClr val="bg1"/>
                </a:solidFill>
              </a:rPr>
              <a:t>Domestic Violence Protection Notices &amp; Domestic Violence Protection Orders</a:t>
            </a:r>
            <a:endParaRPr lang="en-GB" sz="3600" b="1" dirty="0">
              <a:solidFill>
                <a:schemeClr val="bg1"/>
              </a:solidFill>
            </a:endParaRPr>
          </a:p>
        </p:txBody>
      </p:sp>
    </p:spTree>
    <p:extLst>
      <p:ext uri="{BB962C8B-B14F-4D97-AF65-F5344CB8AC3E}">
        <p14:creationId xmlns:p14="http://schemas.microsoft.com/office/powerpoint/2010/main" val="19519270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3006008" y="2082903"/>
            <a:ext cx="64008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Tx/>
              <a:buNone/>
              <a:defRPr sz="16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2pPr>
            <a:lvl3pPr marL="11430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3pPr>
            <a:lvl4pPr marL="16002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4pPr>
            <a:lvl5pPr marL="20574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5pPr>
            <a:lvl6pPr marL="2514600" indent="-228600" algn="l" rtl="0" eaLnBrk="1" fontAlgn="base" hangingPunct="1">
              <a:spcBef>
                <a:spcPct val="20000"/>
              </a:spcBef>
              <a:spcAft>
                <a:spcPct val="0"/>
              </a:spcAft>
              <a:buChar char="»"/>
              <a:defRPr>
                <a:solidFill>
                  <a:schemeClr val="tx1"/>
                </a:solidFill>
                <a:latin typeface="+mn-lt"/>
              </a:defRPr>
            </a:lvl6pPr>
            <a:lvl7pPr marL="2971800" indent="-228600" algn="l" rtl="0" eaLnBrk="1" fontAlgn="base" hangingPunct="1">
              <a:spcBef>
                <a:spcPct val="20000"/>
              </a:spcBef>
              <a:spcAft>
                <a:spcPct val="0"/>
              </a:spcAft>
              <a:buChar char="»"/>
              <a:defRPr>
                <a:solidFill>
                  <a:schemeClr val="tx1"/>
                </a:solidFill>
                <a:latin typeface="+mn-lt"/>
              </a:defRPr>
            </a:lvl7pPr>
            <a:lvl8pPr marL="3429000" indent="-228600" algn="l" rtl="0" eaLnBrk="1" fontAlgn="base" hangingPunct="1">
              <a:spcBef>
                <a:spcPct val="20000"/>
              </a:spcBef>
              <a:spcAft>
                <a:spcPct val="0"/>
              </a:spcAft>
              <a:buChar char="»"/>
              <a:defRPr>
                <a:solidFill>
                  <a:schemeClr val="tx1"/>
                </a:solidFill>
                <a:latin typeface="+mn-lt"/>
              </a:defRPr>
            </a:lvl8pPr>
            <a:lvl9pPr marL="3886200" indent="-228600" algn="l" rtl="0" eaLnBrk="1" fontAlgn="base" hangingPunct="1">
              <a:spcBef>
                <a:spcPct val="20000"/>
              </a:spcBef>
              <a:spcAft>
                <a:spcPct val="0"/>
              </a:spcAft>
              <a:buChar char="»"/>
              <a:defRPr>
                <a:solidFill>
                  <a:schemeClr val="tx1"/>
                </a:solidFill>
                <a:latin typeface="+mn-lt"/>
              </a:defRPr>
            </a:lvl9pPr>
          </a:lstStyle>
          <a:p>
            <a:pPr eaLnBrk="1" hangingPunct="1">
              <a:lnSpc>
                <a:spcPct val="80000"/>
              </a:lnSpc>
            </a:pPr>
            <a:endParaRPr lang="en-GB" altLang="en-US" sz="5400" b="1" kern="0" dirty="0" smtClean="0">
              <a:solidFill>
                <a:schemeClr val="accent5">
                  <a:lumMod val="50000"/>
                </a:schemeClr>
              </a:solidFill>
              <a:ea typeface="ＭＳ Ｐゴシック" panose="020B0600070205080204" pitchFamily="34" charset="-128"/>
            </a:endParaRPr>
          </a:p>
        </p:txBody>
      </p:sp>
      <p:sp>
        <p:nvSpPr>
          <p:cNvPr id="4" name="Content Placeholder 3"/>
          <p:cNvSpPr>
            <a:spLocks noGrp="1"/>
          </p:cNvSpPr>
          <p:nvPr>
            <p:ph idx="1"/>
          </p:nvPr>
        </p:nvSpPr>
        <p:spPr>
          <a:xfrm>
            <a:off x="1198880" y="1236345"/>
            <a:ext cx="9773920" cy="4351338"/>
          </a:xfrm>
        </p:spPr>
        <p:txBody>
          <a:bodyPr>
            <a:normAutofit/>
          </a:bodyPr>
          <a:lstStyle/>
          <a:p>
            <a:pPr marL="0" indent="0" algn="ctr">
              <a:buNone/>
            </a:pPr>
            <a:r>
              <a:rPr lang="en-GB" sz="3600" b="1" dirty="0" smtClean="0">
                <a:solidFill>
                  <a:srgbClr val="FF0000"/>
                </a:solidFill>
              </a:rPr>
              <a:t>DVPN</a:t>
            </a:r>
            <a:r>
              <a:rPr lang="en-GB" sz="3600" dirty="0" smtClean="0">
                <a:solidFill>
                  <a:srgbClr val="FF0000"/>
                </a:solidFill>
              </a:rPr>
              <a:t> </a:t>
            </a:r>
            <a:r>
              <a:rPr lang="en-GB" sz="3600" dirty="0" smtClean="0"/>
              <a:t>– issued by the Police to provide emergency protection to the victim. Includes prohibitions and must be heard by a Magistrates Court within 48 hours.</a:t>
            </a:r>
          </a:p>
          <a:p>
            <a:pPr marL="0" indent="0" algn="ctr">
              <a:buNone/>
            </a:pPr>
            <a:endParaRPr lang="en-GB" sz="3600" dirty="0" smtClean="0"/>
          </a:p>
          <a:p>
            <a:pPr marL="0" indent="0" algn="ctr">
              <a:buNone/>
            </a:pPr>
            <a:r>
              <a:rPr lang="en-GB" sz="3600" b="1" dirty="0" smtClean="0">
                <a:solidFill>
                  <a:srgbClr val="FF0000"/>
                </a:solidFill>
              </a:rPr>
              <a:t>DVPO</a:t>
            </a:r>
            <a:r>
              <a:rPr lang="en-GB" sz="3600" dirty="0" smtClean="0"/>
              <a:t> – police then apply at the Court for a DVPO. Prohibitions are extended for a period between 14-28days.</a:t>
            </a:r>
            <a:endParaRPr lang="en-GB" sz="3600" dirty="0"/>
          </a:p>
        </p:txBody>
      </p:sp>
    </p:spTree>
    <p:extLst>
      <p:ext uri="{BB962C8B-B14F-4D97-AF65-F5344CB8AC3E}">
        <p14:creationId xmlns:p14="http://schemas.microsoft.com/office/powerpoint/2010/main" val="10455668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3006008" y="2082903"/>
            <a:ext cx="64008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Tx/>
              <a:buNone/>
              <a:defRPr sz="16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2pPr>
            <a:lvl3pPr marL="11430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3pPr>
            <a:lvl4pPr marL="16002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4pPr>
            <a:lvl5pPr marL="20574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5pPr>
            <a:lvl6pPr marL="2514600" indent="-228600" algn="l" rtl="0" eaLnBrk="1" fontAlgn="base" hangingPunct="1">
              <a:spcBef>
                <a:spcPct val="20000"/>
              </a:spcBef>
              <a:spcAft>
                <a:spcPct val="0"/>
              </a:spcAft>
              <a:buChar char="»"/>
              <a:defRPr>
                <a:solidFill>
                  <a:schemeClr val="tx1"/>
                </a:solidFill>
                <a:latin typeface="+mn-lt"/>
              </a:defRPr>
            </a:lvl6pPr>
            <a:lvl7pPr marL="2971800" indent="-228600" algn="l" rtl="0" eaLnBrk="1" fontAlgn="base" hangingPunct="1">
              <a:spcBef>
                <a:spcPct val="20000"/>
              </a:spcBef>
              <a:spcAft>
                <a:spcPct val="0"/>
              </a:spcAft>
              <a:buChar char="»"/>
              <a:defRPr>
                <a:solidFill>
                  <a:schemeClr val="tx1"/>
                </a:solidFill>
                <a:latin typeface="+mn-lt"/>
              </a:defRPr>
            </a:lvl7pPr>
            <a:lvl8pPr marL="3429000" indent="-228600" algn="l" rtl="0" eaLnBrk="1" fontAlgn="base" hangingPunct="1">
              <a:spcBef>
                <a:spcPct val="20000"/>
              </a:spcBef>
              <a:spcAft>
                <a:spcPct val="0"/>
              </a:spcAft>
              <a:buChar char="»"/>
              <a:defRPr>
                <a:solidFill>
                  <a:schemeClr val="tx1"/>
                </a:solidFill>
                <a:latin typeface="+mn-lt"/>
              </a:defRPr>
            </a:lvl8pPr>
            <a:lvl9pPr marL="3886200" indent="-228600" algn="l" rtl="0" eaLnBrk="1" fontAlgn="base" hangingPunct="1">
              <a:spcBef>
                <a:spcPct val="20000"/>
              </a:spcBef>
              <a:spcAft>
                <a:spcPct val="0"/>
              </a:spcAft>
              <a:buChar char="»"/>
              <a:defRPr>
                <a:solidFill>
                  <a:schemeClr val="tx1"/>
                </a:solidFill>
                <a:latin typeface="+mn-lt"/>
              </a:defRPr>
            </a:lvl9pPr>
          </a:lstStyle>
          <a:p>
            <a:pPr eaLnBrk="1" hangingPunct="1">
              <a:lnSpc>
                <a:spcPct val="80000"/>
              </a:lnSpc>
            </a:pPr>
            <a:endParaRPr lang="en-GB" altLang="en-US" sz="5400" b="1" kern="0" dirty="0" smtClean="0">
              <a:solidFill>
                <a:schemeClr val="accent5">
                  <a:lumMod val="50000"/>
                </a:schemeClr>
              </a:solidFill>
              <a:ea typeface="ＭＳ Ｐゴシック" panose="020B0600070205080204" pitchFamily="34" charset="-128"/>
            </a:endParaRPr>
          </a:p>
        </p:txBody>
      </p:sp>
      <p:sp>
        <p:nvSpPr>
          <p:cNvPr id="4" name="Content Placeholder 3"/>
          <p:cNvSpPr>
            <a:spLocks noGrp="1"/>
          </p:cNvSpPr>
          <p:nvPr>
            <p:ph idx="1"/>
          </p:nvPr>
        </p:nvSpPr>
        <p:spPr>
          <a:xfrm>
            <a:off x="1277339" y="1340927"/>
            <a:ext cx="9362113" cy="4351338"/>
          </a:xfrm>
        </p:spPr>
        <p:txBody>
          <a:bodyPr>
            <a:noAutofit/>
          </a:bodyPr>
          <a:lstStyle/>
          <a:p>
            <a:r>
              <a:rPr lang="en-GB" sz="2400" dirty="0" smtClean="0"/>
              <a:t>An authorising Officer (Supt. Or above) may authorise a DVPN under S24 where:</a:t>
            </a:r>
          </a:p>
          <a:p>
            <a:r>
              <a:rPr lang="en-GB" sz="2400" dirty="0" smtClean="0"/>
              <a:t>The perpetrator is 18 years or over</a:t>
            </a:r>
          </a:p>
          <a:p>
            <a:r>
              <a:rPr lang="en-GB" sz="2400" dirty="0" smtClean="0"/>
              <a:t>There are reasonable grounds for believing that the perpetrator has been violent towards or has threatened violence towards the victim on this occasion </a:t>
            </a:r>
            <a:r>
              <a:rPr lang="en-GB" sz="2400" b="1" dirty="0" smtClean="0">
                <a:solidFill>
                  <a:srgbClr val="FF0000"/>
                </a:solidFill>
              </a:rPr>
              <a:t>AND</a:t>
            </a:r>
          </a:p>
          <a:p>
            <a:r>
              <a:rPr lang="en-GB" sz="2400" dirty="0" smtClean="0"/>
              <a:t>The issue of the DVPN is necessary to protect the victim from violence or a threat of violence by the perpetrator.</a:t>
            </a:r>
          </a:p>
          <a:p>
            <a:r>
              <a:rPr lang="en-GB" sz="2400" dirty="0" smtClean="0"/>
              <a:t>The victim and the perpetrator do not have to live together</a:t>
            </a:r>
          </a:p>
          <a:p>
            <a:r>
              <a:rPr lang="en-GB" sz="2400" dirty="0" smtClean="0"/>
              <a:t>This is a </a:t>
            </a:r>
            <a:r>
              <a:rPr lang="en-GB" sz="2400" b="1" dirty="0" smtClean="0">
                <a:solidFill>
                  <a:srgbClr val="FF0000"/>
                </a:solidFill>
              </a:rPr>
              <a:t>victimless process </a:t>
            </a:r>
            <a:r>
              <a:rPr lang="en-GB" sz="2400" dirty="0" smtClean="0"/>
              <a:t>– a DVPN does not require the consent of the victim</a:t>
            </a:r>
            <a:endParaRPr lang="en-GB" sz="2400" dirty="0"/>
          </a:p>
        </p:txBody>
      </p:sp>
      <p:sp>
        <p:nvSpPr>
          <p:cNvPr id="6" name="TextBox 5"/>
          <p:cNvSpPr txBox="1"/>
          <p:nvPr/>
        </p:nvSpPr>
        <p:spPr>
          <a:xfrm>
            <a:off x="1817936" y="255991"/>
            <a:ext cx="8280920" cy="646331"/>
          </a:xfrm>
          <a:prstGeom prst="rect">
            <a:avLst/>
          </a:prstGeom>
          <a:solidFill>
            <a:srgbClr val="002060"/>
          </a:solidFill>
        </p:spPr>
        <p:txBody>
          <a:bodyPr wrap="square" rtlCol="0">
            <a:spAutoFit/>
          </a:bodyPr>
          <a:lstStyle/>
          <a:p>
            <a:pPr algn="ctr"/>
            <a:r>
              <a:rPr lang="en-GB" sz="3600" b="1" dirty="0" smtClean="0">
                <a:solidFill>
                  <a:schemeClr val="bg1"/>
                </a:solidFill>
              </a:rPr>
              <a:t>Domestic Violence Protection Notice</a:t>
            </a:r>
            <a:endParaRPr lang="en-GB" sz="3600" b="1" dirty="0">
              <a:solidFill>
                <a:schemeClr val="bg1"/>
              </a:solidFill>
            </a:endParaRPr>
          </a:p>
        </p:txBody>
      </p:sp>
    </p:spTree>
    <p:extLst>
      <p:ext uri="{BB962C8B-B14F-4D97-AF65-F5344CB8AC3E}">
        <p14:creationId xmlns:p14="http://schemas.microsoft.com/office/powerpoint/2010/main" val="5300540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fade">
                                      <p:cBhvr>
                                        <p:cTn id="3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3006008" y="2082903"/>
            <a:ext cx="64008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Tx/>
              <a:buNone/>
              <a:defRPr sz="16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2pPr>
            <a:lvl3pPr marL="11430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3pPr>
            <a:lvl4pPr marL="16002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4pPr>
            <a:lvl5pPr marL="20574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5pPr>
            <a:lvl6pPr marL="2514600" indent="-228600" algn="l" rtl="0" eaLnBrk="1" fontAlgn="base" hangingPunct="1">
              <a:spcBef>
                <a:spcPct val="20000"/>
              </a:spcBef>
              <a:spcAft>
                <a:spcPct val="0"/>
              </a:spcAft>
              <a:buChar char="»"/>
              <a:defRPr>
                <a:solidFill>
                  <a:schemeClr val="tx1"/>
                </a:solidFill>
                <a:latin typeface="+mn-lt"/>
              </a:defRPr>
            </a:lvl6pPr>
            <a:lvl7pPr marL="2971800" indent="-228600" algn="l" rtl="0" eaLnBrk="1" fontAlgn="base" hangingPunct="1">
              <a:spcBef>
                <a:spcPct val="20000"/>
              </a:spcBef>
              <a:spcAft>
                <a:spcPct val="0"/>
              </a:spcAft>
              <a:buChar char="»"/>
              <a:defRPr>
                <a:solidFill>
                  <a:schemeClr val="tx1"/>
                </a:solidFill>
                <a:latin typeface="+mn-lt"/>
              </a:defRPr>
            </a:lvl7pPr>
            <a:lvl8pPr marL="3429000" indent="-228600" algn="l" rtl="0" eaLnBrk="1" fontAlgn="base" hangingPunct="1">
              <a:spcBef>
                <a:spcPct val="20000"/>
              </a:spcBef>
              <a:spcAft>
                <a:spcPct val="0"/>
              </a:spcAft>
              <a:buChar char="»"/>
              <a:defRPr>
                <a:solidFill>
                  <a:schemeClr val="tx1"/>
                </a:solidFill>
                <a:latin typeface="+mn-lt"/>
              </a:defRPr>
            </a:lvl8pPr>
            <a:lvl9pPr marL="3886200" indent="-228600" algn="l" rtl="0" eaLnBrk="1" fontAlgn="base" hangingPunct="1">
              <a:spcBef>
                <a:spcPct val="20000"/>
              </a:spcBef>
              <a:spcAft>
                <a:spcPct val="0"/>
              </a:spcAft>
              <a:buChar char="»"/>
              <a:defRPr>
                <a:solidFill>
                  <a:schemeClr val="tx1"/>
                </a:solidFill>
                <a:latin typeface="+mn-lt"/>
              </a:defRPr>
            </a:lvl9pPr>
          </a:lstStyle>
          <a:p>
            <a:pPr eaLnBrk="1" hangingPunct="1">
              <a:lnSpc>
                <a:spcPct val="80000"/>
              </a:lnSpc>
            </a:pPr>
            <a:endParaRPr lang="en-GB" altLang="en-US" sz="5400" b="1" kern="0" dirty="0" smtClean="0">
              <a:solidFill>
                <a:schemeClr val="accent5">
                  <a:lumMod val="50000"/>
                </a:schemeClr>
              </a:solidFill>
              <a:ea typeface="ＭＳ Ｐゴシック" panose="020B0600070205080204" pitchFamily="34" charset="-128"/>
            </a:endParaRPr>
          </a:p>
        </p:txBody>
      </p:sp>
      <p:sp>
        <p:nvSpPr>
          <p:cNvPr id="4" name="Content Placeholder 3"/>
          <p:cNvSpPr>
            <a:spLocks noGrp="1"/>
          </p:cNvSpPr>
          <p:nvPr>
            <p:ph idx="1"/>
          </p:nvPr>
        </p:nvSpPr>
        <p:spPr>
          <a:xfrm>
            <a:off x="948608" y="1276985"/>
            <a:ext cx="10515600" cy="4351338"/>
          </a:xfrm>
        </p:spPr>
        <p:txBody>
          <a:bodyPr>
            <a:normAutofit/>
          </a:bodyPr>
          <a:lstStyle/>
          <a:p>
            <a:r>
              <a:rPr lang="en-GB" dirty="0" smtClean="0"/>
              <a:t>A DVPN must in </a:t>
            </a:r>
            <a:r>
              <a:rPr lang="en-GB" b="1" dirty="0" smtClean="0">
                <a:solidFill>
                  <a:srgbClr val="FF0000"/>
                </a:solidFill>
              </a:rPr>
              <a:t>all cases </a:t>
            </a:r>
            <a:r>
              <a:rPr lang="en-GB" dirty="0" smtClean="0"/>
              <a:t>contain a provision to prohibit the perpetrator from molesting the person for whose protection it is issued.</a:t>
            </a:r>
          </a:p>
          <a:p>
            <a:r>
              <a:rPr lang="en-GB" dirty="0" smtClean="0"/>
              <a:t>Where the IP and perpetrator live at the same address the DVPN can:-</a:t>
            </a:r>
          </a:p>
          <a:p>
            <a:r>
              <a:rPr lang="en-GB" b="1" dirty="0" smtClean="0">
                <a:solidFill>
                  <a:srgbClr val="FF0000"/>
                </a:solidFill>
              </a:rPr>
              <a:t>Require</a:t>
            </a:r>
            <a:r>
              <a:rPr lang="en-GB" dirty="0" smtClean="0"/>
              <a:t> the perpetrator to leave the address</a:t>
            </a:r>
          </a:p>
          <a:p>
            <a:r>
              <a:rPr lang="en-GB" b="1" dirty="0" smtClean="0">
                <a:solidFill>
                  <a:srgbClr val="FF0000"/>
                </a:solidFill>
              </a:rPr>
              <a:t>Prohibit</a:t>
            </a:r>
            <a:r>
              <a:rPr lang="en-GB" dirty="0" smtClean="0"/>
              <a:t> the perpetrator entering the address</a:t>
            </a:r>
          </a:p>
          <a:p>
            <a:r>
              <a:rPr lang="en-GB" b="1" dirty="0" smtClean="0">
                <a:solidFill>
                  <a:srgbClr val="FF0000"/>
                </a:solidFill>
              </a:rPr>
              <a:t>Prohibit</a:t>
            </a:r>
            <a:r>
              <a:rPr lang="en-GB" dirty="0" smtClean="0"/>
              <a:t> the perpetrator evicting or excluding the victim.</a:t>
            </a:r>
          </a:p>
          <a:p>
            <a:r>
              <a:rPr lang="en-GB" b="1" dirty="0" smtClean="0">
                <a:solidFill>
                  <a:srgbClr val="FF0000"/>
                </a:solidFill>
              </a:rPr>
              <a:t>Prohibit</a:t>
            </a:r>
            <a:r>
              <a:rPr lang="en-GB" dirty="0" smtClean="0"/>
              <a:t> the perpetrator from coming within a specified distance of the premises</a:t>
            </a:r>
          </a:p>
          <a:p>
            <a:endParaRPr lang="en-GB" sz="2000" dirty="0">
              <a:solidFill>
                <a:schemeClr val="accent1">
                  <a:lumMod val="50000"/>
                </a:schemeClr>
              </a:solidFill>
            </a:endParaRPr>
          </a:p>
          <a:p>
            <a:endParaRPr lang="en-GB" sz="2000" dirty="0" smtClean="0">
              <a:solidFill>
                <a:schemeClr val="accent1">
                  <a:lumMod val="50000"/>
                </a:schemeClr>
              </a:solidFill>
            </a:endParaRPr>
          </a:p>
          <a:p>
            <a:endParaRPr lang="en-GB" sz="2000" dirty="0">
              <a:solidFill>
                <a:schemeClr val="accent1">
                  <a:lumMod val="50000"/>
                </a:schemeClr>
              </a:solidFill>
            </a:endParaRPr>
          </a:p>
          <a:p>
            <a:endParaRPr lang="en-GB" sz="2000" dirty="0" smtClean="0">
              <a:solidFill>
                <a:schemeClr val="accent1">
                  <a:lumMod val="50000"/>
                </a:schemeClr>
              </a:solidFill>
            </a:endParaRPr>
          </a:p>
          <a:p>
            <a:endParaRPr lang="en-GB" sz="2000" dirty="0">
              <a:solidFill>
                <a:schemeClr val="accent1">
                  <a:lumMod val="50000"/>
                </a:schemeClr>
              </a:solidFill>
            </a:endParaRPr>
          </a:p>
          <a:p>
            <a:endParaRPr lang="en-GB" sz="2000" dirty="0" smtClean="0">
              <a:solidFill>
                <a:schemeClr val="accent1">
                  <a:lumMod val="50000"/>
                </a:schemeClr>
              </a:solidFill>
            </a:endParaRPr>
          </a:p>
          <a:p>
            <a:endParaRPr lang="en-GB" sz="2000" dirty="0">
              <a:solidFill>
                <a:schemeClr val="accent1">
                  <a:lumMod val="50000"/>
                </a:schemeClr>
              </a:solidFill>
            </a:endParaRPr>
          </a:p>
          <a:p>
            <a:endParaRPr lang="en-GB" sz="2000" dirty="0" smtClean="0">
              <a:solidFill>
                <a:schemeClr val="accent1">
                  <a:lumMod val="50000"/>
                </a:schemeClr>
              </a:solidFill>
            </a:endParaRPr>
          </a:p>
        </p:txBody>
      </p:sp>
      <p:sp>
        <p:nvSpPr>
          <p:cNvPr id="6" name="TextBox 5"/>
          <p:cNvSpPr txBox="1"/>
          <p:nvPr/>
        </p:nvSpPr>
        <p:spPr>
          <a:xfrm>
            <a:off x="1817936" y="255991"/>
            <a:ext cx="8280920" cy="646331"/>
          </a:xfrm>
          <a:prstGeom prst="rect">
            <a:avLst/>
          </a:prstGeom>
          <a:solidFill>
            <a:srgbClr val="002060"/>
          </a:solidFill>
        </p:spPr>
        <p:txBody>
          <a:bodyPr wrap="square" rtlCol="0">
            <a:spAutoFit/>
          </a:bodyPr>
          <a:lstStyle/>
          <a:p>
            <a:pPr algn="ctr"/>
            <a:r>
              <a:rPr lang="en-GB" sz="3600" b="1" dirty="0" smtClean="0">
                <a:solidFill>
                  <a:schemeClr val="bg1"/>
                </a:solidFill>
              </a:rPr>
              <a:t>Domestic Violence Protection Notice</a:t>
            </a:r>
            <a:endParaRPr lang="en-GB" sz="3600" b="1" dirty="0">
              <a:solidFill>
                <a:schemeClr val="bg1"/>
              </a:solidFill>
            </a:endParaRPr>
          </a:p>
        </p:txBody>
      </p:sp>
    </p:spTree>
    <p:extLst>
      <p:ext uri="{BB962C8B-B14F-4D97-AF65-F5344CB8AC3E}">
        <p14:creationId xmlns:p14="http://schemas.microsoft.com/office/powerpoint/2010/main" val="11000474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fade">
                                      <p:cBhvr>
                                        <p:cTn id="3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3006008" y="2082903"/>
            <a:ext cx="64008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Tx/>
              <a:buNone/>
              <a:defRPr sz="16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2pPr>
            <a:lvl3pPr marL="11430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3pPr>
            <a:lvl4pPr marL="16002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4pPr>
            <a:lvl5pPr marL="20574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5pPr>
            <a:lvl6pPr marL="2514600" indent="-228600" algn="l" rtl="0" eaLnBrk="1" fontAlgn="base" hangingPunct="1">
              <a:spcBef>
                <a:spcPct val="20000"/>
              </a:spcBef>
              <a:spcAft>
                <a:spcPct val="0"/>
              </a:spcAft>
              <a:buChar char="»"/>
              <a:defRPr>
                <a:solidFill>
                  <a:schemeClr val="tx1"/>
                </a:solidFill>
                <a:latin typeface="+mn-lt"/>
              </a:defRPr>
            </a:lvl6pPr>
            <a:lvl7pPr marL="2971800" indent="-228600" algn="l" rtl="0" eaLnBrk="1" fontAlgn="base" hangingPunct="1">
              <a:spcBef>
                <a:spcPct val="20000"/>
              </a:spcBef>
              <a:spcAft>
                <a:spcPct val="0"/>
              </a:spcAft>
              <a:buChar char="»"/>
              <a:defRPr>
                <a:solidFill>
                  <a:schemeClr val="tx1"/>
                </a:solidFill>
                <a:latin typeface="+mn-lt"/>
              </a:defRPr>
            </a:lvl7pPr>
            <a:lvl8pPr marL="3429000" indent="-228600" algn="l" rtl="0" eaLnBrk="1" fontAlgn="base" hangingPunct="1">
              <a:spcBef>
                <a:spcPct val="20000"/>
              </a:spcBef>
              <a:spcAft>
                <a:spcPct val="0"/>
              </a:spcAft>
              <a:buChar char="»"/>
              <a:defRPr>
                <a:solidFill>
                  <a:schemeClr val="tx1"/>
                </a:solidFill>
                <a:latin typeface="+mn-lt"/>
              </a:defRPr>
            </a:lvl8pPr>
            <a:lvl9pPr marL="3886200" indent="-228600" algn="l" rtl="0" eaLnBrk="1" fontAlgn="base" hangingPunct="1">
              <a:spcBef>
                <a:spcPct val="20000"/>
              </a:spcBef>
              <a:spcAft>
                <a:spcPct val="0"/>
              </a:spcAft>
              <a:buChar char="»"/>
              <a:defRPr>
                <a:solidFill>
                  <a:schemeClr val="tx1"/>
                </a:solidFill>
                <a:latin typeface="+mn-lt"/>
              </a:defRPr>
            </a:lvl9pPr>
          </a:lstStyle>
          <a:p>
            <a:pPr eaLnBrk="1" hangingPunct="1">
              <a:lnSpc>
                <a:spcPct val="80000"/>
              </a:lnSpc>
            </a:pPr>
            <a:endParaRPr lang="en-GB" altLang="en-US" sz="5400" b="1" kern="0" dirty="0" smtClean="0">
              <a:solidFill>
                <a:schemeClr val="accent5">
                  <a:lumMod val="50000"/>
                </a:schemeClr>
              </a:solidFill>
              <a:ea typeface="ＭＳ Ｐゴシック" panose="020B0600070205080204" pitchFamily="34" charset="-128"/>
            </a:endParaRPr>
          </a:p>
        </p:txBody>
      </p:sp>
      <p:sp>
        <p:nvSpPr>
          <p:cNvPr id="4" name="Content Placeholder 3"/>
          <p:cNvSpPr>
            <a:spLocks noGrp="1"/>
          </p:cNvSpPr>
          <p:nvPr>
            <p:ph idx="1"/>
          </p:nvPr>
        </p:nvSpPr>
        <p:spPr>
          <a:xfrm>
            <a:off x="948608" y="1211550"/>
            <a:ext cx="10515600" cy="4879975"/>
          </a:xfrm>
        </p:spPr>
        <p:txBody>
          <a:bodyPr>
            <a:normAutofit lnSpcReduction="10000"/>
          </a:bodyPr>
          <a:lstStyle/>
          <a:p>
            <a:r>
              <a:rPr lang="en-GB" dirty="0" smtClean="0"/>
              <a:t>Once the investigating Officer is satisfied that a DVPN is necessary they will:-</a:t>
            </a:r>
          </a:p>
          <a:p>
            <a:r>
              <a:rPr lang="en-GB" dirty="0" smtClean="0"/>
              <a:t>Complete the relevant DVPN form, AO authorisation form and compile any other supporting documentation.</a:t>
            </a:r>
          </a:p>
          <a:p>
            <a:r>
              <a:rPr lang="en-GB" dirty="0" smtClean="0"/>
              <a:t>Take reasonable steps to obtain any representations made by the perpetrator.</a:t>
            </a:r>
          </a:p>
          <a:p>
            <a:r>
              <a:rPr lang="en-GB" dirty="0" smtClean="0"/>
              <a:t>Submit to their supervisor to quality assure.</a:t>
            </a:r>
          </a:p>
          <a:p>
            <a:r>
              <a:rPr lang="en-GB" dirty="0" smtClean="0"/>
              <a:t>Submit to the AO for authorisation.</a:t>
            </a:r>
          </a:p>
          <a:p>
            <a:pPr marL="0" indent="0">
              <a:buNone/>
            </a:pPr>
            <a:endParaRPr lang="en-GB" sz="2000" dirty="0">
              <a:solidFill>
                <a:schemeClr val="accent1">
                  <a:lumMod val="50000"/>
                </a:schemeClr>
              </a:solidFill>
            </a:endParaRPr>
          </a:p>
          <a:p>
            <a:pPr marL="0" indent="0" algn="ctr">
              <a:buNone/>
            </a:pPr>
            <a:r>
              <a:rPr lang="en-GB" sz="3200" b="1" dirty="0" smtClean="0">
                <a:solidFill>
                  <a:srgbClr val="FF0000"/>
                </a:solidFill>
              </a:rPr>
              <a:t>REMEMBER THERE IS NO POWER TO DETAIN SOMEONE IN CUSTODY TO SERVE A DVPN</a:t>
            </a:r>
            <a:endParaRPr lang="en-GB" sz="3200" b="1" dirty="0">
              <a:solidFill>
                <a:srgbClr val="FF0000"/>
              </a:solidFill>
            </a:endParaRPr>
          </a:p>
          <a:p>
            <a:endParaRPr lang="en-GB" sz="2000" dirty="0" smtClean="0">
              <a:solidFill>
                <a:srgbClr val="FF0000"/>
              </a:solidFill>
            </a:endParaRPr>
          </a:p>
          <a:p>
            <a:endParaRPr lang="en-GB" sz="2000" dirty="0">
              <a:solidFill>
                <a:schemeClr val="accent1">
                  <a:lumMod val="50000"/>
                </a:schemeClr>
              </a:solidFill>
            </a:endParaRPr>
          </a:p>
          <a:p>
            <a:endParaRPr lang="en-GB" sz="2000" dirty="0" smtClean="0">
              <a:solidFill>
                <a:schemeClr val="accent1">
                  <a:lumMod val="50000"/>
                </a:schemeClr>
              </a:solidFill>
            </a:endParaRPr>
          </a:p>
          <a:p>
            <a:endParaRPr lang="en-GB" sz="2000" dirty="0">
              <a:solidFill>
                <a:schemeClr val="accent1">
                  <a:lumMod val="50000"/>
                </a:schemeClr>
              </a:solidFill>
            </a:endParaRPr>
          </a:p>
          <a:p>
            <a:endParaRPr lang="en-GB" sz="2000" dirty="0" smtClean="0">
              <a:solidFill>
                <a:schemeClr val="accent1">
                  <a:lumMod val="50000"/>
                </a:schemeClr>
              </a:solidFill>
            </a:endParaRPr>
          </a:p>
        </p:txBody>
      </p:sp>
      <p:sp>
        <p:nvSpPr>
          <p:cNvPr id="6" name="TextBox 5"/>
          <p:cNvSpPr txBox="1"/>
          <p:nvPr/>
        </p:nvSpPr>
        <p:spPr>
          <a:xfrm>
            <a:off x="1817936" y="255991"/>
            <a:ext cx="8280920" cy="646331"/>
          </a:xfrm>
          <a:prstGeom prst="rect">
            <a:avLst/>
          </a:prstGeom>
          <a:solidFill>
            <a:srgbClr val="002060"/>
          </a:solidFill>
        </p:spPr>
        <p:txBody>
          <a:bodyPr wrap="square" rtlCol="0">
            <a:spAutoFit/>
          </a:bodyPr>
          <a:lstStyle/>
          <a:p>
            <a:pPr algn="ctr"/>
            <a:r>
              <a:rPr lang="en-GB" sz="3600" b="1" dirty="0" smtClean="0">
                <a:solidFill>
                  <a:schemeClr val="bg1"/>
                </a:solidFill>
              </a:rPr>
              <a:t>Investigating Officer</a:t>
            </a:r>
            <a:endParaRPr lang="en-GB" sz="3600" b="1" dirty="0">
              <a:solidFill>
                <a:schemeClr val="bg1"/>
              </a:solidFill>
            </a:endParaRPr>
          </a:p>
        </p:txBody>
      </p:sp>
    </p:spTree>
    <p:extLst>
      <p:ext uri="{BB962C8B-B14F-4D97-AF65-F5344CB8AC3E}">
        <p14:creationId xmlns:p14="http://schemas.microsoft.com/office/powerpoint/2010/main" val="29765285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txEl>
                                              <p:pRg st="6" end="6"/>
                                            </p:txEl>
                                          </p:spTgt>
                                        </p:tgtEl>
                                        <p:attrNameLst>
                                          <p:attrName>style.visibility</p:attrName>
                                        </p:attrNameLst>
                                      </p:cBhvr>
                                      <p:to>
                                        <p:strVal val="visible"/>
                                      </p:to>
                                    </p:set>
                                    <p:animEffect transition="in" filter="fade">
                                      <p:cBhvr>
                                        <p:cTn id="32"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3006008" y="2082903"/>
            <a:ext cx="64008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Tx/>
              <a:buNone/>
              <a:defRPr sz="16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2pPr>
            <a:lvl3pPr marL="11430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3pPr>
            <a:lvl4pPr marL="16002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4pPr>
            <a:lvl5pPr marL="20574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5pPr>
            <a:lvl6pPr marL="2514600" indent="-228600" algn="l" rtl="0" eaLnBrk="1" fontAlgn="base" hangingPunct="1">
              <a:spcBef>
                <a:spcPct val="20000"/>
              </a:spcBef>
              <a:spcAft>
                <a:spcPct val="0"/>
              </a:spcAft>
              <a:buChar char="»"/>
              <a:defRPr>
                <a:solidFill>
                  <a:schemeClr val="tx1"/>
                </a:solidFill>
                <a:latin typeface="+mn-lt"/>
              </a:defRPr>
            </a:lvl6pPr>
            <a:lvl7pPr marL="2971800" indent="-228600" algn="l" rtl="0" eaLnBrk="1" fontAlgn="base" hangingPunct="1">
              <a:spcBef>
                <a:spcPct val="20000"/>
              </a:spcBef>
              <a:spcAft>
                <a:spcPct val="0"/>
              </a:spcAft>
              <a:buChar char="»"/>
              <a:defRPr>
                <a:solidFill>
                  <a:schemeClr val="tx1"/>
                </a:solidFill>
                <a:latin typeface="+mn-lt"/>
              </a:defRPr>
            </a:lvl7pPr>
            <a:lvl8pPr marL="3429000" indent="-228600" algn="l" rtl="0" eaLnBrk="1" fontAlgn="base" hangingPunct="1">
              <a:spcBef>
                <a:spcPct val="20000"/>
              </a:spcBef>
              <a:spcAft>
                <a:spcPct val="0"/>
              </a:spcAft>
              <a:buChar char="»"/>
              <a:defRPr>
                <a:solidFill>
                  <a:schemeClr val="tx1"/>
                </a:solidFill>
                <a:latin typeface="+mn-lt"/>
              </a:defRPr>
            </a:lvl8pPr>
            <a:lvl9pPr marL="3886200" indent="-228600" algn="l" rtl="0" eaLnBrk="1" fontAlgn="base" hangingPunct="1">
              <a:spcBef>
                <a:spcPct val="20000"/>
              </a:spcBef>
              <a:spcAft>
                <a:spcPct val="0"/>
              </a:spcAft>
              <a:buChar char="»"/>
              <a:defRPr>
                <a:solidFill>
                  <a:schemeClr val="tx1"/>
                </a:solidFill>
                <a:latin typeface="+mn-lt"/>
              </a:defRPr>
            </a:lvl9pPr>
          </a:lstStyle>
          <a:p>
            <a:pPr eaLnBrk="1" hangingPunct="1">
              <a:lnSpc>
                <a:spcPct val="80000"/>
              </a:lnSpc>
            </a:pPr>
            <a:endParaRPr lang="en-GB" altLang="en-US" sz="5400" b="1" kern="0" dirty="0" smtClean="0">
              <a:solidFill>
                <a:schemeClr val="accent5">
                  <a:lumMod val="50000"/>
                </a:schemeClr>
              </a:solidFill>
              <a:ea typeface="ＭＳ Ｐゴシック" panose="020B0600070205080204" pitchFamily="34" charset="-128"/>
            </a:endParaRPr>
          </a:p>
        </p:txBody>
      </p:sp>
      <p:sp>
        <p:nvSpPr>
          <p:cNvPr id="4" name="Content Placeholder 3"/>
          <p:cNvSpPr>
            <a:spLocks noGrp="1"/>
          </p:cNvSpPr>
          <p:nvPr>
            <p:ph idx="1"/>
          </p:nvPr>
        </p:nvSpPr>
        <p:spPr>
          <a:xfrm>
            <a:off x="948608" y="1098731"/>
            <a:ext cx="10515600" cy="4753112"/>
          </a:xfrm>
        </p:spPr>
        <p:txBody>
          <a:bodyPr>
            <a:normAutofit fontScale="92500" lnSpcReduction="10000"/>
          </a:bodyPr>
          <a:lstStyle/>
          <a:p>
            <a:r>
              <a:rPr lang="en-GB" sz="2400" b="1" dirty="0" smtClean="0"/>
              <a:t>Superintendent</a:t>
            </a:r>
            <a:r>
              <a:rPr lang="en-GB" sz="2400" dirty="0" smtClean="0"/>
              <a:t> rank or above:</a:t>
            </a:r>
          </a:p>
          <a:p>
            <a:endParaRPr lang="en-GB" sz="2400" dirty="0" smtClean="0"/>
          </a:p>
          <a:p>
            <a:r>
              <a:rPr lang="en-GB" sz="2400" b="1" dirty="0" smtClean="0"/>
              <a:t>The AO must have reasonable grounds to believe:-</a:t>
            </a:r>
          </a:p>
          <a:p>
            <a:r>
              <a:rPr lang="en-GB" sz="2400" dirty="0" smtClean="0"/>
              <a:t>The perpetrator has been violent or threatened violence towards a victim.</a:t>
            </a:r>
          </a:p>
          <a:p>
            <a:r>
              <a:rPr lang="en-GB" sz="2400" dirty="0" smtClean="0"/>
              <a:t>The DVPN is necessary to protect the victim from further violence.</a:t>
            </a:r>
          </a:p>
          <a:p>
            <a:r>
              <a:rPr lang="en-GB" sz="2400" dirty="0" smtClean="0"/>
              <a:t>AO must consider:-</a:t>
            </a:r>
          </a:p>
          <a:p>
            <a:r>
              <a:rPr lang="en-GB" sz="2400" dirty="0" smtClean="0"/>
              <a:t>The welfare of persons under 18 years.</a:t>
            </a:r>
          </a:p>
          <a:p>
            <a:r>
              <a:rPr lang="en-GB" sz="2400" dirty="0" smtClean="0"/>
              <a:t>The opinion of the victim.</a:t>
            </a:r>
          </a:p>
          <a:p>
            <a:r>
              <a:rPr lang="en-GB" sz="2400" dirty="0" smtClean="0"/>
              <a:t>The opinion of other associated person who lives at the premises</a:t>
            </a:r>
          </a:p>
          <a:p>
            <a:r>
              <a:rPr lang="en-GB" sz="2400" dirty="0" smtClean="0"/>
              <a:t>Any representations made by the perpetrator.</a:t>
            </a:r>
          </a:p>
          <a:p>
            <a:r>
              <a:rPr lang="en-GB" sz="2400" dirty="0" smtClean="0"/>
              <a:t>The AO must take reasonable steps to establish these opinions, however consent is not required.</a:t>
            </a:r>
          </a:p>
          <a:p>
            <a:endParaRPr lang="en-GB" sz="2000" dirty="0">
              <a:solidFill>
                <a:schemeClr val="accent1">
                  <a:lumMod val="50000"/>
                </a:schemeClr>
              </a:solidFill>
            </a:endParaRPr>
          </a:p>
          <a:p>
            <a:endParaRPr lang="en-GB" sz="2000" dirty="0" smtClean="0">
              <a:solidFill>
                <a:schemeClr val="accent1">
                  <a:lumMod val="50000"/>
                </a:schemeClr>
              </a:solidFill>
            </a:endParaRPr>
          </a:p>
          <a:p>
            <a:endParaRPr lang="en-GB" sz="2000" dirty="0">
              <a:solidFill>
                <a:schemeClr val="accent1">
                  <a:lumMod val="50000"/>
                </a:schemeClr>
              </a:solidFill>
            </a:endParaRPr>
          </a:p>
          <a:p>
            <a:endParaRPr lang="en-GB" sz="2000" dirty="0" smtClean="0">
              <a:solidFill>
                <a:schemeClr val="accent1">
                  <a:lumMod val="50000"/>
                </a:schemeClr>
              </a:solidFill>
            </a:endParaRPr>
          </a:p>
        </p:txBody>
      </p:sp>
      <p:sp>
        <p:nvSpPr>
          <p:cNvPr id="6" name="TextBox 5"/>
          <p:cNvSpPr txBox="1"/>
          <p:nvPr/>
        </p:nvSpPr>
        <p:spPr>
          <a:xfrm>
            <a:off x="1817936" y="255991"/>
            <a:ext cx="8280920" cy="646331"/>
          </a:xfrm>
          <a:prstGeom prst="rect">
            <a:avLst/>
          </a:prstGeom>
          <a:solidFill>
            <a:srgbClr val="002060"/>
          </a:solidFill>
        </p:spPr>
        <p:txBody>
          <a:bodyPr wrap="square" rtlCol="0">
            <a:spAutoFit/>
          </a:bodyPr>
          <a:lstStyle/>
          <a:p>
            <a:pPr algn="ctr"/>
            <a:r>
              <a:rPr lang="en-GB" sz="3600" b="1" dirty="0" smtClean="0">
                <a:solidFill>
                  <a:schemeClr val="bg1"/>
                </a:solidFill>
              </a:rPr>
              <a:t>Authorising Officer</a:t>
            </a:r>
            <a:endParaRPr lang="en-GB" sz="3600" b="1" dirty="0">
              <a:solidFill>
                <a:schemeClr val="bg1"/>
              </a:solidFill>
            </a:endParaRPr>
          </a:p>
        </p:txBody>
      </p:sp>
    </p:spTree>
    <p:extLst>
      <p:ext uri="{BB962C8B-B14F-4D97-AF65-F5344CB8AC3E}">
        <p14:creationId xmlns:p14="http://schemas.microsoft.com/office/powerpoint/2010/main" val="3868797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fade">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fade">
                                      <p:cBhvr>
                                        <p:cTn id="27" dur="500"/>
                                        <p:tgtEl>
                                          <p:spTgt spid="4">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txEl>
                                              <p:pRg st="6" end="6"/>
                                            </p:txEl>
                                          </p:spTgt>
                                        </p:tgtEl>
                                        <p:attrNameLst>
                                          <p:attrName>style.visibility</p:attrName>
                                        </p:attrNameLst>
                                      </p:cBhvr>
                                      <p:to>
                                        <p:strVal val="visible"/>
                                      </p:to>
                                    </p:set>
                                    <p:animEffect transition="in" filter="fade">
                                      <p:cBhvr>
                                        <p:cTn id="32" dur="500"/>
                                        <p:tgtEl>
                                          <p:spTgt spid="4">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
                                            <p:txEl>
                                              <p:pRg st="7" end="7"/>
                                            </p:txEl>
                                          </p:spTgt>
                                        </p:tgtEl>
                                        <p:attrNameLst>
                                          <p:attrName>style.visibility</p:attrName>
                                        </p:attrNameLst>
                                      </p:cBhvr>
                                      <p:to>
                                        <p:strVal val="visible"/>
                                      </p:to>
                                    </p:set>
                                    <p:animEffect transition="in" filter="fade">
                                      <p:cBhvr>
                                        <p:cTn id="37" dur="500"/>
                                        <p:tgtEl>
                                          <p:spTgt spid="4">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
                                            <p:txEl>
                                              <p:pRg st="8" end="8"/>
                                            </p:txEl>
                                          </p:spTgt>
                                        </p:tgtEl>
                                        <p:attrNameLst>
                                          <p:attrName>style.visibility</p:attrName>
                                        </p:attrNameLst>
                                      </p:cBhvr>
                                      <p:to>
                                        <p:strVal val="visible"/>
                                      </p:to>
                                    </p:set>
                                    <p:animEffect transition="in" filter="fade">
                                      <p:cBhvr>
                                        <p:cTn id="42" dur="500"/>
                                        <p:tgtEl>
                                          <p:spTgt spid="4">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4">
                                            <p:txEl>
                                              <p:pRg st="9" end="9"/>
                                            </p:txEl>
                                          </p:spTgt>
                                        </p:tgtEl>
                                        <p:attrNameLst>
                                          <p:attrName>style.visibility</p:attrName>
                                        </p:attrNameLst>
                                      </p:cBhvr>
                                      <p:to>
                                        <p:strVal val="visible"/>
                                      </p:to>
                                    </p:set>
                                    <p:animEffect transition="in" filter="fade">
                                      <p:cBhvr>
                                        <p:cTn id="47" dur="500"/>
                                        <p:tgtEl>
                                          <p:spTgt spid="4">
                                            <p:txEl>
                                              <p:pRg st="9" end="9"/>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4">
                                            <p:txEl>
                                              <p:pRg st="10" end="10"/>
                                            </p:txEl>
                                          </p:spTgt>
                                        </p:tgtEl>
                                        <p:attrNameLst>
                                          <p:attrName>style.visibility</p:attrName>
                                        </p:attrNameLst>
                                      </p:cBhvr>
                                      <p:to>
                                        <p:strVal val="visible"/>
                                      </p:to>
                                    </p:set>
                                    <p:animEffect transition="in" filter="fade">
                                      <p:cBhvr>
                                        <p:cTn id="52" dur="500"/>
                                        <p:tgtEl>
                                          <p:spTgt spid="4">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3006008" y="2082903"/>
            <a:ext cx="64008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Tx/>
              <a:buNone/>
              <a:defRPr sz="16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2pPr>
            <a:lvl3pPr marL="11430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3pPr>
            <a:lvl4pPr marL="16002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4pPr>
            <a:lvl5pPr marL="20574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5pPr>
            <a:lvl6pPr marL="2514600" indent="-228600" algn="l" rtl="0" eaLnBrk="1" fontAlgn="base" hangingPunct="1">
              <a:spcBef>
                <a:spcPct val="20000"/>
              </a:spcBef>
              <a:spcAft>
                <a:spcPct val="0"/>
              </a:spcAft>
              <a:buChar char="»"/>
              <a:defRPr>
                <a:solidFill>
                  <a:schemeClr val="tx1"/>
                </a:solidFill>
                <a:latin typeface="+mn-lt"/>
              </a:defRPr>
            </a:lvl6pPr>
            <a:lvl7pPr marL="2971800" indent="-228600" algn="l" rtl="0" eaLnBrk="1" fontAlgn="base" hangingPunct="1">
              <a:spcBef>
                <a:spcPct val="20000"/>
              </a:spcBef>
              <a:spcAft>
                <a:spcPct val="0"/>
              </a:spcAft>
              <a:buChar char="»"/>
              <a:defRPr>
                <a:solidFill>
                  <a:schemeClr val="tx1"/>
                </a:solidFill>
                <a:latin typeface="+mn-lt"/>
              </a:defRPr>
            </a:lvl7pPr>
            <a:lvl8pPr marL="3429000" indent="-228600" algn="l" rtl="0" eaLnBrk="1" fontAlgn="base" hangingPunct="1">
              <a:spcBef>
                <a:spcPct val="20000"/>
              </a:spcBef>
              <a:spcAft>
                <a:spcPct val="0"/>
              </a:spcAft>
              <a:buChar char="»"/>
              <a:defRPr>
                <a:solidFill>
                  <a:schemeClr val="tx1"/>
                </a:solidFill>
                <a:latin typeface="+mn-lt"/>
              </a:defRPr>
            </a:lvl8pPr>
            <a:lvl9pPr marL="3886200" indent="-228600" algn="l" rtl="0" eaLnBrk="1" fontAlgn="base" hangingPunct="1">
              <a:spcBef>
                <a:spcPct val="20000"/>
              </a:spcBef>
              <a:spcAft>
                <a:spcPct val="0"/>
              </a:spcAft>
              <a:buChar char="»"/>
              <a:defRPr>
                <a:solidFill>
                  <a:schemeClr val="tx1"/>
                </a:solidFill>
                <a:latin typeface="+mn-lt"/>
              </a:defRPr>
            </a:lvl9pPr>
          </a:lstStyle>
          <a:p>
            <a:pPr eaLnBrk="1" hangingPunct="1">
              <a:lnSpc>
                <a:spcPct val="80000"/>
              </a:lnSpc>
            </a:pPr>
            <a:endParaRPr lang="en-GB" altLang="en-US" sz="5400" b="1" kern="0" dirty="0" smtClean="0">
              <a:solidFill>
                <a:schemeClr val="accent5">
                  <a:lumMod val="50000"/>
                </a:schemeClr>
              </a:solidFill>
              <a:ea typeface="ＭＳ Ｐゴシック" panose="020B0600070205080204" pitchFamily="34" charset="-128"/>
            </a:endParaRPr>
          </a:p>
        </p:txBody>
      </p:sp>
      <p:sp>
        <p:nvSpPr>
          <p:cNvPr id="4" name="Content Placeholder 3"/>
          <p:cNvSpPr>
            <a:spLocks noGrp="1"/>
          </p:cNvSpPr>
          <p:nvPr>
            <p:ph idx="1"/>
          </p:nvPr>
        </p:nvSpPr>
        <p:spPr>
          <a:xfrm>
            <a:off x="948608" y="1139371"/>
            <a:ext cx="9957080" cy="4753112"/>
          </a:xfrm>
        </p:spPr>
        <p:txBody>
          <a:bodyPr>
            <a:normAutofit fontScale="92500"/>
          </a:bodyPr>
          <a:lstStyle/>
          <a:p>
            <a:r>
              <a:rPr lang="en-GB" sz="2400" dirty="0" smtClean="0"/>
              <a:t>Served on the perpetrator in person and in writing.</a:t>
            </a:r>
          </a:p>
          <a:p>
            <a:r>
              <a:rPr lang="en-GB" sz="2400" dirty="0" smtClean="0"/>
              <a:t>Only a constable can serve a DVPN</a:t>
            </a:r>
          </a:p>
          <a:p>
            <a:r>
              <a:rPr lang="en-GB" sz="2400" dirty="0" smtClean="0"/>
              <a:t>The DVPN is treated as a summons for the perpetrator to attend court. </a:t>
            </a:r>
          </a:p>
          <a:p>
            <a:r>
              <a:rPr lang="en-GB" sz="2400" dirty="0" smtClean="0"/>
              <a:t>The 48 hours starts from the moment of service on the perpetrator not authorisation by the AO.</a:t>
            </a:r>
          </a:p>
          <a:p>
            <a:r>
              <a:rPr lang="en-GB" sz="2400" dirty="0" smtClean="0"/>
              <a:t>Perpetrator to receive the DVPN perpetrator leaflet.</a:t>
            </a:r>
          </a:p>
          <a:p>
            <a:r>
              <a:rPr lang="en-GB" sz="2400" b="1" dirty="0" smtClean="0"/>
              <a:t>Do not give the perpetrator a copy of the AO form. </a:t>
            </a:r>
          </a:p>
          <a:p>
            <a:r>
              <a:rPr lang="en-GB" sz="2400" dirty="0" smtClean="0"/>
              <a:t>Ensure PPN is submitted and relevant unit updated via task and phone call(office hours)</a:t>
            </a:r>
          </a:p>
          <a:p>
            <a:r>
              <a:rPr lang="en-GB" sz="2400" dirty="0" smtClean="0"/>
              <a:t>Update NICHE and PNC</a:t>
            </a:r>
          </a:p>
          <a:p>
            <a:r>
              <a:rPr lang="en-GB" sz="2400" dirty="0" smtClean="0"/>
              <a:t>There is a power of arrest if there are reasonable ground for believing that the perpetrator is in breach of the DVPN (there is no attached power of entry).</a:t>
            </a:r>
          </a:p>
          <a:p>
            <a:endParaRPr lang="en-GB" sz="2000" dirty="0">
              <a:solidFill>
                <a:schemeClr val="accent1">
                  <a:lumMod val="50000"/>
                </a:schemeClr>
              </a:solidFill>
            </a:endParaRPr>
          </a:p>
        </p:txBody>
      </p:sp>
      <p:sp>
        <p:nvSpPr>
          <p:cNvPr id="5" name="TextBox 4"/>
          <p:cNvSpPr txBox="1"/>
          <p:nvPr/>
        </p:nvSpPr>
        <p:spPr>
          <a:xfrm>
            <a:off x="1817936" y="255991"/>
            <a:ext cx="8280920" cy="646331"/>
          </a:xfrm>
          <a:prstGeom prst="rect">
            <a:avLst/>
          </a:prstGeom>
          <a:solidFill>
            <a:srgbClr val="002060"/>
          </a:solidFill>
        </p:spPr>
        <p:txBody>
          <a:bodyPr wrap="square" rtlCol="0">
            <a:spAutoFit/>
          </a:bodyPr>
          <a:lstStyle/>
          <a:p>
            <a:pPr algn="ctr"/>
            <a:r>
              <a:rPr lang="en-GB" sz="3600" b="1" dirty="0" smtClean="0">
                <a:solidFill>
                  <a:schemeClr val="bg1"/>
                </a:solidFill>
              </a:rPr>
              <a:t>DVPN issue: Investigating Officer</a:t>
            </a:r>
            <a:endParaRPr lang="en-GB" sz="3600" b="1" dirty="0">
              <a:solidFill>
                <a:schemeClr val="bg1"/>
              </a:solidFill>
            </a:endParaRPr>
          </a:p>
        </p:txBody>
      </p:sp>
    </p:spTree>
    <p:extLst>
      <p:ext uri="{BB962C8B-B14F-4D97-AF65-F5344CB8AC3E}">
        <p14:creationId xmlns:p14="http://schemas.microsoft.com/office/powerpoint/2010/main" val="34172195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fade">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fade">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fade">
                                      <p:cBhvr>
                                        <p:cTn id="42" dur="500"/>
                                        <p:tgtEl>
                                          <p:spTgt spid="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4">
                                            <p:txEl>
                                              <p:pRg st="8" end="8"/>
                                            </p:txEl>
                                          </p:spTgt>
                                        </p:tgtEl>
                                        <p:attrNameLst>
                                          <p:attrName>style.visibility</p:attrName>
                                        </p:attrNameLst>
                                      </p:cBhvr>
                                      <p:to>
                                        <p:strVal val="visible"/>
                                      </p:to>
                                    </p:set>
                                    <p:animEffect transition="in" filter="fade">
                                      <p:cBhvr>
                                        <p:cTn id="47"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3006008" y="2082903"/>
            <a:ext cx="64008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Tx/>
              <a:buNone/>
              <a:defRPr sz="16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2pPr>
            <a:lvl3pPr marL="11430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3pPr>
            <a:lvl4pPr marL="16002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4pPr>
            <a:lvl5pPr marL="20574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5pPr>
            <a:lvl6pPr marL="2514600" indent="-228600" algn="l" rtl="0" eaLnBrk="1" fontAlgn="base" hangingPunct="1">
              <a:spcBef>
                <a:spcPct val="20000"/>
              </a:spcBef>
              <a:spcAft>
                <a:spcPct val="0"/>
              </a:spcAft>
              <a:buChar char="»"/>
              <a:defRPr>
                <a:solidFill>
                  <a:schemeClr val="tx1"/>
                </a:solidFill>
                <a:latin typeface="+mn-lt"/>
              </a:defRPr>
            </a:lvl6pPr>
            <a:lvl7pPr marL="2971800" indent="-228600" algn="l" rtl="0" eaLnBrk="1" fontAlgn="base" hangingPunct="1">
              <a:spcBef>
                <a:spcPct val="20000"/>
              </a:spcBef>
              <a:spcAft>
                <a:spcPct val="0"/>
              </a:spcAft>
              <a:buChar char="»"/>
              <a:defRPr>
                <a:solidFill>
                  <a:schemeClr val="tx1"/>
                </a:solidFill>
                <a:latin typeface="+mn-lt"/>
              </a:defRPr>
            </a:lvl7pPr>
            <a:lvl8pPr marL="3429000" indent="-228600" algn="l" rtl="0" eaLnBrk="1" fontAlgn="base" hangingPunct="1">
              <a:spcBef>
                <a:spcPct val="20000"/>
              </a:spcBef>
              <a:spcAft>
                <a:spcPct val="0"/>
              </a:spcAft>
              <a:buChar char="»"/>
              <a:defRPr>
                <a:solidFill>
                  <a:schemeClr val="tx1"/>
                </a:solidFill>
                <a:latin typeface="+mn-lt"/>
              </a:defRPr>
            </a:lvl8pPr>
            <a:lvl9pPr marL="3886200" indent="-228600" algn="l" rtl="0" eaLnBrk="1" fontAlgn="base" hangingPunct="1">
              <a:spcBef>
                <a:spcPct val="20000"/>
              </a:spcBef>
              <a:spcAft>
                <a:spcPct val="0"/>
              </a:spcAft>
              <a:buChar char="»"/>
              <a:defRPr>
                <a:solidFill>
                  <a:schemeClr val="tx1"/>
                </a:solidFill>
                <a:latin typeface="+mn-lt"/>
              </a:defRPr>
            </a:lvl9pPr>
          </a:lstStyle>
          <a:p>
            <a:pPr eaLnBrk="1" hangingPunct="1">
              <a:lnSpc>
                <a:spcPct val="80000"/>
              </a:lnSpc>
            </a:pPr>
            <a:endParaRPr lang="en-GB" altLang="en-US" sz="5400" b="1" kern="0" dirty="0" smtClean="0">
              <a:solidFill>
                <a:schemeClr val="accent5">
                  <a:lumMod val="50000"/>
                </a:schemeClr>
              </a:solidFill>
              <a:ea typeface="ＭＳ Ｐゴシック" panose="020B0600070205080204" pitchFamily="34" charset="-128"/>
            </a:endParaRPr>
          </a:p>
        </p:txBody>
      </p:sp>
      <p:sp>
        <p:nvSpPr>
          <p:cNvPr id="4" name="Content Placeholder 3"/>
          <p:cNvSpPr>
            <a:spLocks noGrp="1"/>
          </p:cNvSpPr>
          <p:nvPr>
            <p:ph idx="1"/>
          </p:nvPr>
        </p:nvSpPr>
        <p:spPr>
          <a:xfrm>
            <a:off x="1216404" y="1423851"/>
            <a:ext cx="9831897" cy="4753112"/>
          </a:xfrm>
        </p:spPr>
        <p:txBody>
          <a:bodyPr>
            <a:normAutofit/>
          </a:bodyPr>
          <a:lstStyle/>
          <a:p>
            <a:r>
              <a:rPr lang="en-GB" sz="2400" dirty="0" smtClean="0"/>
              <a:t>Application for DVPO must be heard by a </a:t>
            </a:r>
            <a:r>
              <a:rPr lang="en-GB" sz="2400" dirty="0"/>
              <a:t>M</a:t>
            </a:r>
            <a:r>
              <a:rPr lang="en-GB" sz="2400" dirty="0" smtClean="0"/>
              <a:t>agistrates Court no later than 48hours after the DVPN was served on the perpetrator</a:t>
            </a:r>
          </a:p>
          <a:p>
            <a:r>
              <a:rPr lang="en-GB" sz="2400" dirty="0" smtClean="0"/>
              <a:t>If magistrates adjourn the hearing then the DVPN will continue in effect until the hearing.</a:t>
            </a:r>
          </a:p>
          <a:p>
            <a:r>
              <a:rPr lang="en-GB" sz="2400" dirty="0" smtClean="0"/>
              <a:t>Victimless process.</a:t>
            </a:r>
          </a:p>
          <a:p>
            <a:r>
              <a:rPr lang="en-GB" sz="2400" dirty="0" smtClean="0"/>
              <a:t>Admissibility of hearsay.</a:t>
            </a:r>
          </a:p>
          <a:p>
            <a:r>
              <a:rPr lang="en-GB" sz="2400" dirty="0" smtClean="0"/>
              <a:t>Satisfied on the balance of probabilities.</a:t>
            </a:r>
          </a:p>
          <a:p>
            <a:r>
              <a:rPr lang="en-GB" sz="2400" dirty="0" smtClean="0"/>
              <a:t>The DVPO application must state the period for which it is to be in force (14-28days).</a:t>
            </a:r>
          </a:p>
          <a:p>
            <a:r>
              <a:rPr lang="en-GB" sz="2400" dirty="0" smtClean="0"/>
              <a:t>The DVPO application must include prohibitions.</a:t>
            </a:r>
            <a:endParaRPr lang="en-GB" sz="2400" dirty="0"/>
          </a:p>
        </p:txBody>
      </p:sp>
      <p:sp>
        <p:nvSpPr>
          <p:cNvPr id="6" name="TextBox 5"/>
          <p:cNvSpPr txBox="1"/>
          <p:nvPr/>
        </p:nvSpPr>
        <p:spPr>
          <a:xfrm>
            <a:off x="1817936" y="255991"/>
            <a:ext cx="8280920" cy="646331"/>
          </a:xfrm>
          <a:prstGeom prst="rect">
            <a:avLst/>
          </a:prstGeom>
          <a:solidFill>
            <a:srgbClr val="002060"/>
          </a:solidFill>
        </p:spPr>
        <p:txBody>
          <a:bodyPr wrap="square" rtlCol="0">
            <a:spAutoFit/>
          </a:bodyPr>
          <a:lstStyle/>
          <a:p>
            <a:pPr algn="ctr"/>
            <a:r>
              <a:rPr lang="en-GB" sz="3600" b="1" dirty="0" smtClean="0">
                <a:solidFill>
                  <a:schemeClr val="bg1"/>
                </a:solidFill>
              </a:rPr>
              <a:t>DVPO Application</a:t>
            </a:r>
            <a:endParaRPr lang="en-GB" sz="3600" b="1" dirty="0">
              <a:solidFill>
                <a:schemeClr val="bg1"/>
              </a:solidFill>
            </a:endParaRPr>
          </a:p>
        </p:txBody>
      </p:sp>
    </p:spTree>
    <p:extLst>
      <p:ext uri="{BB962C8B-B14F-4D97-AF65-F5344CB8AC3E}">
        <p14:creationId xmlns:p14="http://schemas.microsoft.com/office/powerpoint/2010/main" val="36324522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fade">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fade">
                                      <p:cBhvr>
                                        <p:cTn id="3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3006008" y="2082903"/>
            <a:ext cx="64008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Tx/>
              <a:buNone/>
              <a:defRPr sz="16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2pPr>
            <a:lvl3pPr marL="11430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3pPr>
            <a:lvl4pPr marL="16002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4pPr>
            <a:lvl5pPr marL="20574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5pPr>
            <a:lvl6pPr marL="2514600" indent="-228600" algn="l" rtl="0" eaLnBrk="1" fontAlgn="base" hangingPunct="1">
              <a:spcBef>
                <a:spcPct val="20000"/>
              </a:spcBef>
              <a:spcAft>
                <a:spcPct val="0"/>
              </a:spcAft>
              <a:buChar char="»"/>
              <a:defRPr>
                <a:solidFill>
                  <a:schemeClr val="tx1"/>
                </a:solidFill>
                <a:latin typeface="+mn-lt"/>
              </a:defRPr>
            </a:lvl6pPr>
            <a:lvl7pPr marL="2971800" indent="-228600" algn="l" rtl="0" eaLnBrk="1" fontAlgn="base" hangingPunct="1">
              <a:spcBef>
                <a:spcPct val="20000"/>
              </a:spcBef>
              <a:spcAft>
                <a:spcPct val="0"/>
              </a:spcAft>
              <a:buChar char="»"/>
              <a:defRPr>
                <a:solidFill>
                  <a:schemeClr val="tx1"/>
                </a:solidFill>
                <a:latin typeface="+mn-lt"/>
              </a:defRPr>
            </a:lvl7pPr>
            <a:lvl8pPr marL="3429000" indent="-228600" algn="l" rtl="0" eaLnBrk="1" fontAlgn="base" hangingPunct="1">
              <a:spcBef>
                <a:spcPct val="20000"/>
              </a:spcBef>
              <a:spcAft>
                <a:spcPct val="0"/>
              </a:spcAft>
              <a:buChar char="»"/>
              <a:defRPr>
                <a:solidFill>
                  <a:schemeClr val="tx1"/>
                </a:solidFill>
                <a:latin typeface="+mn-lt"/>
              </a:defRPr>
            </a:lvl8pPr>
            <a:lvl9pPr marL="3886200" indent="-228600" algn="l" rtl="0" eaLnBrk="1" fontAlgn="base" hangingPunct="1">
              <a:spcBef>
                <a:spcPct val="20000"/>
              </a:spcBef>
              <a:spcAft>
                <a:spcPct val="0"/>
              </a:spcAft>
              <a:buChar char="»"/>
              <a:defRPr>
                <a:solidFill>
                  <a:schemeClr val="tx1"/>
                </a:solidFill>
                <a:latin typeface="+mn-lt"/>
              </a:defRPr>
            </a:lvl9pPr>
          </a:lstStyle>
          <a:p>
            <a:pPr eaLnBrk="1" hangingPunct="1">
              <a:lnSpc>
                <a:spcPct val="80000"/>
              </a:lnSpc>
            </a:pPr>
            <a:endParaRPr lang="en-GB" altLang="en-US" sz="5400" b="1" kern="0" dirty="0" smtClean="0">
              <a:solidFill>
                <a:schemeClr val="accent5">
                  <a:lumMod val="50000"/>
                </a:schemeClr>
              </a:solidFill>
              <a:ea typeface="ＭＳ Ｐゴシック" panose="020B0600070205080204" pitchFamily="34" charset="-128"/>
            </a:endParaRPr>
          </a:p>
        </p:txBody>
      </p:sp>
      <p:sp>
        <p:nvSpPr>
          <p:cNvPr id="4" name="Content Placeholder 3"/>
          <p:cNvSpPr>
            <a:spLocks noGrp="1"/>
          </p:cNvSpPr>
          <p:nvPr>
            <p:ph idx="1"/>
          </p:nvPr>
        </p:nvSpPr>
        <p:spPr>
          <a:xfrm>
            <a:off x="838200" y="1423851"/>
            <a:ext cx="10515600" cy="3879669"/>
          </a:xfrm>
        </p:spPr>
        <p:txBody>
          <a:bodyPr>
            <a:normAutofit/>
          </a:bodyPr>
          <a:lstStyle/>
          <a:p>
            <a:r>
              <a:rPr lang="en-GB" sz="2600" dirty="0" smtClean="0"/>
              <a:t>A constable may arrest without warrant if there are reasonable grounds for believing that the perpetrator has breached the DVPO.</a:t>
            </a:r>
          </a:p>
          <a:p>
            <a:r>
              <a:rPr lang="en-GB" sz="2600" dirty="0" smtClean="0"/>
              <a:t>The perpetrator must be RIC and brought before a Magistrates Court within 24hours for time of arrest for the breach.</a:t>
            </a:r>
          </a:p>
          <a:p>
            <a:r>
              <a:rPr lang="en-GB" sz="2600" dirty="0" smtClean="0"/>
              <a:t>Courts may adjourn and RIC</a:t>
            </a:r>
          </a:p>
          <a:p>
            <a:r>
              <a:rPr lang="en-GB" sz="2600" dirty="0" smtClean="0"/>
              <a:t>24hours does not include Sundays or Bank Holidays.</a:t>
            </a:r>
          </a:p>
          <a:p>
            <a:r>
              <a:rPr lang="en-GB" sz="2600" dirty="0" smtClean="0"/>
              <a:t>Dealt with as a Contempt of Court under S.63 magistrates Court Act.</a:t>
            </a:r>
          </a:p>
          <a:p>
            <a:r>
              <a:rPr lang="en-GB" sz="2600" dirty="0" smtClean="0"/>
              <a:t>Fine or imprisonment (£50 each day breached or two months).</a:t>
            </a:r>
            <a:endParaRPr lang="en-GB" sz="2600" dirty="0"/>
          </a:p>
        </p:txBody>
      </p:sp>
      <p:sp>
        <p:nvSpPr>
          <p:cNvPr id="6" name="TextBox 5"/>
          <p:cNvSpPr txBox="1"/>
          <p:nvPr/>
        </p:nvSpPr>
        <p:spPr>
          <a:xfrm>
            <a:off x="1817936" y="255991"/>
            <a:ext cx="8280920" cy="646331"/>
          </a:xfrm>
          <a:prstGeom prst="rect">
            <a:avLst/>
          </a:prstGeom>
          <a:solidFill>
            <a:srgbClr val="002060"/>
          </a:solidFill>
        </p:spPr>
        <p:txBody>
          <a:bodyPr wrap="square" rtlCol="0">
            <a:spAutoFit/>
          </a:bodyPr>
          <a:lstStyle/>
          <a:p>
            <a:pPr algn="ctr"/>
            <a:r>
              <a:rPr lang="en-GB" sz="3600" b="1" dirty="0" smtClean="0">
                <a:solidFill>
                  <a:schemeClr val="bg1"/>
                </a:solidFill>
              </a:rPr>
              <a:t>Breach of DVPO</a:t>
            </a:r>
            <a:endParaRPr lang="en-GB" sz="3600" b="1" dirty="0">
              <a:solidFill>
                <a:schemeClr val="bg1"/>
              </a:solidFill>
            </a:endParaRPr>
          </a:p>
        </p:txBody>
      </p:sp>
    </p:spTree>
    <p:extLst>
      <p:ext uri="{BB962C8B-B14F-4D97-AF65-F5344CB8AC3E}">
        <p14:creationId xmlns:p14="http://schemas.microsoft.com/office/powerpoint/2010/main" val="3493022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fade">
                                      <p:cBhvr>
                                        <p:cTn id="3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TextBox 4"/>
          <p:cNvSpPr txBox="1"/>
          <p:nvPr/>
        </p:nvSpPr>
        <p:spPr>
          <a:xfrm>
            <a:off x="1817936" y="255991"/>
            <a:ext cx="8280920" cy="1200329"/>
          </a:xfrm>
          <a:prstGeom prst="rect">
            <a:avLst/>
          </a:prstGeom>
          <a:solidFill>
            <a:srgbClr val="002060"/>
          </a:solidFill>
        </p:spPr>
        <p:txBody>
          <a:bodyPr wrap="square" rtlCol="0">
            <a:spAutoFit/>
          </a:bodyPr>
          <a:lstStyle/>
          <a:p>
            <a:pPr algn="ctr"/>
            <a:r>
              <a:rPr lang="en-GB" sz="3600" b="1" dirty="0" smtClean="0">
                <a:solidFill>
                  <a:schemeClr val="bg1"/>
                </a:solidFill>
              </a:rPr>
              <a:t>Panorama:</a:t>
            </a:r>
          </a:p>
          <a:p>
            <a:pPr algn="ctr"/>
            <a:r>
              <a:rPr lang="en-GB" sz="3600" b="1" dirty="0" smtClean="0">
                <a:solidFill>
                  <a:schemeClr val="bg1"/>
                </a:solidFill>
              </a:rPr>
              <a:t>Domestic Abuse Caught on Camera</a:t>
            </a:r>
            <a:endParaRPr lang="en-GB" sz="3600" b="1" dirty="0">
              <a:solidFill>
                <a:schemeClr val="bg1"/>
              </a:solidFill>
            </a:endParaRPr>
          </a:p>
        </p:txBody>
      </p:sp>
      <p:pic>
        <p:nvPicPr>
          <p:cNvPr id="8" name="Picture 7">
            <a:hlinkClick r:id="rId4"/>
          </p:cNvPr>
          <p:cNvPicPr>
            <a:picLocks noChangeAspect="1"/>
          </p:cNvPicPr>
          <p:nvPr/>
        </p:nvPicPr>
        <p:blipFill>
          <a:blip r:embed="rId5"/>
          <a:stretch>
            <a:fillRect/>
          </a:stretch>
        </p:blipFill>
        <p:spPr>
          <a:xfrm>
            <a:off x="4320096" y="1858010"/>
            <a:ext cx="3276600" cy="3467100"/>
          </a:xfrm>
          <a:prstGeom prst="rect">
            <a:avLst/>
          </a:prstGeom>
        </p:spPr>
      </p:pic>
    </p:spTree>
    <p:extLst>
      <p:ext uri="{BB962C8B-B14F-4D97-AF65-F5344CB8AC3E}">
        <p14:creationId xmlns:p14="http://schemas.microsoft.com/office/powerpoint/2010/main" val="20751829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24043" y="1040048"/>
            <a:ext cx="5317410" cy="3878386"/>
          </a:xfrm>
          <a:prstGeom prst="rect">
            <a:avLst/>
          </a:prstGeom>
        </p:spPr>
      </p:pic>
    </p:spTree>
    <p:extLst>
      <p:ext uri="{BB962C8B-B14F-4D97-AF65-F5344CB8AC3E}">
        <p14:creationId xmlns:p14="http://schemas.microsoft.com/office/powerpoint/2010/main" val="34301933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2147</TotalTime>
  <Words>5146</Words>
  <Application>Microsoft Office PowerPoint</Application>
  <PresentationFormat>Widescreen</PresentationFormat>
  <Paragraphs>559</Paragraphs>
  <Slides>35</Slides>
  <Notes>35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ＭＳ Ｐゴシック</vt:lpstr>
      <vt:lpstr>Arial</vt:lpstr>
      <vt:lpstr>Calibri</vt:lpstr>
      <vt:lpstr>Calibri Light</vt:lpstr>
      <vt:lpstr>Comic Sans MS</vt:lpstr>
      <vt:lpstr>Microsoft Sans Serif</vt:lpstr>
      <vt:lpstr>Tahoma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People like other animals are conditioned to form bonds as a survival mechanism  </vt:lpstr>
      <vt:lpstr>PowerPoint Presentation</vt:lpstr>
      <vt:lpstr>PowerPoint Presentation</vt:lpstr>
      <vt:lpstr>The risk model seeks to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Gwent Police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Smith Rachel</dc:creator>
  <cp:lastModifiedBy>Jones,Sarah swp5354</cp:lastModifiedBy>
  <cp:revision>113</cp:revision>
  <dcterms:created xsi:type="dcterms:W3CDTF">2018-12-14T11:10:44Z</dcterms:created>
  <dcterms:modified xsi:type="dcterms:W3CDTF">2019-02-21T08:19:26Z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otective Marking Classification">
    <vt:lpwstr>OFFICIAL - NO MARKING</vt:lpwstr>
  </property>
  <property fmtid="{D5CDD505-2E9C-101B-9397-08002B2CF9AE}" pid="3" name="Additional Descriptor">
    <vt:lpwstr/>
  </property>
  <property fmtid="{D5CDD505-2E9C-101B-9397-08002B2CF9AE}" pid="4" name="Impact Level">
    <vt:i4>0</vt:i4>
  </property>
  <property fmtid="{D5CDD505-2E9C-101B-9397-08002B2CF9AE}" pid="5" name="TitusGUID">
    <vt:lpwstr>ea6666e7-8a38-4b51-972f-b6add27f25cd</vt:lpwstr>
  </property>
  <property fmtid="{D5CDD505-2E9C-101B-9397-08002B2CF9AE}" pid="6" name="Classification">
    <vt:lpwstr>OFFICIAL</vt:lpwstr>
  </property>
  <property fmtid="{D5CDD505-2E9C-101B-9397-08002B2CF9AE}" pid="7" name="Visibility">
    <vt:lpwstr>NOT VISIBLE</vt:lpwstr>
  </property>
</Properties>
</file>