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"/>
  </p:notes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61D28"/>
    <a:srgbClr val="082432"/>
    <a:srgbClr val="32B5B8"/>
    <a:srgbClr val="CDEAF7"/>
    <a:srgbClr val="E5F4FB"/>
    <a:srgbClr val="CAE8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4" d="100"/>
          <a:sy n="54" d="100"/>
        </p:scale>
        <p:origin x="2702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D9A2A-7C65-4D14-A406-C90174F4DB8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2200" y="1143000"/>
            <a:ext cx="21336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6C864D-659D-47F7-BBDA-27D032F49D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2782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362200" y="1143000"/>
            <a:ext cx="21336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66C864D-659D-47F7-BBDA-27D032F49D8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319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265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139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72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449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77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5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4811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1044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59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7099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521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B88720D-04EC-468D-BC1F-F66703D409D6}" type="datetimeFigureOut">
              <a:rPr lang="en-GB" smtClean="0"/>
              <a:t>22/10/2026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8A026A6-9A8C-4166-8E18-E43A1A050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773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Process 3">
            <a:extLst>
              <a:ext uri="{FF2B5EF4-FFF2-40B4-BE49-F238E27FC236}">
                <a16:creationId xmlns:a16="http://schemas.microsoft.com/office/drawing/2014/main" id="{4BA14728-FEB0-C091-5228-90925A877F0C}"/>
              </a:ext>
            </a:extLst>
          </p:cNvPr>
          <p:cNvSpPr/>
          <p:nvPr/>
        </p:nvSpPr>
        <p:spPr>
          <a:xfrm>
            <a:off x="0" y="0"/>
            <a:ext cx="6858000" cy="2013440"/>
          </a:xfrm>
          <a:prstGeom prst="flowChartProcess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925" dirty="0">
              <a:solidFill>
                <a:schemeClr val="accent1">
                  <a:lumMod val="60000"/>
                  <a:lumOff val="40000"/>
                </a:schemeClr>
              </a:solidFill>
              <a:latin typeface="Arial Nova Light" panose="020B0304020202020204" pitchFamily="34" charset="0"/>
            </a:endParaRPr>
          </a:p>
          <a:p>
            <a:pPr algn="ctr"/>
            <a:r>
              <a:rPr lang="en-GB" sz="3200" b="1" dirty="0">
                <a:solidFill>
                  <a:srgbClr val="32B5B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Digital Price Guide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5BB1D8-DD0D-0FCB-5582-231025C327F3}"/>
              </a:ext>
            </a:extLst>
          </p:cNvPr>
          <p:cNvSpPr txBox="1"/>
          <p:nvPr/>
        </p:nvSpPr>
        <p:spPr>
          <a:xfrm>
            <a:off x="528637" y="278494"/>
            <a:ext cx="5572125" cy="767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900" dirty="0">
                <a:solidFill>
                  <a:schemeClr val="bg1"/>
                </a:solidFill>
                <a:latin typeface="Congenial Light" panose="02000503040000020004" pitchFamily="2" charset="0"/>
              </a:rPr>
              <a:t>   </a:t>
            </a:r>
            <a:r>
              <a:rPr lang="en-GB" sz="4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CAMPUS PRINT HUB</a:t>
            </a: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FB9F0E16-905C-A499-9DED-82E705972E4E}"/>
              </a:ext>
            </a:extLst>
          </p:cNvPr>
          <p:cNvSpPr/>
          <p:nvPr/>
        </p:nvSpPr>
        <p:spPr>
          <a:xfrm>
            <a:off x="0" y="2018259"/>
            <a:ext cx="6858000" cy="7848600"/>
          </a:xfrm>
          <a:prstGeom prst="flowChartProcess">
            <a:avLst/>
          </a:prstGeom>
          <a:solidFill>
            <a:srgbClr val="CDEAF7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63" dirty="0"/>
              <a:t>gg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CAD533-E873-6E35-45B7-C383E0326E87}"/>
              </a:ext>
            </a:extLst>
          </p:cNvPr>
          <p:cNvSpPr txBox="1"/>
          <p:nvPr/>
        </p:nvSpPr>
        <p:spPr>
          <a:xfrm>
            <a:off x="101695" y="3219855"/>
            <a:ext cx="2389584" cy="594393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Black and</a:t>
            </a:r>
          </a:p>
          <a:p>
            <a:pPr algn="ctr"/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White A4:</a:t>
            </a:r>
          </a:p>
          <a:p>
            <a:pPr algn="ctr"/>
            <a:r>
              <a:rPr lang="en-GB" sz="2800" b="1" dirty="0">
                <a:solidFill>
                  <a:srgbClr val="061D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£0.10 </a:t>
            </a:r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per </a:t>
            </a:r>
          </a:p>
          <a:p>
            <a:pPr algn="ctr"/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page </a:t>
            </a:r>
          </a:p>
          <a:p>
            <a:pPr algn="ctr"/>
            <a:endParaRPr lang="en-GB" sz="2800" b="1" dirty="0">
              <a:solidFill>
                <a:srgbClr val="061D28"/>
              </a:solidFill>
              <a:latin typeface="Congenial Light" panose="02000503040000020004" pitchFamily="2" charset="0"/>
            </a:endParaRPr>
          </a:p>
          <a:p>
            <a:pPr algn="ctr"/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Colour A4:</a:t>
            </a:r>
          </a:p>
          <a:p>
            <a:pPr algn="ctr"/>
            <a:r>
              <a:rPr lang="en-GB" sz="2800" b="1" dirty="0">
                <a:solidFill>
                  <a:srgbClr val="061D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£0.50 </a:t>
            </a:r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per</a:t>
            </a:r>
          </a:p>
          <a:p>
            <a:pPr algn="ctr"/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page</a:t>
            </a:r>
          </a:p>
          <a:p>
            <a:pPr algn="ctr"/>
            <a:endParaRPr lang="en-GB" sz="2800" b="1" dirty="0">
              <a:solidFill>
                <a:srgbClr val="061D28"/>
              </a:solidFill>
              <a:latin typeface="Congenial Light" panose="02000503040000020004" pitchFamily="2" charset="0"/>
            </a:endParaRPr>
          </a:p>
          <a:p>
            <a:pPr algn="ctr"/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Colour A3:</a:t>
            </a:r>
          </a:p>
          <a:p>
            <a:pPr algn="ctr"/>
            <a:r>
              <a:rPr lang="en-GB" sz="2800" b="1" dirty="0">
                <a:solidFill>
                  <a:srgbClr val="061D2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£1.00 </a:t>
            </a:r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per </a:t>
            </a:r>
          </a:p>
          <a:p>
            <a:pPr algn="ctr"/>
            <a:r>
              <a:rPr lang="en-GB" sz="2800" b="1" dirty="0">
                <a:solidFill>
                  <a:srgbClr val="061D28"/>
                </a:solidFill>
                <a:latin typeface="Congenial Light" panose="02000503040000020004" pitchFamily="2" charset="0"/>
              </a:rPr>
              <a:t>page</a:t>
            </a:r>
          </a:p>
          <a:p>
            <a:pPr algn="ctr"/>
            <a:endParaRPr lang="en-GB" sz="2800" b="1" dirty="0">
              <a:solidFill>
                <a:srgbClr val="061D28"/>
              </a:solidFill>
              <a:latin typeface="Congenial Light" panose="02000503040000020004" pitchFamily="2" charset="0"/>
            </a:endParaRPr>
          </a:p>
          <a:p>
            <a:pPr algn="ctr"/>
            <a:endParaRPr lang="en-GB" sz="1625" b="1" dirty="0">
              <a:solidFill>
                <a:srgbClr val="061D28"/>
              </a:solidFill>
              <a:latin typeface="Congenial Light" panose="02000503040000020004" pitchFamily="2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D39419-9333-B260-4A19-861C8D5B8900}"/>
              </a:ext>
            </a:extLst>
          </p:cNvPr>
          <p:cNvSpPr txBox="1"/>
          <p:nvPr/>
        </p:nvSpPr>
        <p:spPr>
          <a:xfrm>
            <a:off x="2659735" y="3219856"/>
            <a:ext cx="1782557" cy="35394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Congenial Light" panose="02000503040000020004" pitchFamily="2" charset="0"/>
              </a:rPr>
              <a:t>Comb Binding:</a:t>
            </a:r>
          </a:p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£2.50</a:t>
            </a:r>
            <a:r>
              <a:rPr lang="en-GB" sz="2800" b="1" dirty="0">
                <a:latin typeface="Congenial Light" panose="02000503040000020004" pitchFamily="2" charset="0"/>
              </a:rPr>
              <a:t> </a:t>
            </a:r>
          </a:p>
          <a:p>
            <a:pPr algn="ctr"/>
            <a:endParaRPr lang="en-GB" sz="2800" b="1" dirty="0">
              <a:latin typeface="Congenial Light" panose="02000503040000020004" pitchFamily="2" charset="0"/>
            </a:endParaRPr>
          </a:p>
          <a:p>
            <a:pPr algn="ctr"/>
            <a:endParaRPr lang="en-GB" sz="2800" b="1" dirty="0">
              <a:latin typeface="Congenial Light" panose="02000503040000020004" pitchFamily="2" charset="0"/>
            </a:endParaRPr>
          </a:p>
          <a:p>
            <a:pPr algn="ctr"/>
            <a:r>
              <a:rPr lang="en-GB" sz="2800" b="1" dirty="0">
                <a:latin typeface="Congenial Light" panose="02000503040000020004" pitchFamily="2" charset="0"/>
              </a:rPr>
              <a:t> Spiral Binding:</a:t>
            </a:r>
          </a:p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£3.00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B94E521-A99F-F1A4-D6B0-18A50A174F51}"/>
              </a:ext>
            </a:extLst>
          </p:cNvPr>
          <p:cNvSpPr txBox="1"/>
          <p:nvPr/>
        </p:nvSpPr>
        <p:spPr>
          <a:xfrm>
            <a:off x="4702000" y="3219855"/>
            <a:ext cx="1922430" cy="566892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600" b="1" dirty="0">
                <a:latin typeface="Congenial Light" panose="02000503040000020004" pitchFamily="2" charset="0"/>
              </a:rPr>
              <a:t>Laminating</a:t>
            </a:r>
          </a:p>
          <a:p>
            <a:pPr algn="ctr"/>
            <a:r>
              <a:rPr lang="en-GB" sz="2600" b="1" dirty="0">
                <a:latin typeface="Congenial Light" panose="02000503040000020004" pitchFamily="2" charset="0"/>
              </a:rPr>
              <a:t>A4:</a:t>
            </a:r>
          </a:p>
          <a:p>
            <a:pPr algn="ctr"/>
            <a:r>
              <a:rPr lang="en-GB" sz="2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£1.50 </a:t>
            </a:r>
          </a:p>
          <a:p>
            <a:pPr algn="ctr"/>
            <a:endParaRPr lang="en-GB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genial Light" panose="02000503040000020004" pitchFamily="2" charset="0"/>
            </a:endParaRPr>
          </a:p>
          <a:p>
            <a:pPr algn="ctr"/>
            <a:endParaRPr lang="en-GB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genial Light" panose="02000503040000020004" pitchFamily="2" charset="0"/>
            </a:endParaRPr>
          </a:p>
          <a:p>
            <a:pPr algn="ctr"/>
            <a:r>
              <a:rPr lang="en-GB" sz="2600" b="1" dirty="0">
                <a:latin typeface="Congenial Light" panose="02000503040000020004" pitchFamily="2" charset="0"/>
              </a:rPr>
              <a:t>Laminating</a:t>
            </a:r>
          </a:p>
          <a:p>
            <a:pPr algn="ctr"/>
            <a:r>
              <a:rPr lang="en-GB" sz="2600" b="1" dirty="0">
                <a:latin typeface="Congenial Light" panose="02000503040000020004" pitchFamily="2" charset="0"/>
              </a:rPr>
              <a:t>A3:</a:t>
            </a:r>
          </a:p>
          <a:p>
            <a:pPr algn="ctr"/>
            <a:r>
              <a:rPr lang="en-GB" sz="2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£2.50</a:t>
            </a:r>
          </a:p>
          <a:p>
            <a:pPr algn="ctr"/>
            <a:endParaRPr lang="en-GB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genial Light" panose="02000503040000020004" pitchFamily="2" charset="0"/>
            </a:endParaRPr>
          </a:p>
          <a:p>
            <a:pPr algn="ctr"/>
            <a:r>
              <a:rPr lang="en-GB" sz="2600" b="1" dirty="0">
                <a:latin typeface="Congenial Light" panose="02000503040000020004" pitchFamily="2" charset="0"/>
              </a:rPr>
              <a:t>Poster</a:t>
            </a:r>
          </a:p>
          <a:p>
            <a:pPr algn="ctr"/>
            <a:r>
              <a:rPr lang="en-GB" sz="2600" b="1" dirty="0">
                <a:latin typeface="Congenial Light" panose="02000503040000020004" pitchFamily="2" charset="0"/>
              </a:rPr>
              <a:t>Printing:</a:t>
            </a:r>
          </a:p>
          <a:p>
            <a:pPr algn="ctr"/>
            <a:r>
              <a:rPr lang="en-GB" sz="2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genial Light" panose="02000503040000020004" pitchFamily="2" charset="0"/>
              </a:rPr>
              <a:t>£8.00</a:t>
            </a:r>
          </a:p>
          <a:p>
            <a:pPr algn="ctr"/>
            <a:endParaRPr lang="en-GB" sz="2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genial Light" panose="02000503040000020004" pitchFamily="2" charset="0"/>
            </a:endParaRPr>
          </a:p>
          <a:p>
            <a:pPr algn="ctr"/>
            <a:endParaRPr lang="en-GB" sz="2438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ngenial Light" panose="02000503040000020004" pitchFamily="2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3A9C53E-90CB-DD7E-CA2C-B2F248B23E31}"/>
              </a:ext>
            </a:extLst>
          </p:cNvPr>
          <p:cNvSpPr txBox="1"/>
          <p:nvPr/>
        </p:nvSpPr>
        <p:spPr>
          <a:xfrm>
            <a:off x="594615" y="2486282"/>
            <a:ext cx="189666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32B5B8"/>
                </a:solidFill>
                <a:latin typeface="Congenial Light" panose="02000503040000020004" pitchFamily="2" charset="0"/>
              </a:rPr>
              <a:t>PRINTING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E48131D-D50F-7B3A-E2E7-C7B8C4F07347}"/>
              </a:ext>
            </a:extLst>
          </p:cNvPr>
          <p:cNvSpPr txBox="1"/>
          <p:nvPr/>
        </p:nvSpPr>
        <p:spPr>
          <a:xfrm>
            <a:off x="4895253" y="2153455"/>
            <a:ext cx="201275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solidFill>
                  <a:srgbClr val="32B5B8"/>
                </a:solidFill>
                <a:latin typeface="Congenial Light" panose="02000503040000020004" pitchFamily="2" charset="0"/>
              </a:rPr>
              <a:t>OTHER SERVICES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EEC1812-F432-2C2E-3B53-6806E9153CDD}"/>
              </a:ext>
            </a:extLst>
          </p:cNvPr>
          <p:cNvSpPr txBox="1"/>
          <p:nvPr/>
        </p:nvSpPr>
        <p:spPr>
          <a:xfrm>
            <a:off x="2862053" y="2486283"/>
            <a:ext cx="164306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32B5B8"/>
                </a:solidFill>
                <a:latin typeface="Congenial Light" panose="02000503040000020004" pitchFamily="2" charset="0"/>
              </a:rPr>
              <a:t>BINDING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32CA17CD-6D16-E239-FBD0-ADE426CBC2C3}"/>
              </a:ext>
            </a:extLst>
          </p:cNvPr>
          <p:cNvCxnSpPr>
            <a:cxnSpLocks/>
          </p:cNvCxnSpPr>
          <p:nvPr/>
        </p:nvCxnSpPr>
        <p:spPr>
          <a:xfrm>
            <a:off x="350520" y="3008982"/>
            <a:ext cx="6273910" cy="1728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94DE332F-858A-B752-BFD7-9381FCE461CA}"/>
              </a:ext>
            </a:extLst>
          </p:cNvPr>
          <p:cNvCxnSpPr>
            <a:cxnSpLocks/>
          </p:cNvCxnSpPr>
          <p:nvPr/>
        </p:nvCxnSpPr>
        <p:spPr>
          <a:xfrm>
            <a:off x="2572643" y="2472966"/>
            <a:ext cx="16163" cy="6415813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8EDF8548-191C-9499-15C0-E9F41E829697}"/>
              </a:ext>
            </a:extLst>
          </p:cNvPr>
          <p:cNvCxnSpPr>
            <a:cxnSpLocks/>
          </p:cNvCxnSpPr>
          <p:nvPr/>
        </p:nvCxnSpPr>
        <p:spPr>
          <a:xfrm>
            <a:off x="4564066" y="2335894"/>
            <a:ext cx="0" cy="6552885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2167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328</TotalTime>
  <Words>62</Words>
  <Application>Microsoft Office PowerPoint</Application>
  <PresentationFormat>A4 Paper (210x297 mm)</PresentationFormat>
  <Paragraphs>38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Aptos Display</vt:lpstr>
      <vt:lpstr>Arial</vt:lpstr>
      <vt:lpstr>Arial Nova Light</vt:lpstr>
      <vt:lpstr>Congenial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Ashley Bowen</dc:creator>
  <cp:lastModifiedBy>Ashley Bowen</cp:lastModifiedBy>
  <cp:revision>2</cp:revision>
  <dcterms:created xsi:type="dcterms:W3CDTF">2026-10-22T12:58:34Z</dcterms:created>
  <dcterms:modified xsi:type="dcterms:W3CDTF">2026-10-22T18:27:06Z</dcterms:modified>
</cp:coreProperties>
</file>