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A9A23-9F32-7EA8-56ED-9CAAC3713F77}" v="45" dt="2022-04-10T17:47:50.179"/>
    <p1510:client id="{106FD8D8-99DE-0764-3BD2-1FE0259AF294}" v="191" dt="2022-04-13T20:23:28.697"/>
    <p1510:client id="{2503D140-3224-236C-4D7B-FB1D473E85B8}" v="8" dt="2022-04-10T20:48:53.704"/>
    <p1510:client id="{31595CA0-CD96-9FF9-1E4F-FC386BA02B39}" v="1951" dt="2022-04-09T17:46:00.118"/>
    <p1510:client id="{B6A94E42-03BC-9401-2BD4-47FAF8ACE307}" v="8" dt="2022-04-09T22:20:06.382"/>
    <p1510:client id="{C92C42C4-8833-1E38-6B8E-4BE5F1BD9F6A}" v="3165" dt="2022-04-09T01:59:02.745"/>
    <p1510:client id="{F038C248-37DA-6C82-BF85-0068EBE0F83C}" v="110" dt="2022-04-10T15:19:12.296"/>
    <p1510:client id="{F7A853EC-3C3E-41D1-BD05-13E432CBCEDF}" v="587" dt="2022-04-08T19:18:54.350"/>
    <p1510:client id="{FFAA742E-C6FA-47CC-1D92-B9D8650ED14B}" v="1599" dt="2022-04-12T20:15:43.7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58651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79574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99024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44691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4/13/2022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58284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84626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47950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63562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51115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04020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4/13/2022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877191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4/13/2022</a:t>
            </a:fld>
            <a:endParaRPr lang="en-US"/>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5311901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ubmed.ncbi.nlm.nih.gov" TargetMode="External"/><Relationship Id="rId2" Type="http://schemas.openxmlformats.org/officeDocument/2006/relationships/hyperlink" Target="https://www.questionpro.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A0064D7E-06DA-49C2-98D1-4C063EBE9E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5D1B7231-4CA0-4EF0-A0F6-BBC5D2289C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F16C7D2-2C2B-45A2-B877-AD7F29D21D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3E4B7AF-75AF-445E-9C56-25B6004E36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F9A02B0-84CC-4983-8CA2-DA39E73F2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AB12A9E-E8F5-4BB6-9FAC-B7528DB78E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E08A66-700A-4A93-8C53-51D5607B8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9E4E565-75A8-4E72-8D5F-0B62E6B49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1FD7EC-834D-4087-9B69-7793E1A5B4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E4853CF-E211-4741-8BB6-936918F201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08328EE-5DD9-49DB-AD4B-4F0A76A052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404B81F-9DCC-4C62-8962-2B6C36255C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41ED921-643C-4B5B-86E6-99E818479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AD09725-F1B5-4342-A3A6-25BDC7261C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C5251DB-B92C-4E4E-9BAE-B3EB8A9A31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2389C50-96FA-4F8E-A890-EE49673799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497D116-7C85-4317-8284-E647BAFC35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D6ED932-F3DD-4BB6-8FC3-6E205965D9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850A286-F068-43D3-8DEA-272E28F30A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F3A2DA1-C0E2-44DE-AAA4-D2F262CB39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D8CC984-8A5C-4205-9CE0-218DA79F12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12901BA-B376-4054-8C31-BE75DF480E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72BA8E1-2C05-43A7-AABF-8D614E07D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3D58E52-4C85-48FF-ADA3-F8F66B9957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C61787A-32B8-440E-B1A5-1CAEC9D113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9D651FB-65B3-4DBD-9428-084075111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34A6116-8F7B-4C9A-9B9D-EF25C8BFA1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4CC776F-EA3D-4898-9730-88C6605FDB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81A3030-F8B6-4D5E-8A8F-7CE0C81E9D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49129F1-E775-4904-9569-F08FA175DF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C93E5BB-B3BE-4416-A1B2-5A2CDA8B02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3FD179A-45E8-4D8F-8F75-6E4A266F84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Freeform: Shape 43">
            <a:extLst>
              <a:ext uri="{FF2B5EF4-FFF2-40B4-BE49-F238E27FC236}">
                <a16:creationId xmlns:a16="http://schemas.microsoft.com/office/drawing/2014/main" id="{D2BA0570-7BB5-4FB7-B41A-048CE0327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316" y="-3109"/>
            <a:ext cx="6098262" cy="6861109"/>
          </a:xfrm>
          <a:custGeom>
            <a:avLst/>
            <a:gdLst>
              <a:gd name="connsiteX0" fmla="*/ 2247706 w 6098262"/>
              <a:gd name="connsiteY0" fmla="*/ 0 h 6861109"/>
              <a:gd name="connsiteX1" fmla="*/ 6098262 w 6098262"/>
              <a:gd name="connsiteY1" fmla="*/ 0 h 6861109"/>
              <a:gd name="connsiteX2" fmla="*/ 6098262 w 6098262"/>
              <a:gd name="connsiteY2" fmla="*/ 6861109 h 6861109"/>
              <a:gd name="connsiteX3" fmla="*/ 2247706 w 6098262"/>
              <a:gd name="connsiteY3" fmla="*/ 6861109 h 6861109"/>
              <a:gd name="connsiteX4" fmla="*/ 2247706 w 6098262"/>
              <a:gd name="connsiteY4" fmla="*/ 6857999 h 6861109"/>
              <a:gd name="connsiteX5" fmla="*/ 274850 w 6098262"/>
              <a:gd name="connsiteY5" fmla="*/ 6857999 h 6861109"/>
              <a:gd name="connsiteX6" fmla="*/ 954409 w 6098262"/>
              <a:gd name="connsiteY6" fmla="*/ 1 h 6861109"/>
              <a:gd name="connsiteX7" fmla="*/ 2247706 w 6098262"/>
              <a:gd name="connsiteY7" fmla="*/ 1 h 6861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8262" h="6861109">
                <a:moveTo>
                  <a:pt x="2247706" y="0"/>
                </a:moveTo>
                <a:lnTo>
                  <a:pt x="6098262" y="0"/>
                </a:lnTo>
                <a:lnTo>
                  <a:pt x="6098262" y="6861109"/>
                </a:lnTo>
                <a:lnTo>
                  <a:pt x="2247706" y="6861109"/>
                </a:lnTo>
                <a:lnTo>
                  <a:pt x="2247706" y="6857999"/>
                </a:lnTo>
                <a:lnTo>
                  <a:pt x="274850" y="6857999"/>
                </a:lnTo>
                <a:cubicBezTo>
                  <a:pt x="-619306" y="3429000"/>
                  <a:pt x="954409" y="3429000"/>
                  <a:pt x="954409" y="1"/>
                </a:cubicBezTo>
                <a:lnTo>
                  <a:pt x="2247706" y="1"/>
                </a:lnTo>
                <a:close/>
              </a:path>
            </a:pathLst>
          </a:cu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ight Triangle 45">
            <a:extLst>
              <a:ext uri="{FF2B5EF4-FFF2-40B4-BE49-F238E27FC236}">
                <a16:creationId xmlns:a16="http://schemas.microsoft.com/office/drawing/2014/main" id="{729E7B49-E1D9-4EAE-8B30-D958A9580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314485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4FC6B5F8-18D5-235F-47EF-8A20481E17B1}"/>
              </a:ext>
            </a:extLst>
          </p:cNvPr>
          <p:cNvPicPr>
            <a:picLocks noChangeAspect="1"/>
          </p:cNvPicPr>
          <p:nvPr/>
        </p:nvPicPr>
        <p:blipFill rotWithShape="1">
          <a:blip r:embed="rId2">
            <a:alphaModFix amt="80000"/>
          </a:blip>
          <a:srcRect l="6234" r="4880" b="-4"/>
          <a:stretch/>
        </p:blipFill>
        <p:spPr>
          <a:xfrm>
            <a:off x="6097316" y="-3108"/>
            <a:ext cx="6098262" cy="6861108"/>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2" name="Title 1"/>
          <p:cNvSpPr>
            <a:spLocks noGrp="1"/>
          </p:cNvSpPr>
          <p:nvPr>
            <p:ph type="ctrTitle"/>
          </p:nvPr>
        </p:nvSpPr>
        <p:spPr>
          <a:xfrm>
            <a:off x="684225" y="746840"/>
            <a:ext cx="4903438" cy="5415739"/>
          </a:xfrm>
        </p:spPr>
        <p:txBody>
          <a:bodyPr anchor="ctr">
            <a:normAutofit/>
          </a:bodyPr>
          <a:lstStyle/>
          <a:p>
            <a:pPr>
              <a:lnSpc>
                <a:spcPct val="90000"/>
              </a:lnSpc>
            </a:pPr>
            <a:r>
              <a:rPr lang="en-US" sz="2600" b="1">
                <a:latin typeface="Arial"/>
                <a:cs typeface="Calibri Light"/>
              </a:rPr>
              <a:t>INTRODUCTION TO</a:t>
            </a:r>
            <a:r>
              <a:rPr lang="en-US" sz="2600">
                <a:latin typeface="Arial"/>
                <a:cs typeface="Calibri Light"/>
              </a:rPr>
              <a:t> </a:t>
            </a:r>
            <a:r>
              <a:rPr lang="en-US" sz="2600" b="1">
                <a:latin typeface="Arial"/>
                <a:cs typeface="Calibri Light"/>
              </a:rPr>
              <a:t>RESEARCH (BMH5005)</a:t>
            </a:r>
            <a:br>
              <a:rPr lang="en-US" sz="2600">
                <a:latin typeface="Arial"/>
                <a:cs typeface="Calibri Light"/>
              </a:rPr>
            </a:br>
            <a:r>
              <a:rPr lang="en-US" sz="2600" b="1">
                <a:latin typeface="Arial"/>
                <a:cs typeface="Calibri Light"/>
              </a:rPr>
              <a:t>ASSESSMENT 2: VIVA VOCE</a:t>
            </a:r>
            <a:br>
              <a:rPr lang="en-US" sz="2600">
                <a:latin typeface="Arial"/>
                <a:cs typeface="Calibri Light"/>
              </a:rPr>
            </a:br>
            <a:br>
              <a:rPr lang="en-US" sz="2600">
                <a:latin typeface="Arial"/>
                <a:cs typeface="Calibri Light"/>
              </a:rPr>
            </a:br>
            <a:br>
              <a:rPr lang="en-US" sz="2600">
                <a:latin typeface="Arial"/>
                <a:cs typeface="Calibri Light"/>
              </a:rPr>
            </a:br>
            <a:r>
              <a:rPr lang="en-US" sz="2600">
                <a:latin typeface="Arial"/>
                <a:cs typeface="Calibri Light"/>
              </a:rPr>
              <a:t>Student Name: Augustine </a:t>
            </a:r>
            <a:r>
              <a:rPr lang="en-US" sz="2600" err="1">
                <a:latin typeface="Arial"/>
                <a:cs typeface="Calibri Light"/>
              </a:rPr>
              <a:t>Okoroba</a:t>
            </a:r>
            <a:br>
              <a:rPr lang="en-US" sz="2600">
                <a:latin typeface="Arial"/>
                <a:cs typeface="Calibri Light"/>
              </a:rPr>
            </a:br>
            <a:br>
              <a:rPr lang="en-US" sz="2600">
                <a:latin typeface="Arial"/>
                <a:cs typeface="Calibri Light"/>
              </a:rPr>
            </a:br>
            <a:r>
              <a:rPr lang="en-US" sz="2600">
                <a:latin typeface="Arial"/>
                <a:cs typeface="Calibri Light"/>
              </a:rPr>
              <a:t>Student Number: 2009076</a:t>
            </a:r>
            <a:br>
              <a:rPr lang="en-US" sz="2600">
                <a:latin typeface="Arial"/>
                <a:cs typeface="Calibri Light"/>
              </a:rPr>
            </a:br>
            <a:br>
              <a:rPr lang="en-US" sz="2600">
                <a:latin typeface="Arial"/>
                <a:cs typeface="Calibri Light"/>
              </a:rPr>
            </a:br>
            <a:r>
              <a:rPr lang="en-US" sz="2600">
                <a:latin typeface="Arial"/>
                <a:cs typeface="Calibri Light"/>
              </a:rPr>
              <a:t>Lecturer Name: Eleni </a:t>
            </a:r>
            <a:r>
              <a:rPr lang="en-US" sz="2600" err="1">
                <a:latin typeface="Arial"/>
                <a:cs typeface="Calibri Light"/>
              </a:rPr>
              <a:t>Koutsogeorgou</a:t>
            </a:r>
            <a:r>
              <a:rPr lang="en-US" sz="2600">
                <a:latin typeface="Arial"/>
                <a:cs typeface="Calibri Light"/>
              </a:rPr>
              <a:t> </a:t>
            </a:r>
            <a:br>
              <a:rPr lang="en-US" sz="2600">
                <a:latin typeface="Arial"/>
                <a:cs typeface="Calibri Light"/>
              </a:rPr>
            </a:br>
            <a:endParaRPr lang="en-US" sz="2600">
              <a:latin typeface="Arial"/>
              <a:cs typeface="Calibri Light"/>
            </a:endParaRPr>
          </a:p>
        </p:txBody>
      </p:sp>
      <p:sp>
        <p:nvSpPr>
          <p:cNvPr id="3" name="Subtitle 2"/>
          <p:cNvSpPr>
            <a:spLocks noGrp="1"/>
          </p:cNvSpPr>
          <p:nvPr>
            <p:ph type="subTitle" idx="1"/>
          </p:nvPr>
        </p:nvSpPr>
        <p:spPr>
          <a:xfrm>
            <a:off x="7696705" y="3674327"/>
            <a:ext cx="3669711" cy="2415793"/>
          </a:xfrm>
        </p:spPr>
        <p:txBody>
          <a:bodyPr anchor="b">
            <a:normAutofit/>
          </a:bodyPr>
          <a:lstStyle/>
          <a:p>
            <a:pPr algn="r"/>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C000-3E76-53B5-36F8-8813B51162D7}"/>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8B2F45CD-0EF7-BF3B-2835-2D94FBBCC3D1}"/>
              </a:ext>
            </a:extLst>
          </p:cNvPr>
          <p:cNvSpPr>
            <a:spLocks noGrp="1"/>
          </p:cNvSpPr>
          <p:nvPr>
            <p:ph idx="1"/>
          </p:nvPr>
        </p:nvSpPr>
        <p:spPr/>
        <p:txBody>
          <a:bodyPr vert="horz" lIns="91440" tIns="45720" rIns="91440" bIns="45720" rtlCol="0" anchor="t">
            <a:normAutofit/>
          </a:bodyPr>
          <a:lstStyle/>
          <a:p>
            <a:pPr marL="0" indent="0">
              <a:buNone/>
            </a:pPr>
            <a:r>
              <a:rPr lang="en-US" sz="2400" dirty="0"/>
              <a:t>The aim of this presentation is to discuss the causes and prevention of Dementia. It will also identify the relevant study of the causes and  prevention of Dementia and to provide recommendations.</a:t>
            </a:r>
          </a:p>
          <a:p>
            <a:pPr marL="0" indent="0">
              <a:buNone/>
            </a:pPr>
            <a:r>
              <a:rPr lang="en-US" sz="2400" dirty="0"/>
              <a:t>Dementia is a combination of symptoms connected with an ongoing decrease of brain functioning. More than 850,000 people in the Uk are known to have dementia, the condition affects 1 in 6 individuals over the age of 80. There are different causes of dementia, but the most common causes of dementia is Alzheimer disease. (NHS,2022)   </a:t>
            </a:r>
          </a:p>
        </p:txBody>
      </p:sp>
      <p:sp>
        <p:nvSpPr>
          <p:cNvPr id="4" name="TextBox 3">
            <a:extLst>
              <a:ext uri="{FF2B5EF4-FFF2-40B4-BE49-F238E27FC236}">
                <a16:creationId xmlns:a16="http://schemas.microsoft.com/office/drawing/2014/main" id="{AEEB5D3B-00F6-9C21-89FF-2BF413518097}"/>
              </a:ext>
            </a:extLst>
          </p:cNvPr>
          <p:cNvSpPr txBox="1"/>
          <p:nvPr/>
        </p:nvSpPr>
        <p:spPr>
          <a:xfrm flipV="1">
            <a:off x="7820025" y="-1240393"/>
            <a:ext cx="37671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027916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6821-2F8E-D202-406E-254E562F1F84}"/>
              </a:ext>
            </a:extLst>
          </p:cNvPr>
          <p:cNvSpPr>
            <a:spLocks noGrp="1"/>
          </p:cNvSpPr>
          <p:nvPr>
            <p:ph type="title"/>
          </p:nvPr>
        </p:nvSpPr>
        <p:spPr/>
        <p:txBody>
          <a:bodyPr/>
          <a:lstStyle/>
          <a:p>
            <a:r>
              <a:rPr lang="en-US"/>
              <a:t>RESEARCH METHODS</a:t>
            </a:r>
          </a:p>
        </p:txBody>
      </p:sp>
      <p:sp>
        <p:nvSpPr>
          <p:cNvPr id="3" name="Content Placeholder 2">
            <a:extLst>
              <a:ext uri="{FF2B5EF4-FFF2-40B4-BE49-F238E27FC236}">
                <a16:creationId xmlns:a16="http://schemas.microsoft.com/office/drawing/2014/main" id="{755AADAD-F3D1-C2F4-8A36-79109B8A7458}"/>
              </a:ext>
            </a:extLst>
          </p:cNvPr>
          <p:cNvSpPr>
            <a:spLocks noGrp="1"/>
          </p:cNvSpPr>
          <p:nvPr>
            <p:ph idx="1"/>
          </p:nvPr>
        </p:nvSpPr>
        <p:spPr/>
        <p:txBody>
          <a:bodyPr vert="horz" lIns="91440" tIns="45720" rIns="91440" bIns="45720" rtlCol="0" anchor="t">
            <a:normAutofit fontScale="92500" lnSpcReduction="10000"/>
          </a:bodyPr>
          <a:lstStyle/>
          <a:p>
            <a:r>
              <a:rPr lang="en-US" sz="2400" b="1" dirty="0"/>
              <a:t>Secondary Research:  </a:t>
            </a:r>
            <a:r>
              <a:rPr lang="en-US" sz="2400" dirty="0"/>
              <a:t>This is a research based on data and information collected or published from previous researchers. (Bhat, 2020)</a:t>
            </a:r>
            <a:endParaRPr lang="en-US" b="1" dirty="0"/>
          </a:p>
          <a:p>
            <a:pPr>
              <a:buClr>
                <a:srgbClr val="9372B1"/>
              </a:buClr>
            </a:pPr>
            <a:r>
              <a:rPr lang="en-US" b="1" dirty="0"/>
              <a:t>KEYWORDS USED: </a:t>
            </a:r>
            <a:r>
              <a:rPr lang="en-US" sz="2400" dirty="0"/>
              <a:t>Dementia, Alzheimer's disease, prevention, causes, or Great Britain or United Kingdom or England.</a:t>
            </a:r>
          </a:p>
          <a:p>
            <a:pPr>
              <a:buClr>
                <a:srgbClr val="9372B1"/>
              </a:buClr>
            </a:pPr>
            <a:r>
              <a:rPr lang="en-US" sz="2400" b="1" dirty="0"/>
              <a:t>Database used: </a:t>
            </a:r>
            <a:r>
              <a:rPr lang="en-US" sz="2400" dirty="0" err="1"/>
              <a:t>Pubmed</a:t>
            </a:r>
            <a:endParaRPr lang="en-US" sz="2400" dirty="0"/>
          </a:p>
          <a:p>
            <a:pPr>
              <a:buClr>
                <a:srgbClr val="9372B1"/>
              </a:buClr>
            </a:pPr>
            <a:r>
              <a:rPr lang="en-US" sz="2400" b="1" dirty="0"/>
              <a:t>Inclusion Criteria: </a:t>
            </a:r>
            <a:r>
              <a:rPr lang="en-US" sz="2400" dirty="0"/>
              <a:t>Publication date is in the last 5 years, in English. </a:t>
            </a:r>
          </a:p>
          <a:p>
            <a:pPr>
              <a:buClr>
                <a:srgbClr val="9372B1"/>
              </a:buClr>
            </a:pPr>
            <a:r>
              <a:rPr lang="en-US" sz="2400" b="1" dirty="0"/>
              <a:t>Type of source: </a:t>
            </a:r>
            <a:r>
              <a:rPr lang="en-US" sz="2400" dirty="0"/>
              <a:t>Article, Academic general.</a:t>
            </a:r>
          </a:p>
          <a:p>
            <a:pPr>
              <a:buClr>
                <a:srgbClr val="9372B1"/>
              </a:buClr>
            </a:pPr>
            <a:r>
              <a:rPr lang="en-US" sz="2400" b="1" dirty="0"/>
              <a:t>Location: </a:t>
            </a:r>
            <a:r>
              <a:rPr lang="en-US" sz="2400" dirty="0"/>
              <a:t>United Kingdom</a:t>
            </a:r>
          </a:p>
        </p:txBody>
      </p:sp>
      <p:sp>
        <p:nvSpPr>
          <p:cNvPr id="4" name="TextBox 3">
            <a:extLst>
              <a:ext uri="{FF2B5EF4-FFF2-40B4-BE49-F238E27FC236}">
                <a16:creationId xmlns:a16="http://schemas.microsoft.com/office/drawing/2014/main" id="{03B8B692-062F-1EFC-BA83-DE22621882FF}"/>
              </a:ext>
            </a:extLst>
          </p:cNvPr>
          <p:cNvSpPr txBox="1"/>
          <p:nvPr/>
        </p:nvSpPr>
        <p:spPr>
          <a:xfrm>
            <a:off x="12628728" y="-9621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3531F043-5856-AA2D-6A41-042DAB9AD88A}"/>
              </a:ext>
            </a:extLst>
          </p:cNvPr>
          <p:cNvSpPr txBox="1"/>
          <p:nvPr/>
        </p:nvSpPr>
        <p:spPr>
          <a:xfrm>
            <a:off x="5026499" y="-364367"/>
            <a:ext cx="99651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2722771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24E23FA-5569-386B-10BC-FB460C0E097F}"/>
              </a:ext>
            </a:extLst>
          </p:cNvPr>
          <p:cNvGraphicFramePr>
            <a:graphicFrameLocks noGrp="1"/>
          </p:cNvGraphicFramePr>
          <p:nvPr>
            <p:extLst>
              <p:ext uri="{D42A27DB-BD31-4B8C-83A1-F6EECF244321}">
                <p14:modId xmlns:p14="http://schemas.microsoft.com/office/powerpoint/2010/main" val="3451330401"/>
              </p:ext>
            </p:extLst>
          </p:nvPr>
        </p:nvGraphicFramePr>
        <p:xfrm>
          <a:off x="511792" y="568656"/>
          <a:ext cx="11034837" cy="9558735"/>
        </p:xfrm>
        <a:graphic>
          <a:graphicData uri="http://schemas.openxmlformats.org/drawingml/2006/table">
            <a:tbl>
              <a:tblPr firstRow="1" bandRow="1">
                <a:tableStyleId>{5C22544A-7EE6-4342-B048-85BDC9FD1C3A}</a:tableStyleId>
              </a:tblPr>
              <a:tblGrid>
                <a:gridCol w="2758710">
                  <a:extLst>
                    <a:ext uri="{9D8B030D-6E8A-4147-A177-3AD203B41FA5}">
                      <a16:colId xmlns:a16="http://schemas.microsoft.com/office/drawing/2014/main" val="640754375"/>
                    </a:ext>
                  </a:extLst>
                </a:gridCol>
                <a:gridCol w="3087805">
                  <a:extLst>
                    <a:ext uri="{9D8B030D-6E8A-4147-A177-3AD203B41FA5}">
                      <a16:colId xmlns:a16="http://schemas.microsoft.com/office/drawing/2014/main" val="3161582009"/>
                    </a:ext>
                  </a:extLst>
                </a:gridCol>
                <a:gridCol w="2320119">
                  <a:extLst>
                    <a:ext uri="{9D8B030D-6E8A-4147-A177-3AD203B41FA5}">
                      <a16:colId xmlns:a16="http://schemas.microsoft.com/office/drawing/2014/main" val="4027460990"/>
                    </a:ext>
                  </a:extLst>
                </a:gridCol>
                <a:gridCol w="2868203">
                  <a:extLst>
                    <a:ext uri="{9D8B030D-6E8A-4147-A177-3AD203B41FA5}">
                      <a16:colId xmlns:a16="http://schemas.microsoft.com/office/drawing/2014/main" val="3489499612"/>
                    </a:ext>
                  </a:extLst>
                </a:gridCol>
              </a:tblGrid>
              <a:tr h="915503">
                <a:tc>
                  <a:txBody>
                    <a:bodyPr/>
                    <a:lstStyle/>
                    <a:p>
                      <a:r>
                        <a:rPr lang="en-US" dirty="0"/>
                        <a:t>Author(s), title, and year of publication</a:t>
                      </a:r>
                    </a:p>
                  </a:txBody>
                  <a:tcPr/>
                </a:tc>
                <a:tc>
                  <a:txBody>
                    <a:bodyPr/>
                    <a:lstStyle/>
                    <a:p>
                      <a:r>
                        <a:rPr lang="en-US" dirty="0"/>
                        <a:t>Aim of study</a:t>
                      </a:r>
                    </a:p>
                  </a:txBody>
                  <a:tcPr/>
                </a:tc>
                <a:tc>
                  <a:txBody>
                    <a:bodyPr/>
                    <a:lstStyle/>
                    <a:p>
                      <a:r>
                        <a:rPr lang="en-US" dirty="0"/>
                        <a:t>Methods and sample size and characteristics</a:t>
                      </a:r>
                    </a:p>
                  </a:txBody>
                  <a:tcPr/>
                </a:tc>
                <a:tc>
                  <a:txBody>
                    <a:bodyPr/>
                    <a:lstStyle/>
                    <a:p>
                      <a:r>
                        <a:rPr lang="en-US" dirty="0"/>
                        <a:t>Summary of main findings</a:t>
                      </a:r>
                    </a:p>
                  </a:txBody>
                  <a:tcPr/>
                </a:tc>
                <a:extLst>
                  <a:ext uri="{0D108BD9-81ED-4DB2-BD59-A6C34878D82A}">
                    <a16:rowId xmlns:a16="http://schemas.microsoft.com/office/drawing/2014/main" val="1246746474"/>
                  </a:ext>
                </a:extLst>
              </a:tr>
              <a:tr h="2286000">
                <a:tc>
                  <a:txBody>
                    <a:bodyPr/>
                    <a:lstStyle/>
                    <a:p>
                      <a:pPr marL="342900" indent="-342900">
                        <a:buAutoNum type="arabicPeriod"/>
                      </a:pPr>
                      <a:r>
                        <a:rPr lang="en-US" dirty="0" err="1"/>
                        <a:t>Vermunt</a:t>
                      </a:r>
                      <a:r>
                        <a:rPr lang="en-US" dirty="0"/>
                        <a:t> et al, (2018)</a:t>
                      </a:r>
                    </a:p>
                  </a:txBody>
                  <a:tcPr/>
                </a:tc>
                <a:tc>
                  <a:txBody>
                    <a:bodyPr/>
                    <a:lstStyle/>
                    <a:p>
                      <a:r>
                        <a:rPr lang="en-US" dirty="0"/>
                        <a:t>To facilitate recruitment for the prevention of Alzheimer's Dementia by preselecting individuals from continuing cohort studies.</a:t>
                      </a:r>
                      <a:endParaRPr lang="en-US" dirty="0" err="1"/>
                    </a:p>
                  </a:txBody>
                  <a:tcPr/>
                </a:tc>
                <a:tc>
                  <a:txBody>
                    <a:bodyPr/>
                    <a:lstStyle/>
                    <a:p>
                      <a:r>
                        <a:rPr lang="en-US" dirty="0"/>
                        <a:t>Method used was virtual registry to ascertain the risk factors. About 2500 participants were selected with the risk for AD.</a:t>
                      </a:r>
                    </a:p>
                  </a:txBody>
                  <a:tcPr/>
                </a:tc>
                <a:tc>
                  <a:txBody>
                    <a:bodyPr/>
                    <a:lstStyle/>
                    <a:p>
                      <a:r>
                        <a:rPr lang="en-US" dirty="0"/>
                        <a:t>It was found that the virtual registry would be perfect for the preselection of participants for Alzheimer's Dementia studies.</a:t>
                      </a:r>
                    </a:p>
                    <a:p>
                      <a:pPr lvl="0">
                        <a:buNone/>
                      </a:pPr>
                      <a:endParaRPr lang="en-US"/>
                    </a:p>
                  </a:txBody>
                  <a:tcPr/>
                </a:tc>
                <a:extLst>
                  <a:ext uri="{0D108BD9-81ED-4DB2-BD59-A6C34878D82A}">
                    <a16:rowId xmlns:a16="http://schemas.microsoft.com/office/drawing/2014/main" val="3201961256"/>
                  </a:ext>
                </a:extLst>
              </a:tr>
              <a:tr h="900245">
                <a:tc>
                  <a:txBody>
                    <a:bodyPr/>
                    <a:lstStyle/>
                    <a:p>
                      <a:pPr marL="0" indent="0">
                        <a:buNone/>
                      </a:pPr>
                      <a:r>
                        <a:rPr lang="en-US" dirty="0"/>
                        <a:t>2. Stirland et al, (2017)</a:t>
                      </a:r>
                    </a:p>
                  </a:txBody>
                  <a:tcPr/>
                </a:tc>
                <a:tc>
                  <a:txBody>
                    <a:bodyPr/>
                    <a:lstStyle/>
                    <a:p>
                      <a:r>
                        <a:rPr lang="en-US" dirty="0"/>
                        <a:t>To conduct the study the connection between multimorbidity and cerebrospinal fluid amyloid.</a:t>
                      </a:r>
                    </a:p>
                  </a:txBody>
                  <a:tcPr/>
                </a:tc>
                <a:tc>
                  <a:txBody>
                    <a:bodyPr/>
                    <a:lstStyle/>
                    <a:p>
                      <a:r>
                        <a:rPr lang="en-US" dirty="0"/>
                        <a:t>Logistic and linear regression analyses method was used. Around 500 volunteers took part including participants aged 50 years old from 12 sites.</a:t>
                      </a:r>
                    </a:p>
                  </a:txBody>
                  <a:tcPr/>
                </a:tc>
                <a:tc>
                  <a:txBody>
                    <a:bodyPr/>
                    <a:lstStyle/>
                    <a:p>
                      <a:r>
                        <a:rPr lang="en-US" dirty="0"/>
                        <a:t>The findings was considered that the connection between multimorbidity and dementia could be due to a route other than amyloid.</a:t>
                      </a:r>
                    </a:p>
                  </a:txBody>
                  <a:tcPr/>
                </a:tc>
                <a:extLst>
                  <a:ext uri="{0D108BD9-81ED-4DB2-BD59-A6C34878D82A}">
                    <a16:rowId xmlns:a16="http://schemas.microsoft.com/office/drawing/2014/main" val="2581014802"/>
                  </a:ext>
                </a:extLst>
              </a:tr>
              <a:tr h="884987">
                <a:tc>
                  <a:txBody>
                    <a:bodyPr/>
                    <a:lstStyle/>
                    <a:p>
                      <a:r>
                        <a:rPr lang="en-US" dirty="0"/>
                        <a:t>3. Popp et al, (2017)</a:t>
                      </a:r>
                    </a:p>
                  </a:txBody>
                  <a:tcPr/>
                </a:tc>
                <a:tc>
                  <a:txBody>
                    <a:bodyPr/>
                    <a:lstStyle/>
                    <a:p>
                      <a:r>
                        <a:rPr lang="en-US" dirty="0"/>
                        <a:t>To identify blood-based neuroinflammation associated with AD pathology in older adults.</a:t>
                      </a:r>
                    </a:p>
                  </a:txBody>
                  <a:tcPr/>
                </a:tc>
                <a:tc>
                  <a:txBody>
                    <a:bodyPr/>
                    <a:lstStyle/>
                    <a:p>
                      <a:r>
                        <a:rPr lang="en-US" dirty="0"/>
                        <a:t>Participants of 120 older adults were involved in the study.  cross-sectional analysis was used on data from the volunteers.</a:t>
                      </a:r>
                    </a:p>
                  </a:txBody>
                  <a:tcPr/>
                </a:tc>
                <a:tc>
                  <a:txBody>
                    <a:bodyPr/>
                    <a:lstStyle/>
                    <a:p>
                      <a:r>
                        <a:rPr lang="en-US" dirty="0"/>
                        <a:t>It was concluded that inflammation, vascular injury as reflected by CSF markers are similar  to cerebral tau pathology.</a:t>
                      </a:r>
                    </a:p>
                  </a:txBody>
                  <a:tcPr/>
                </a:tc>
                <a:extLst>
                  <a:ext uri="{0D108BD9-81ED-4DB2-BD59-A6C34878D82A}">
                    <a16:rowId xmlns:a16="http://schemas.microsoft.com/office/drawing/2014/main" val="293889134"/>
                  </a:ext>
                </a:extLst>
              </a:tr>
              <a:tr h="869729">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55417738"/>
                  </a:ext>
                </a:extLst>
              </a:tr>
              <a:tr h="915503">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512823264"/>
                  </a:ext>
                </a:extLst>
              </a:tr>
            </a:tbl>
          </a:graphicData>
        </a:graphic>
      </p:graphicFrame>
      <p:sp>
        <p:nvSpPr>
          <p:cNvPr id="2" name="TextBox 1">
            <a:extLst>
              <a:ext uri="{FF2B5EF4-FFF2-40B4-BE49-F238E27FC236}">
                <a16:creationId xmlns:a16="http://schemas.microsoft.com/office/drawing/2014/main" id="{D72E92E2-6F6E-6E72-3E82-B08701BEC478}"/>
              </a:ext>
            </a:extLst>
          </p:cNvPr>
          <p:cNvSpPr txBox="1"/>
          <p:nvPr/>
        </p:nvSpPr>
        <p:spPr>
          <a:xfrm>
            <a:off x="3723566" y="141024"/>
            <a:ext cx="444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LITERATURE REVIEW</a:t>
            </a:r>
          </a:p>
        </p:txBody>
      </p:sp>
      <p:sp>
        <p:nvSpPr>
          <p:cNvPr id="3" name="TextBox 2">
            <a:extLst>
              <a:ext uri="{FF2B5EF4-FFF2-40B4-BE49-F238E27FC236}">
                <a16:creationId xmlns:a16="http://schemas.microsoft.com/office/drawing/2014/main" id="{C3FAABAD-8109-06FA-FD74-20F2AF51D501}"/>
              </a:ext>
            </a:extLst>
          </p:cNvPr>
          <p:cNvSpPr txBox="1"/>
          <p:nvPr/>
        </p:nvSpPr>
        <p:spPr>
          <a:xfrm>
            <a:off x="12328051" y="-87615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a:t>
            </a:r>
          </a:p>
        </p:txBody>
      </p:sp>
      <p:sp>
        <p:nvSpPr>
          <p:cNvPr id="5" name="TextBox 4">
            <a:extLst>
              <a:ext uri="{FF2B5EF4-FFF2-40B4-BE49-F238E27FC236}">
                <a16:creationId xmlns:a16="http://schemas.microsoft.com/office/drawing/2014/main" id="{F4DE4C93-D1B7-6DC9-ED1A-FBA559A19802}"/>
              </a:ext>
            </a:extLst>
          </p:cNvPr>
          <p:cNvSpPr txBox="1"/>
          <p:nvPr/>
        </p:nvSpPr>
        <p:spPr>
          <a:xfrm>
            <a:off x="12129733" y="-3121641"/>
            <a:ext cx="7315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6" name="TextBox 5">
            <a:extLst>
              <a:ext uri="{FF2B5EF4-FFF2-40B4-BE49-F238E27FC236}">
                <a16:creationId xmlns:a16="http://schemas.microsoft.com/office/drawing/2014/main" id="{3F5C3337-57F4-2B07-5303-E914D7BEC7FD}"/>
              </a:ext>
            </a:extLst>
          </p:cNvPr>
          <p:cNvSpPr txBox="1"/>
          <p:nvPr/>
        </p:nvSpPr>
        <p:spPr>
          <a:xfrm>
            <a:off x="14922547" y="-1923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C8480BEF-EEA6-8EBA-1270-CBE8387CEE98}"/>
              </a:ext>
            </a:extLst>
          </p:cNvPr>
          <p:cNvSpPr txBox="1"/>
          <p:nvPr/>
        </p:nvSpPr>
        <p:spPr>
          <a:xfrm>
            <a:off x="11377684" y="-4499213"/>
            <a:ext cx="4904095" cy="31102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id="{BD5BA378-8B9A-1AD2-2DB5-F4BF7822E39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9" name="TextBox 8">
            <a:extLst>
              <a:ext uri="{FF2B5EF4-FFF2-40B4-BE49-F238E27FC236}">
                <a16:creationId xmlns:a16="http://schemas.microsoft.com/office/drawing/2014/main" id="{C5E8795E-12F5-8869-9D1A-2FE8996AD4A6}"/>
              </a:ext>
            </a:extLst>
          </p:cNvPr>
          <p:cNvSpPr txBox="1"/>
          <p:nvPr/>
        </p:nvSpPr>
        <p:spPr>
          <a:xfrm>
            <a:off x="4867275" y="-876157"/>
            <a:ext cx="104769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10" name="TextBox 9">
            <a:extLst>
              <a:ext uri="{FF2B5EF4-FFF2-40B4-BE49-F238E27FC236}">
                <a16:creationId xmlns:a16="http://schemas.microsoft.com/office/drawing/2014/main" id="{AB48AE8E-98B1-6602-6E97-85D9B4F32934}"/>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4215768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D391F-8AA9-0A9B-78B1-B20D68DCECA0}"/>
              </a:ext>
            </a:extLst>
          </p:cNvPr>
          <p:cNvSpPr>
            <a:spLocks noGrp="1"/>
          </p:cNvSpPr>
          <p:nvPr>
            <p:ph type="title"/>
          </p:nvPr>
        </p:nvSpPr>
        <p:spPr/>
        <p:txBody>
          <a:bodyPr/>
          <a:lstStyle/>
          <a:p>
            <a:endParaRPr lang="en-US"/>
          </a:p>
        </p:txBody>
      </p:sp>
      <p:graphicFrame>
        <p:nvGraphicFramePr>
          <p:cNvPr id="5" name="Table 5">
            <a:extLst>
              <a:ext uri="{FF2B5EF4-FFF2-40B4-BE49-F238E27FC236}">
                <a16:creationId xmlns:a16="http://schemas.microsoft.com/office/drawing/2014/main" id="{8C04F5B5-EAA3-BC8E-8CBD-2D330B6B2062}"/>
              </a:ext>
            </a:extLst>
          </p:cNvPr>
          <p:cNvGraphicFramePr>
            <a:graphicFrameLocks noGrp="1"/>
          </p:cNvGraphicFramePr>
          <p:nvPr>
            <p:ph idx="1"/>
            <p:extLst>
              <p:ext uri="{D42A27DB-BD31-4B8C-83A1-F6EECF244321}">
                <p14:modId xmlns:p14="http://schemas.microsoft.com/office/powerpoint/2010/main" val="3088454677"/>
              </p:ext>
            </p:extLst>
          </p:nvPr>
        </p:nvGraphicFramePr>
        <p:xfrm>
          <a:off x="466298" y="136477"/>
          <a:ext cx="11597593" cy="9840742"/>
        </p:xfrm>
        <a:graphic>
          <a:graphicData uri="http://schemas.openxmlformats.org/drawingml/2006/table">
            <a:tbl>
              <a:tblPr firstRow="1" bandRow="1">
                <a:tableStyleId>{5C22544A-7EE6-4342-B048-85BDC9FD1C3A}</a:tableStyleId>
              </a:tblPr>
              <a:tblGrid>
                <a:gridCol w="2805772">
                  <a:extLst>
                    <a:ext uri="{9D8B030D-6E8A-4147-A177-3AD203B41FA5}">
                      <a16:colId xmlns:a16="http://schemas.microsoft.com/office/drawing/2014/main" val="1875793600"/>
                    </a:ext>
                  </a:extLst>
                </a:gridCol>
                <a:gridCol w="3263450">
                  <a:extLst>
                    <a:ext uri="{9D8B030D-6E8A-4147-A177-3AD203B41FA5}">
                      <a16:colId xmlns:a16="http://schemas.microsoft.com/office/drawing/2014/main" val="673214158"/>
                    </a:ext>
                  </a:extLst>
                </a:gridCol>
                <a:gridCol w="2985115">
                  <a:extLst>
                    <a:ext uri="{9D8B030D-6E8A-4147-A177-3AD203B41FA5}">
                      <a16:colId xmlns:a16="http://schemas.microsoft.com/office/drawing/2014/main" val="525666910"/>
                    </a:ext>
                  </a:extLst>
                </a:gridCol>
                <a:gridCol w="2543256">
                  <a:extLst>
                    <a:ext uri="{9D8B030D-6E8A-4147-A177-3AD203B41FA5}">
                      <a16:colId xmlns:a16="http://schemas.microsoft.com/office/drawing/2014/main" val="3354934823"/>
                    </a:ext>
                  </a:extLst>
                </a:gridCol>
              </a:tblGrid>
              <a:tr h="2268940">
                <a:tc>
                  <a:txBody>
                    <a:bodyPr/>
                    <a:lstStyle/>
                    <a:p>
                      <a:r>
                        <a:rPr lang="en-US"/>
                        <a:t>Author(s), title, and year of publication</a:t>
                      </a:r>
                    </a:p>
                    <a:p>
                      <a:pPr lvl="0">
                        <a:buNone/>
                      </a:pPr>
                      <a:endParaRPr lang="en-US"/>
                    </a:p>
                    <a:p>
                      <a:pPr lvl="0">
                        <a:buNone/>
                      </a:pPr>
                      <a:r>
                        <a:rPr lang="en-US" b="0"/>
                        <a:t>4. Dimities et al, (2021)</a:t>
                      </a:r>
                      <a:endParaRPr lang="en-US"/>
                    </a:p>
                  </a:txBody>
                  <a:tcPr/>
                </a:tc>
                <a:tc>
                  <a:txBody>
                    <a:bodyPr/>
                    <a:lstStyle/>
                    <a:p>
                      <a:r>
                        <a:rPr lang="en-US"/>
                        <a:t>Aim of study</a:t>
                      </a:r>
                    </a:p>
                    <a:p>
                      <a:pPr lvl="0">
                        <a:buNone/>
                      </a:pPr>
                      <a:endParaRPr lang="en-US"/>
                    </a:p>
                    <a:p>
                      <a:pPr lvl="0">
                        <a:buNone/>
                      </a:pPr>
                      <a:r>
                        <a:rPr lang="en-US" b="0"/>
                        <a:t>Impact of physical activity on people with Dementia.</a:t>
                      </a:r>
                    </a:p>
                    <a:p>
                      <a:pPr lvl="0">
                        <a:buNone/>
                      </a:pPr>
                      <a:endParaRPr lang="en-US"/>
                    </a:p>
                    <a:p>
                      <a:pPr lvl="0">
                        <a:buNone/>
                      </a:pPr>
                      <a:endParaRPr lang="en-US"/>
                    </a:p>
                    <a:p>
                      <a:pPr lvl="0">
                        <a:buNone/>
                      </a:pPr>
                      <a:endParaRPr lang="en-US"/>
                    </a:p>
                    <a:p>
                      <a:pPr lvl="0">
                        <a:buNone/>
                      </a:pPr>
                      <a:endParaRPr lang="en-US"/>
                    </a:p>
                  </a:txBody>
                  <a:tcPr/>
                </a:tc>
                <a:tc>
                  <a:txBody>
                    <a:bodyPr/>
                    <a:lstStyle/>
                    <a:p>
                      <a:r>
                        <a:rPr lang="en-US"/>
                        <a:t>Methods and Sample size </a:t>
                      </a:r>
                      <a:r>
                        <a:rPr lang="en-US" b="0"/>
                        <a:t>and</a:t>
                      </a:r>
                      <a:r>
                        <a:rPr lang="en-US"/>
                        <a:t> characteristics</a:t>
                      </a:r>
                    </a:p>
                    <a:p>
                      <a:pPr lvl="0">
                        <a:buNone/>
                      </a:pPr>
                      <a:endParaRPr lang="en-US"/>
                    </a:p>
                    <a:p>
                      <a:pPr lvl="0">
                        <a:buNone/>
                      </a:pPr>
                      <a:r>
                        <a:rPr lang="en-US" b="0"/>
                        <a:t>Various  researches were carried out from 2010 until  2018. Methods used for  this study were </a:t>
                      </a:r>
                      <a:r>
                        <a:rPr lang="en-US" b="0" err="1"/>
                        <a:t>Pubmed</a:t>
                      </a:r>
                      <a:r>
                        <a:rPr lang="en-US" b="0"/>
                        <a:t>, ScienceDirect, and Web of Science.</a:t>
                      </a:r>
                    </a:p>
                  </a:txBody>
                  <a:tcPr/>
                </a:tc>
                <a:tc>
                  <a:txBody>
                    <a:bodyPr/>
                    <a:lstStyle/>
                    <a:p>
                      <a:r>
                        <a:rPr lang="en-US"/>
                        <a:t>Summary of main finding</a:t>
                      </a:r>
                    </a:p>
                    <a:p>
                      <a:pPr lvl="0">
                        <a:buNone/>
                      </a:pPr>
                      <a:endParaRPr lang="en-US"/>
                    </a:p>
                    <a:p>
                      <a:pPr lvl="0">
                        <a:buNone/>
                      </a:pPr>
                      <a:r>
                        <a:rPr lang="en-US" b="0"/>
                        <a:t>Majority of the researches conducted as regards physical activity concluded that it is beneficiary to the people suffering from the Alzheimer's disease or dementia.</a:t>
                      </a:r>
                      <a:endParaRPr lang="en-US" err="1"/>
                    </a:p>
                    <a:p>
                      <a:pPr lvl="0">
                        <a:buNone/>
                      </a:pPr>
                      <a:endParaRPr lang="en-US" b="0"/>
                    </a:p>
                    <a:p>
                      <a:pPr lvl="0">
                        <a:buNone/>
                      </a:pPr>
                      <a:endParaRPr lang="en-US"/>
                    </a:p>
                    <a:p>
                      <a:pPr lvl="0">
                        <a:buNone/>
                      </a:pPr>
                      <a:endParaRPr lang="en-US"/>
                    </a:p>
                    <a:p>
                      <a:pPr lvl="0">
                        <a:buNone/>
                      </a:pPr>
                      <a:endParaRPr lang="en-US"/>
                    </a:p>
                    <a:p>
                      <a:pPr lvl="0">
                        <a:buNone/>
                      </a:pPr>
                      <a:endParaRPr lang="en-US"/>
                    </a:p>
                  </a:txBody>
                  <a:tcPr/>
                </a:tc>
                <a:extLst>
                  <a:ext uri="{0D108BD9-81ED-4DB2-BD59-A6C34878D82A}">
                    <a16:rowId xmlns:a16="http://schemas.microsoft.com/office/drawing/2014/main" val="2103596986"/>
                  </a:ext>
                </a:extLst>
              </a:tr>
              <a:tr h="1537091">
                <a:tc>
                  <a:txBody>
                    <a:bodyPr/>
                    <a:lstStyle/>
                    <a:p>
                      <a:r>
                        <a:rPr lang="en-US"/>
                        <a:t>5. Williams, (2022)</a:t>
                      </a:r>
                    </a:p>
                  </a:txBody>
                  <a:tcPr/>
                </a:tc>
                <a:tc>
                  <a:txBody>
                    <a:bodyPr/>
                    <a:lstStyle/>
                    <a:p>
                      <a:r>
                        <a:rPr lang="en-US"/>
                        <a:t>To find out the genetic materials of people with Alzheimer's disease</a:t>
                      </a:r>
                    </a:p>
                  </a:txBody>
                  <a:tcPr/>
                </a:tc>
                <a:tc>
                  <a:txBody>
                    <a:bodyPr/>
                    <a:lstStyle/>
                    <a:p>
                      <a:r>
                        <a:rPr lang="en-US"/>
                        <a:t>A group of 111,326 people with Alzheimer's disease was compared with 677,663 healthy people to find out differences in their genes. Landmark study was used.</a:t>
                      </a:r>
                    </a:p>
                  </a:txBody>
                  <a:tcPr/>
                </a:tc>
                <a:tc>
                  <a:txBody>
                    <a:bodyPr/>
                    <a:lstStyle/>
                    <a:p>
                      <a:r>
                        <a:rPr lang="en-US"/>
                        <a:t>The findings concluded that the condition is caused by a multitude of various factors which gives way to a specific protein that involve in inflammation.</a:t>
                      </a:r>
                    </a:p>
                  </a:txBody>
                  <a:tcPr/>
                </a:tc>
                <a:extLst>
                  <a:ext uri="{0D108BD9-81ED-4DB2-BD59-A6C34878D82A}">
                    <a16:rowId xmlns:a16="http://schemas.microsoft.com/office/drawing/2014/main" val="868992466"/>
                  </a:ext>
                </a:extLst>
              </a:tr>
              <a:tr h="1537091">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565574822"/>
                  </a:ext>
                </a:extLst>
              </a:tr>
              <a:tr h="1537091">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606091274"/>
                  </a:ext>
                </a:extLst>
              </a:tr>
            </a:tbl>
          </a:graphicData>
        </a:graphic>
      </p:graphicFrame>
      <p:sp>
        <p:nvSpPr>
          <p:cNvPr id="4" name="TextBox 3">
            <a:extLst>
              <a:ext uri="{FF2B5EF4-FFF2-40B4-BE49-F238E27FC236}">
                <a16:creationId xmlns:a16="http://schemas.microsoft.com/office/drawing/2014/main" id="{99D83872-30D0-5B6B-204C-DDE525276143}"/>
              </a:ext>
            </a:extLst>
          </p:cNvPr>
          <p:cNvSpPr txBox="1"/>
          <p:nvPr/>
        </p:nvSpPr>
        <p:spPr>
          <a:xfrm>
            <a:off x="5918579" y="-2076734"/>
            <a:ext cx="89415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503035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007B0-2BBC-51D0-B5FD-B29487AEB7A9}"/>
              </a:ext>
            </a:extLst>
          </p:cNvPr>
          <p:cNvSpPr>
            <a:spLocks noGrp="1"/>
          </p:cNvSpPr>
          <p:nvPr>
            <p:ph type="title"/>
          </p:nvPr>
        </p:nvSpPr>
        <p:spPr/>
        <p:txBody>
          <a:bodyPr/>
          <a:lstStyle/>
          <a:p>
            <a:r>
              <a:rPr lang="en-US"/>
              <a:t>RESULTS</a:t>
            </a:r>
          </a:p>
        </p:txBody>
      </p:sp>
      <p:sp>
        <p:nvSpPr>
          <p:cNvPr id="3" name="Content Placeholder 2">
            <a:extLst>
              <a:ext uri="{FF2B5EF4-FFF2-40B4-BE49-F238E27FC236}">
                <a16:creationId xmlns:a16="http://schemas.microsoft.com/office/drawing/2014/main" id="{C1C664FD-A632-5406-24C1-80562E0F7942}"/>
              </a:ext>
            </a:extLst>
          </p:cNvPr>
          <p:cNvSpPr>
            <a:spLocks noGrp="1"/>
          </p:cNvSpPr>
          <p:nvPr>
            <p:ph idx="1"/>
          </p:nvPr>
        </p:nvSpPr>
        <p:spPr/>
        <p:txBody>
          <a:bodyPr vert="horz" lIns="91440" tIns="45720" rIns="91440" bIns="45720" rtlCol="0" anchor="t">
            <a:normAutofit fontScale="85000" lnSpcReduction="10000"/>
          </a:bodyPr>
          <a:lstStyle/>
          <a:p>
            <a:r>
              <a:rPr lang="en-US" b="1" dirty="0"/>
              <a:t>Virtual Registry</a:t>
            </a:r>
            <a:r>
              <a:rPr lang="en-US" dirty="0"/>
              <a:t>: Was  perfect for preselection of participants in the study .</a:t>
            </a:r>
          </a:p>
          <a:p>
            <a:pPr>
              <a:buClr>
                <a:srgbClr val="9372B1"/>
              </a:buClr>
            </a:pPr>
            <a:r>
              <a:rPr lang="en-US" dirty="0"/>
              <a:t>About 2500 volunteers were selected using variables connected with the risk for Alzheimer's dementia.</a:t>
            </a:r>
          </a:p>
          <a:p>
            <a:pPr>
              <a:buClr>
                <a:srgbClr val="9372B1"/>
              </a:buClr>
            </a:pPr>
            <a:r>
              <a:rPr lang="en-US" dirty="0"/>
              <a:t>About 447 qualified participants without dementia, 234 were women and 157 were amyloid positive.</a:t>
            </a:r>
          </a:p>
          <a:p>
            <a:pPr>
              <a:buClr>
                <a:srgbClr val="9372B1"/>
              </a:buClr>
            </a:pPr>
            <a:r>
              <a:rPr lang="en-US" dirty="0"/>
              <a:t>It was suggested that the association between multimorbidity could be due to a passage other than amyloid.</a:t>
            </a:r>
          </a:p>
          <a:p>
            <a:pPr>
              <a:buClr>
                <a:srgbClr val="9372B1"/>
              </a:buClr>
            </a:pPr>
            <a:r>
              <a:rPr lang="en-US" dirty="0"/>
              <a:t>Various researches carried out suggested that physical activity is beneficial to those with Alzheimer disease or dementia.</a:t>
            </a:r>
          </a:p>
          <a:p>
            <a:pPr>
              <a:buClr>
                <a:srgbClr val="9372B1"/>
              </a:buClr>
            </a:pPr>
            <a:r>
              <a:rPr lang="en-US" dirty="0"/>
              <a:t>It was shown that Alzheimer's disease is caused by various factors which gives way to certain protein that involves in inflammation.</a:t>
            </a:r>
          </a:p>
        </p:txBody>
      </p:sp>
    </p:spTree>
    <p:extLst>
      <p:ext uri="{BB962C8B-B14F-4D97-AF65-F5344CB8AC3E}">
        <p14:creationId xmlns:p14="http://schemas.microsoft.com/office/powerpoint/2010/main" val="2245572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2A7CB-32A7-9C93-CD23-550FA972FF37}"/>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225ADB83-AC56-BEB0-89B1-54A585A1FCAB}"/>
              </a:ext>
            </a:extLst>
          </p:cNvPr>
          <p:cNvSpPr>
            <a:spLocks noGrp="1"/>
          </p:cNvSpPr>
          <p:nvPr>
            <p:ph idx="1"/>
          </p:nvPr>
        </p:nvSpPr>
        <p:spPr/>
        <p:txBody>
          <a:bodyPr vert="horz" lIns="91440" tIns="45720" rIns="91440" bIns="45720" rtlCol="0" anchor="t">
            <a:normAutofit/>
          </a:bodyPr>
          <a:lstStyle/>
          <a:p>
            <a:r>
              <a:rPr lang="en-US" dirty="0"/>
              <a:t>Although it is difficult to find volunteers for Alzheimer's disease (AD) prevention trial, however, the study suggests that virtual registry may be used for the preselection of participants for Alzheimer's disease studies. This is important for health and social care because it gives clear idea on how the prevention and causes of dementia should be followed. </a:t>
            </a:r>
          </a:p>
          <a:p>
            <a:pPr>
              <a:buClr>
                <a:srgbClr val="9372B1"/>
              </a:buClr>
            </a:pPr>
            <a:r>
              <a:rPr lang="en-US" dirty="0"/>
              <a:t>It also pave way  for more  researches to be carried out for the causes and prevention of  the on-going Alzheimer's disease. Furthermore, health professionals should get involved.</a:t>
            </a:r>
          </a:p>
        </p:txBody>
      </p:sp>
    </p:spTree>
    <p:extLst>
      <p:ext uri="{BB962C8B-B14F-4D97-AF65-F5344CB8AC3E}">
        <p14:creationId xmlns:p14="http://schemas.microsoft.com/office/powerpoint/2010/main" val="3265997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10B9-4D10-3312-FB27-15D37031545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1F9B9C7-E5D0-B545-62FB-9C7258629555}"/>
              </a:ext>
            </a:extLst>
          </p:cNvPr>
          <p:cNvSpPr>
            <a:spLocks noGrp="1"/>
          </p:cNvSpPr>
          <p:nvPr>
            <p:ph idx="1"/>
          </p:nvPr>
        </p:nvSpPr>
        <p:spPr/>
        <p:txBody>
          <a:bodyPr vert="horz" lIns="91440" tIns="45720" rIns="91440" bIns="45720" rtlCol="0" anchor="t">
            <a:normAutofit fontScale="92500"/>
          </a:bodyPr>
          <a:lstStyle/>
          <a:p>
            <a:pPr marL="0" indent="0">
              <a:buNone/>
            </a:pPr>
            <a:r>
              <a:rPr lang="en-US" dirty="0"/>
              <a:t> It is known that there is no cure for dementia. However, the various studies conducted and the good outcome on the causes and prevention of dementia, has made a significant avenue to control and manage Alzheimer's disease which is the common cause of dementia. Moreso, the preselection of volunteers for Alzheimer's disease studies by virtual registry was considered perfect. This is  a way forward to finding the causes and prevention of dementia.</a:t>
            </a:r>
          </a:p>
          <a:p>
            <a:pPr marL="0" indent="0">
              <a:buNone/>
            </a:pPr>
            <a:r>
              <a:rPr lang="en-US" dirty="0"/>
              <a:t>In addition, multimorbidity which is the presence of various chronic condition, is commonly among  people with dementia. But the studies of Neuroimaging (Images of structure of the brain), have examined amyloid biomarkers in individual with multimorbidity. Physical activity is considered beneficiary to those suffering from the Alzheimer's disease or dementia according to several researches carried out.</a:t>
            </a:r>
          </a:p>
          <a:p>
            <a:pPr marL="0" indent="0">
              <a:buNone/>
            </a:pPr>
            <a:endParaRPr lang="en-US"/>
          </a:p>
          <a:p>
            <a:pPr marL="0" indent="0">
              <a:buNone/>
            </a:pPr>
            <a:endParaRPr lang="en-US" dirty="0"/>
          </a:p>
        </p:txBody>
      </p:sp>
    </p:spTree>
    <p:extLst>
      <p:ext uri="{BB962C8B-B14F-4D97-AF65-F5344CB8AC3E}">
        <p14:creationId xmlns:p14="http://schemas.microsoft.com/office/powerpoint/2010/main" val="4168495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70FC5-BEF7-1DCD-E719-BC2D890D25E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DC8BA62-C9B1-E023-E269-FBB1CEAD5E94}"/>
              </a:ext>
            </a:extLst>
          </p:cNvPr>
          <p:cNvSpPr>
            <a:spLocks noGrp="1"/>
          </p:cNvSpPr>
          <p:nvPr>
            <p:ph idx="1"/>
          </p:nvPr>
        </p:nvSpPr>
        <p:spPr/>
        <p:txBody>
          <a:bodyPr vert="horz" lIns="91440" tIns="45720" rIns="91440" bIns="45720" rtlCol="0" anchor="t">
            <a:normAutofit fontScale="85000" lnSpcReduction="20000"/>
          </a:bodyPr>
          <a:lstStyle/>
          <a:p>
            <a:pPr marL="457200" indent="-457200">
              <a:buAutoNum type="arabicPeriod"/>
            </a:pPr>
            <a:r>
              <a:rPr lang="en-US" sz="2400" dirty="0"/>
              <a:t>Bhat, (2020). Secondary research.</a:t>
            </a:r>
            <a:r>
              <a:rPr lang="en-US" dirty="0"/>
              <a:t> </a:t>
            </a:r>
            <a:r>
              <a:rPr lang="en-US" dirty="0">
                <a:hlinkClick r:id="rId2"/>
              </a:rPr>
              <a:t>https://www.questionpro.com</a:t>
            </a:r>
            <a:endParaRPr lang="en-US" dirty="0"/>
          </a:p>
          <a:p>
            <a:pPr marL="457200" indent="-457200">
              <a:buClr>
                <a:srgbClr val="9372B1"/>
              </a:buClr>
              <a:buAutoNum type="arabicPeriod"/>
            </a:pPr>
            <a:r>
              <a:rPr lang="en-US" sz="2400" dirty="0"/>
              <a:t>Dimities et al, (2021). Impact of </a:t>
            </a:r>
            <a:r>
              <a:rPr lang="en-US" sz="2400" dirty="0" err="1"/>
              <a:t>execising</a:t>
            </a:r>
            <a:r>
              <a:rPr lang="en-US" sz="2400" dirty="0"/>
              <a:t> on people with dementia.</a:t>
            </a:r>
            <a:r>
              <a:rPr lang="en-US" dirty="0"/>
              <a:t> </a:t>
            </a:r>
            <a:r>
              <a:rPr lang="en-US" dirty="0">
                <a:hlinkClick r:id="rId3"/>
              </a:rPr>
              <a:t>https://www.pubmed.ncbi.nlm.nih.gov</a:t>
            </a:r>
            <a:endParaRPr lang="en-US" dirty="0"/>
          </a:p>
          <a:p>
            <a:pPr marL="457200" indent="-457200">
              <a:buClr>
                <a:srgbClr val="9372B1"/>
              </a:buClr>
              <a:buAutoNum type="arabicPeriod"/>
            </a:pPr>
            <a:r>
              <a:rPr lang="en-US" sz="2400" dirty="0"/>
              <a:t>NHS, (2022). Alzheimer's disease. https://www.nhs.uk&gt;conditions</a:t>
            </a:r>
          </a:p>
          <a:p>
            <a:pPr marL="457200" indent="-457200">
              <a:buClr>
                <a:srgbClr val="9372B1"/>
              </a:buClr>
              <a:buAutoNum type="arabicPeriod"/>
            </a:pPr>
            <a:r>
              <a:rPr lang="en-US" sz="2400" dirty="0"/>
              <a:t>Popp et al, (2017). Brain </a:t>
            </a:r>
            <a:r>
              <a:rPr lang="en-US" sz="2400" dirty="0" err="1"/>
              <a:t>behav</a:t>
            </a:r>
            <a:r>
              <a:rPr lang="en-US" sz="2400" dirty="0"/>
              <a:t> immun. Pubmed.gov</a:t>
            </a:r>
          </a:p>
          <a:p>
            <a:pPr marL="457200" indent="-457200">
              <a:buClr>
                <a:srgbClr val="9372B1"/>
              </a:buClr>
              <a:buAutoNum type="arabicPeriod"/>
            </a:pPr>
            <a:r>
              <a:rPr lang="en-US" sz="2400" dirty="0"/>
              <a:t>Stirland et al,  (2019). European Prevention of Alzheimer's Disease. https://www.pubmed.ncbi.nlm.nih.gov</a:t>
            </a:r>
          </a:p>
          <a:p>
            <a:pPr marL="457200" indent="-457200">
              <a:buClr>
                <a:srgbClr val="9372B1"/>
              </a:buClr>
              <a:buAutoNum type="arabicPeriod"/>
            </a:pPr>
            <a:r>
              <a:rPr lang="en-US" sz="2400" dirty="0" err="1"/>
              <a:t>Vermunt</a:t>
            </a:r>
            <a:r>
              <a:rPr lang="en-US" sz="2400" dirty="0"/>
              <a:t> et al, (2017). Alzheimer's Dement.</a:t>
            </a:r>
          </a:p>
          <a:p>
            <a:pPr marL="457200" indent="-457200">
              <a:buClr>
                <a:srgbClr val="9372B1"/>
              </a:buClr>
              <a:buAutoNum type="arabicPeriod"/>
            </a:pPr>
            <a:r>
              <a:rPr lang="en-US" sz="2400" dirty="0"/>
              <a:t>Williams, (2022). Genes gives hope for Alzheimer's disease treatment. Health correspondence.</a:t>
            </a:r>
          </a:p>
          <a:p>
            <a:pPr marL="457200" indent="-457200">
              <a:buClr>
                <a:srgbClr val="9372B1"/>
              </a:buClr>
              <a:buAutoNum type="arabicPeriod"/>
            </a:pPr>
            <a:endParaRPr lang="en-US" sz="2400" dirty="0"/>
          </a:p>
        </p:txBody>
      </p:sp>
      <p:sp>
        <p:nvSpPr>
          <p:cNvPr id="4" name="TextBox 3">
            <a:extLst>
              <a:ext uri="{FF2B5EF4-FFF2-40B4-BE49-F238E27FC236}">
                <a16:creationId xmlns:a16="http://schemas.microsoft.com/office/drawing/2014/main" id="{1D4D15C3-45A8-B7BC-546C-7660D0DFEDD1}"/>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494634365"/>
      </p:ext>
    </p:extLst>
  </p:cSld>
  <p:clrMapOvr>
    <a:masterClrMapping/>
  </p:clrMapOvr>
</p:sld>
</file>

<file path=ppt/theme/theme1.xml><?xml version="1.0" encoding="utf-8"?>
<a:theme xmlns:a="http://schemas.openxmlformats.org/drawingml/2006/main" name="CosineVTI">
  <a:themeElements>
    <a:clrScheme name="AnalogousFromDarkSeedLeftStep">
      <a:dk1>
        <a:srgbClr val="000000"/>
      </a:dk1>
      <a:lt1>
        <a:srgbClr val="FFFFFF"/>
      </a:lt1>
      <a:dk2>
        <a:srgbClr val="251A2F"/>
      </a:dk2>
      <a:lt2>
        <a:srgbClr val="F0F3F3"/>
      </a:lt2>
      <a:accent1>
        <a:srgbClr val="C34D69"/>
      </a:accent1>
      <a:accent2>
        <a:srgbClr val="B13B88"/>
      </a:accent2>
      <a:accent3>
        <a:srgbClr val="BB4DC3"/>
      </a:accent3>
      <a:accent4>
        <a:srgbClr val="773BB1"/>
      </a:accent4>
      <a:accent5>
        <a:srgbClr val="584DC3"/>
      </a:accent5>
      <a:accent6>
        <a:srgbClr val="3B61B1"/>
      </a:accent6>
      <a:hlink>
        <a:srgbClr val="7254C6"/>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CosineVTI</vt:lpstr>
      <vt:lpstr>INTRODUCTION TO RESEARCH (BMH5005) ASSESSMENT 2: VIVA VOCE   Student Name: Augustine Okoroba  Student Number: 2009076  Lecturer Name: Eleni Koutsogeorgou  </vt:lpstr>
      <vt:lpstr>INTRODUCTION</vt:lpstr>
      <vt:lpstr>RESEARCH METHODS</vt:lpstr>
      <vt:lpstr>PowerPoint Presentation</vt:lpstr>
      <vt:lpstr>PowerPoint Presentation</vt:lpstr>
      <vt:lpstr>RESULTS</vt:lpstr>
      <vt:lpstr>DISCUSSION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612</cp:revision>
  <dcterms:created xsi:type="dcterms:W3CDTF">2022-04-08T17:14:54Z</dcterms:created>
  <dcterms:modified xsi:type="dcterms:W3CDTF">2022-04-13T20:23:33Z</dcterms:modified>
</cp:coreProperties>
</file>