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9"/>
  </p:notesMasterIdLst>
  <p:handoutMasterIdLst>
    <p:handoutMasterId r:id="rId30"/>
  </p:handoutMasterIdLst>
  <p:sldIdLst>
    <p:sldId id="256" r:id="rId2"/>
    <p:sldId id="257" r:id="rId3"/>
    <p:sldId id="259" r:id="rId4"/>
    <p:sldId id="258" r:id="rId5"/>
    <p:sldId id="260" r:id="rId6"/>
    <p:sldId id="262" r:id="rId7"/>
    <p:sldId id="263" r:id="rId8"/>
    <p:sldId id="264" r:id="rId9"/>
    <p:sldId id="265" r:id="rId10"/>
    <p:sldId id="266" r:id="rId11"/>
    <p:sldId id="267" r:id="rId12"/>
    <p:sldId id="270" r:id="rId13"/>
    <p:sldId id="271" r:id="rId14"/>
    <p:sldId id="272" r:id="rId15"/>
    <p:sldId id="273" r:id="rId16"/>
    <p:sldId id="268" r:id="rId17"/>
    <p:sldId id="269" r:id="rId18"/>
    <p:sldId id="274" r:id="rId19"/>
    <p:sldId id="275" r:id="rId20"/>
    <p:sldId id="276" r:id="rId21"/>
    <p:sldId id="277" r:id="rId22"/>
    <p:sldId id="278" r:id="rId23"/>
    <p:sldId id="279" r:id="rId24"/>
    <p:sldId id="283" r:id="rId25"/>
    <p:sldId id="284" r:id="rId26"/>
    <p:sldId id="280" r:id="rId27"/>
    <p:sldId id="285" r:id="rId2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82CE2-509D-4447-8EF1-666A000D7835}" v="10" dt="2022-02-04T10:24:21.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097" autoAdjust="0"/>
  </p:normalViewPr>
  <p:slideViewPr>
    <p:cSldViewPr snapToGrid="0">
      <p:cViewPr varScale="1">
        <p:scale>
          <a:sx n="73" d="100"/>
          <a:sy n="73" d="100"/>
        </p:scale>
        <p:origin x="63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8D82CE2-509D-4447-8EF1-666A000D7835}"/>
    <pc:docChg chg="custSel addSld delSld modSld">
      <pc:chgData name="Laura Knight" userId="fcc6b1b8-7f69-4c06-9fd3-1a1553b3cd99" providerId="ADAL" clId="{F8D82CE2-509D-4447-8EF1-666A000D7835}" dt="2022-02-04T21:34:13.572" v="36" actId="20577"/>
      <pc:docMkLst>
        <pc:docMk/>
      </pc:docMkLst>
      <pc:sldChg chg="addSp delSp modSp">
        <pc:chgData name="Laura Knight" userId="fcc6b1b8-7f69-4c06-9fd3-1a1553b3cd99" providerId="ADAL" clId="{F8D82CE2-509D-4447-8EF1-666A000D7835}" dt="2022-02-02T13:50:08.770" v="13"/>
        <pc:sldMkLst>
          <pc:docMk/>
          <pc:sldMk cId="1797318146" sldId="256"/>
        </pc:sldMkLst>
        <pc:picChg chg="add del mod">
          <ac:chgData name="Laura Knight" userId="fcc6b1b8-7f69-4c06-9fd3-1a1553b3cd99" providerId="ADAL" clId="{F8D82CE2-509D-4447-8EF1-666A000D7835}" dt="2022-02-02T13:50:08.770" v="13"/>
          <ac:picMkLst>
            <pc:docMk/>
            <pc:sldMk cId="1797318146" sldId="256"/>
            <ac:picMk id="4" creationId="{D50A0889-9B25-4394-9905-96E74E7DFCB3}"/>
          </ac:picMkLst>
        </pc:picChg>
        <pc:picChg chg="add mod">
          <ac:chgData name="Laura Knight" userId="fcc6b1b8-7f69-4c06-9fd3-1a1553b3cd99" providerId="ADAL" clId="{F8D82CE2-509D-4447-8EF1-666A000D7835}" dt="2022-02-02T13:50:08.770" v="13"/>
          <ac:picMkLst>
            <pc:docMk/>
            <pc:sldMk cId="1797318146" sldId="256"/>
            <ac:picMk id="5" creationId="{7EFC6DE8-EF47-457A-912D-A7EDEA78973A}"/>
          </ac:picMkLst>
        </pc:picChg>
      </pc:sldChg>
      <pc:sldChg chg="addSp modSp">
        <pc:chgData name="Laura Knight" userId="fcc6b1b8-7f69-4c06-9fd3-1a1553b3cd99" providerId="ADAL" clId="{F8D82CE2-509D-4447-8EF1-666A000D7835}" dt="2022-02-02T13:05:50.632" v="8"/>
        <pc:sldMkLst>
          <pc:docMk/>
          <pc:sldMk cId="154151539" sldId="257"/>
        </pc:sldMkLst>
        <pc:picChg chg="add mod">
          <ac:chgData name="Laura Knight" userId="fcc6b1b8-7f69-4c06-9fd3-1a1553b3cd99" providerId="ADAL" clId="{F8D82CE2-509D-4447-8EF1-666A000D7835}" dt="2022-02-02T13:05:50.632" v="8"/>
          <ac:picMkLst>
            <pc:docMk/>
            <pc:sldMk cId="154151539" sldId="257"/>
            <ac:picMk id="4" creationId="{A1C38FF7-257C-4228-A6A4-58CD5E5EF82A}"/>
          </ac:picMkLst>
        </pc:picChg>
      </pc:sldChg>
      <pc:sldChg chg="addSp modSp">
        <pc:chgData name="Laura Knight" userId="fcc6b1b8-7f69-4c06-9fd3-1a1553b3cd99" providerId="ADAL" clId="{F8D82CE2-509D-4447-8EF1-666A000D7835}" dt="2022-02-02T13:05:50.632" v="8"/>
        <pc:sldMkLst>
          <pc:docMk/>
          <pc:sldMk cId="1018802143" sldId="258"/>
        </pc:sldMkLst>
        <pc:picChg chg="add mod">
          <ac:chgData name="Laura Knight" userId="fcc6b1b8-7f69-4c06-9fd3-1a1553b3cd99" providerId="ADAL" clId="{F8D82CE2-509D-4447-8EF1-666A000D7835}" dt="2022-02-02T13:05:50.632" v="8"/>
          <ac:picMkLst>
            <pc:docMk/>
            <pc:sldMk cId="1018802143" sldId="258"/>
            <ac:picMk id="4" creationId="{DA14C1FC-62C2-44B5-B275-C8DA4CB3FF37}"/>
          </ac:picMkLst>
        </pc:picChg>
      </pc:sldChg>
      <pc:sldChg chg="addSp modSp">
        <pc:chgData name="Laura Knight" userId="fcc6b1b8-7f69-4c06-9fd3-1a1553b3cd99" providerId="ADAL" clId="{F8D82CE2-509D-4447-8EF1-666A000D7835}" dt="2022-02-02T13:05:50.632" v="8"/>
        <pc:sldMkLst>
          <pc:docMk/>
          <pc:sldMk cId="4076305844" sldId="259"/>
        </pc:sldMkLst>
        <pc:picChg chg="add mod">
          <ac:chgData name="Laura Knight" userId="fcc6b1b8-7f69-4c06-9fd3-1a1553b3cd99" providerId="ADAL" clId="{F8D82CE2-509D-4447-8EF1-666A000D7835}" dt="2022-02-02T13:05:50.632" v="8"/>
          <ac:picMkLst>
            <pc:docMk/>
            <pc:sldMk cId="4076305844" sldId="259"/>
            <ac:picMk id="2" creationId="{BFA16BA6-05E4-4052-AA08-469B1C0609AA}"/>
          </ac:picMkLst>
        </pc:picChg>
      </pc:sldChg>
      <pc:sldChg chg="addSp delSp modSp">
        <pc:chgData name="Laura Knight" userId="fcc6b1b8-7f69-4c06-9fd3-1a1553b3cd99" providerId="ADAL" clId="{F8D82CE2-509D-4447-8EF1-666A000D7835}" dt="2022-02-02T13:32:54.724" v="9"/>
        <pc:sldMkLst>
          <pc:docMk/>
          <pc:sldMk cId="938462518" sldId="260"/>
        </pc:sldMkLst>
        <pc:picChg chg="add del mod">
          <ac:chgData name="Laura Knight" userId="fcc6b1b8-7f69-4c06-9fd3-1a1553b3cd99" providerId="ADAL" clId="{F8D82CE2-509D-4447-8EF1-666A000D7835}" dt="2022-02-02T13:32:54.724" v="9"/>
          <ac:picMkLst>
            <pc:docMk/>
            <pc:sldMk cId="938462518" sldId="260"/>
            <ac:picMk id="4" creationId="{68C3BEEA-9597-4D20-A183-B0659C8B7864}"/>
          </ac:picMkLst>
        </pc:picChg>
        <pc:picChg chg="add mod">
          <ac:chgData name="Laura Knight" userId="fcc6b1b8-7f69-4c06-9fd3-1a1553b3cd99" providerId="ADAL" clId="{F8D82CE2-509D-4447-8EF1-666A000D7835}" dt="2022-02-02T13:32:54.724" v="9"/>
          <ac:picMkLst>
            <pc:docMk/>
            <pc:sldMk cId="938462518" sldId="260"/>
            <ac:picMk id="5" creationId="{B5569336-6D14-4AF7-8080-A4B0BE88A291}"/>
          </ac:picMkLst>
        </pc:picChg>
      </pc:sldChg>
      <pc:sldChg chg="del modNotesTx">
        <pc:chgData name="Laura Knight" userId="fcc6b1b8-7f69-4c06-9fd3-1a1553b3cd99" providerId="ADAL" clId="{F8D82CE2-509D-4447-8EF1-666A000D7835}" dt="2022-02-02T12:30:35.418" v="1" actId="47"/>
        <pc:sldMkLst>
          <pc:docMk/>
          <pc:sldMk cId="2951587549" sldId="261"/>
        </pc:sldMkLst>
      </pc:sldChg>
      <pc:sldChg chg="addSp modSp">
        <pc:chgData name="Laura Knight" userId="fcc6b1b8-7f69-4c06-9fd3-1a1553b3cd99" providerId="ADAL" clId="{F8D82CE2-509D-4447-8EF1-666A000D7835}" dt="2022-02-02T13:32:54.724" v="9"/>
        <pc:sldMkLst>
          <pc:docMk/>
          <pc:sldMk cId="3005754139" sldId="262"/>
        </pc:sldMkLst>
        <pc:picChg chg="add mod">
          <ac:chgData name="Laura Knight" userId="fcc6b1b8-7f69-4c06-9fd3-1a1553b3cd99" providerId="ADAL" clId="{F8D82CE2-509D-4447-8EF1-666A000D7835}" dt="2022-02-02T13:32:54.724" v="9"/>
          <ac:picMkLst>
            <pc:docMk/>
            <pc:sldMk cId="3005754139" sldId="262"/>
            <ac:picMk id="7" creationId="{230A3A10-3B06-4FE8-83E6-ADE54C8A69FA}"/>
          </ac:picMkLst>
        </pc:picChg>
      </pc:sldChg>
      <pc:sldChg chg="addSp delSp modSp mod modNotesTx">
        <pc:chgData name="Laura Knight" userId="fcc6b1b8-7f69-4c06-9fd3-1a1553b3cd99" providerId="ADAL" clId="{F8D82CE2-509D-4447-8EF1-666A000D7835}" dt="2022-02-02T13:32:54.724" v="9"/>
        <pc:sldMkLst>
          <pc:docMk/>
          <pc:sldMk cId="2706559384" sldId="263"/>
        </pc:sldMkLst>
        <pc:spChg chg="del mod">
          <ac:chgData name="Laura Knight" userId="fcc6b1b8-7f69-4c06-9fd3-1a1553b3cd99" providerId="ADAL" clId="{F8D82CE2-509D-4447-8EF1-666A000D7835}" dt="2022-02-02T12:30:59.927" v="4" actId="478"/>
          <ac:spMkLst>
            <pc:docMk/>
            <pc:sldMk cId="2706559384" sldId="263"/>
            <ac:spMk id="5" creationId="{00000000-0000-0000-0000-000000000000}"/>
          </ac:spMkLst>
        </pc:spChg>
        <pc:picChg chg="add mod">
          <ac:chgData name="Laura Knight" userId="fcc6b1b8-7f69-4c06-9fd3-1a1553b3cd99" providerId="ADAL" clId="{F8D82CE2-509D-4447-8EF1-666A000D7835}" dt="2022-02-02T13:32:54.724" v="9"/>
          <ac:picMkLst>
            <pc:docMk/>
            <pc:sldMk cId="2706559384" sldId="263"/>
            <ac:picMk id="5" creationId="{2D09749F-D37D-4007-A8B3-FBCD0621B637}"/>
          </ac:picMkLst>
        </pc:picChg>
      </pc:sldChg>
      <pc:sldChg chg="addSp modSp">
        <pc:chgData name="Laura Knight" userId="fcc6b1b8-7f69-4c06-9fd3-1a1553b3cd99" providerId="ADAL" clId="{F8D82CE2-509D-4447-8EF1-666A000D7835}" dt="2022-02-02T13:32:54.724" v="9"/>
        <pc:sldMkLst>
          <pc:docMk/>
          <pc:sldMk cId="281824820" sldId="264"/>
        </pc:sldMkLst>
        <pc:picChg chg="add mod">
          <ac:chgData name="Laura Knight" userId="fcc6b1b8-7f69-4c06-9fd3-1a1553b3cd99" providerId="ADAL" clId="{F8D82CE2-509D-4447-8EF1-666A000D7835}" dt="2022-02-02T13:32:54.724" v="9"/>
          <ac:picMkLst>
            <pc:docMk/>
            <pc:sldMk cId="281824820" sldId="264"/>
            <ac:picMk id="3" creationId="{FD151B9E-0968-4CC5-B577-7A9FF5DD8A3E}"/>
          </ac:picMkLst>
        </pc:picChg>
      </pc:sldChg>
      <pc:sldChg chg="addSp modSp">
        <pc:chgData name="Laura Knight" userId="fcc6b1b8-7f69-4c06-9fd3-1a1553b3cd99" providerId="ADAL" clId="{F8D82CE2-509D-4447-8EF1-666A000D7835}" dt="2022-02-02T13:32:54.724" v="9"/>
        <pc:sldMkLst>
          <pc:docMk/>
          <pc:sldMk cId="3325628309" sldId="265"/>
        </pc:sldMkLst>
        <pc:picChg chg="add mod">
          <ac:chgData name="Laura Knight" userId="fcc6b1b8-7f69-4c06-9fd3-1a1553b3cd99" providerId="ADAL" clId="{F8D82CE2-509D-4447-8EF1-666A000D7835}" dt="2022-02-02T13:32:54.724" v="9"/>
          <ac:picMkLst>
            <pc:docMk/>
            <pc:sldMk cId="3325628309" sldId="265"/>
            <ac:picMk id="4" creationId="{D3B148B1-5685-4FC3-B8F3-9659445BB1A7}"/>
          </ac:picMkLst>
        </pc:picChg>
      </pc:sldChg>
      <pc:sldChg chg="addSp modSp">
        <pc:chgData name="Laura Knight" userId="fcc6b1b8-7f69-4c06-9fd3-1a1553b3cd99" providerId="ADAL" clId="{F8D82CE2-509D-4447-8EF1-666A000D7835}" dt="2022-02-02T13:32:54.724" v="9"/>
        <pc:sldMkLst>
          <pc:docMk/>
          <pc:sldMk cId="3150823745" sldId="266"/>
        </pc:sldMkLst>
        <pc:picChg chg="add mod">
          <ac:chgData name="Laura Knight" userId="fcc6b1b8-7f69-4c06-9fd3-1a1553b3cd99" providerId="ADAL" clId="{F8D82CE2-509D-4447-8EF1-666A000D7835}" dt="2022-02-02T13:32:54.724" v="9"/>
          <ac:picMkLst>
            <pc:docMk/>
            <pc:sldMk cId="3150823745" sldId="266"/>
            <ac:picMk id="5" creationId="{741CEA6E-4D28-4967-A1AB-3E308A0138FC}"/>
          </ac:picMkLst>
        </pc:picChg>
      </pc:sldChg>
      <pc:sldChg chg="addSp modSp">
        <pc:chgData name="Laura Knight" userId="fcc6b1b8-7f69-4c06-9fd3-1a1553b3cd99" providerId="ADAL" clId="{F8D82CE2-509D-4447-8EF1-666A000D7835}" dt="2022-02-02T13:32:54.724" v="9"/>
        <pc:sldMkLst>
          <pc:docMk/>
          <pc:sldMk cId="2359992414" sldId="267"/>
        </pc:sldMkLst>
        <pc:picChg chg="add mod">
          <ac:chgData name="Laura Knight" userId="fcc6b1b8-7f69-4c06-9fd3-1a1553b3cd99" providerId="ADAL" clId="{F8D82CE2-509D-4447-8EF1-666A000D7835}" dt="2022-02-02T13:32:54.724" v="9"/>
          <ac:picMkLst>
            <pc:docMk/>
            <pc:sldMk cId="2359992414" sldId="267"/>
            <ac:picMk id="6" creationId="{6D74DDB7-B9F7-475E-97FD-CBF2A2583455}"/>
          </ac:picMkLst>
        </pc:picChg>
      </pc:sldChg>
      <pc:sldChg chg="addSp modSp">
        <pc:chgData name="Laura Knight" userId="fcc6b1b8-7f69-4c06-9fd3-1a1553b3cd99" providerId="ADAL" clId="{F8D82CE2-509D-4447-8EF1-666A000D7835}" dt="2022-02-02T13:32:54.724" v="9"/>
        <pc:sldMkLst>
          <pc:docMk/>
          <pc:sldMk cId="1438797650" sldId="268"/>
        </pc:sldMkLst>
        <pc:picChg chg="add mod">
          <ac:chgData name="Laura Knight" userId="fcc6b1b8-7f69-4c06-9fd3-1a1553b3cd99" providerId="ADAL" clId="{F8D82CE2-509D-4447-8EF1-666A000D7835}" dt="2022-02-02T13:32:54.724" v="9"/>
          <ac:picMkLst>
            <pc:docMk/>
            <pc:sldMk cId="1438797650" sldId="268"/>
            <ac:picMk id="8" creationId="{B1857273-7D75-448E-BDEB-8431B503E898}"/>
          </ac:picMkLst>
        </pc:picChg>
      </pc:sldChg>
      <pc:sldChg chg="addSp modSp mod">
        <pc:chgData name="Laura Knight" userId="fcc6b1b8-7f69-4c06-9fd3-1a1553b3cd99" providerId="ADAL" clId="{F8D82CE2-509D-4447-8EF1-666A000D7835}" dt="2022-02-02T13:33:09.554" v="11" actId="27636"/>
        <pc:sldMkLst>
          <pc:docMk/>
          <pc:sldMk cId="3602204988" sldId="269"/>
        </pc:sldMkLst>
        <pc:spChg chg="mod">
          <ac:chgData name="Laura Knight" userId="fcc6b1b8-7f69-4c06-9fd3-1a1553b3cd99" providerId="ADAL" clId="{F8D82CE2-509D-4447-8EF1-666A000D7835}" dt="2022-02-02T13:33:09.554" v="11" actId="27636"/>
          <ac:spMkLst>
            <pc:docMk/>
            <pc:sldMk cId="3602204988" sldId="269"/>
            <ac:spMk id="3" creationId="{00000000-0000-0000-0000-000000000000}"/>
          </ac:spMkLst>
        </pc:spChg>
        <pc:picChg chg="add mod">
          <ac:chgData name="Laura Knight" userId="fcc6b1b8-7f69-4c06-9fd3-1a1553b3cd99" providerId="ADAL" clId="{F8D82CE2-509D-4447-8EF1-666A000D7835}" dt="2022-02-02T13:32:54.724" v="9"/>
          <ac:picMkLst>
            <pc:docMk/>
            <pc:sldMk cId="3602204988" sldId="269"/>
            <ac:picMk id="4" creationId="{B2015FA2-9C47-4699-A379-9B78F6B374E1}"/>
          </ac:picMkLst>
        </pc:picChg>
      </pc:sldChg>
      <pc:sldChg chg="addSp modSp">
        <pc:chgData name="Laura Knight" userId="fcc6b1b8-7f69-4c06-9fd3-1a1553b3cd99" providerId="ADAL" clId="{F8D82CE2-509D-4447-8EF1-666A000D7835}" dt="2022-02-02T13:32:54.724" v="9"/>
        <pc:sldMkLst>
          <pc:docMk/>
          <pc:sldMk cId="721713307" sldId="270"/>
        </pc:sldMkLst>
        <pc:picChg chg="add mod">
          <ac:chgData name="Laura Knight" userId="fcc6b1b8-7f69-4c06-9fd3-1a1553b3cd99" providerId="ADAL" clId="{F8D82CE2-509D-4447-8EF1-666A000D7835}" dt="2022-02-02T13:32:54.724" v="9"/>
          <ac:picMkLst>
            <pc:docMk/>
            <pc:sldMk cId="721713307" sldId="270"/>
            <ac:picMk id="4" creationId="{2FAC04D2-0FB1-4154-A361-F6680B46BDBE}"/>
          </ac:picMkLst>
        </pc:picChg>
      </pc:sldChg>
      <pc:sldChg chg="addSp modSp">
        <pc:chgData name="Laura Knight" userId="fcc6b1b8-7f69-4c06-9fd3-1a1553b3cd99" providerId="ADAL" clId="{F8D82CE2-509D-4447-8EF1-666A000D7835}" dt="2022-02-02T13:32:54.724" v="9"/>
        <pc:sldMkLst>
          <pc:docMk/>
          <pc:sldMk cId="2961424573" sldId="271"/>
        </pc:sldMkLst>
        <pc:picChg chg="add mod">
          <ac:chgData name="Laura Knight" userId="fcc6b1b8-7f69-4c06-9fd3-1a1553b3cd99" providerId="ADAL" clId="{F8D82CE2-509D-4447-8EF1-666A000D7835}" dt="2022-02-02T13:32:54.724" v="9"/>
          <ac:picMkLst>
            <pc:docMk/>
            <pc:sldMk cId="2961424573" sldId="271"/>
            <ac:picMk id="5" creationId="{39E40946-73DF-4DE1-BCD6-A26B1D0E76E6}"/>
          </ac:picMkLst>
        </pc:picChg>
      </pc:sldChg>
      <pc:sldChg chg="addSp modSp">
        <pc:chgData name="Laura Knight" userId="fcc6b1b8-7f69-4c06-9fd3-1a1553b3cd99" providerId="ADAL" clId="{F8D82CE2-509D-4447-8EF1-666A000D7835}" dt="2022-02-02T13:32:54.724" v="9"/>
        <pc:sldMkLst>
          <pc:docMk/>
          <pc:sldMk cId="1889709906" sldId="272"/>
        </pc:sldMkLst>
        <pc:picChg chg="add mod">
          <ac:chgData name="Laura Knight" userId="fcc6b1b8-7f69-4c06-9fd3-1a1553b3cd99" providerId="ADAL" clId="{F8D82CE2-509D-4447-8EF1-666A000D7835}" dt="2022-02-02T13:32:54.724" v="9"/>
          <ac:picMkLst>
            <pc:docMk/>
            <pc:sldMk cId="1889709906" sldId="272"/>
            <ac:picMk id="7" creationId="{36233850-D7EE-4762-8A79-D4E99C5CF574}"/>
          </ac:picMkLst>
        </pc:picChg>
      </pc:sldChg>
      <pc:sldChg chg="addSp modSp">
        <pc:chgData name="Laura Knight" userId="fcc6b1b8-7f69-4c06-9fd3-1a1553b3cd99" providerId="ADAL" clId="{F8D82CE2-509D-4447-8EF1-666A000D7835}" dt="2022-02-02T13:32:54.724" v="9"/>
        <pc:sldMkLst>
          <pc:docMk/>
          <pc:sldMk cId="3170201571" sldId="273"/>
        </pc:sldMkLst>
        <pc:picChg chg="add mod">
          <ac:chgData name="Laura Knight" userId="fcc6b1b8-7f69-4c06-9fd3-1a1553b3cd99" providerId="ADAL" clId="{F8D82CE2-509D-4447-8EF1-666A000D7835}" dt="2022-02-02T13:32:54.724" v="9"/>
          <ac:picMkLst>
            <pc:docMk/>
            <pc:sldMk cId="3170201571" sldId="273"/>
            <ac:picMk id="5" creationId="{C62F9FF4-3CB0-4441-AAC8-495AFB7F8B6D}"/>
          </ac:picMkLst>
        </pc:picChg>
      </pc:sldChg>
      <pc:sldChg chg="addSp modSp">
        <pc:chgData name="Laura Knight" userId="fcc6b1b8-7f69-4c06-9fd3-1a1553b3cd99" providerId="ADAL" clId="{F8D82CE2-509D-4447-8EF1-666A000D7835}" dt="2022-02-02T13:49:31.935" v="12"/>
        <pc:sldMkLst>
          <pc:docMk/>
          <pc:sldMk cId="634182757" sldId="274"/>
        </pc:sldMkLst>
        <pc:picChg chg="add mod">
          <ac:chgData name="Laura Knight" userId="fcc6b1b8-7f69-4c06-9fd3-1a1553b3cd99" providerId="ADAL" clId="{F8D82CE2-509D-4447-8EF1-666A000D7835}" dt="2022-02-02T13:49:31.935" v="12"/>
          <ac:picMkLst>
            <pc:docMk/>
            <pc:sldMk cId="634182757" sldId="274"/>
            <ac:picMk id="2" creationId="{0C999A96-0A65-4D24-99CA-AED12152DF5F}"/>
          </ac:picMkLst>
        </pc:picChg>
      </pc:sldChg>
      <pc:sldChg chg="addSp modSp">
        <pc:chgData name="Laura Knight" userId="fcc6b1b8-7f69-4c06-9fd3-1a1553b3cd99" providerId="ADAL" clId="{F8D82CE2-509D-4447-8EF1-666A000D7835}" dt="2022-02-02T13:49:31.935" v="12"/>
        <pc:sldMkLst>
          <pc:docMk/>
          <pc:sldMk cId="2670373947" sldId="275"/>
        </pc:sldMkLst>
        <pc:picChg chg="add mod">
          <ac:chgData name="Laura Knight" userId="fcc6b1b8-7f69-4c06-9fd3-1a1553b3cd99" providerId="ADAL" clId="{F8D82CE2-509D-4447-8EF1-666A000D7835}" dt="2022-02-02T13:49:31.935" v="12"/>
          <ac:picMkLst>
            <pc:docMk/>
            <pc:sldMk cId="2670373947" sldId="275"/>
            <ac:picMk id="6" creationId="{5745B008-2429-4365-84F8-0F91A740BF5C}"/>
          </ac:picMkLst>
        </pc:picChg>
      </pc:sldChg>
      <pc:sldChg chg="addSp modSp">
        <pc:chgData name="Laura Knight" userId="fcc6b1b8-7f69-4c06-9fd3-1a1553b3cd99" providerId="ADAL" clId="{F8D82CE2-509D-4447-8EF1-666A000D7835}" dt="2022-02-02T13:49:31.935" v="12"/>
        <pc:sldMkLst>
          <pc:docMk/>
          <pc:sldMk cId="1952575827" sldId="276"/>
        </pc:sldMkLst>
        <pc:picChg chg="add mod">
          <ac:chgData name="Laura Knight" userId="fcc6b1b8-7f69-4c06-9fd3-1a1553b3cd99" providerId="ADAL" clId="{F8D82CE2-509D-4447-8EF1-666A000D7835}" dt="2022-02-02T13:49:31.935" v="12"/>
          <ac:picMkLst>
            <pc:docMk/>
            <pc:sldMk cId="1952575827" sldId="276"/>
            <ac:picMk id="2" creationId="{B88251EF-E250-4E57-85C0-70F1DAA5F6E4}"/>
          </ac:picMkLst>
        </pc:picChg>
      </pc:sldChg>
      <pc:sldChg chg="addSp modSp">
        <pc:chgData name="Laura Knight" userId="fcc6b1b8-7f69-4c06-9fd3-1a1553b3cd99" providerId="ADAL" clId="{F8D82CE2-509D-4447-8EF1-666A000D7835}" dt="2022-02-02T13:49:31.935" v="12"/>
        <pc:sldMkLst>
          <pc:docMk/>
          <pc:sldMk cId="850722897" sldId="277"/>
        </pc:sldMkLst>
        <pc:picChg chg="add mod">
          <ac:chgData name="Laura Knight" userId="fcc6b1b8-7f69-4c06-9fd3-1a1553b3cd99" providerId="ADAL" clId="{F8D82CE2-509D-4447-8EF1-666A000D7835}" dt="2022-02-02T13:49:31.935" v="12"/>
          <ac:picMkLst>
            <pc:docMk/>
            <pc:sldMk cId="850722897" sldId="277"/>
            <ac:picMk id="5" creationId="{58EC63C3-7AFE-4604-A14F-5897AA2A9244}"/>
          </ac:picMkLst>
        </pc:picChg>
      </pc:sldChg>
      <pc:sldChg chg="addSp modSp">
        <pc:chgData name="Laura Knight" userId="fcc6b1b8-7f69-4c06-9fd3-1a1553b3cd99" providerId="ADAL" clId="{F8D82CE2-509D-4447-8EF1-666A000D7835}" dt="2022-02-02T13:49:31.935" v="12"/>
        <pc:sldMkLst>
          <pc:docMk/>
          <pc:sldMk cId="2332475515" sldId="278"/>
        </pc:sldMkLst>
        <pc:picChg chg="add mod">
          <ac:chgData name="Laura Knight" userId="fcc6b1b8-7f69-4c06-9fd3-1a1553b3cd99" providerId="ADAL" clId="{F8D82CE2-509D-4447-8EF1-666A000D7835}" dt="2022-02-02T13:49:31.935" v="12"/>
          <ac:picMkLst>
            <pc:docMk/>
            <pc:sldMk cId="2332475515" sldId="278"/>
            <ac:picMk id="4" creationId="{FCDAA8C0-E9B4-4208-8D41-A24442749232}"/>
          </ac:picMkLst>
        </pc:picChg>
      </pc:sldChg>
      <pc:sldChg chg="addSp modSp">
        <pc:chgData name="Laura Knight" userId="fcc6b1b8-7f69-4c06-9fd3-1a1553b3cd99" providerId="ADAL" clId="{F8D82CE2-509D-4447-8EF1-666A000D7835}" dt="2022-02-02T15:21:07.637" v="14"/>
        <pc:sldMkLst>
          <pc:docMk/>
          <pc:sldMk cId="2806971539" sldId="279"/>
        </pc:sldMkLst>
        <pc:picChg chg="add mod">
          <ac:chgData name="Laura Knight" userId="fcc6b1b8-7f69-4c06-9fd3-1a1553b3cd99" providerId="ADAL" clId="{F8D82CE2-509D-4447-8EF1-666A000D7835}" dt="2022-02-02T15:21:07.637" v="14"/>
          <ac:picMkLst>
            <pc:docMk/>
            <pc:sldMk cId="2806971539" sldId="279"/>
            <ac:picMk id="4" creationId="{1BF0B6AF-0726-4C56-A73E-834394F67BBF}"/>
          </ac:picMkLst>
        </pc:picChg>
      </pc:sldChg>
      <pc:sldChg chg="addSp delSp modSp mod">
        <pc:chgData name="Laura Knight" userId="fcc6b1b8-7f69-4c06-9fd3-1a1553b3cd99" providerId="ADAL" clId="{F8D82CE2-509D-4447-8EF1-666A000D7835}" dt="2022-02-04T21:34:13.572" v="36" actId="20577"/>
        <pc:sldMkLst>
          <pc:docMk/>
          <pc:sldMk cId="232654127" sldId="280"/>
        </pc:sldMkLst>
        <pc:spChg chg="mod">
          <ac:chgData name="Laura Knight" userId="fcc6b1b8-7f69-4c06-9fd3-1a1553b3cd99" providerId="ADAL" clId="{F8D82CE2-509D-4447-8EF1-666A000D7835}" dt="2022-02-04T21:34:13.572" v="36" actId="20577"/>
          <ac:spMkLst>
            <pc:docMk/>
            <pc:sldMk cId="232654127" sldId="280"/>
            <ac:spMk id="3" creationId="{00000000-0000-0000-0000-000000000000}"/>
          </ac:spMkLst>
        </pc:spChg>
        <pc:picChg chg="add del mod">
          <ac:chgData name="Laura Knight" userId="fcc6b1b8-7f69-4c06-9fd3-1a1553b3cd99" providerId="ADAL" clId="{F8D82CE2-509D-4447-8EF1-666A000D7835}" dt="2022-02-04T10:14:20.603" v="17"/>
          <ac:picMkLst>
            <pc:docMk/>
            <pc:sldMk cId="232654127" sldId="280"/>
            <ac:picMk id="6" creationId="{32CFC537-14D6-47B0-8AD6-8701EB27C0BD}"/>
          </ac:picMkLst>
        </pc:picChg>
        <pc:picChg chg="add mod">
          <ac:chgData name="Laura Knight" userId="fcc6b1b8-7f69-4c06-9fd3-1a1553b3cd99" providerId="ADAL" clId="{F8D82CE2-509D-4447-8EF1-666A000D7835}" dt="2022-02-04T10:14:20.603" v="17"/>
          <ac:picMkLst>
            <pc:docMk/>
            <pc:sldMk cId="232654127" sldId="280"/>
            <ac:picMk id="8" creationId="{317467C3-E776-4F4C-AF18-2240C12F8EC4}"/>
          </ac:picMkLst>
        </pc:picChg>
      </pc:sldChg>
      <pc:sldChg chg="del">
        <pc:chgData name="Laura Knight" userId="fcc6b1b8-7f69-4c06-9fd3-1a1553b3cd99" providerId="ADAL" clId="{F8D82CE2-509D-4447-8EF1-666A000D7835}" dt="2022-02-02T12:31:50.470" v="7" actId="2696"/>
        <pc:sldMkLst>
          <pc:docMk/>
          <pc:sldMk cId="2611234952" sldId="281"/>
        </pc:sldMkLst>
      </pc:sldChg>
      <pc:sldChg chg="del">
        <pc:chgData name="Laura Knight" userId="fcc6b1b8-7f69-4c06-9fd3-1a1553b3cd99" providerId="ADAL" clId="{F8D82CE2-509D-4447-8EF1-666A000D7835}" dt="2022-02-02T12:31:39.772" v="6" actId="47"/>
        <pc:sldMkLst>
          <pc:docMk/>
          <pc:sldMk cId="3545849076" sldId="282"/>
        </pc:sldMkLst>
      </pc:sldChg>
      <pc:sldChg chg="addSp delSp modSp">
        <pc:chgData name="Laura Knight" userId="fcc6b1b8-7f69-4c06-9fd3-1a1553b3cd99" providerId="ADAL" clId="{F8D82CE2-509D-4447-8EF1-666A000D7835}" dt="2022-02-04T10:12:39.414" v="16"/>
        <pc:sldMkLst>
          <pc:docMk/>
          <pc:sldMk cId="4212022028" sldId="283"/>
        </pc:sldMkLst>
        <pc:picChg chg="add del mod">
          <ac:chgData name="Laura Knight" userId="fcc6b1b8-7f69-4c06-9fd3-1a1553b3cd99" providerId="ADAL" clId="{F8D82CE2-509D-4447-8EF1-666A000D7835}" dt="2022-02-02T15:32:35.010" v="15"/>
          <ac:picMkLst>
            <pc:docMk/>
            <pc:sldMk cId="4212022028" sldId="283"/>
            <ac:picMk id="4" creationId="{914B146E-76ED-4502-ABC2-13AD622EEC69}"/>
          </ac:picMkLst>
        </pc:picChg>
        <pc:picChg chg="add del mod">
          <ac:chgData name="Laura Knight" userId="fcc6b1b8-7f69-4c06-9fd3-1a1553b3cd99" providerId="ADAL" clId="{F8D82CE2-509D-4447-8EF1-666A000D7835}" dt="2022-02-04T10:12:39.414" v="16"/>
          <ac:picMkLst>
            <pc:docMk/>
            <pc:sldMk cId="4212022028" sldId="283"/>
            <ac:picMk id="5" creationId="{94D092AE-0FB1-4232-9766-740342027B19}"/>
          </ac:picMkLst>
        </pc:picChg>
        <pc:picChg chg="add mod">
          <ac:chgData name="Laura Knight" userId="fcc6b1b8-7f69-4c06-9fd3-1a1553b3cd99" providerId="ADAL" clId="{F8D82CE2-509D-4447-8EF1-666A000D7835}" dt="2022-02-04T10:12:39.414" v="16"/>
          <ac:picMkLst>
            <pc:docMk/>
            <pc:sldMk cId="4212022028" sldId="283"/>
            <ac:picMk id="6" creationId="{8A385D66-C38A-48F0-9B08-E48CEA5DFDA2}"/>
          </ac:picMkLst>
        </pc:picChg>
      </pc:sldChg>
      <pc:sldChg chg="addSp modSp">
        <pc:chgData name="Laura Knight" userId="fcc6b1b8-7f69-4c06-9fd3-1a1553b3cd99" providerId="ADAL" clId="{F8D82CE2-509D-4447-8EF1-666A000D7835}" dt="2022-02-04T10:12:39.414" v="16"/>
        <pc:sldMkLst>
          <pc:docMk/>
          <pc:sldMk cId="2314741502" sldId="284"/>
        </pc:sldMkLst>
        <pc:picChg chg="add mod">
          <ac:chgData name="Laura Knight" userId="fcc6b1b8-7f69-4c06-9fd3-1a1553b3cd99" providerId="ADAL" clId="{F8D82CE2-509D-4447-8EF1-666A000D7835}" dt="2022-02-04T10:12:39.414" v="16"/>
          <ac:picMkLst>
            <pc:docMk/>
            <pc:sldMk cId="2314741502" sldId="284"/>
            <ac:picMk id="4" creationId="{85ABE30D-F42B-4A0C-8B1C-6DF8F4C0A2B5}"/>
          </ac:picMkLst>
        </pc:picChg>
      </pc:sldChg>
      <pc:sldChg chg="addSp modSp new mod">
        <pc:chgData name="Laura Knight" userId="fcc6b1b8-7f69-4c06-9fd3-1a1553b3cd99" providerId="ADAL" clId="{F8D82CE2-509D-4447-8EF1-666A000D7835}" dt="2022-02-04T10:24:21.972" v="35"/>
        <pc:sldMkLst>
          <pc:docMk/>
          <pc:sldMk cId="1587441672" sldId="285"/>
        </pc:sldMkLst>
        <pc:spChg chg="mod">
          <ac:chgData name="Laura Knight" userId="fcc6b1b8-7f69-4c06-9fd3-1a1553b3cd99" providerId="ADAL" clId="{F8D82CE2-509D-4447-8EF1-666A000D7835}" dt="2022-02-04T10:14:52.306" v="25" actId="20577"/>
          <ac:spMkLst>
            <pc:docMk/>
            <pc:sldMk cId="1587441672" sldId="285"/>
            <ac:spMk id="2" creationId="{AC2A49DE-9DFE-42A9-BB17-267B778EB4C5}"/>
          </ac:spMkLst>
        </pc:spChg>
        <pc:spChg chg="mod">
          <ac:chgData name="Laura Knight" userId="fcc6b1b8-7f69-4c06-9fd3-1a1553b3cd99" providerId="ADAL" clId="{F8D82CE2-509D-4447-8EF1-666A000D7835}" dt="2022-02-04T10:14:55.147" v="34" actId="20577"/>
          <ac:spMkLst>
            <pc:docMk/>
            <pc:sldMk cId="1587441672" sldId="285"/>
            <ac:spMk id="3" creationId="{E2AF077F-72C6-4512-8E46-3F752649FD8A}"/>
          </ac:spMkLst>
        </pc:spChg>
        <pc:picChg chg="add mod">
          <ac:chgData name="Laura Knight" userId="fcc6b1b8-7f69-4c06-9fd3-1a1553b3cd99" providerId="ADAL" clId="{F8D82CE2-509D-4447-8EF1-666A000D7835}" dt="2022-02-04T10:24:21.972" v="35"/>
          <ac:picMkLst>
            <pc:docMk/>
            <pc:sldMk cId="1587441672" sldId="285"/>
            <ac:picMk id="4" creationId="{1A0A49C4-95A8-415A-A1E7-0D9EDD95C0DE}"/>
          </ac:picMkLst>
        </pc:picChg>
      </pc:sldChg>
    </pc:docChg>
  </pc:docChgLst>
  <pc:docChgLst>
    <pc:chgData name="Laura Knight" userId="fcc6b1b8-7f69-4c06-9fd3-1a1553b3cd99" providerId="ADAL" clId="{84B5C672-7B7C-4E67-9EB1-6E7578C6285E}"/>
    <pc:docChg chg="custSel addSld modSld sldOrd">
      <pc:chgData name="Laura Knight" userId="fcc6b1b8-7f69-4c06-9fd3-1a1553b3cd99" providerId="ADAL" clId="{84B5C672-7B7C-4E67-9EB1-6E7578C6285E}" dt="2021-09-28T08:25:40.866" v="1911" actId="20577"/>
      <pc:docMkLst>
        <pc:docMk/>
      </pc:docMkLst>
      <pc:sldChg chg="modNotesTx">
        <pc:chgData name="Laura Knight" userId="fcc6b1b8-7f69-4c06-9fd3-1a1553b3cd99" providerId="ADAL" clId="{84B5C672-7B7C-4E67-9EB1-6E7578C6285E}" dt="2021-09-21T14:28:24.059" v="1739" actId="20577"/>
        <pc:sldMkLst>
          <pc:docMk/>
          <pc:sldMk cId="938462518" sldId="260"/>
        </pc:sldMkLst>
      </pc:sldChg>
      <pc:sldChg chg="modNotesTx">
        <pc:chgData name="Laura Knight" userId="fcc6b1b8-7f69-4c06-9fd3-1a1553b3cd99" providerId="ADAL" clId="{84B5C672-7B7C-4E67-9EB1-6E7578C6285E}" dt="2021-09-21T14:28:36.939" v="1743" actId="20577"/>
        <pc:sldMkLst>
          <pc:docMk/>
          <pc:sldMk cId="2706559384" sldId="263"/>
        </pc:sldMkLst>
      </pc:sldChg>
      <pc:sldChg chg="modSp mod modNotesTx">
        <pc:chgData name="Laura Knight" userId="fcc6b1b8-7f69-4c06-9fd3-1a1553b3cd99" providerId="ADAL" clId="{84B5C672-7B7C-4E67-9EB1-6E7578C6285E}" dt="2021-09-21T14:28:55.429" v="1747" actId="20577"/>
        <pc:sldMkLst>
          <pc:docMk/>
          <pc:sldMk cId="3150823745" sldId="266"/>
        </pc:sldMkLst>
        <pc:spChg chg="mod">
          <ac:chgData name="Laura Knight" userId="fcc6b1b8-7f69-4c06-9fd3-1a1553b3cd99" providerId="ADAL" clId="{84B5C672-7B7C-4E67-9EB1-6E7578C6285E}" dt="2021-09-21T14:02:18.449" v="24" actId="20577"/>
          <ac:spMkLst>
            <pc:docMk/>
            <pc:sldMk cId="3150823745" sldId="266"/>
            <ac:spMk id="3" creationId="{00000000-0000-0000-0000-000000000000}"/>
          </ac:spMkLst>
        </pc:spChg>
      </pc:sldChg>
      <pc:sldChg chg="modNotesTx">
        <pc:chgData name="Laura Knight" userId="fcc6b1b8-7f69-4c06-9fd3-1a1553b3cd99" providerId="ADAL" clId="{84B5C672-7B7C-4E67-9EB1-6E7578C6285E}" dt="2021-09-21T14:29:05.559" v="1751" actId="20577"/>
        <pc:sldMkLst>
          <pc:docMk/>
          <pc:sldMk cId="2359992414" sldId="267"/>
        </pc:sldMkLst>
      </pc:sldChg>
      <pc:sldChg chg="modNotesTx">
        <pc:chgData name="Laura Knight" userId="fcc6b1b8-7f69-4c06-9fd3-1a1553b3cd99" providerId="ADAL" clId="{84B5C672-7B7C-4E67-9EB1-6E7578C6285E}" dt="2021-09-21T14:30:16.559" v="1770" actId="20577"/>
        <pc:sldMkLst>
          <pc:docMk/>
          <pc:sldMk cId="1438797650" sldId="268"/>
        </pc:sldMkLst>
      </pc:sldChg>
      <pc:sldChg chg="modNotesTx">
        <pc:chgData name="Laura Knight" userId="fcc6b1b8-7f69-4c06-9fd3-1a1553b3cd99" providerId="ADAL" clId="{84B5C672-7B7C-4E67-9EB1-6E7578C6285E}" dt="2021-09-21T14:30:32.510" v="1778" actId="20577"/>
        <pc:sldMkLst>
          <pc:docMk/>
          <pc:sldMk cId="3602204988" sldId="269"/>
        </pc:sldMkLst>
      </pc:sldChg>
      <pc:sldChg chg="modNotesTx">
        <pc:chgData name="Laura Knight" userId="fcc6b1b8-7f69-4c06-9fd3-1a1553b3cd99" providerId="ADAL" clId="{84B5C672-7B7C-4E67-9EB1-6E7578C6285E}" dt="2021-09-21T14:29:15.720" v="1758" actId="20577"/>
        <pc:sldMkLst>
          <pc:docMk/>
          <pc:sldMk cId="721713307" sldId="270"/>
        </pc:sldMkLst>
      </pc:sldChg>
      <pc:sldChg chg="modNotesTx">
        <pc:chgData name="Laura Knight" userId="fcc6b1b8-7f69-4c06-9fd3-1a1553b3cd99" providerId="ADAL" clId="{84B5C672-7B7C-4E67-9EB1-6E7578C6285E}" dt="2021-09-21T14:29:28.650" v="1761" actId="20577"/>
        <pc:sldMkLst>
          <pc:docMk/>
          <pc:sldMk cId="2961424573" sldId="271"/>
        </pc:sldMkLst>
      </pc:sldChg>
      <pc:sldChg chg="modSp mod modNotesTx">
        <pc:chgData name="Laura Knight" userId="fcc6b1b8-7f69-4c06-9fd3-1a1553b3cd99" providerId="ADAL" clId="{84B5C672-7B7C-4E67-9EB1-6E7578C6285E}" dt="2021-09-28T08:24:42.956" v="1833" actId="20577"/>
        <pc:sldMkLst>
          <pc:docMk/>
          <pc:sldMk cId="1889709906" sldId="272"/>
        </pc:sldMkLst>
        <pc:spChg chg="mod">
          <ac:chgData name="Laura Knight" userId="fcc6b1b8-7f69-4c06-9fd3-1a1553b3cd99" providerId="ADAL" clId="{84B5C672-7B7C-4E67-9EB1-6E7578C6285E}" dt="2021-09-28T08:24:42.956" v="1833" actId="20577"/>
          <ac:spMkLst>
            <pc:docMk/>
            <pc:sldMk cId="1889709906" sldId="272"/>
            <ac:spMk id="3" creationId="{00000000-0000-0000-0000-000000000000}"/>
          </ac:spMkLst>
        </pc:spChg>
      </pc:sldChg>
      <pc:sldChg chg="modSp mod modNotesTx">
        <pc:chgData name="Laura Knight" userId="fcc6b1b8-7f69-4c06-9fd3-1a1553b3cd99" providerId="ADAL" clId="{84B5C672-7B7C-4E67-9EB1-6E7578C6285E}" dt="2021-09-28T08:25:40.866" v="1911" actId="20577"/>
        <pc:sldMkLst>
          <pc:docMk/>
          <pc:sldMk cId="3170201571" sldId="273"/>
        </pc:sldMkLst>
        <pc:spChg chg="mod">
          <ac:chgData name="Laura Knight" userId="fcc6b1b8-7f69-4c06-9fd3-1a1553b3cd99" providerId="ADAL" clId="{84B5C672-7B7C-4E67-9EB1-6E7578C6285E}" dt="2021-09-28T08:25:40.866" v="1911" actId="20577"/>
          <ac:spMkLst>
            <pc:docMk/>
            <pc:sldMk cId="3170201571" sldId="273"/>
            <ac:spMk id="3" creationId="{00000000-0000-0000-0000-000000000000}"/>
          </ac:spMkLst>
        </pc:spChg>
      </pc:sldChg>
      <pc:sldChg chg="modNotesTx">
        <pc:chgData name="Laura Knight" userId="fcc6b1b8-7f69-4c06-9fd3-1a1553b3cd99" providerId="ADAL" clId="{84B5C672-7B7C-4E67-9EB1-6E7578C6285E}" dt="2021-09-21T14:31:11.702" v="1781" actId="20577"/>
        <pc:sldMkLst>
          <pc:docMk/>
          <pc:sldMk cId="2670373947" sldId="275"/>
        </pc:sldMkLst>
      </pc:sldChg>
      <pc:sldChg chg="modNotesTx">
        <pc:chgData name="Laura Knight" userId="fcc6b1b8-7f69-4c06-9fd3-1a1553b3cd99" providerId="ADAL" clId="{84B5C672-7B7C-4E67-9EB1-6E7578C6285E}" dt="2021-09-21T14:31:31.082" v="1787" actId="20577"/>
        <pc:sldMkLst>
          <pc:docMk/>
          <pc:sldMk cId="850722897" sldId="277"/>
        </pc:sldMkLst>
      </pc:sldChg>
      <pc:sldChg chg="modNotesTx">
        <pc:chgData name="Laura Knight" userId="fcc6b1b8-7f69-4c06-9fd3-1a1553b3cd99" providerId="ADAL" clId="{84B5C672-7B7C-4E67-9EB1-6E7578C6285E}" dt="2021-09-21T14:31:37.491" v="1791" actId="20577"/>
        <pc:sldMkLst>
          <pc:docMk/>
          <pc:sldMk cId="2332475515" sldId="278"/>
        </pc:sldMkLst>
      </pc:sldChg>
      <pc:sldChg chg="modNotesTx">
        <pc:chgData name="Laura Knight" userId="fcc6b1b8-7f69-4c06-9fd3-1a1553b3cd99" providerId="ADAL" clId="{84B5C672-7B7C-4E67-9EB1-6E7578C6285E}" dt="2021-09-21T14:31:53.239" v="1794" actId="20577"/>
        <pc:sldMkLst>
          <pc:docMk/>
          <pc:sldMk cId="2806971539" sldId="279"/>
        </pc:sldMkLst>
      </pc:sldChg>
      <pc:sldChg chg="modNotesTx">
        <pc:chgData name="Laura Knight" userId="fcc6b1b8-7f69-4c06-9fd3-1a1553b3cd99" providerId="ADAL" clId="{84B5C672-7B7C-4E67-9EB1-6E7578C6285E}" dt="2021-09-21T14:32:21.736" v="1810" actId="20577"/>
        <pc:sldMkLst>
          <pc:docMk/>
          <pc:sldMk cId="232654127" sldId="280"/>
        </pc:sldMkLst>
      </pc:sldChg>
      <pc:sldChg chg="modNotesTx">
        <pc:chgData name="Laura Knight" userId="fcc6b1b8-7f69-4c06-9fd3-1a1553b3cd99" providerId="ADAL" clId="{84B5C672-7B7C-4E67-9EB1-6E7578C6285E}" dt="2021-09-21T14:31:20.842" v="1783" actId="20577"/>
        <pc:sldMkLst>
          <pc:docMk/>
          <pc:sldMk cId="3545849076" sldId="282"/>
        </pc:sldMkLst>
      </pc:sldChg>
      <pc:sldChg chg="modSp new mod modNotesTx">
        <pc:chgData name="Laura Knight" userId="fcc6b1b8-7f69-4c06-9fd3-1a1553b3cd99" providerId="ADAL" clId="{84B5C672-7B7C-4E67-9EB1-6E7578C6285E}" dt="2021-09-21T14:32:01.591" v="1799" actId="20577"/>
        <pc:sldMkLst>
          <pc:docMk/>
          <pc:sldMk cId="4212022028" sldId="283"/>
        </pc:sldMkLst>
        <pc:spChg chg="mod">
          <ac:chgData name="Laura Knight" userId="fcc6b1b8-7f69-4c06-9fd3-1a1553b3cd99" providerId="ADAL" clId="{84B5C672-7B7C-4E67-9EB1-6E7578C6285E}" dt="2021-09-21T14:13:20.289" v="77" actId="20577"/>
          <ac:spMkLst>
            <pc:docMk/>
            <pc:sldMk cId="4212022028" sldId="283"/>
            <ac:spMk id="2" creationId="{D8221C85-0086-4CDF-B660-526361844461}"/>
          </ac:spMkLst>
        </pc:spChg>
        <pc:spChg chg="mod">
          <ac:chgData name="Laura Knight" userId="fcc6b1b8-7f69-4c06-9fd3-1a1553b3cd99" providerId="ADAL" clId="{84B5C672-7B7C-4E67-9EB1-6E7578C6285E}" dt="2021-09-21T14:19:24.664" v="715" actId="20577"/>
          <ac:spMkLst>
            <pc:docMk/>
            <pc:sldMk cId="4212022028" sldId="283"/>
            <ac:spMk id="3" creationId="{79D05650-2274-4C79-90DB-CDF2DFD9DC9B}"/>
          </ac:spMkLst>
        </pc:spChg>
      </pc:sldChg>
      <pc:sldChg chg="modSp new mod ord modNotesTx">
        <pc:chgData name="Laura Knight" userId="fcc6b1b8-7f69-4c06-9fd3-1a1553b3cd99" providerId="ADAL" clId="{84B5C672-7B7C-4E67-9EB1-6E7578C6285E}" dt="2021-09-21T14:32:12.610" v="1806" actId="20577"/>
        <pc:sldMkLst>
          <pc:docMk/>
          <pc:sldMk cId="2314741502" sldId="284"/>
        </pc:sldMkLst>
        <pc:spChg chg="mod">
          <ac:chgData name="Laura Knight" userId="fcc6b1b8-7f69-4c06-9fd3-1a1553b3cd99" providerId="ADAL" clId="{84B5C672-7B7C-4E67-9EB1-6E7578C6285E}" dt="2021-09-21T14:20:24.381" v="739" actId="20577"/>
          <ac:spMkLst>
            <pc:docMk/>
            <pc:sldMk cId="2314741502" sldId="284"/>
            <ac:spMk id="2" creationId="{0219145F-87AD-4194-972B-79668254650D}"/>
          </ac:spMkLst>
        </pc:spChg>
        <pc:spChg chg="mod">
          <ac:chgData name="Laura Knight" userId="fcc6b1b8-7f69-4c06-9fd3-1a1553b3cd99" providerId="ADAL" clId="{84B5C672-7B7C-4E67-9EB1-6E7578C6285E}" dt="2021-09-21T14:25:41.082" v="1733" actId="20577"/>
          <ac:spMkLst>
            <pc:docMk/>
            <pc:sldMk cId="2314741502" sldId="284"/>
            <ac:spMk id="3" creationId="{ECC55F71-10B4-42FC-8F23-62CD25CDF88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57142D41-E147-43B6-BC18-4CD5E388C45D}" type="datetimeFigureOut">
              <a:rPr lang="en-GB" smtClean="0"/>
              <a:t>04/02/2022</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ADEA7DFB-47B8-4BE7-B645-0B7DB155C33B}" type="slidenum">
              <a:rPr lang="en-GB" smtClean="0"/>
              <a:t>‹#›</a:t>
            </a:fld>
            <a:endParaRPr lang="en-GB"/>
          </a:p>
        </p:txBody>
      </p:sp>
    </p:spTree>
    <p:extLst>
      <p:ext uri="{BB962C8B-B14F-4D97-AF65-F5344CB8AC3E}">
        <p14:creationId xmlns:p14="http://schemas.microsoft.com/office/powerpoint/2010/main" val="2519968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7BA810-6B06-4809-B384-F643774B2490}" type="datetimeFigureOut">
              <a:rPr lang="en-GB" smtClean="0"/>
              <a:t>04/02/2022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a:t>
            </a:fld>
            <a:endParaRPr lang="en-GB"/>
          </a:p>
        </p:txBody>
      </p:sp>
    </p:spTree>
    <p:extLst>
      <p:ext uri="{BB962C8B-B14F-4D97-AF65-F5344CB8AC3E}">
        <p14:creationId xmlns:p14="http://schemas.microsoft.com/office/powerpoint/2010/main" val="1778358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2</a:t>
            </a:fld>
            <a:endParaRPr lang="en-GB"/>
          </a:p>
        </p:txBody>
      </p:sp>
    </p:spTree>
    <p:extLst>
      <p:ext uri="{BB962C8B-B14F-4D97-AF65-F5344CB8AC3E}">
        <p14:creationId xmlns:p14="http://schemas.microsoft.com/office/powerpoint/2010/main" val="297909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3</a:t>
            </a:fld>
            <a:endParaRPr lang="en-GB"/>
          </a:p>
        </p:txBody>
      </p:sp>
    </p:spTree>
    <p:extLst>
      <p:ext uri="{BB962C8B-B14F-4D97-AF65-F5344CB8AC3E}">
        <p14:creationId xmlns:p14="http://schemas.microsoft.com/office/powerpoint/2010/main" val="2902412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41/42 Currie v Misa provides the classic definition of consideration and uses</a:t>
            </a:r>
            <a:r>
              <a:rPr lang="en-GB" baseline="0" dirty="0"/>
              <a:t> the idea of ‘benefit’ and ‘detriment’</a:t>
            </a:r>
          </a:p>
          <a:p>
            <a:endParaRPr lang="en-GB" baseline="0" dirty="0"/>
          </a:p>
          <a:p>
            <a:r>
              <a:rPr lang="en-GB" baseline="0" dirty="0"/>
              <a:t>E.g. we can apply this to the transaction between Emma and Mrs Green.</a:t>
            </a:r>
          </a:p>
          <a:p>
            <a:endParaRPr lang="en-GB" baseline="0" dirty="0"/>
          </a:p>
          <a:p>
            <a:r>
              <a:rPr lang="en-GB" baseline="0" dirty="0"/>
              <a:t>Emma promised to pay £10 to Mrs Green (detriment to Emma, benefit to Mrs Green) Emma is loosing money and Mrs Green is gaining money;</a:t>
            </a:r>
          </a:p>
          <a:p>
            <a:r>
              <a:rPr lang="en-GB" baseline="0" dirty="0"/>
              <a:t>Mrs Green promised to hand over the hamster to Emma (detriment to Mrs Green, benefit to Emma) Mrs Green is loosing a possession and Emma is gaining it.</a:t>
            </a:r>
          </a:p>
          <a:p>
            <a:endParaRPr lang="en-GB" baseline="0" dirty="0"/>
          </a:p>
          <a:p>
            <a:r>
              <a:rPr lang="en-GB" baseline="0" dirty="0"/>
              <a:t>In general terms, there is consideration if the promisor obtains a benefit or the promise suffers a detriment.</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is a necessary element</a:t>
            </a:r>
            <a:r>
              <a:rPr lang="en-GB" baseline="0" dirty="0"/>
              <a:t> of every contract; an agreement in which there is no consideration is generally unenforceable, such as where a person agrees to buy a gift for another person.</a:t>
            </a:r>
          </a:p>
          <a:p>
            <a:endParaRPr lang="en-GB" baseline="0" dirty="0"/>
          </a:p>
          <a:p>
            <a:r>
              <a:rPr lang="en-GB" baseline="0" dirty="0"/>
              <a:t>The intended recipient of the gift has not provided any consideration in exchange for that promise; such situations are sometimes called “bare gifts”.</a:t>
            </a:r>
          </a:p>
          <a:p>
            <a:endParaRPr lang="en-GB" baseline="0" dirty="0"/>
          </a:p>
          <a:p>
            <a:r>
              <a:rPr lang="en-GB" baseline="0" dirty="0"/>
              <a:t>EXCEPTION</a:t>
            </a:r>
          </a:p>
          <a:p>
            <a:r>
              <a:rPr lang="en-GB" baseline="0" dirty="0"/>
              <a:t>A contract made by deed (speciality contract) does not require consideration because the witnessed signature of the promisor is such clear evidence of his intention to keep his promise that consideration is not needed as further evidence of that intention.</a:t>
            </a:r>
          </a:p>
          <a:p>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u="sng" dirty="0"/>
              <a:t>43 </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noted that, within a contract, consideration can</a:t>
            </a:r>
            <a:r>
              <a:rPr lang="en-GB" baseline="0" dirty="0"/>
              <a:t> be a mix of both executed and executory. For example when Emma went babysitting:</a:t>
            </a:r>
          </a:p>
          <a:p>
            <a:r>
              <a:rPr lang="en-GB" baseline="0" dirty="0"/>
              <a:t>Emma’s consideration was EXECUTED: she performed her consideration (babysitting her friends children) once the agreement was entered into;</a:t>
            </a:r>
          </a:p>
          <a:p>
            <a:endParaRPr lang="en-GB" baseline="0" dirty="0"/>
          </a:p>
          <a:p>
            <a:r>
              <a:rPr lang="en-GB" baseline="0" dirty="0"/>
              <a:t>Her friends consideration was executory – she had promised to help Emma with homework in the future.</a:t>
            </a:r>
          </a:p>
          <a:p>
            <a:endParaRPr lang="en-GB" baseline="0" dirty="0"/>
          </a:p>
          <a:p>
            <a:r>
              <a:rPr lang="en-GB" baseline="0" dirty="0"/>
              <a:t>Consideration that is completed before a promise is made in exchange is known as past consideration and will not support a valid contract.</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1040687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sue, and enforce a promise, a claimant must usually show that </a:t>
            </a:r>
            <a:r>
              <a:rPr lang="en-GB" b="1" dirty="0"/>
              <a:t>he </a:t>
            </a:r>
            <a:r>
              <a:rPr lang="en-GB" dirty="0"/>
              <a:t>supplied consideration for that promise.</a:t>
            </a:r>
          </a:p>
          <a:p>
            <a:endParaRPr lang="en-GB" dirty="0"/>
          </a:p>
          <a:p>
            <a:r>
              <a:rPr lang="en-GB" dirty="0"/>
              <a:t>He generally</a:t>
            </a:r>
            <a:r>
              <a:rPr lang="en-GB" baseline="0" dirty="0"/>
              <a:t> cannot sue if the consideration was provided by another person, even if the promise was intended for his benefit.</a:t>
            </a:r>
          </a:p>
          <a:p>
            <a:endParaRPr lang="en-GB" baseline="0" dirty="0"/>
          </a:p>
          <a:p>
            <a:r>
              <a:rPr lang="en-GB" baseline="0" dirty="0"/>
              <a:t>This rule is an aspect of </a:t>
            </a:r>
            <a:r>
              <a:rPr lang="en-GB" baseline="0" dirty="0" err="1"/>
              <a:t>privity</a:t>
            </a:r>
            <a:r>
              <a:rPr lang="en-GB" baseline="0" dirty="0"/>
              <a:t> of contract and was applied in Dunlop Pneumatic Tyre ( Dunlop could not sue Selfridge because Dunlop had not provided any consideration for the contract between Selfridge and the wholesaler.</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b="1" i="1" u="sng" dirty="0"/>
              <a:t>45 </a:t>
            </a:r>
          </a:p>
          <a:p>
            <a:pPr marL="45720" indent="0">
              <a:buNone/>
            </a:pPr>
            <a:r>
              <a:rPr lang="en-GB" b="1" i="1" u="sng" dirty="0"/>
              <a:t>General rule: </a:t>
            </a:r>
            <a:r>
              <a:rPr lang="en-GB" dirty="0"/>
              <a:t>If A promises to pay B for something that B has already done (without</a:t>
            </a:r>
            <a:r>
              <a:rPr lang="en-GB" baseline="0" dirty="0"/>
              <a:t> </a:t>
            </a:r>
            <a:r>
              <a:rPr lang="en-GB" dirty="0"/>
              <a:t>prior agreement), this is not valid consideration and there is no                            obligation to pay.</a:t>
            </a:r>
          </a:p>
          <a:p>
            <a:pPr marL="45720" indent="0">
              <a:buNone/>
            </a:pPr>
            <a:endParaRPr lang="en-GB" dirty="0"/>
          </a:p>
          <a:p>
            <a:pPr marL="45720" indent="0">
              <a:buNone/>
            </a:pPr>
            <a:r>
              <a:rPr lang="en-GB" dirty="0"/>
              <a:t>Promises</a:t>
            </a:r>
            <a:r>
              <a:rPr lang="en-GB" baseline="0" dirty="0"/>
              <a:t> in a valid contract are made in exchange for each other and this is not the case if one is made AFTER the event.</a:t>
            </a:r>
            <a:endParaRPr lang="en-GB" dirty="0"/>
          </a:p>
          <a:p>
            <a:pPr marL="45720" indent="0">
              <a:buNone/>
            </a:pPr>
            <a:endParaRPr lang="en-GB" dirty="0"/>
          </a:p>
          <a:p>
            <a:pPr marL="45720" indent="0">
              <a:buNone/>
            </a:pPr>
            <a:r>
              <a:rPr lang="en-GB" dirty="0"/>
              <a:t>E.g. A promises to pay B £50 in gratitude after B saved him from drowning. A’s promise is made for past consideration</a:t>
            </a:r>
            <a:r>
              <a:rPr lang="en-GB" baseline="0" dirty="0"/>
              <a:t> and is therefore unenforceable. If B wanted to claim the money, he should have negotiated a price before he pulled A out of the water. </a:t>
            </a:r>
          </a:p>
          <a:p>
            <a:pPr marL="45720" indent="0">
              <a:buNone/>
            </a:pPr>
            <a:endParaRPr lang="en-GB" baseline="0" dirty="0"/>
          </a:p>
          <a:p>
            <a:pPr marL="45720" indent="0">
              <a:buNone/>
            </a:pPr>
            <a:r>
              <a:rPr lang="en-GB" baseline="0" dirty="0"/>
              <a:t>NB: Past consideration is not the same as executed consideration, where a promise is made </a:t>
            </a:r>
            <a:r>
              <a:rPr lang="en-GB" b="1" baseline="0" dirty="0"/>
              <a:t>in return</a:t>
            </a:r>
            <a:r>
              <a:rPr lang="en-GB" b="0" baseline="0" dirty="0"/>
              <a:t> for an act.</a:t>
            </a:r>
          </a:p>
          <a:p>
            <a:pPr marL="45720" indent="0">
              <a:buNone/>
            </a:pPr>
            <a:endParaRPr lang="en-GB" b="0" baseline="0" dirty="0"/>
          </a:p>
          <a:p>
            <a:pPr marL="45720" indent="0">
              <a:buNone/>
            </a:pPr>
            <a:r>
              <a:rPr lang="en-GB" b="0" baseline="0" dirty="0"/>
              <a:t>The test for deciding if something is past is whether or not the act occurs before the promise is made.</a:t>
            </a:r>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45/46 </a:t>
            </a:r>
          </a:p>
          <a:p>
            <a:r>
              <a:rPr lang="en-GB" dirty="0"/>
              <a:t>The rule</a:t>
            </a:r>
            <a:r>
              <a:rPr lang="en-GB" baseline="0" dirty="0"/>
              <a:t> on past consideration is illustrated by </a:t>
            </a:r>
            <a:r>
              <a:rPr lang="en-GB" baseline="0" dirty="0" err="1"/>
              <a:t>Roscorla</a:t>
            </a:r>
            <a:r>
              <a:rPr lang="en-GB" baseline="0" dirty="0"/>
              <a:t> v Thomas [1842]</a:t>
            </a:r>
          </a:p>
          <a:p>
            <a:r>
              <a:rPr lang="en-GB" baseline="0" dirty="0"/>
              <a:t>2 people agreed the sale of a horse .</a:t>
            </a:r>
          </a:p>
          <a:p>
            <a:r>
              <a:rPr lang="en-GB" baseline="0" dirty="0"/>
              <a:t>AFTER the sale had been completed, the seller promised the buyer that the horse was “sound and free from vice”.</a:t>
            </a:r>
          </a:p>
          <a:p>
            <a:r>
              <a:rPr lang="en-GB" baseline="0" dirty="0"/>
              <a:t>This turned out to be untrue but the buyer could not sue on this promise because the buyers consideration (the price paid for the horse) was already PAST at the point at which the seller’s promise was given. </a:t>
            </a:r>
          </a:p>
          <a:p>
            <a:endParaRPr lang="en-GB" baseline="0" dirty="0"/>
          </a:p>
          <a:p>
            <a:r>
              <a:rPr lang="en-GB" baseline="0" dirty="0"/>
              <a:t>(A modern example of this would be car and roadworthiness).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46</a:t>
            </a:r>
          </a:p>
          <a:p>
            <a:r>
              <a:rPr lang="en-GB" dirty="0"/>
              <a:t>A more</a:t>
            </a:r>
            <a:r>
              <a:rPr lang="en-GB" baseline="0" dirty="0"/>
              <a:t> recent illustration is Re McArdle [1951]. The late Mrs McArdle had lived in a house in which she had a life interest. </a:t>
            </a:r>
          </a:p>
          <a:p>
            <a:r>
              <a:rPr lang="en-GB" baseline="0" dirty="0"/>
              <a:t>Ownership of the house passed to her children after her death.</a:t>
            </a:r>
          </a:p>
          <a:p>
            <a:r>
              <a:rPr lang="en-GB" baseline="0" dirty="0"/>
              <a:t>One of the children paid for some work to be done on the house and, AFTER this had been completed, the others promised that they would pay a contribution.</a:t>
            </a:r>
          </a:p>
          <a:p>
            <a:r>
              <a:rPr lang="en-GB" baseline="0" dirty="0"/>
              <a:t>They later refused to contribute. </a:t>
            </a:r>
          </a:p>
          <a:p>
            <a:r>
              <a:rPr lang="en-GB" baseline="0" dirty="0"/>
              <a:t>The Court of Appeal held that their promise to contribute was unenforceable since it was made for past consideration.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46 </a:t>
            </a:r>
          </a:p>
          <a:p>
            <a:r>
              <a:rPr lang="en-GB" dirty="0"/>
              <a:t>There is a major exception to the</a:t>
            </a:r>
            <a:r>
              <a:rPr lang="en-GB" baseline="0" dirty="0"/>
              <a:t> past consideration rule:</a:t>
            </a:r>
          </a:p>
          <a:p>
            <a:r>
              <a:rPr lang="en-GB" baseline="0" dirty="0"/>
              <a:t>IF ONE PARTY, AT THE REQUEST OF THE OTHER, PERFORMS A SERVICE OF A KIND THAT IS NORMALLY PAID FOR, THE COURT WILL USUALLY ASSUME THAT THE SERVICE WAS MEANT TO BE PAID FOR AND WILL ENFORCE A LATER PROMISE TO PAY.</a:t>
            </a:r>
          </a:p>
          <a:p>
            <a:endParaRPr lang="en-GB" baseline="0" dirty="0"/>
          </a:p>
          <a:p>
            <a:r>
              <a:rPr lang="en-GB" baseline="0" dirty="0"/>
              <a:t>E.g. When you go to a hairdresser’s or get into a taxi, there is rarely a discussion beforehand, along the lines of “I offer to perform this service, if you agree to pay . . “ Instead, it is known and accepted by both parties tat the provider of the service WILL expect to be paid in due course.</a:t>
            </a:r>
          </a:p>
          <a:p>
            <a:endParaRPr lang="en-GB" dirty="0"/>
          </a:p>
          <a:p>
            <a:endParaRPr lang="en-GB" dirty="0"/>
          </a:p>
          <a:p>
            <a:r>
              <a:rPr lang="en-GB" dirty="0" err="1"/>
              <a:t>Lampleigh</a:t>
            </a:r>
            <a:r>
              <a:rPr lang="en-GB" dirty="0"/>
              <a:t> v </a:t>
            </a:r>
            <a:r>
              <a:rPr lang="en-GB" dirty="0" err="1"/>
              <a:t>Braithwait</a:t>
            </a:r>
            <a:r>
              <a:rPr lang="en-GB" dirty="0"/>
              <a:t> [1615]</a:t>
            </a:r>
          </a:p>
          <a:p>
            <a:r>
              <a:rPr lang="en-GB" dirty="0" err="1"/>
              <a:t>Braithwait</a:t>
            </a:r>
            <a:r>
              <a:rPr lang="en-GB" dirty="0"/>
              <a:t> had killed someone and asked </a:t>
            </a:r>
            <a:r>
              <a:rPr lang="en-GB" dirty="0" err="1"/>
              <a:t>Lampleigh</a:t>
            </a:r>
            <a:r>
              <a:rPr lang="en-GB" baseline="0" dirty="0"/>
              <a:t> to obtain for him, a pardon from the King, </a:t>
            </a:r>
            <a:r>
              <a:rPr lang="en-GB" baseline="0" dirty="0" err="1"/>
              <a:t>Lampleigh</a:t>
            </a:r>
            <a:r>
              <a:rPr lang="en-GB" baseline="0" dirty="0"/>
              <a:t> did so, incurring expense in the process, and </a:t>
            </a:r>
            <a:r>
              <a:rPr lang="en-GB" baseline="0" dirty="0" err="1"/>
              <a:t>Braithwait</a:t>
            </a:r>
            <a:r>
              <a:rPr lang="en-GB" baseline="0" dirty="0"/>
              <a:t> subsequently promised to pay him £100.</a:t>
            </a:r>
          </a:p>
          <a:p>
            <a:endParaRPr lang="en-GB" dirty="0"/>
          </a:p>
          <a:p>
            <a:r>
              <a:rPr lang="en-GB" dirty="0"/>
              <a:t>(Pardon is a decision</a:t>
            </a:r>
            <a:r>
              <a:rPr lang="en-GB" baseline="0" dirty="0"/>
              <a:t> of the monarch to free someone who has been convicted of a crime).</a:t>
            </a:r>
          </a:p>
          <a:p>
            <a:r>
              <a:rPr lang="en-GB" baseline="0" dirty="0"/>
              <a:t>The court held that the money was payable because </a:t>
            </a:r>
            <a:r>
              <a:rPr lang="en-GB" baseline="0" dirty="0" err="1"/>
              <a:t>Lampleigh</a:t>
            </a:r>
            <a:r>
              <a:rPr lang="en-GB" baseline="0" dirty="0"/>
              <a:t> had acted at </a:t>
            </a:r>
            <a:r>
              <a:rPr lang="en-GB" baseline="0" dirty="0" err="1"/>
              <a:t>Braithwaits</a:t>
            </a:r>
            <a:r>
              <a:rPr lang="en-GB" baseline="0" dirty="0"/>
              <a:t> request, which the court felt contained an implied promise of payment.</a:t>
            </a:r>
          </a:p>
          <a:p>
            <a:r>
              <a:rPr lang="en-GB" baseline="0" dirty="0"/>
              <a:t>On the basis, the consideration appeared to be past but was not, because the court treated the original request and subsequent promise as one transaction.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47</a:t>
            </a:r>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4038192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44</a:t>
            </a:r>
          </a:p>
          <a:p>
            <a:r>
              <a:rPr lang="en-GB" dirty="0"/>
              <a:t>This point can also be</a:t>
            </a:r>
            <a:r>
              <a:rPr lang="en-GB" baseline="0" dirty="0"/>
              <a:t> seen in Chappell &amp; Co v Nestle Co Ltd [1960], where the House of Lords held that chocolate wrappers could be valuable consideration, even though they were thrown away by the company that received them in part payment for a copy of a record that they were selling.</a:t>
            </a:r>
          </a:p>
          <a:p>
            <a:endParaRPr lang="en-GB" baseline="0" dirty="0"/>
          </a:p>
          <a:p>
            <a:r>
              <a:rPr lang="en-GB" baseline="0" dirty="0"/>
              <a:t>Lord </a:t>
            </a:r>
            <a:r>
              <a:rPr lang="en-GB" baseline="0" dirty="0" err="1"/>
              <a:t>Somervell</a:t>
            </a:r>
            <a:r>
              <a:rPr lang="en-GB" baseline="0" dirty="0"/>
              <a:t> said:</a:t>
            </a:r>
          </a:p>
          <a:p>
            <a:r>
              <a:rPr lang="en-GB" baseline="0" dirty="0"/>
              <a:t>“A contracting party can stipulate for what consideration he chooses. A peppercorn does not cease to be good consideration if it is established that the promise does not like pepper and will throw away the corn”.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16</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r>
              <a:rPr lang="en-GB" sz="1400" b="1" i="1" dirty="0">
                <a:solidFill>
                  <a:srgbClr val="00B050"/>
                </a:solidFill>
              </a:rPr>
              <a:t>44/45 Consideration must be recognised by the law as being of some benefit to promisor or detriment to the promise.</a:t>
            </a:r>
          </a:p>
          <a:p>
            <a:pPr marL="45720" indent="0" algn="ctr">
              <a:buNone/>
            </a:pPr>
            <a:endParaRPr lang="en-GB" sz="1400" b="1" i="1" dirty="0">
              <a:solidFill>
                <a:srgbClr val="00B050"/>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 </a:t>
            </a:r>
          </a:p>
          <a:p>
            <a:pPr marL="45720" indent="0">
              <a:buNone/>
            </a:pPr>
            <a:endParaRPr lang="en-GB" b="1" dirty="0">
              <a:solidFill>
                <a:schemeClr val="tx1"/>
              </a:solidFill>
            </a:endParaRPr>
          </a:p>
          <a:p>
            <a:pPr marL="45720" indent="0">
              <a:buNone/>
            </a:pPr>
            <a:r>
              <a:rPr lang="en-GB" b="1" dirty="0">
                <a:solidFill>
                  <a:schemeClr val="tx1"/>
                </a:solidFill>
              </a:rPr>
              <a:t>Appreciating</a:t>
            </a:r>
            <a:r>
              <a:rPr lang="en-GB" b="1" baseline="0" dirty="0">
                <a:solidFill>
                  <a:schemeClr val="tx1"/>
                </a:solidFill>
              </a:rPr>
              <a:t> the difference between the meaning of ‘sufficient’ and ‘adequate’ is therefore very important.</a:t>
            </a:r>
          </a:p>
          <a:p>
            <a:pPr marL="45720" indent="0">
              <a:buNone/>
            </a:pPr>
            <a:r>
              <a:rPr lang="en-GB" b="1" baseline="0" dirty="0">
                <a:solidFill>
                  <a:schemeClr val="tx1"/>
                </a:solidFill>
              </a:rPr>
              <a:t>To be sufficient, the consideration also needs to be “legal” which, in this context, means something that the law will approve of.  If it is not valid consideration, for example, to promise to murder someone  or to share the spoils of the robbery. </a:t>
            </a:r>
          </a:p>
          <a:p>
            <a:pPr marL="45720" indent="0">
              <a:buNone/>
            </a:pPr>
            <a:endParaRPr lang="en-GB" b="1" baseline="0" dirty="0">
              <a:solidFill>
                <a:schemeClr val="tx1"/>
              </a:solidFill>
            </a:endParaRPr>
          </a:p>
          <a:p>
            <a:pPr marL="45720" indent="0">
              <a:buNone/>
            </a:pPr>
            <a:r>
              <a:rPr lang="en-GB" b="1" baseline="0" dirty="0">
                <a:solidFill>
                  <a:schemeClr val="tx1"/>
                </a:solidFill>
              </a:rPr>
              <a:t>These two requirements were confirmed in Thomas v Thomas [1842], where it was said that “consideration means something which is of some value in the eye of the law”. This was traditionally  felt to mean that consideration must have an economic value and this is illustrated in the decision in White v </a:t>
            </a:r>
            <a:r>
              <a:rPr lang="en-GB" b="1" baseline="0" dirty="0" err="1">
                <a:solidFill>
                  <a:schemeClr val="tx1"/>
                </a:solidFill>
              </a:rPr>
              <a:t>Bluett</a:t>
            </a:r>
            <a:r>
              <a:rPr lang="en-GB" b="1" baseline="0" dirty="0">
                <a:solidFill>
                  <a:schemeClr val="tx1"/>
                </a:solidFill>
              </a:rPr>
              <a:t> [1853] where a promise by a son to “cease his complaints” to his father was held not to be consideration. </a:t>
            </a:r>
            <a:endParaRPr lang="en-GB"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17</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a:t>
            </a:r>
          </a:p>
          <a:p>
            <a:r>
              <a:rPr lang="en-GB" dirty="0"/>
              <a:t>In Collins v </a:t>
            </a:r>
            <a:r>
              <a:rPr lang="en-GB" dirty="0" err="1"/>
              <a:t>Godefroy</a:t>
            </a:r>
            <a:r>
              <a:rPr lang="en-GB" dirty="0"/>
              <a:t> [1831] a witness was promised payment</a:t>
            </a:r>
            <a:r>
              <a:rPr lang="en-GB" baseline="0" dirty="0"/>
              <a:t> in return for having attended a trial. Since he received a summons requiring him to attend, he had a legal duty to do so and, by attending, he was not giving anything ‘new’ to the other party to the agreement, who therefore has no obligation to pay him.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on the other hand,</a:t>
            </a:r>
            <a:r>
              <a:rPr lang="en-GB" baseline="0" dirty="0"/>
              <a:t> the person gives something over and above his existing public duty, this may amount to consideration.</a:t>
            </a:r>
          </a:p>
          <a:p>
            <a:r>
              <a:rPr lang="en-GB" baseline="0" dirty="0"/>
              <a:t>In </a:t>
            </a:r>
            <a:r>
              <a:rPr lang="en-GB" baseline="0" dirty="0" err="1"/>
              <a:t>Glasbrook</a:t>
            </a:r>
            <a:r>
              <a:rPr lang="en-GB" baseline="0" dirty="0"/>
              <a:t> Bros v Glamorgan County Council [1925]: the owner of a colliery asked the police to send officers to protect his property during a strike. He promised to pay for this, but later refused to do so on the ground that, as the police had a public duty to protect property, the promise to pay was made for something that the colliery owners were already entitles to. The court held that, by sending a larger force than they considered necessary, the police had exceeded their existing duty and therefore the colliery owner had to pay up as promised. </a:t>
            </a:r>
          </a:p>
          <a:p>
            <a:r>
              <a:rPr lang="en-GB" baseline="0" dirty="0"/>
              <a:t>The decision in </a:t>
            </a:r>
            <a:r>
              <a:rPr lang="en-GB" baseline="0" dirty="0" err="1"/>
              <a:t>Glasbrook</a:t>
            </a:r>
            <a:r>
              <a:rPr lang="en-GB" baseline="0" dirty="0"/>
              <a:t> Bros was applied in Harris v Sheffield United Football Club [1988] (concerning the policing of a football match) and in Reading Festival Ltd v West Yorkshire Police Authority [2006 (concerning the policing of a music festival).</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49 </a:t>
            </a:r>
          </a:p>
          <a:p>
            <a:r>
              <a:rPr lang="en-GB" dirty="0" err="1"/>
              <a:t>Stilk</a:t>
            </a:r>
            <a:r>
              <a:rPr lang="en-GB" dirty="0"/>
              <a:t> v Myrick [1809]- The claimant was one</a:t>
            </a:r>
            <a:r>
              <a:rPr lang="en-GB" baseline="0" dirty="0"/>
              <a:t> of a number of sailors who were promised extra pay by Myrick, the captain of their ship, if they did the work of two people. Unfortunately for them, their contracts already obliged them to the extra work for no additional pay, so the court refused their claim; the sailors had done nothing “extra” to support the new promise of payment by the captain. </a:t>
            </a:r>
          </a:p>
          <a:p>
            <a:endParaRPr lang="en-GB" dirty="0"/>
          </a:p>
          <a:p>
            <a:r>
              <a:rPr lang="en-GB" dirty="0"/>
              <a:t>A more modern example</a:t>
            </a:r>
            <a:r>
              <a:rPr lang="en-GB" baseline="0" dirty="0"/>
              <a:t> of this might be where you are asked to do something outside of your contractual duties or ‘normal’ role in the office.</a:t>
            </a:r>
          </a:p>
          <a:p>
            <a:r>
              <a:rPr lang="en-GB" baseline="0" dirty="0"/>
              <a:t>For example, Emma as a receptionist is asked to stay behind for a further 30 minutes one evening to help tidy away the delivery of the printer paper as the office manager is off sick and the boxes are cluttering up the front office. On checking her contract, Emma discovers that, as well as her usual role, she is also required to carry out “any such additional duties as may reasonably be required to meet the needs of the employer”. This means that the additional 30 minutes of work are probably included within her usual contractual duties and she cannot therefore claim additional pay for doing this.</a:t>
            </a:r>
          </a:p>
          <a:p>
            <a:endParaRPr lang="en-GB" baseline="0" dirty="0"/>
          </a:p>
          <a:p>
            <a:r>
              <a:rPr lang="en-GB" baseline="0" dirty="0"/>
              <a:t>If the extra work is outside the contractual duty, the promise to pay for it will be valid.</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21</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49</a:t>
            </a:r>
          </a:p>
          <a:p>
            <a:endParaRPr lang="en-GB" dirty="0"/>
          </a:p>
          <a:p>
            <a:r>
              <a:rPr lang="en-GB" dirty="0"/>
              <a:t>Although </a:t>
            </a:r>
            <a:r>
              <a:rPr lang="en-GB" dirty="0" err="1"/>
              <a:t>Stilk</a:t>
            </a:r>
            <a:r>
              <a:rPr lang="en-GB" dirty="0"/>
              <a:t> v Myrick</a:t>
            </a:r>
            <a:r>
              <a:rPr lang="en-GB" baseline="0" dirty="0"/>
              <a:t> is still good law, considerable doubt has been cast on the principle by the decision in Williams v Roffey Bros [1990].</a:t>
            </a:r>
          </a:p>
          <a:p>
            <a:r>
              <a:rPr lang="en-GB" baseline="0" dirty="0"/>
              <a:t>- The D was a builder who had agreed to refurbish a block of flats. He sub-contracted the carpentry work to Williams for £20,000. </a:t>
            </a:r>
          </a:p>
          <a:p>
            <a:pPr marL="171450" indent="-171450">
              <a:buFontTx/>
              <a:buChar char="-"/>
            </a:pPr>
            <a:r>
              <a:rPr lang="en-GB" baseline="0" dirty="0"/>
              <a:t>Williams ran into financial difficulties and it became clear that unless he received additional payments, he would not be able to complete the work.</a:t>
            </a:r>
          </a:p>
          <a:p>
            <a:pPr marL="171450" indent="-171450">
              <a:buFontTx/>
              <a:buChar char="-"/>
            </a:pPr>
            <a:r>
              <a:rPr lang="en-GB" baseline="0" dirty="0"/>
              <a:t> </a:t>
            </a:r>
            <a:r>
              <a:rPr lang="en-GB" baseline="0" dirty="0" err="1"/>
              <a:t>Roffey</a:t>
            </a:r>
            <a:r>
              <a:rPr lang="en-GB" baseline="0" dirty="0"/>
              <a:t> would incur a penalty under the main contract if the work was not completed on time. He therefore promised Williams additional payments to finish the work on time.</a:t>
            </a:r>
          </a:p>
          <a:p>
            <a:pPr marL="171450" indent="-171450">
              <a:buFontTx/>
              <a:buChar char="-"/>
            </a:pPr>
            <a:r>
              <a:rPr lang="en-GB" baseline="0" dirty="0"/>
              <a:t>He later went back on this promise and Williams sued him.</a:t>
            </a:r>
          </a:p>
          <a:p>
            <a:pPr marL="171450" indent="-171450">
              <a:buFontTx/>
              <a:buChar char="-"/>
            </a:pPr>
            <a:r>
              <a:rPr lang="en-GB" baseline="0" dirty="0"/>
              <a:t>The Court of Appeal held that Williams was entitled to the additional payment, even though he was only doing what he was already contractually bound to do.</a:t>
            </a:r>
          </a:p>
          <a:p>
            <a:pPr marL="171450" indent="-171450">
              <a:buFontTx/>
              <a:buChar char="-"/>
            </a:pPr>
            <a:r>
              <a:rPr lang="en-GB" baseline="0" dirty="0"/>
              <a:t>The rules in this case allowed Williams to succeed because </a:t>
            </a:r>
            <a:r>
              <a:rPr lang="en-GB" baseline="0" dirty="0" err="1"/>
              <a:t>Roffey</a:t>
            </a:r>
            <a:r>
              <a:rPr lang="en-GB" baseline="0" dirty="0"/>
              <a:t> had:</a:t>
            </a:r>
          </a:p>
          <a:p>
            <a:pPr marL="0" indent="0">
              <a:buFontTx/>
              <a:buNone/>
            </a:pPr>
            <a:r>
              <a:rPr lang="en-GB" baseline="0" dirty="0"/>
              <a:t>Obtained some </a:t>
            </a:r>
            <a:r>
              <a:rPr lang="en-GB" b="1" baseline="0" dirty="0"/>
              <a:t>practical benefit, </a:t>
            </a:r>
            <a:r>
              <a:rPr lang="en-GB" b="0" baseline="0" dirty="0"/>
              <a:t>or avoided detriment; and</a:t>
            </a:r>
          </a:p>
          <a:p>
            <a:pPr marL="0" indent="0">
              <a:buFontTx/>
              <a:buNone/>
            </a:pPr>
            <a:r>
              <a:rPr lang="en-GB" b="0" baseline="0" dirty="0"/>
              <a:t>Entered into the new agreement in the absence of any  </a:t>
            </a:r>
            <a:r>
              <a:rPr lang="en-GB" b="1" baseline="0" dirty="0"/>
              <a:t>economic duress (</a:t>
            </a:r>
            <a:r>
              <a:rPr lang="en-GB" b="0" baseline="0" dirty="0"/>
              <a:t>improper pressure exerted on </a:t>
            </a:r>
            <a:r>
              <a:rPr lang="en-GB" b="0" baseline="0" dirty="0" err="1"/>
              <a:t>Roffey</a:t>
            </a:r>
            <a:r>
              <a:rPr lang="en-GB" b="0" baseline="0" dirty="0"/>
              <a:t> on Williams to force him to make the offer to pay more).</a:t>
            </a:r>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22</a:t>
            </a:fld>
            <a:endParaRPr lang="en-GB"/>
          </a:p>
        </p:txBody>
      </p:sp>
    </p:spTree>
    <p:extLst>
      <p:ext uri="{BB962C8B-B14F-4D97-AF65-F5344CB8AC3E}">
        <p14:creationId xmlns:p14="http://schemas.microsoft.com/office/powerpoint/2010/main" val="1486451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53</a:t>
            </a:r>
          </a:p>
          <a:p>
            <a:r>
              <a:rPr lang="en-GB" dirty="0"/>
              <a:t>A promise to pay part of a debt cannot normally be sufficient consideration</a:t>
            </a:r>
          </a:p>
          <a:p>
            <a:endParaRPr lang="en-GB" dirty="0"/>
          </a:p>
          <a:p>
            <a:r>
              <a:rPr lang="en-GB" dirty="0"/>
              <a:t>If B owes A money, and B promises to</a:t>
            </a:r>
            <a:r>
              <a:rPr lang="en-GB" baseline="0" dirty="0"/>
              <a:t> pay part of the money owed if A will promise not to enforce the rest of the debt, A’s promise is not enforceable. This is because, in promising to pay a small amount, B is agreeing to do </a:t>
            </a:r>
            <a:r>
              <a:rPr lang="en-GB" b="1" baseline="0" dirty="0"/>
              <a:t>less </a:t>
            </a:r>
            <a:r>
              <a:rPr lang="en-GB" b="0" baseline="0" dirty="0"/>
              <a:t>than his existing legal duty and therefore is not suffering any detriment. </a:t>
            </a:r>
          </a:p>
          <a:p>
            <a:endParaRPr lang="en-GB" b="0" baseline="0" dirty="0"/>
          </a:p>
          <a:p>
            <a:r>
              <a:rPr lang="en-GB" b="0" baseline="0" dirty="0"/>
              <a:t>This rule originated in </a:t>
            </a:r>
            <a:r>
              <a:rPr lang="en-GB" b="0" baseline="0" dirty="0" err="1"/>
              <a:t>Pinnels</a:t>
            </a:r>
            <a:r>
              <a:rPr lang="en-GB" b="0" baseline="0" dirty="0"/>
              <a:t> Case [1602].</a:t>
            </a:r>
          </a:p>
          <a:p>
            <a:endParaRPr lang="en-GB" b="0" baseline="0" dirty="0"/>
          </a:p>
          <a:p>
            <a:r>
              <a:rPr lang="en-GB" sz="12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1200" dirty="0"/>
          </a:p>
          <a:p>
            <a:r>
              <a:rPr lang="en-GB" sz="1200" b="1" u="sng" dirty="0"/>
              <a:t>Examples include:</a:t>
            </a:r>
          </a:p>
          <a:p>
            <a:pPr>
              <a:buFontTx/>
              <a:buChar char="-"/>
            </a:pPr>
            <a:r>
              <a:rPr lang="en-GB" sz="1200" dirty="0"/>
              <a:t>Payment before the date the debt is due at the creditor’s request</a:t>
            </a:r>
          </a:p>
          <a:p>
            <a:pPr>
              <a:buFontTx/>
              <a:buChar char="-"/>
            </a:pPr>
            <a:r>
              <a:rPr lang="en-GB" sz="1200" dirty="0"/>
              <a:t>Payment at some place other than where it is due;</a:t>
            </a:r>
          </a:p>
          <a:p>
            <a:pPr>
              <a:buFontTx/>
              <a:buChar char="-"/>
            </a:pPr>
            <a:r>
              <a:rPr lang="en-GB" sz="1200" dirty="0"/>
              <a:t>Payment made using something different as payment – for example goods are accepted instead of money.</a:t>
            </a:r>
          </a:p>
          <a:p>
            <a:endParaRPr lang="en-GB" b="0" baseline="0" dirty="0"/>
          </a:p>
          <a:p>
            <a:r>
              <a:rPr lang="en-GB" b="0" baseline="0" dirty="0"/>
              <a:t>In these examples, what is actually happening is that the parties are re-negotiating the deal on terms slightly different from those of the original contract; or, to put it another way, the creditor is agreeing with the debtor that he will not enforce the original promise in return for the debtors agreement to a different promise. </a:t>
            </a: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55/56</a:t>
            </a:r>
          </a:p>
        </p:txBody>
      </p:sp>
      <p:sp>
        <p:nvSpPr>
          <p:cNvPr id="4" name="Slide Number Placeholder 3"/>
          <p:cNvSpPr>
            <a:spLocks noGrp="1"/>
          </p:cNvSpPr>
          <p:nvPr>
            <p:ph type="sldNum" sz="quarter" idx="5"/>
          </p:nvPr>
        </p:nvSpPr>
        <p:spPr/>
        <p:txBody>
          <a:bodyPr/>
          <a:lstStyle/>
          <a:p>
            <a:fld id="{B8DDC805-DD48-4477-8433-E2D6D50ACE40}" type="slidenum">
              <a:rPr lang="en-GB" smtClean="0"/>
              <a:t>24</a:t>
            </a:fld>
            <a:endParaRPr lang="en-GB"/>
          </a:p>
        </p:txBody>
      </p:sp>
    </p:spTree>
    <p:extLst>
      <p:ext uri="{BB962C8B-B14F-4D97-AF65-F5344CB8AC3E}">
        <p14:creationId xmlns:p14="http://schemas.microsoft.com/office/powerpoint/2010/main" val="17551026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55/56</a:t>
            </a:r>
          </a:p>
        </p:txBody>
      </p:sp>
      <p:sp>
        <p:nvSpPr>
          <p:cNvPr id="4" name="Slide Number Placeholder 3"/>
          <p:cNvSpPr>
            <a:spLocks noGrp="1"/>
          </p:cNvSpPr>
          <p:nvPr>
            <p:ph type="sldNum" sz="quarter" idx="5"/>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3840487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52 </a:t>
            </a:r>
          </a:p>
          <a:p>
            <a:r>
              <a:rPr lang="en-GB" dirty="0"/>
              <a:t>General rule: using the performance of a duty owed to a third party under an existing contract will be good consideration.</a:t>
            </a:r>
          </a:p>
          <a:p>
            <a:r>
              <a:rPr lang="en-GB" dirty="0"/>
              <a:t>This can be seen in </a:t>
            </a:r>
            <a:r>
              <a:rPr lang="en-GB" dirty="0" err="1"/>
              <a:t>Scotson</a:t>
            </a:r>
            <a:r>
              <a:rPr lang="en-GB" dirty="0"/>
              <a:t> v Peg [1861]</a:t>
            </a:r>
          </a:p>
          <a:p>
            <a:r>
              <a:rPr lang="en-GB" dirty="0"/>
              <a:t>-involves contracts</a:t>
            </a:r>
            <a:r>
              <a:rPr lang="en-GB" baseline="0" dirty="0"/>
              <a:t> for the delivery of coal</a:t>
            </a:r>
          </a:p>
          <a:p>
            <a:pPr marL="171450" indent="-171450">
              <a:buFontTx/>
              <a:buChar char="-"/>
            </a:pPr>
            <a:r>
              <a:rPr lang="en-GB" baseline="0" dirty="0"/>
              <a:t>The original contract was made between </a:t>
            </a:r>
            <a:r>
              <a:rPr lang="en-GB" baseline="0" dirty="0" err="1"/>
              <a:t>Scotson</a:t>
            </a:r>
            <a:r>
              <a:rPr lang="en-GB" baseline="0" dirty="0"/>
              <a:t> and X, under which </a:t>
            </a:r>
            <a:r>
              <a:rPr lang="en-GB" baseline="0" dirty="0" err="1"/>
              <a:t>Scotson</a:t>
            </a:r>
            <a:r>
              <a:rPr lang="en-GB" baseline="0" dirty="0"/>
              <a:t> would supply and deliver coal under the instruction of X. </a:t>
            </a:r>
          </a:p>
          <a:p>
            <a:pPr marL="171450" indent="-171450">
              <a:buFontTx/>
              <a:buChar char="-"/>
            </a:pPr>
            <a:r>
              <a:rPr lang="en-GB" baseline="0" dirty="0"/>
              <a:t>However, X then sold the coal to </a:t>
            </a:r>
            <a:r>
              <a:rPr lang="en-GB" baseline="0" dirty="0" err="1"/>
              <a:t>Pegg</a:t>
            </a:r>
            <a:r>
              <a:rPr lang="en-GB" baseline="0" dirty="0"/>
              <a:t>, and an agreement was made by which </a:t>
            </a:r>
            <a:r>
              <a:rPr lang="en-GB" baseline="0" dirty="0" err="1"/>
              <a:t>Scotson</a:t>
            </a:r>
            <a:r>
              <a:rPr lang="en-GB" baseline="0" dirty="0"/>
              <a:t> would deliver the coal directly to </a:t>
            </a:r>
            <a:r>
              <a:rPr lang="en-GB" baseline="0" dirty="0" err="1"/>
              <a:t>Pegg</a:t>
            </a:r>
            <a:r>
              <a:rPr lang="en-GB" baseline="0" dirty="0"/>
              <a:t>.</a:t>
            </a:r>
          </a:p>
          <a:p>
            <a:pPr marL="171450" indent="-171450">
              <a:buFontTx/>
              <a:buChar char="-"/>
            </a:pPr>
            <a:r>
              <a:rPr lang="en-GB" baseline="0" dirty="0"/>
              <a:t>It was held that he agreement between </a:t>
            </a:r>
            <a:r>
              <a:rPr lang="en-GB" baseline="0" dirty="0" err="1"/>
              <a:t>Pegg</a:t>
            </a:r>
            <a:r>
              <a:rPr lang="en-GB" baseline="0" dirty="0"/>
              <a:t> and </a:t>
            </a:r>
            <a:r>
              <a:rPr lang="en-GB" baseline="0" dirty="0" err="1"/>
              <a:t>Scotson</a:t>
            </a:r>
            <a:r>
              <a:rPr lang="en-GB" baseline="0" dirty="0"/>
              <a:t> was valid, and the fact that </a:t>
            </a:r>
            <a:r>
              <a:rPr lang="en-GB" baseline="0" dirty="0" err="1"/>
              <a:t>Scotson</a:t>
            </a:r>
            <a:r>
              <a:rPr lang="en-GB" baseline="0" dirty="0"/>
              <a:t> was already bound to deliver the coal under his original contract with X made no difference to this finding.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1869991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96DFF08F-DC6B-4601-B491-B0F83F6DD2DA}" type="datetimeFigureOut">
              <a:rPr lang="en-US" dirty="0"/>
              <a:pPr/>
              <a:t>2/4/2022</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2/4/2022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4.m4a"/><Relationship Id="rId7" Type="http://schemas.openxmlformats.org/officeDocument/2006/relationships/image" Target="../media/image3.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4.xml"/><Relationship Id="rId10" Type="http://schemas.openxmlformats.org/officeDocument/2006/relationships/image" Target="../media/image1.png"/><Relationship Id="rId4" Type="http://schemas.openxmlformats.org/officeDocument/2006/relationships/slideLayout" Target="../slideLayouts/slideLayout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CONSIDERATION	</a:t>
            </a:r>
          </a:p>
        </p:txBody>
      </p:sp>
      <p:sp>
        <p:nvSpPr>
          <p:cNvPr id="3" name="Subtitle 2"/>
          <p:cNvSpPr>
            <a:spLocks noGrp="1"/>
          </p:cNvSpPr>
          <p:nvPr>
            <p:ph type="subTitle" idx="1"/>
          </p:nvPr>
        </p:nvSpPr>
        <p:spPr/>
        <p:txBody>
          <a:bodyPr/>
          <a:lstStyle/>
          <a:p>
            <a:r>
              <a:rPr lang="en-GB" dirty="0"/>
              <a:t>Laura Knight</a:t>
            </a:r>
          </a:p>
        </p:txBody>
      </p:sp>
      <p:pic>
        <p:nvPicPr>
          <p:cNvPr id="5" name="Audio 4">
            <a:hlinkClick r:id="" action="ppaction://media"/>
            <a:extLst>
              <a:ext uri="{FF2B5EF4-FFF2-40B4-BE49-F238E27FC236}">
                <a16:creationId xmlns:a16="http://schemas.microsoft.com/office/drawing/2014/main" id="{7EFC6DE8-EF47-457A-912D-A7EDEA7897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97318146"/>
      </p:ext>
    </p:extLst>
  </p:cSld>
  <p:clrMapOvr>
    <a:masterClrMapping/>
  </p:clrMapOvr>
  <mc:AlternateContent xmlns:mc="http://schemas.openxmlformats.org/markup-compatibility/2006" xmlns:p14="http://schemas.microsoft.com/office/powerpoint/2010/main">
    <mc:Choice Requires="p14">
      <p:transition spd="slow" p14:dur="2000" advTm="13072"/>
    </mc:Choice>
    <mc:Fallback xmlns="">
      <p:transition spd="slow" advTm="1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45720" indent="0">
              <a:buNone/>
            </a:pPr>
            <a:r>
              <a:rPr lang="en-GB" sz="3600" dirty="0"/>
              <a:t>By the end of this session, you should be able to……</a:t>
            </a:r>
          </a:p>
          <a:p>
            <a:r>
              <a:rPr lang="en-GB" sz="3600" dirty="0"/>
              <a:t> </a:t>
            </a:r>
            <a:r>
              <a:rPr lang="en-GB" sz="3600" dirty="0">
                <a:solidFill>
                  <a:schemeClr val="tx1"/>
                </a:solidFill>
              </a:rPr>
              <a:t>explain the concept of consideration in contract</a:t>
            </a:r>
          </a:p>
          <a:p>
            <a:r>
              <a:rPr lang="en-GB" sz="3600" dirty="0">
                <a:solidFill>
                  <a:schemeClr val="tx1"/>
                </a:solidFill>
              </a:rPr>
              <a:t>Describe the rules for determining a party’s intention to enter into a contract</a:t>
            </a:r>
          </a:p>
        </p:txBody>
      </p:sp>
      <p:pic>
        <p:nvPicPr>
          <p:cNvPr id="4" name="Audio 3">
            <a:hlinkClick r:id="" action="ppaction://media"/>
            <a:extLst>
              <a:ext uri="{FF2B5EF4-FFF2-40B4-BE49-F238E27FC236}">
                <a16:creationId xmlns:a16="http://schemas.microsoft.com/office/drawing/2014/main" id="{A1C38FF7-257C-4228-A6A4-58CD5E5EF8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4151539"/>
      </p:ext>
    </p:extLst>
  </p:cSld>
  <p:clrMapOvr>
    <a:masterClrMapping/>
  </p:clrMapOvr>
  <mc:AlternateContent xmlns:mc="http://schemas.openxmlformats.org/markup-compatibility/2006" xmlns:p14="http://schemas.microsoft.com/office/powerpoint/2010/main">
    <mc:Choice Requires="p14">
      <p:transition spd="slow" p14:dur="2000" advTm="14605"/>
    </mc:Choice>
    <mc:Fallback xmlns="">
      <p:transition spd="slow" advTm="1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139321"/>
          </a:xfrm>
          <a:prstGeom prst="rect">
            <a:avLst/>
          </a:prstGeom>
          <a:noFill/>
        </p:spPr>
        <p:txBody>
          <a:bodyPr wrap="square" rtlCol="0">
            <a:spAutoFit/>
          </a:bodyPr>
          <a:lstStyle/>
          <a:p>
            <a:r>
              <a:rPr lang="en-GB" dirty="0"/>
              <a:t>							CONSIDERATION:</a:t>
            </a:r>
          </a:p>
          <a:p>
            <a:endParaRPr lang="en-GB" dirty="0"/>
          </a:p>
          <a:p>
            <a:r>
              <a:rPr lang="en-GB" dirty="0"/>
              <a:t>Seller                  provides goods – or promises to provide goods</a:t>
            </a:r>
          </a:p>
          <a:p>
            <a:r>
              <a:rPr lang="en-GB" dirty="0"/>
              <a:t>	</a:t>
            </a:r>
          </a:p>
          <a:p>
            <a:r>
              <a:rPr lang="en-GB" dirty="0"/>
              <a:t>			                       in exchange for . . .</a:t>
            </a:r>
          </a:p>
          <a:p>
            <a:endParaRPr lang="en-GB" dirty="0"/>
          </a:p>
          <a:p>
            <a:r>
              <a:rPr lang="en-GB" dirty="0"/>
              <a:t>Provides money – or promises to provide money				Buyer</a:t>
            </a:r>
          </a:p>
          <a:p>
            <a:endParaRPr lang="en-GB" dirty="0"/>
          </a:p>
          <a:p>
            <a:endParaRPr lang="en-GB" dirty="0"/>
          </a:p>
          <a:p>
            <a:r>
              <a:rPr lang="en-GB" dirty="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2" name="Audio 1">
            <a:hlinkClick r:id="" action="ppaction://media"/>
            <a:extLst>
              <a:ext uri="{FF2B5EF4-FFF2-40B4-BE49-F238E27FC236}">
                <a16:creationId xmlns:a16="http://schemas.microsoft.com/office/drawing/2014/main" id="{BFA16BA6-05E4-4052-AA08-469B1C0609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76305844"/>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consideration</a:t>
            </a:r>
          </a:p>
        </p:txBody>
      </p:sp>
      <p:sp>
        <p:nvSpPr>
          <p:cNvPr id="3" name="Content Placeholder 2"/>
          <p:cNvSpPr>
            <a:spLocks noGrp="1"/>
          </p:cNvSpPr>
          <p:nvPr>
            <p:ph idx="1"/>
          </p:nvPr>
        </p:nvSpPr>
        <p:spPr>
          <a:xfrm>
            <a:off x="1143000" y="2057400"/>
            <a:ext cx="9872871" cy="672921"/>
          </a:xfrm>
        </p:spPr>
        <p:txBody>
          <a:bodyPr/>
          <a:lstStyle/>
          <a:p>
            <a:pPr marL="45720" indent="0">
              <a:buNone/>
            </a:pPr>
            <a:r>
              <a:rPr lang="en-GB" dirty="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a:t>Can you think of some examples of consideration?</a:t>
            </a:r>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a:t>Money</a:t>
            </a:r>
            <a:r>
              <a:rPr lang="en-GB" dirty="0"/>
              <a:t> </a:t>
            </a:r>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6"/>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a:t>Promise to perform a service</a:t>
            </a:r>
          </a:p>
        </p:txBody>
      </p:sp>
      <p:pic>
        <p:nvPicPr>
          <p:cNvPr id="12" name="Picture 11"/>
          <p:cNvPicPr>
            <a:picLocks noChangeAspect="1"/>
          </p:cNvPicPr>
          <p:nvPr/>
        </p:nvPicPr>
        <p:blipFill>
          <a:blip r:embed="rId7"/>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a:t>Hand over goods</a:t>
            </a:r>
          </a:p>
        </p:txBody>
      </p:sp>
      <p:pic>
        <p:nvPicPr>
          <p:cNvPr id="14" name="Picture 13"/>
          <p:cNvPicPr>
            <a:picLocks noChangeAspect="1"/>
          </p:cNvPicPr>
          <p:nvPr/>
        </p:nvPicPr>
        <p:blipFill>
          <a:blip r:embed="rId8"/>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a:t>Promise to refrain from a course of action</a:t>
            </a:r>
          </a:p>
        </p:txBody>
      </p:sp>
      <p:pic>
        <p:nvPicPr>
          <p:cNvPr id="16" name="Picture 15"/>
          <p:cNvPicPr>
            <a:picLocks noChangeAspect="1"/>
          </p:cNvPicPr>
          <p:nvPr/>
        </p:nvPicPr>
        <p:blipFill>
          <a:blip r:embed="rId9"/>
          <a:stretch>
            <a:fillRect/>
          </a:stretch>
        </p:blipFill>
        <p:spPr>
          <a:xfrm>
            <a:off x="3276134" y="5269283"/>
            <a:ext cx="1934457" cy="1069716"/>
          </a:xfrm>
          <a:prstGeom prst="rect">
            <a:avLst/>
          </a:prstGeom>
        </p:spPr>
      </p:pic>
      <p:pic>
        <p:nvPicPr>
          <p:cNvPr id="4" name="Audio 3">
            <a:hlinkClick r:id="" action="ppaction://media"/>
            <a:extLst>
              <a:ext uri="{FF2B5EF4-FFF2-40B4-BE49-F238E27FC236}">
                <a16:creationId xmlns:a16="http://schemas.microsoft.com/office/drawing/2014/main" id="{DA14C1FC-62C2-44B5-B275-C8DA4CB3FF37}"/>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018802143"/>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circle(in)">
                                      <p:cBhvr>
                                        <p:cTn id="29" dur="20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14"/>
                                        </p:tgtEl>
                                        <p:attrNameLst>
                                          <p:attrName>style.visibility</p:attrName>
                                        </p:attrNameLst>
                                      </p:cBhvr>
                                      <p:to>
                                        <p:strVal val="visible"/>
                                      </p:to>
                                    </p:set>
                                    <p:anim calcmode="lin" valueType="num">
                                      <p:cBhvr additive="base">
                                        <p:cTn id="52" dur="500" fill="hold"/>
                                        <p:tgtEl>
                                          <p:spTgt spid="14"/>
                                        </p:tgtEl>
                                        <p:attrNameLst>
                                          <p:attrName>ppt_x</p:attrName>
                                        </p:attrNameLst>
                                      </p:cBhvr>
                                      <p:tavLst>
                                        <p:tav tm="0">
                                          <p:val>
                                            <p:strVal val="#ppt_x"/>
                                          </p:val>
                                        </p:tav>
                                        <p:tav tm="100000">
                                          <p:val>
                                            <p:strVal val="#ppt_x"/>
                                          </p:val>
                                        </p:tav>
                                      </p:tavLst>
                                    </p:anim>
                                    <p:anim calcmode="lin" valueType="num">
                                      <p:cBhvr additive="base">
                                        <p:cTn id="5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4"/>
                </p:tgtEl>
              </p:cMediaNode>
            </p:audio>
          </p:childTnLst>
        </p:cTn>
      </p:par>
    </p:tnLst>
    <p:bldLst>
      <p:bldP spid="3" grpId="0" build="p"/>
      <p:bldP spid="6" grpId="0" animBg="1"/>
      <p:bldP spid="7" grpId="0"/>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consideration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i="1" dirty="0">
                <a:solidFill>
                  <a:schemeClr val="tx1"/>
                </a:solidFill>
              </a:rPr>
              <a:t> An act or forbearance of one party; or the promise thereof, is the price for which the promise of the other is bought, and the promise thus given for value is enforceable </a:t>
            </a:r>
            <a:r>
              <a:rPr lang="en-GB" sz="2800" dirty="0"/>
              <a:t>– </a:t>
            </a:r>
            <a:r>
              <a:rPr lang="en-GB" sz="2800" dirty="0">
                <a:solidFill>
                  <a:srgbClr val="FF0000"/>
                </a:solidFill>
              </a:rPr>
              <a:t>Dunlop v Selfridge [1915]</a:t>
            </a:r>
          </a:p>
          <a:p>
            <a:pPr marL="45720" indent="0">
              <a:buNone/>
            </a:pPr>
            <a:endParaRPr lang="en-GB" sz="2800" dirty="0">
              <a:solidFill>
                <a:srgbClr val="FF0000"/>
              </a:solidFill>
            </a:endParaRPr>
          </a:p>
          <a:p>
            <a:pPr>
              <a:buFont typeface="Wingdings" panose="05000000000000000000" pitchFamily="2" charset="2"/>
              <a:buChar char="v"/>
            </a:pPr>
            <a:r>
              <a:rPr lang="en-GB" sz="2800" dirty="0"/>
              <a:t> </a:t>
            </a:r>
            <a:r>
              <a:rPr lang="en-GB" sz="2800" i="1" dirty="0">
                <a:solidFill>
                  <a:srgbClr val="0070C0"/>
                </a:solidFill>
              </a:rPr>
              <a:t>“ A valuable consideration . . . May consist either in some right, interest, profit or benefit accruing to the one party, or some forbearance, detriment, loss, or responsibility, given, suffered, or undertaken by the other” </a:t>
            </a:r>
            <a:r>
              <a:rPr lang="en-GB" sz="2800" dirty="0">
                <a:solidFill>
                  <a:srgbClr val="FF0000"/>
                </a:solidFill>
              </a:rPr>
              <a:t>– Currie v Misa [1875]</a:t>
            </a:r>
          </a:p>
        </p:txBody>
      </p:sp>
      <p:pic>
        <p:nvPicPr>
          <p:cNvPr id="5" name="Audio 4">
            <a:hlinkClick r:id="" action="ppaction://media"/>
            <a:extLst>
              <a:ext uri="{FF2B5EF4-FFF2-40B4-BE49-F238E27FC236}">
                <a16:creationId xmlns:a16="http://schemas.microsoft.com/office/drawing/2014/main" id="{B5569336-6D14-4AF7-8080-A4B0BE88A2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38462518"/>
      </p:ext>
    </p:extLst>
  </p:cSld>
  <p:clrMapOvr>
    <a:masterClrMapping/>
  </p:clrMapOvr>
  <mc:AlternateContent xmlns:mc="http://schemas.openxmlformats.org/markup-compatibility/2006" xmlns:p14="http://schemas.microsoft.com/office/powerpoint/2010/main">
    <mc:Choice Requires="p14">
      <p:transition spd="slow" p14:dur="2000" advTm="140853"/>
    </mc:Choice>
    <mc:Fallback xmlns="">
      <p:transition spd="slow" advTm="14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requirement</a:t>
            </a:r>
          </a:p>
        </p:txBody>
      </p:sp>
      <p:sp>
        <p:nvSpPr>
          <p:cNvPr id="3" name="Content Placeholder 2"/>
          <p:cNvSpPr>
            <a:spLocks noGrp="1"/>
          </p:cNvSpPr>
          <p:nvPr>
            <p:ph idx="1"/>
          </p:nvPr>
        </p:nvSpPr>
        <p:spPr/>
        <p:txBody>
          <a:bodyPr/>
          <a:lstStyle/>
          <a:p>
            <a:pPr marL="45720" indent="0">
              <a:buNone/>
            </a:pPr>
            <a:r>
              <a:rPr lang="en-GB" dirty="0">
                <a:solidFill>
                  <a:schemeClr val="tx1"/>
                </a:solidFill>
              </a:rPr>
              <a:t>What happens in the scenario where a person agrees to buy a gift for another person? </a:t>
            </a:r>
          </a:p>
        </p:txBody>
      </p:sp>
      <p:pic>
        <p:nvPicPr>
          <p:cNvPr id="4" name="Picture 3"/>
          <p:cNvPicPr>
            <a:picLocks noChangeAspect="1"/>
          </p:cNvPicPr>
          <p:nvPr/>
        </p:nvPicPr>
        <p:blipFill>
          <a:blip r:embed="rId5"/>
          <a:stretch>
            <a:fillRect/>
          </a:stretch>
        </p:blipFill>
        <p:spPr>
          <a:xfrm>
            <a:off x="8396496" y="314325"/>
            <a:ext cx="2619375" cy="1743075"/>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a:t>						</a:t>
            </a:r>
            <a:r>
              <a:rPr lang="en-GB" sz="2400" b="1" dirty="0"/>
              <a:t>BARE GIFT:</a:t>
            </a:r>
          </a:p>
          <a:p>
            <a:endParaRPr lang="en-GB" dirty="0"/>
          </a:p>
          <a:p>
            <a:r>
              <a:rPr lang="en-GB" dirty="0"/>
              <a:t>Giver 			provides goods- or promises to provide goods</a:t>
            </a:r>
          </a:p>
          <a:p>
            <a:endParaRPr lang="en-GB" dirty="0"/>
          </a:p>
          <a:p>
            <a:r>
              <a:rPr lang="en-GB" dirty="0"/>
              <a:t>				In exchange for . . . </a:t>
            </a:r>
          </a:p>
          <a:p>
            <a:endParaRPr lang="en-GB" dirty="0"/>
          </a:p>
          <a:p>
            <a:r>
              <a:rPr lang="en-GB" dirty="0"/>
              <a:t>					nothing in return			Recipient</a:t>
            </a:r>
          </a:p>
          <a:p>
            <a:endParaRPr lang="en-GB" dirty="0"/>
          </a:p>
          <a:p>
            <a:endParaRPr lang="en-GB" dirty="0"/>
          </a:p>
          <a:p>
            <a:r>
              <a:rPr lang="en-GB" dirty="0"/>
              <a:t>					</a:t>
            </a:r>
            <a:r>
              <a:rPr lang="en-GB" sz="2400" b="1" dirty="0"/>
              <a:t>= NO CONTRACT</a:t>
            </a:r>
          </a:p>
          <a:p>
            <a:endParaRPr lang="en-GB" dirty="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a:t>EXCEPTION: </a:t>
            </a:r>
          </a:p>
          <a:p>
            <a:endParaRPr lang="en-GB" dirty="0"/>
          </a:p>
          <a:p>
            <a:r>
              <a:rPr lang="en-GB" dirty="0"/>
              <a:t>A promise does not need to be supported by consideration if it is contained in a deed. </a:t>
            </a:r>
          </a:p>
        </p:txBody>
      </p:sp>
      <p:pic>
        <p:nvPicPr>
          <p:cNvPr id="7" name="Audio 6">
            <a:hlinkClick r:id="" action="ppaction://media"/>
            <a:extLst>
              <a:ext uri="{FF2B5EF4-FFF2-40B4-BE49-F238E27FC236}">
                <a16:creationId xmlns:a16="http://schemas.microsoft.com/office/drawing/2014/main" id="{230A3A10-3B06-4FE8-83E6-ADE54C8A69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05754139"/>
      </p:ext>
    </p:extLst>
  </p:cSld>
  <p:clrMapOvr>
    <a:masterClrMapping/>
  </p:clrMapOvr>
  <mc:AlternateContent xmlns:mc="http://schemas.openxmlformats.org/markup-compatibility/2006" xmlns:p14="http://schemas.microsoft.com/office/powerpoint/2010/main">
    <mc:Choice Requires="p14">
      <p:transition spd="slow" p14:dur="2000" advTm="94854"/>
    </mc:Choice>
    <mc:Fallback xmlns="">
      <p:transition spd="slow" advTm="9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pic>
        <p:nvPicPr>
          <p:cNvPr id="5" name="Audio 4">
            <a:hlinkClick r:id="" action="ppaction://media"/>
            <a:extLst>
              <a:ext uri="{FF2B5EF4-FFF2-40B4-BE49-F238E27FC236}">
                <a16:creationId xmlns:a16="http://schemas.microsoft.com/office/drawing/2014/main" id="{2D09749F-D37D-4007-A8B3-FBCD0621B63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06559384"/>
      </p:ext>
    </p:extLst>
  </p:cSld>
  <p:clrMapOvr>
    <a:masterClrMapping/>
  </p:clrMapOvr>
  <mc:AlternateContent xmlns:mc="http://schemas.openxmlformats.org/markup-compatibility/2006" xmlns:p14="http://schemas.microsoft.com/office/powerpoint/2010/main">
    <mc:Choice Requires="p14">
      <p:transition spd="slow" p14:dur="2000" advTm="129081"/>
    </mc:Choice>
    <mc:Fallback xmlns="">
      <p:transition spd="slow" advTm="129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1000"/>
                                        <p:tgtEl>
                                          <p:spTgt spid="3">
                                            <p:txEl>
                                              <p:pRg st="2" end="2"/>
                                            </p:txEl>
                                          </p:spTgt>
                                        </p:tgtEl>
                                      </p:cBhvr>
                                    </p:animEffect>
                                    <p:anim calcmode="lin" valueType="num">
                                      <p:cBhvr>
                                        <p:cTn id="3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and executory consideration</a:t>
            </a:r>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a:t>Past </a:t>
            </a:r>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a:t>Present</a:t>
            </a:r>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a:t>Future</a:t>
            </a:r>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a:t>Agreement made for . . . </a:t>
            </a:r>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a:t>Past consideration</a:t>
            </a:r>
          </a:p>
          <a:p>
            <a:pPr algn="ctr"/>
            <a:endParaRPr lang="en-GB" dirty="0"/>
          </a:p>
          <a:p>
            <a:pPr algn="ctr"/>
            <a:r>
              <a:rPr lang="en-GB" dirty="0"/>
              <a:t>Performance prior to agreement</a:t>
            </a:r>
          </a:p>
          <a:p>
            <a:pPr algn="ctr"/>
            <a:endParaRPr lang="en-GB" dirty="0"/>
          </a:p>
          <a:p>
            <a:pPr algn="ctr"/>
            <a:endParaRPr lang="en-GB" dirty="0"/>
          </a:p>
          <a:p>
            <a:pPr algn="ctr"/>
            <a:r>
              <a:rPr lang="en-GB" dirty="0"/>
              <a:t>NOT VALID</a:t>
            </a:r>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a:t>Executed consideration</a:t>
            </a:r>
          </a:p>
          <a:p>
            <a:endParaRPr lang="en-GB" dirty="0"/>
          </a:p>
          <a:p>
            <a:r>
              <a:rPr lang="en-GB" dirty="0"/>
              <a:t>Has been performed</a:t>
            </a:r>
          </a:p>
          <a:p>
            <a:r>
              <a:rPr lang="en-GB" dirty="0"/>
              <a:t>(after the agreement)</a:t>
            </a:r>
          </a:p>
          <a:p>
            <a:endParaRPr lang="en-GB" dirty="0"/>
          </a:p>
          <a:p>
            <a:endParaRPr lang="en-GB" dirty="0"/>
          </a:p>
          <a:p>
            <a:endParaRPr lang="en-GB" dirty="0"/>
          </a:p>
          <a:p>
            <a:endParaRPr lang="en-GB" dirty="0"/>
          </a:p>
          <a:p>
            <a:r>
              <a:rPr lang="en-GB" dirty="0"/>
              <a:t>                VALID</a:t>
            </a:r>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a:t>Executory consideration</a:t>
            </a:r>
          </a:p>
          <a:p>
            <a:pPr algn="ctr"/>
            <a:endParaRPr lang="en-GB" dirty="0"/>
          </a:p>
          <a:p>
            <a:pPr algn="ctr"/>
            <a:r>
              <a:rPr lang="en-GB" dirty="0"/>
              <a:t>Promise to perform in the future</a:t>
            </a:r>
          </a:p>
          <a:p>
            <a:pPr algn="ctr"/>
            <a:endParaRPr lang="en-GB" dirty="0"/>
          </a:p>
          <a:p>
            <a:pPr algn="ctr"/>
            <a:endParaRPr lang="en-GB" dirty="0"/>
          </a:p>
          <a:p>
            <a:pPr algn="ctr"/>
            <a:endParaRPr lang="en-GB" dirty="0"/>
          </a:p>
          <a:p>
            <a:pPr algn="ctr"/>
            <a:r>
              <a:rPr lang="en-GB" dirty="0"/>
              <a:t>VALID</a:t>
            </a:r>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FD151B9E-0968-4CC5-B577-7A9FF5DD8A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1824820"/>
      </p:ext>
    </p:extLst>
  </p:cSld>
  <p:clrMapOvr>
    <a:masterClrMapping/>
  </p:clrMapOvr>
  <mc:AlternateContent xmlns:mc="http://schemas.openxmlformats.org/markup-compatibility/2006" xmlns:p14="http://schemas.microsoft.com/office/powerpoint/2010/main">
    <mc:Choice Requires="p14">
      <p:transition spd="slow" p14:dur="2000" advTm="77114"/>
    </mc:Choice>
    <mc:Fallback xmlns="">
      <p:transition spd="slow" advTm="77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rules governing consideration</a:t>
            </a:r>
          </a:p>
        </p:txBody>
      </p:sp>
      <p:sp>
        <p:nvSpPr>
          <p:cNvPr id="3" name="Content Placeholder 2"/>
          <p:cNvSpPr>
            <a:spLocks noGrp="1"/>
          </p:cNvSpPr>
          <p:nvPr>
            <p:ph idx="1"/>
          </p:nvPr>
        </p:nvSpPr>
        <p:spPr/>
        <p:txBody>
          <a:bodyPr>
            <a:normAutofit/>
          </a:bodyPr>
          <a:lstStyle/>
          <a:p>
            <a:pPr marL="45720" indent="0" algn="ctr">
              <a:buNone/>
            </a:pPr>
            <a:r>
              <a:rPr lang="en-GB" sz="4000" dirty="0"/>
              <a:t>1. </a:t>
            </a:r>
            <a:r>
              <a:rPr lang="en-GB" sz="4000" dirty="0">
                <a:solidFill>
                  <a:srgbClr val="0070C0"/>
                </a:solidFill>
              </a:rPr>
              <a:t>Consideration must move from the </a:t>
            </a:r>
            <a:r>
              <a:rPr lang="en-GB" sz="4000" dirty="0" err="1">
                <a:solidFill>
                  <a:srgbClr val="0070C0"/>
                </a:solidFill>
              </a:rPr>
              <a:t>promisee</a:t>
            </a:r>
            <a:r>
              <a:rPr lang="en-GB" sz="4000" dirty="0">
                <a:solidFill>
                  <a:srgbClr val="0070C0"/>
                </a:solidFill>
              </a:rPr>
              <a:t>;</a:t>
            </a:r>
          </a:p>
          <a:p>
            <a:pPr marL="45720" indent="0" algn="ctr">
              <a:buNone/>
            </a:pPr>
            <a:r>
              <a:rPr lang="en-GB" sz="4000" dirty="0"/>
              <a:t>2. </a:t>
            </a:r>
            <a:r>
              <a:rPr lang="en-GB" sz="4000" dirty="0">
                <a:solidFill>
                  <a:srgbClr val="FF0000"/>
                </a:solidFill>
              </a:rPr>
              <a:t>Consideration must not be past;</a:t>
            </a:r>
          </a:p>
          <a:p>
            <a:pPr marL="45720" indent="0" algn="ctr">
              <a:buNone/>
            </a:pPr>
            <a:r>
              <a:rPr lang="en-GB" sz="4000" dirty="0"/>
              <a:t>3. </a:t>
            </a:r>
            <a:r>
              <a:rPr lang="en-GB" sz="4000" dirty="0">
                <a:solidFill>
                  <a:srgbClr val="92D050"/>
                </a:solidFill>
              </a:rPr>
              <a:t>Consideration need not be adequate; and</a:t>
            </a:r>
          </a:p>
          <a:p>
            <a:pPr marL="45720" indent="0" algn="ctr">
              <a:buNone/>
            </a:pPr>
            <a:r>
              <a:rPr lang="en-GB" sz="4000" dirty="0"/>
              <a:t>4. </a:t>
            </a:r>
            <a:r>
              <a:rPr lang="en-GB" sz="4000" dirty="0">
                <a:solidFill>
                  <a:srgbClr val="7030A0"/>
                </a:solidFill>
              </a:rPr>
              <a:t>Consideration must be sufficient</a:t>
            </a:r>
          </a:p>
        </p:txBody>
      </p:sp>
      <p:pic>
        <p:nvPicPr>
          <p:cNvPr id="4" name="Audio 3">
            <a:hlinkClick r:id="" action="ppaction://media"/>
            <a:extLst>
              <a:ext uri="{FF2B5EF4-FFF2-40B4-BE49-F238E27FC236}">
                <a16:creationId xmlns:a16="http://schemas.microsoft.com/office/drawing/2014/main" id="{D3B148B1-5685-4FC3-B8F3-9659445BB1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5628309"/>
      </p:ext>
    </p:extLst>
  </p:cSld>
  <p:clrMapOvr>
    <a:masterClrMapping/>
  </p:clrMapOvr>
  <mc:AlternateContent xmlns:mc="http://schemas.openxmlformats.org/markup-compatibility/2006" xmlns:p14="http://schemas.microsoft.com/office/powerpoint/2010/main">
    <mc:Choice Requires="p14">
      <p:transition spd="slow" p14:dur="2000" advTm="27152"/>
    </mc:Choice>
    <mc:Fallback xmlns="">
      <p:transition spd="slow" advTm="27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B0F0"/>
                </a:solidFill>
              </a:rPr>
              <a:t>1. Consideration must move from the </a:t>
            </a:r>
            <a:r>
              <a:rPr lang="en-GB" dirty="0" err="1">
                <a:solidFill>
                  <a:srgbClr val="00B0F0"/>
                </a:solidFill>
              </a:rPr>
              <a:t>promisee</a:t>
            </a:r>
            <a:endParaRPr lang="en-GB" dirty="0">
              <a:solidFill>
                <a:srgbClr val="00B0F0"/>
              </a:solidFill>
            </a:endParaRPr>
          </a:p>
        </p:txBody>
      </p:sp>
      <p:sp>
        <p:nvSpPr>
          <p:cNvPr id="3" name="Content Placeholder 2"/>
          <p:cNvSpPr>
            <a:spLocks noGrp="1"/>
          </p:cNvSpPr>
          <p:nvPr>
            <p:ph idx="1"/>
          </p:nvPr>
        </p:nvSpPr>
        <p:spPr>
          <a:xfrm>
            <a:off x="1143000" y="2340033"/>
            <a:ext cx="8400011" cy="4038600"/>
          </a:xfrm>
        </p:spPr>
        <p:txBody>
          <a:bodyPr>
            <a:normAutofit/>
          </a:bodyPr>
          <a:lstStyle/>
          <a:p>
            <a:pPr marL="45720" indent="0">
              <a:buNone/>
            </a:pPr>
            <a:r>
              <a:rPr lang="en-GB" sz="2800" dirty="0">
                <a:solidFill>
                  <a:srgbClr val="00B0F0"/>
                </a:solidFill>
              </a:rPr>
              <a:t>In order to sue, and enforce a promise, a claimant must usually show that </a:t>
            </a:r>
            <a:r>
              <a:rPr lang="en-GB" sz="2800" b="1" dirty="0">
                <a:solidFill>
                  <a:srgbClr val="00B0F0"/>
                </a:solidFill>
              </a:rPr>
              <a:t>he </a:t>
            </a:r>
            <a:r>
              <a:rPr lang="en-GB" sz="2800" dirty="0">
                <a:solidFill>
                  <a:srgbClr val="00B0F0"/>
                </a:solidFill>
              </a:rPr>
              <a:t>supplied consideration for that promise.</a:t>
            </a:r>
          </a:p>
          <a:p>
            <a:pPr marL="45720" indent="0">
              <a:buNone/>
            </a:pPr>
            <a:r>
              <a:rPr lang="en-GB" sz="2800" dirty="0">
                <a:solidFill>
                  <a:srgbClr val="00B0F0"/>
                </a:solidFill>
              </a:rPr>
              <a:t>Tweddle v Atkinson [1861]</a:t>
            </a:r>
          </a:p>
          <a:p>
            <a:pPr marL="45720" indent="0">
              <a:buNone/>
            </a:pPr>
            <a:r>
              <a:rPr lang="en-GB" sz="2800" dirty="0">
                <a:solidFill>
                  <a:schemeClr val="tx1"/>
                </a:solidFill>
              </a:rPr>
              <a:t>Dunlop Pneumatic Tyre case [1915]</a:t>
            </a:r>
          </a:p>
          <a:p>
            <a:pPr marL="45720" indent="0">
              <a:buNone/>
            </a:pPr>
            <a:r>
              <a:rPr lang="en-GB" sz="2800" dirty="0">
                <a:solidFill>
                  <a:schemeClr val="tx1"/>
                </a:solidFill>
              </a:rPr>
              <a:t>Dunlop could not sue Selfridge because Dunlop had not provided any consideration for the contract between Selfridge and the wholesaler. </a:t>
            </a:r>
          </a:p>
        </p:txBody>
      </p:sp>
      <p:pic>
        <p:nvPicPr>
          <p:cNvPr id="4" name="Picture 3"/>
          <p:cNvPicPr>
            <a:picLocks noChangeAspect="1"/>
          </p:cNvPicPr>
          <p:nvPr/>
        </p:nvPicPr>
        <p:blipFill>
          <a:blip r:embed="rId5"/>
          <a:stretch>
            <a:fillRect/>
          </a:stretch>
        </p:blipFill>
        <p:spPr>
          <a:xfrm>
            <a:off x="9848504" y="4359333"/>
            <a:ext cx="1905000" cy="1819275"/>
          </a:xfrm>
          <a:prstGeom prst="rect">
            <a:avLst/>
          </a:prstGeom>
        </p:spPr>
      </p:pic>
      <p:pic>
        <p:nvPicPr>
          <p:cNvPr id="5" name="Audio 4">
            <a:hlinkClick r:id="" action="ppaction://media"/>
            <a:extLst>
              <a:ext uri="{FF2B5EF4-FFF2-40B4-BE49-F238E27FC236}">
                <a16:creationId xmlns:a16="http://schemas.microsoft.com/office/drawing/2014/main" id="{741CEA6E-4D28-4967-A1AB-3E308A0138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0823745"/>
      </p:ext>
    </p:extLst>
  </p:cSld>
  <p:clrMapOvr>
    <a:masterClrMapping/>
  </p:clrMapOvr>
  <mc:AlternateContent xmlns:mc="http://schemas.openxmlformats.org/markup-compatibility/2006" xmlns:p14="http://schemas.microsoft.com/office/powerpoint/2010/main">
    <mc:Choice Requires="p14">
      <p:transition spd="slow" p14:dur="2000" advTm="153461"/>
    </mc:Choice>
    <mc:Fallback xmlns="">
      <p:transition spd="slow" advTm="153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a:t>2. Consideration must not be past</a:t>
            </a:r>
          </a:p>
        </p:txBody>
      </p:sp>
      <p:sp>
        <p:nvSpPr>
          <p:cNvPr id="3" name="Content Placeholder 2"/>
          <p:cNvSpPr>
            <a:spLocks noGrp="1"/>
          </p:cNvSpPr>
          <p:nvPr>
            <p:ph idx="1"/>
          </p:nvPr>
        </p:nvSpPr>
        <p:spPr>
          <a:xfrm>
            <a:off x="598517" y="1589289"/>
            <a:ext cx="6716684" cy="4506711"/>
          </a:xfrm>
        </p:spPr>
        <p:txBody>
          <a:bodyPr/>
          <a:lstStyle/>
          <a:p>
            <a:pPr marL="45720" indent="0">
              <a:buNone/>
            </a:pPr>
            <a:r>
              <a:rPr lang="en-GB" b="1" i="1" u="sng" dirty="0">
                <a:solidFill>
                  <a:srgbClr val="FF0000"/>
                </a:solidFill>
              </a:rPr>
              <a:t>General rule: </a:t>
            </a:r>
            <a:r>
              <a:rPr lang="en-GB" dirty="0">
                <a:solidFill>
                  <a:srgbClr val="FF0000"/>
                </a:solidFill>
              </a:rPr>
              <a:t>If A promises to pay B for something that B has already done (without prior agreement), this is not valid consideration and there is no                            obligation to pay.</a:t>
            </a:r>
          </a:p>
          <a:p>
            <a:pPr marL="45720" indent="0">
              <a:buNone/>
            </a:pPr>
            <a:endParaRPr lang="en-GB" dirty="0">
              <a:solidFill>
                <a:srgbClr val="FF0000"/>
              </a:solidFill>
            </a:endParaRPr>
          </a:p>
          <a:p>
            <a:pPr marL="45720" indent="0">
              <a:buNone/>
            </a:pPr>
            <a:r>
              <a:rPr lang="en-GB" dirty="0">
                <a:solidFill>
                  <a:srgbClr val="FF0000"/>
                </a:solidFill>
              </a:rPr>
              <a:t>E.g. 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5"/>
          <a:stretch>
            <a:fillRect/>
          </a:stretch>
        </p:blipFill>
        <p:spPr>
          <a:xfrm>
            <a:off x="8270730" y="2704581"/>
            <a:ext cx="3203368" cy="2399434"/>
          </a:xfrm>
          <a:prstGeom prst="rect">
            <a:avLst/>
          </a:prstGeom>
        </p:spPr>
      </p:pic>
      <p:sp>
        <p:nvSpPr>
          <p:cNvPr id="5" name="TextBox 4"/>
          <p:cNvSpPr txBox="1"/>
          <p:nvPr/>
        </p:nvSpPr>
        <p:spPr>
          <a:xfrm>
            <a:off x="1030778" y="5370021"/>
            <a:ext cx="7065818" cy="369332"/>
          </a:xfrm>
          <a:prstGeom prst="rect">
            <a:avLst/>
          </a:prstGeom>
          <a:noFill/>
        </p:spPr>
        <p:txBody>
          <a:bodyPr wrap="square" rtlCol="0">
            <a:spAutoFit/>
          </a:bodyPr>
          <a:lstStyle/>
          <a:p>
            <a:r>
              <a:rPr lang="en-GB" b="1" dirty="0">
                <a:latin typeface="Nirmala UI" panose="020B0502040204020203" pitchFamily="34" charset="0"/>
                <a:cs typeface="Nirmala UI" panose="020B0502040204020203" pitchFamily="34" charset="0"/>
              </a:rPr>
              <a:t>Is it past? – Did the act occur before the promise was made</a:t>
            </a:r>
            <a:r>
              <a:rPr lang="en-GB" dirty="0"/>
              <a:t>?</a:t>
            </a:r>
          </a:p>
        </p:txBody>
      </p:sp>
      <p:pic>
        <p:nvPicPr>
          <p:cNvPr id="6" name="Audio 5">
            <a:hlinkClick r:id="" action="ppaction://media"/>
            <a:extLst>
              <a:ext uri="{FF2B5EF4-FFF2-40B4-BE49-F238E27FC236}">
                <a16:creationId xmlns:a16="http://schemas.microsoft.com/office/drawing/2014/main" id="{6D74DDB7-B9F7-475E-97FD-CBF2A25834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59992414"/>
      </p:ext>
    </p:extLst>
  </p:cSld>
  <p:clrMapOvr>
    <a:masterClrMapping/>
  </p:clrMapOvr>
  <mc:AlternateContent xmlns:mc="http://schemas.openxmlformats.org/markup-compatibility/2006" xmlns:p14="http://schemas.microsoft.com/office/powerpoint/2010/main">
    <mc:Choice Requires="p14">
      <p:transition spd="slow" p14:dur="2000" advTm="86076"/>
    </mc:Choice>
    <mc:Fallback xmlns="">
      <p:transition spd="slow" advTm="86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fontScale="90000"/>
          </a:bodyPr>
          <a:lstStyle/>
          <a:p>
            <a:r>
              <a:rPr lang="en-GB" sz="2000" dirty="0"/>
              <a:t>2. Consideration must not be past</a:t>
            </a:r>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dirty="0" err="1"/>
              <a:t>Roscorla</a:t>
            </a:r>
            <a:r>
              <a:rPr lang="en-GB" dirty="0"/>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a:t>Contract entered into for the sale of a horse</a:t>
            </a:r>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a:t>Any consideration from buyer completed before statement is made</a:t>
            </a:r>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a:t>Statement made by seller re “quality” of the horse</a:t>
            </a:r>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a:t>Consideration from buyer?</a:t>
            </a:r>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a:t>Nothing valid from buyer in exchange</a:t>
            </a:r>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a:t>= NO CONTRACT</a:t>
            </a:r>
          </a:p>
        </p:txBody>
      </p:sp>
      <p:pic>
        <p:nvPicPr>
          <p:cNvPr id="15" name="Picture 14"/>
          <p:cNvPicPr>
            <a:picLocks noChangeAspect="1"/>
          </p:cNvPicPr>
          <p:nvPr/>
        </p:nvPicPr>
        <p:blipFill>
          <a:blip r:embed="rId5"/>
          <a:stretch>
            <a:fillRect/>
          </a:stretch>
        </p:blipFill>
        <p:spPr>
          <a:xfrm>
            <a:off x="8978387" y="449423"/>
            <a:ext cx="2619375" cy="1743075"/>
          </a:xfrm>
          <a:prstGeom prst="rect">
            <a:avLst/>
          </a:prstGeom>
        </p:spPr>
      </p:pic>
      <p:pic>
        <p:nvPicPr>
          <p:cNvPr id="4" name="Audio 3">
            <a:hlinkClick r:id="" action="ppaction://media"/>
            <a:extLst>
              <a:ext uri="{FF2B5EF4-FFF2-40B4-BE49-F238E27FC236}">
                <a16:creationId xmlns:a16="http://schemas.microsoft.com/office/drawing/2014/main" id="{2FAC04D2-0FB1-4154-A361-F6680B46BD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21713307"/>
      </p:ext>
    </p:extLst>
  </p:cSld>
  <p:clrMapOvr>
    <a:masterClrMapping/>
  </p:clrMapOvr>
  <mc:AlternateContent xmlns:mc="http://schemas.openxmlformats.org/markup-compatibility/2006" xmlns:p14="http://schemas.microsoft.com/office/powerpoint/2010/main">
    <mc:Choice Requires="p14">
      <p:transition spd="slow" p14:dur="2000" advTm="101635"/>
    </mc:Choice>
    <mc:Fallback xmlns="">
      <p:transition spd="slow" advTm="10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778135" cy="437804"/>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dirty="0">
                <a:solidFill>
                  <a:srgbClr val="7030A0"/>
                </a:solidFill>
              </a:rPr>
              <a:t>Re McArdle [1951]</a:t>
            </a: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a:t>House decoration completed and paid for by X</a:t>
            </a:r>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a:t>Consideration completed before the agreement</a:t>
            </a:r>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a:t>					Agreement</a:t>
            </a:r>
          </a:p>
          <a:p>
            <a:endParaRPr lang="en-GB" dirty="0"/>
          </a:p>
          <a:p>
            <a:r>
              <a:rPr lang="en-GB" dirty="0"/>
              <a:t>Promise from others to pay			Consideration from </a:t>
            </a:r>
          </a:p>
          <a:p>
            <a:r>
              <a:rPr lang="en-GB" dirty="0"/>
              <a:t>For decoration                                                   X?</a:t>
            </a:r>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a:t>Nothing valid from X in exchange </a:t>
            </a:r>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a:t>= NO CONTRACT</a:t>
            </a:r>
          </a:p>
        </p:txBody>
      </p:sp>
      <p:pic>
        <p:nvPicPr>
          <p:cNvPr id="14" name="Picture 13"/>
          <p:cNvPicPr>
            <a:picLocks noChangeAspect="1"/>
          </p:cNvPicPr>
          <p:nvPr/>
        </p:nvPicPr>
        <p:blipFill>
          <a:blip r:embed="rId5"/>
          <a:stretch>
            <a:fillRect/>
          </a:stretch>
        </p:blipFill>
        <p:spPr>
          <a:xfrm>
            <a:off x="9228091" y="425248"/>
            <a:ext cx="2619375" cy="1743075"/>
          </a:xfrm>
          <a:prstGeom prst="rect">
            <a:avLst/>
          </a:prstGeom>
        </p:spPr>
      </p:pic>
      <p:pic>
        <p:nvPicPr>
          <p:cNvPr id="5" name="Audio 4">
            <a:hlinkClick r:id="" action="ppaction://media"/>
            <a:extLst>
              <a:ext uri="{FF2B5EF4-FFF2-40B4-BE49-F238E27FC236}">
                <a16:creationId xmlns:a16="http://schemas.microsoft.com/office/drawing/2014/main" id="{39E40946-73DF-4DE1-BCD6-A26B1D0E76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1424573"/>
      </p:ext>
    </p:extLst>
  </p:cSld>
  <p:clrMapOvr>
    <a:masterClrMapping/>
  </p:clrMapOvr>
  <mc:AlternateContent xmlns:mc="http://schemas.openxmlformats.org/markup-compatibility/2006" xmlns:p14="http://schemas.microsoft.com/office/powerpoint/2010/main">
    <mc:Choice Requires="p14">
      <p:transition spd="slow" p14:dur="2000" advTm="77044"/>
    </mc:Choice>
    <mc:Fallback xmlns="">
      <p:transition spd="slow" advTm="7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a:bodyPr>
          <a:lstStyle/>
          <a:p>
            <a:r>
              <a:rPr lang="en-GB" sz="1800" dirty="0"/>
              <a:t>2. Consideration must not be past </a:t>
            </a:r>
          </a:p>
        </p:txBody>
      </p:sp>
      <p:sp>
        <p:nvSpPr>
          <p:cNvPr id="3" name="Content Placeholder 2"/>
          <p:cNvSpPr>
            <a:spLocks noGrp="1"/>
          </p:cNvSpPr>
          <p:nvPr>
            <p:ph idx="1"/>
          </p:nvPr>
        </p:nvSpPr>
        <p:spPr>
          <a:xfrm>
            <a:off x="1143001" y="2236815"/>
            <a:ext cx="10112432" cy="4038600"/>
          </a:xfrm>
        </p:spPr>
        <p:txBody>
          <a:bodyPr/>
          <a:lstStyle/>
          <a:p>
            <a:pPr>
              <a:buFontTx/>
              <a:buChar char="-"/>
            </a:pPr>
            <a:r>
              <a:rPr lang="en-GB" dirty="0">
                <a:solidFill>
                  <a:schemeClr val="tx1"/>
                </a:solidFill>
              </a:rPr>
              <a:t>Major exception to the past consideration rule </a:t>
            </a:r>
          </a:p>
          <a:p>
            <a:pPr algn="ctr">
              <a:buFontTx/>
              <a:buChar char="-"/>
            </a:pPr>
            <a:r>
              <a:rPr lang="en-GB" dirty="0">
                <a:solidFill>
                  <a:srgbClr val="002060"/>
                </a:solidFill>
              </a:rPr>
              <a:t>IF ONE PARTY, AT THE REQUEST OF THE OTHER, PERFORMS A SERVICE OF A KIND THAT IS </a:t>
            </a:r>
            <a:r>
              <a:rPr lang="en-GB" b="1" dirty="0">
                <a:solidFill>
                  <a:srgbClr val="002060"/>
                </a:solidFill>
              </a:rPr>
              <a:t>NORMALLY</a:t>
            </a:r>
            <a:r>
              <a:rPr lang="en-GB" dirty="0">
                <a:solidFill>
                  <a:srgbClr val="002060"/>
                </a:solidFill>
              </a:rPr>
              <a:t> PAID FOR, THE COURT WILL USUALLY ASSUME THE SERVICE WAS MEANT TO BE PAID FOR AND WILL ENFORCE A LATER PROMISE TO PAY.</a:t>
            </a:r>
          </a:p>
          <a:p>
            <a:pPr>
              <a:buFontTx/>
              <a:buChar char="-"/>
            </a:pPr>
            <a:endParaRPr lang="en-GB" dirty="0">
              <a:solidFill>
                <a:schemeClr val="tx1"/>
              </a:solidFill>
            </a:endParaRPr>
          </a:p>
          <a:p>
            <a:pPr>
              <a:buFontTx/>
              <a:buChar char="-"/>
            </a:pPr>
            <a:r>
              <a:rPr lang="en-GB" dirty="0">
                <a:solidFill>
                  <a:schemeClr val="tx1"/>
                </a:solidFill>
              </a:rPr>
              <a:t>Originated in </a:t>
            </a:r>
            <a:r>
              <a:rPr lang="en-GB" dirty="0" err="1"/>
              <a:t>Lampleigh</a:t>
            </a:r>
            <a:r>
              <a:rPr lang="en-GB" dirty="0"/>
              <a:t> v </a:t>
            </a:r>
            <a:r>
              <a:rPr lang="en-GB" dirty="0" err="1"/>
              <a:t>Braithwait</a:t>
            </a:r>
            <a:r>
              <a:rPr lang="en-GB" dirty="0"/>
              <a:t> [1615]</a:t>
            </a:r>
          </a:p>
          <a:p>
            <a:pPr>
              <a:buFontTx/>
              <a:buChar char="-"/>
            </a:pPr>
            <a:r>
              <a:rPr lang="en-GB" dirty="0" err="1"/>
              <a:t>Devani</a:t>
            </a:r>
            <a:r>
              <a:rPr lang="en-GB" dirty="0"/>
              <a:t> v Wells [2019]</a:t>
            </a:r>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a:t>THE DOCTRINE OF IMPLIED </a:t>
            </a:r>
            <a:r>
              <a:rPr lang="en-GB" sz="3600" i="1" dirty="0"/>
              <a:t>ASSUMPSIT</a:t>
            </a:r>
            <a:endParaRPr lang="en-GB" sz="3600" dirty="0"/>
          </a:p>
        </p:txBody>
      </p:sp>
      <p:pic>
        <p:nvPicPr>
          <p:cNvPr id="6" name="Picture 5"/>
          <p:cNvPicPr>
            <a:picLocks noChangeAspect="1"/>
          </p:cNvPicPr>
          <p:nvPr/>
        </p:nvPicPr>
        <p:blipFill>
          <a:blip r:embed="rId5"/>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36233850-D7EE-4762-8A79-D4E99C5CF5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9709906"/>
      </p:ext>
    </p:extLst>
  </p:cSld>
  <p:clrMapOvr>
    <a:masterClrMapping/>
  </p:clrMapOvr>
  <mc:AlternateContent xmlns:mc="http://schemas.openxmlformats.org/markup-compatibility/2006" xmlns:p14="http://schemas.microsoft.com/office/powerpoint/2010/main">
    <mc:Choice Requires="p14">
      <p:transition spd="slow" p14:dur="2000" advTm="243648"/>
    </mc:Choice>
    <mc:Fallback xmlns="">
      <p:transition spd="slow" advTm="243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974272" y="193964"/>
            <a:ext cx="9875520" cy="1356360"/>
          </a:xfrm>
        </p:spPr>
        <p:txBody>
          <a:bodyPr/>
          <a:lstStyle/>
          <a:p>
            <a:r>
              <a:rPr lang="en-GB" dirty="0"/>
              <a:t>Doctrine of implied </a:t>
            </a:r>
            <a:r>
              <a:rPr lang="en-GB" i="1" dirty="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a:solidFill>
                  <a:srgbClr val="FF0000"/>
                </a:solidFill>
              </a:rPr>
              <a:t>Pao</a:t>
            </a:r>
            <a:r>
              <a:rPr lang="en-GB" sz="2400" b="1" dirty="0">
                <a:solidFill>
                  <a:srgbClr val="FF0000"/>
                </a:solidFill>
              </a:rPr>
              <a:t> On v Lau </a:t>
            </a:r>
            <a:r>
              <a:rPr lang="en-GB" sz="2400" b="1" dirty="0" err="1">
                <a:solidFill>
                  <a:srgbClr val="FF0000"/>
                </a:solidFill>
              </a:rPr>
              <a:t>Yiu</a:t>
            </a:r>
            <a:r>
              <a:rPr lang="en-GB" sz="2400" b="1" dirty="0">
                <a:solidFill>
                  <a:srgbClr val="FF0000"/>
                </a:solidFill>
              </a:rPr>
              <a:t> Long [1980] </a:t>
            </a:r>
            <a:r>
              <a:rPr lang="en-GB" sz="2400" dirty="0">
                <a:solidFill>
                  <a:schemeClr val="tx1"/>
                </a:solidFill>
              </a:rPr>
              <a:t>confirmed the principle applied, provided that:</a:t>
            </a:r>
          </a:p>
          <a:p>
            <a:pPr marL="45720" indent="0">
              <a:buNone/>
            </a:pPr>
            <a:endParaRPr lang="en-GB" sz="2400" dirty="0">
              <a:solidFill>
                <a:schemeClr val="tx1"/>
              </a:solidFill>
            </a:endParaRPr>
          </a:p>
          <a:p>
            <a:r>
              <a:rPr lang="en-GB" sz="2400" dirty="0">
                <a:solidFill>
                  <a:schemeClr val="tx1"/>
                </a:solidFill>
              </a:rPr>
              <a:t> the act was performed at the request of one party</a:t>
            </a:r>
          </a:p>
          <a:p>
            <a:r>
              <a:rPr lang="en-GB" sz="2400" dirty="0">
                <a:solidFill>
                  <a:schemeClr val="tx1"/>
                </a:solidFill>
              </a:rPr>
              <a:t>It was understood between them that some reward could be expected; and</a:t>
            </a:r>
          </a:p>
          <a:p>
            <a:r>
              <a:rPr lang="en-GB" sz="2400" dirty="0">
                <a:solidFill>
                  <a:schemeClr val="tx1"/>
                </a:solidFill>
              </a:rPr>
              <a:t>The later payment promise, or other benefit received, was otherwise lawful.</a:t>
            </a:r>
          </a:p>
          <a:p>
            <a:endParaRPr lang="en-GB" sz="2400" dirty="0"/>
          </a:p>
          <a:p>
            <a:pPr marL="45720" indent="0">
              <a:buNone/>
            </a:pPr>
            <a:r>
              <a:rPr lang="en-GB" sz="2400" b="1" dirty="0"/>
              <a:t>Re Casey’s Patents [1892]</a:t>
            </a:r>
            <a:r>
              <a:rPr lang="en-GB" sz="2400" b="1" dirty="0">
                <a:solidFill>
                  <a:srgbClr val="002060"/>
                </a:solidFill>
              </a:rPr>
              <a:t> </a:t>
            </a:r>
            <a:r>
              <a:rPr lang="en-GB" sz="2400" dirty="0">
                <a:solidFill>
                  <a:srgbClr val="002060"/>
                </a:solidFill>
              </a:rPr>
              <a:t>applied the doctrine to the business world. Casey agreed to promote certain patents held by Stewart. Two years later, Stewart wrote, promising a one-third share in the patents; this promise was held to be enforceable. – Parties understanding that the work would </a:t>
            </a:r>
            <a:r>
              <a:rPr lang="en-GB" sz="2400">
                <a:solidFill>
                  <a:srgbClr val="002060"/>
                </a:solidFill>
              </a:rPr>
              <a:t>be remunerated.</a:t>
            </a:r>
            <a:endParaRPr lang="en-GB" sz="2400" dirty="0">
              <a:solidFill>
                <a:srgbClr val="002060"/>
              </a:solidFill>
            </a:endParaRPr>
          </a:p>
        </p:txBody>
      </p:sp>
      <p:pic>
        <p:nvPicPr>
          <p:cNvPr id="5" name="Audio 4">
            <a:hlinkClick r:id="" action="ppaction://media"/>
            <a:extLst>
              <a:ext uri="{FF2B5EF4-FFF2-40B4-BE49-F238E27FC236}">
                <a16:creationId xmlns:a16="http://schemas.microsoft.com/office/drawing/2014/main" id="{C62F9FF4-3CB0-4441-AAC8-495AFB7F8B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70201571"/>
      </p:ext>
    </p:extLst>
  </p:cSld>
  <p:clrMapOvr>
    <a:masterClrMapping/>
  </p:clrMapOvr>
  <mc:AlternateContent xmlns:mc="http://schemas.openxmlformats.org/markup-compatibility/2006" xmlns:p14="http://schemas.microsoft.com/office/powerpoint/2010/main">
    <mc:Choice Requires="p14">
      <p:transition spd="slow" p14:dur="2000" advTm="99730"/>
    </mc:Choice>
    <mc:Fallback xmlns="">
      <p:transition spd="slow" advTm="99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614" y="204225"/>
            <a:ext cx="9875520" cy="1356360"/>
          </a:xfrm>
        </p:spPr>
        <p:txBody>
          <a:bodyPr/>
          <a:lstStyle/>
          <a:p>
            <a:r>
              <a:rPr lang="en-GB" dirty="0">
                <a:solidFill>
                  <a:srgbClr val="92D050"/>
                </a:solidFill>
              </a:rPr>
              <a:t>3. Consideration need not be adequate </a:t>
            </a:r>
          </a:p>
        </p:txBody>
      </p:sp>
      <p:sp>
        <p:nvSpPr>
          <p:cNvPr id="3" name="Content Placeholder 2"/>
          <p:cNvSpPr>
            <a:spLocks noGrp="1"/>
          </p:cNvSpPr>
          <p:nvPr>
            <p:ph idx="1"/>
          </p:nvPr>
        </p:nvSpPr>
        <p:spPr>
          <a:xfrm>
            <a:off x="754118" y="1300655"/>
            <a:ext cx="9872871" cy="4038600"/>
          </a:xfrm>
        </p:spPr>
        <p:txBody>
          <a:bodyPr/>
          <a:lstStyle/>
          <a:p>
            <a:pPr marL="45720" indent="0">
              <a:buNone/>
            </a:pPr>
            <a:r>
              <a:rPr lang="en-GB" dirty="0">
                <a:solidFill>
                  <a:schemeClr val="tx1"/>
                </a:solidFill>
              </a:rPr>
              <a:t>Consideration does not need to be of equal value (economically) to the thing given in exchange.</a:t>
            </a:r>
          </a:p>
          <a:p>
            <a:pPr marL="45720" indent="0">
              <a:buNone/>
            </a:pPr>
            <a:r>
              <a:rPr lang="en-GB" dirty="0">
                <a:solidFill>
                  <a:schemeClr val="tx1"/>
                </a:solidFill>
              </a:rPr>
              <a:t>Laissez faire – Judges believe that it is for the parties to make whatever contract they want.</a:t>
            </a:r>
          </a:p>
          <a:p>
            <a:pPr marL="45720" indent="0">
              <a:buNone/>
            </a:pPr>
            <a:r>
              <a:rPr lang="en-GB" dirty="0">
                <a:solidFill>
                  <a:schemeClr val="tx1"/>
                </a:solidFill>
              </a:rPr>
              <a:t>- Very trivial acts can amount to consideration:</a:t>
            </a:r>
          </a:p>
        </p:txBody>
      </p:sp>
      <p:sp>
        <p:nvSpPr>
          <p:cNvPr id="4" name="Rounded Rectangle 3"/>
          <p:cNvSpPr/>
          <p:nvPr/>
        </p:nvSpPr>
        <p:spPr>
          <a:xfrm>
            <a:off x="472966" y="3459318"/>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87972" y="3719248"/>
            <a:ext cx="5665075" cy="2308324"/>
          </a:xfrm>
          <a:prstGeom prst="rect">
            <a:avLst/>
          </a:prstGeom>
          <a:noFill/>
        </p:spPr>
        <p:txBody>
          <a:bodyPr wrap="square" rtlCol="0">
            <a:spAutoFit/>
          </a:bodyPr>
          <a:lstStyle/>
          <a:p>
            <a:r>
              <a:rPr lang="en-GB" dirty="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BBC News online, October 2009</a:t>
            </a: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i="1" dirty="0">
                <a:solidFill>
                  <a:srgbClr val="FF0000"/>
                </a:solidFill>
                <a:latin typeface="Arial Narrow" panose="020B0606020202030204" pitchFamily="34" charset="0"/>
              </a:rPr>
              <a:t>Chappell &amp; Co v Nestle Co Ltd [1960]</a:t>
            </a:r>
          </a:p>
        </p:txBody>
      </p:sp>
      <p:pic>
        <p:nvPicPr>
          <p:cNvPr id="7" name="Picture 6"/>
          <p:cNvPicPr>
            <a:picLocks noChangeAspect="1"/>
          </p:cNvPicPr>
          <p:nvPr/>
        </p:nvPicPr>
        <p:blipFill>
          <a:blip r:embed="rId5"/>
          <a:stretch>
            <a:fillRect/>
          </a:stretch>
        </p:blipFill>
        <p:spPr>
          <a:xfrm>
            <a:off x="8079216" y="4529630"/>
            <a:ext cx="2828925" cy="1619250"/>
          </a:xfrm>
          <a:prstGeom prst="rect">
            <a:avLst/>
          </a:prstGeom>
        </p:spPr>
      </p:pic>
      <p:pic>
        <p:nvPicPr>
          <p:cNvPr id="8" name="Audio 7">
            <a:hlinkClick r:id="" action="ppaction://media"/>
            <a:extLst>
              <a:ext uri="{FF2B5EF4-FFF2-40B4-BE49-F238E27FC236}">
                <a16:creationId xmlns:a16="http://schemas.microsoft.com/office/drawing/2014/main" id="{B1857273-7D75-448E-BDEB-8431B503E8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8797650"/>
      </p:ext>
    </p:extLst>
  </p:cSld>
  <p:clrMapOvr>
    <a:masterClrMapping/>
  </p:clrMapOvr>
  <mc:AlternateContent xmlns:mc="http://schemas.openxmlformats.org/markup-compatibility/2006" xmlns:p14="http://schemas.microsoft.com/office/powerpoint/2010/main">
    <mc:Choice Requires="p14">
      <p:transition spd="slow" p14:dur="2000" advTm="146611"/>
    </mc:Choice>
    <mc:Fallback xmlns="">
      <p:transition spd="slow" advTm="146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4. Consideration must be sufficient</a:t>
            </a:r>
          </a:p>
        </p:txBody>
      </p:sp>
      <p:sp>
        <p:nvSpPr>
          <p:cNvPr id="3" name="Content Placeholder 2"/>
          <p:cNvSpPr>
            <a:spLocks noGrp="1"/>
          </p:cNvSpPr>
          <p:nvPr>
            <p:ph idx="1"/>
          </p:nvPr>
        </p:nvSpPr>
        <p:spPr/>
        <p:txBody>
          <a:bodyPr>
            <a:normAutofit/>
          </a:bodyPr>
          <a:lstStyle/>
          <a:p>
            <a:pPr marL="45720" indent="0" algn="ctr">
              <a:buNone/>
            </a:pPr>
            <a:r>
              <a:rPr lang="en-GB" sz="2800" b="1" i="1" dirty="0">
                <a:solidFill>
                  <a:srgbClr val="00B050"/>
                </a:solidFill>
              </a:rPr>
              <a:t>Consideration must be recognised by the law as being of some benefit to promisor or detriment to the promise.</a:t>
            </a: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a:t>
            </a:r>
          </a:p>
          <a:p>
            <a:pPr marL="45720" indent="0">
              <a:buNone/>
            </a:pPr>
            <a:r>
              <a:rPr lang="en-GB" b="1" dirty="0">
                <a:solidFill>
                  <a:schemeClr val="tx1"/>
                </a:solidFill>
              </a:rPr>
              <a:t>Thomas v Thomas [1842] “consideration means something which is of some value in the eye of the law”.  </a:t>
            </a:r>
          </a:p>
          <a:p>
            <a:pPr marL="45720" indent="0">
              <a:buNone/>
            </a:pPr>
            <a:r>
              <a:rPr lang="en-GB" b="1" dirty="0">
                <a:solidFill>
                  <a:schemeClr val="tx1"/>
                </a:solidFill>
              </a:rPr>
              <a:t>White v </a:t>
            </a:r>
            <a:r>
              <a:rPr lang="en-GB" b="1" dirty="0" err="1">
                <a:solidFill>
                  <a:schemeClr val="tx1"/>
                </a:solidFill>
              </a:rPr>
              <a:t>Bluett</a:t>
            </a:r>
            <a:r>
              <a:rPr lang="en-GB" b="1" dirty="0">
                <a:solidFill>
                  <a:schemeClr val="tx1"/>
                </a:solidFill>
              </a:rPr>
              <a:t> [1853]- a promise by a son to ‘cease his complaints’ to his father was held not to be consideration.</a:t>
            </a:r>
            <a:endParaRPr lang="en-GB" dirty="0">
              <a:solidFill>
                <a:schemeClr val="tx1"/>
              </a:solidFill>
            </a:endParaRPr>
          </a:p>
        </p:txBody>
      </p:sp>
      <p:pic>
        <p:nvPicPr>
          <p:cNvPr id="4" name="Audio 3">
            <a:hlinkClick r:id="" action="ppaction://media"/>
            <a:extLst>
              <a:ext uri="{FF2B5EF4-FFF2-40B4-BE49-F238E27FC236}">
                <a16:creationId xmlns:a16="http://schemas.microsoft.com/office/drawing/2014/main" id="{B2015FA2-9C47-4699-A379-9B78F6B374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02204988"/>
      </p:ext>
    </p:extLst>
  </p:cSld>
  <p:clrMapOvr>
    <a:masterClrMapping/>
  </p:clrMapOvr>
  <mc:AlternateContent xmlns:mc="http://schemas.openxmlformats.org/markup-compatibility/2006" xmlns:p14="http://schemas.microsoft.com/office/powerpoint/2010/main">
    <mc:Choice Requires="p14">
      <p:transition spd="slow" p14:dur="2000" advTm="112733"/>
    </mc:Choice>
    <mc:Fallback xmlns="">
      <p:transition spd="slow" advTm="11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a:solidFill>
                  <a:schemeClr val="tx1"/>
                </a:solidFill>
              </a:rPr>
              <a:t>One particular issue arises where the </a:t>
            </a:r>
            <a:r>
              <a:rPr lang="en-GB" sz="3200" b="1" dirty="0" err="1">
                <a:solidFill>
                  <a:schemeClr val="tx1"/>
                </a:solidFill>
              </a:rPr>
              <a:t>promisee</a:t>
            </a:r>
            <a:r>
              <a:rPr lang="en-GB" sz="3200" b="1" dirty="0">
                <a:solidFill>
                  <a:schemeClr val="tx1"/>
                </a:solidFill>
              </a:rPr>
              <a:t> is using something that he is already legally obliged to do so as consideration for a new contract. </a:t>
            </a:r>
          </a:p>
          <a:p>
            <a:pPr marL="45720" indent="0">
              <a:buNone/>
            </a:pPr>
            <a:r>
              <a:rPr lang="en-GB" sz="3200" b="1" dirty="0">
                <a:solidFill>
                  <a:schemeClr val="tx1"/>
                </a:solidFill>
              </a:rPr>
              <a:t>General rule: It is no consideration to do something you must do anyway.</a:t>
            </a:r>
          </a:p>
          <a:p>
            <a:pPr marL="45720" indent="0">
              <a:buNone/>
            </a:pPr>
            <a:r>
              <a:rPr lang="en-GB" sz="3200" b="1" dirty="0">
                <a:solidFill>
                  <a:schemeClr val="tx1"/>
                </a:solidFill>
              </a:rPr>
              <a:t>The situations in which this could arise can be grouped as:</a:t>
            </a:r>
          </a:p>
          <a:p>
            <a:pPr marL="560070" indent="-514350">
              <a:buFont typeface="+mj-lt"/>
              <a:buAutoNum type="arabicPeriod"/>
            </a:pPr>
            <a:r>
              <a:rPr lang="en-GB" sz="3200" dirty="0">
                <a:solidFill>
                  <a:srgbClr val="00B0F0"/>
                </a:solidFill>
              </a:rPr>
              <a:t>Existing public duties</a:t>
            </a:r>
          </a:p>
          <a:p>
            <a:pPr marL="560070" indent="-514350">
              <a:buFont typeface="+mj-lt"/>
              <a:buAutoNum type="arabicPeriod"/>
            </a:pPr>
            <a:r>
              <a:rPr lang="en-GB" sz="3200" dirty="0">
                <a:solidFill>
                  <a:srgbClr val="00B0F0"/>
                </a:solidFill>
              </a:rPr>
              <a:t>Existing contractual duties</a:t>
            </a:r>
          </a:p>
          <a:p>
            <a:pPr marL="560070" indent="-514350">
              <a:buFont typeface="+mj-lt"/>
              <a:buAutoNum type="arabicPeriod"/>
            </a:pPr>
            <a:r>
              <a:rPr lang="en-GB" sz="3200" dirty="0">
                <a:solidFill>
                  <a:srgbClr val="00B0F0"/>
                </a:solidFill>
              </a:rPr>
              <a:t>Existing duties to repay a debt</a:t>
            </a:r>
          </a:p>
          <a:p>
            <a:pPr marL="560070" indent="-514350">
              <a:buFont typeface="+mj-lt"/>
              <a:buAutoNum type="arabicPeriod"/>
            </a:pPr>
            <a:r>
              <a:rPr lang="en-GB" sz="3200" dirty="0">
                <a:solidFill>
                  <a:srgbClr val="00B0F0"/>
                </a:solidFill>
              </a:rPr>
              <a:t>Existing contractual duties to a third party</a:t>
            </a:r>
          </a:p>
        </p:txBody>
      </p:sp>
      <p:pic>
        <p:nvPicPr>
          <p:cNvPr id="2" name="Audio 1">
            <a:hlinkClick r:id="" action="ppaction://media"/>
            <a:extLst>
              <a:ext uri="{FF2B5EF4-FFF2-40B4-BE49-F238E27FC236}">
                <a16:creationId xmlns:a16="http://schemas.microsoft.com/office/drawing/2014/main" id="{0C999A96-0A65-4D24-99CA-AED12152DF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34182757"/>
      </p:ext>
    </p:extLst>
  </p:cSld>
  <p:clrMapOvr>
    <a:masterClrMapping/>
  </p:clrMapOvr>
  <mc:AlternateContent xmlns:mc="http://schemas.openxmlformats.org/markup-compatibility/2006" xmlns:p14="http://schemas.microsoft.com/office/powerpoint/2010/main">
    <mc:Choice Requires="p14">
      <p:transition spd="slow" p14:dur="2000" advTm="61370"/>
    </mc:Choice>
    <mc:Fallback xmlns="">
      <p:transition spd="slow" advTm="61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Existing public duties</a:t>
            </a:r>
          </a:p>
        </p:txBody>
      </p:sp>
      <p:sp>
        <p:nvSpPr>
          <p:cNvPr id="3" name="Content Placeholder 2"/>
          <p:cNvSpPr>
            <a:spLocks noGrp="1"/>
          </p:cNvSpPr>
          <p:nvPr>
            <p:ph idx="1"/>
          </p:nvPr>
        </p:nvSpPr>
        <p:spPr>
          <a:xfrm>
            <a:off x="890752" y="1668518"/>
            <a:ext cx="9872871" cy="4038600"/>
          </a:xfrm>
        </p:spPr>
        <p:txBody>
          <a:bodyPr/>
          <a:lstStyle/>
          <a:p>
            <a:pPr marL="45720" indent="0" algn="ctr">
              <a:buNone/>
            </a:pPr>
            <a:r>
              <a:rPr lang="en-GB" dirty="0">
                <a:solidFill>
                  <a:schemeClr val="tx1"/>
                </a:solidFill>
              </a:rPr>
              <a:t>A promise to perform a public duty imposed by law is not normally sufficient consideration, as consideration cannot consist of doing what the law already requires.</a:t>
            </a: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a:t>									Existing public duties </a:t>
            </a:r>
          </a:p>
          <a:p>
            <a:endParaRPr lang="en-GB" dirty="0"/>
          </a:p>
          <a:p>
            <a:r>
              <a:rPr lang="en-GB" dirty="0"/>
              <a:t>Existing situation</a:t>
            </a:r>
          </a:p>
          <a:p>
            <a:endParaRPr lang="en-GB" dirty="0"/>
          </a:p>
          <a:p>
            <a:r>
              <a:rPr lang="en-GB" dirty="0"/>
              <a:t>A                                                legally obliged to appear in court as a witness</a:t>
            </a:r>
          </a:p>
          <a:p>
            <a:endParaRPr lang="en-GB" dirty="0"/>
          </a:p>
          <a:p>
            <a:r>
              <a:rPr lang="en-GB" dirty="0"/>
              <a:t>New promise:</a:t>
            </a:r>
          </a:p>
          <a:p>
            <a:endParaRPr lang="en-GB" dirty="0"/>
          </a:p>
          <a:p>
            <a:r>
              <a:rPr lang="en-GB" dirty="0"/>
              <a:t>						offers to pay A to appear in court as a witness						B</a:t>
            </a:r>
          </a:p>
          <a:p>
            <a:endParaRPr lang="en-GB" dirty="0"/>
          </a:p>
          <a:p>
            <a:r>
              <a:rPr lang="en-GB" dirty="0"/>
              <a:t>A                                                       performance of existing public/legal duty and no more</a:t>
            </a:r>
          </a:p>
          <a:p>
            <a:endParaRPr lang="en-GB" dirty="0"/>
          </a:p>
          <a:p>
            <a:r>
              <a:rPr lang="en-GB" dirty="0"/>
              <a:t>														= </a:t>
            </a:r>
            <a:r>
              <a:rPr lang="en-GB" b="1" dirty="0"/>
              <a:t>NO VALID CONSIDERATION</a:t>
            </a:r>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275894" y="464562"/>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326355" y="639635"/>
            <a:ext cx="1944413" cy="646331"/>
          </a:xfrm>
          <a:prstGeom prst="rect">
            <a:avLst/>
          </a:prstGeom>
          <a:noFill/>
        </p:spPr>
        <p:txBody>
          <a:bodyPr wrap="square" rtlCol="0">
            <a:spAutoFit/>
          </a:bodyPr>
          <a:lstStyle/>
          <a:p>
            <a:r>
              <a:rPr lang="en-GB" i="1" dirty="0">
                <a:solidFill>
                  <a:srgbClr val="FF0000"/>
                </a:solidFill>
              </a:rPr>
              <a:t>Collins v </a:t>
            </a:r>
            <a:r>
              <a:rPr lang="en-GB" i="1" dirty="0" err="1">
                <a:solidFill>
                  <a:srgbClr val="FF0000"/>
                </a:solidFill>
              </a:rPr>
              <a:t>Godefroy</a:t>
            </a:r>
            <a:r>
              <a:rPr lang="en-GB" i="1" dirty="0">
                <a:solidFill>
                  <a:srgbClr val="FF0000"/>
                </a:solidFill>
              </a:rPr>
              <a:t> [1831]</a:t>
            </a:r>
          </a:p>
        </p:txBody>
      </p:sp>
      <p:pic>
        <p:nvPicPr>
          <p:cNvPr id="6" name="Audio 5">
            <a:hlinkClick r:id="" action="ppaction://media"/>
            <a:extLst>
              <a:ext uri="{FF2B5EF4-FFF2-40B4-BE49-F238E27FC236}">
                <a16:creationId xmlns:a16="http://schemas.microsoft.com/office/drawing/2014/main" id="{5745B008-2429-4365-84F8-0F91A740BF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0373947"/>
      </p:ext>
    </p:extLst>
  </p:cSld>
  <p:clrMapOvr>
    <a:masterClrMapping/>
  </p:clrMapOvr>
  <mc:AlternateContent xmlns:mc="http://schemas.openxmlformats.org/markup-compatibility/2006" xmlns:p14="http://schemas.microsoft.com/office/powerpoint/2010/main">
    <mc:Choice Requires="p14">
      <p:transition spd="slow" p14:dur="2000" advTm="91999"/>
    </mc:Choice>
    <mc:Fallback xmlns="">
      <p:transition spd="slow" advTm="9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a:t>Glasbrook</a:t>
            </a:r>
            <a:r>
              <a:rPr lang="en-GB" dirty="0"/>
              <a:t> Bros v Glamorgan County Council [1925]</a:t>
            </a:r>
          </a:p>
          <a:p>
            <a:pPr marL="45720" indent="0">
              <a:buNone/>
            </a:pPr>
            <a:r>
              <a:rPr lang="en-GB" dirty="0"/>
              <a:t>Harris v Sheffield United Football Club [1988]</a:t>
            </a:r>
          </a:p>
          <a:p>
            <a:pPr marL="45720" indent="0">
              <a:buNone/>
            </a:pPr>
            <a:r>
              <a:rPr lang="en-GB" dirty="0"/>
              <a:t>Reading Festival Ltd v West Yorkshire Police Authority [2006]</a:t>
            </a:r>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a:t>					</a:t>
            </a:r>
            <a:r>
              <a:rPr lang="en-GB" dirty="0">
                <a:solidFill>
                  <a:schemeClr val="bg1"/>
                </a:solidFill>
              </a:rPr>
              <a:t>	</a:t>
            </a:r>
            <a:r>
              <a:rPr lang="en-GB" u="sng" dirty="0">
                <a:solidFill>
                  <a:schemeClr val="bg1"/>
                </a:solidFill>
              </a:rPr>
              <a:t>Existing public duties</a:t>
            </a:r>
          </a:p>
          <a:p>
            <a:endParaRPr lang="en-GB" u="sng" dirty="0">
              <a:solidFill>
                <a:schemeClr val="bg1"/>
              </a:solidFill>
            </a:endParaRPr>
          </a:p>
          <a:p>
            <a:r>
              <a:rPr lang="en-GB" u="sng" dirty="0">
                <a:solidFill>
                  <a:schemeClr val="bg1"/>
                </a:solidFill>
              </a:rPr>
              <a:t>Existing situation:</a:t>
            </a:r>
          </a:p>
          <a:p>
            <a:endParaRPr lang="en-GB" dirty="0">
              <a:solidFill>
                <a:schemeClr val="bg1"/>
              </a:solidFill>
            </a:endParaRPr>
          </a:p>
          <a:p>
            <a:r>
              <a:rPr lang="en-GB" dirty="0">
                <a:solidFill>
                  <a:schemeClr val="bg1"/>
                </a:solidFill>
              </a:rPr>
              <a:t>A				legally obliged to protect the public</a:t>
            </a:r>
          </a:p>
          <a:p>
            <a:endParaRPr lang="en-GB" dirty="0">
              <a:solidFill>
                <a:schemeClr val="bg1"/>
              </a:solidFill>
            </a:endParaRPr>
          </a:p>
          <a:p>
            <a:r>
              <a:rPr lang="en-GB" u="sng" dirty="0">
                <a:solidFill>
                  <a:schemeClr val="bg1"/>
                </a:solidFill>
              </a:rPr>
              <a:t>New promise:</a:t>
            </a:r>
          </a:p>
          <a:p>
            <a:endParaRPr lang="en-GB" dirty="0">
              <a:solidFill>
                <a:schemeClr val="bg1"/>
              </a:solidFill>
            </a:endParaRPr>
          </a:p>
          <a:p>
            <a:r>
              <a:rPr lang="en-GB" dirty="0">
                <a:solidFill>
                  <a:schemeClr val="bg1"/>
                </a:solidFill>
              </a:rPr>
              <a:t>Offers to pay for police protection/cover at colliery/football stadium </a:t>
            </a:r>
            <a:r>
              <a:rPr lang="en-GB" dirty="0" err="1">
                <a:solidFill>
                  <a:schemeClr val="bg1"/>
                </a:solidFill>
              </a:rPr>
              <a:t>etc</a:t>
            </a:r>
            <a:r>
              <a:rPr lang="en-GB" dirty="0">
                <a:solidFill>
                  <a:schemeClr val="bg1"/>
                </a:solidFill>
              </a:rPr>
              <a:t>						B</a:t>
            </a:r>
          </a:p>
          <a:p>
            <a:endParaRPr lang="en-GB" dirty="0">
              <a:solidFill>
                <a:schemeClr val="bg1"/>
              </a:solidFill>
            </a:endParaRPr>
          </a:p>
          <a:p>
            <a:r>
              <a:rPr lang="en-GB" dirty="0">
                <a:solidFill>
                  <a:schemeClr val="bg1"/>
                </a:solidFill>
              </a:rPr>
              <a:t>A                                       provision of police </a:t>
            </a:r>
            <a:r>
              <a:rPr lang="en-GB" b="1" dirty="0">
                <a:solidFill>
                  <a:schemeClr val="bg1"/>
                </a:solidFill>
              </a:rPr>
              <a:t>over and above</a:t>
            </a:r>
            <a:r>
              <a:rPr lang="en-GB" dirty="0">
                <a:solidFill>
                  <a:schemeClr val="bg1"/>
                </a:solidFill>
              </a:rPr>
              <a:t> the statutory expectation</a:t>
            </a:r>
          </a:p>
          <a:p>
            <a:endParaRPr lang="en-GB" dirty="0">
              <a:solidFill>
                <a:schemeClr val="bg1"/>
              </a:solidFill>
            </a:endParaRPr>
          </a:p>
          <a:p>
            <a:endParaRPr lang="en-GB" dirty="0">
              <a:solidFill>
                <a:schemeClr val="bg1"/>
              </a:solidFill>
            </a:endParaRPr>
          </a:p>
          <a:p>
            <a:r>
              <a:rPr lang="en-GB" dirty="0">
                <a:solidFill>
                  <a:schemeClr val="bg1"/>
                </a:solidFill>
              </a:rPr>
              <a:t>											= VALID CONSIDERATION FROM A </a:t>
            </a:r>
          </a:p>
        </p:txBody>
      </p:sp>
      <p:cxnSp>
        <p:nvCxnSpPr>
          <p:cNvPr id="7" name="Straight Arrow Connector 6"/>
          <p:cNvCxnSpPr/>
          <p:nvPr/>
        </p:nvCxnSpPr>
        <p:spPr>
          <a:xfrm>
            <a:off x="1219200" y="3584028"/>
            <a:ext cx="1397876"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135117" y="5265683"/>
            <a:ext cx="14819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B88251EF-E250-4E57-85C0-70F1DAA5F6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2575827"/>
      </p:ext>
    </p:extLst>
  </p:cSld>
  <p:clrMapOvr>
    <a:masterClrMapping/>
  </p:clrMapOvr>
  <mc:AlternateContent xmlns:mc="http://schemas.openxmlformats.org/markup-compatibility/2006" xmlns:p14="http://schemas.microsoft.com/office/powerpoint/2010/main">
    <mc:Choice Requires="p14">
      <p:transition spd="slow" p14:dur="2000" advTm="133213"/>
    </mc:Choice>
    <mc:Fallback xmlns="">
      <p:transition spd="slow" advTm="133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Existing contractual duties </a:t>
            </a:r>
          </a:p>
        </p:txBody>
      </p:sp>
      <p:sp>
        <p:nvSpPr>
          <p:cNvPr id="3" name="Content Placeholder 2"/>
          <p:cNvSpPr>
            <a:spLocks noGrp="1"/>
          </p:cNvSpPr>
          <p:nvPr>
            <p:ph idx="1"/>
          </p:nvPr>
        </p:nvSpPr>
        <p:spPr/>
        <p:txBody>
          <a:bodyPr/>
          <a:lstStyle/>
          <a:p>
            <a:pPr marL="45720" indent="0">
              <a:buNone/>
            </a:pPr>
            <a:r>
              <a:rPr lang="en-GB" dirty="0"/>
              <a:t>If A is contractually obliged to build a wall for B for £5,000 and B then promises A an extra £2,000 to have the wall finished on time, A provides no fresh consideration for the promise of the extra £2,000 (i.e. he is suffering no extra detriment) he is under an existing contractual duty to B to build the wall on time. </a:t>
            </a:r>
          </a:p>
          <a:p>
            <a:pPr marL="45720" indent="0">
              <a:buNone/>
            </a:pPr>
            <a:r>
              <a:rPr lang="en-GB" dirty="0" err="1"/>
              <a:t>Stilk</a:t>
            </a:r>
            <a:r>
              <a:rPr lang="en-GB" dirty="0"/>
              <a:t> v Myrick [1809] illustrates this point.</a:t>
            </a:r>
          </a:p>
        </p:txBody>
      </p:sp>
      <p:pic>
        <p:nvPicPr>
          <p:cNvPr id="4" name="Picture 3"/>
          <p:cNvPicPr>
            <a:picLocks noChangeAspect="1"/>
          </p:cNvPicPr>
          <p:nvPr/>
        </p:nvPicPr>
        <p:blipFill>
          <a:blip r:embed="rId5"/>
          <a:stretch>
            <a:fillRect/>
          </a:stretch>
        </p:blipFill>
        <p:spPr>
          <a:xfrm>
            <a:off x="4639660" y="3894007"/>
            <a:ext cx="2927787" cy="2293433"/>
          </a:xfrm>
          <a:prstGeom prst="rect">
            <a:avLst/>
          </a:prstGeom>
        </p:spPr>
      </p:pic>
      <p:pic>
        <p:nvPicPr>
          <p:cNvPr id="5" name="Audio 4">
            <a:hlinkClick r:id="" action="ppaction://media"/>
            <a:extLst>
              <a:ext uri="{FF2B5EF4-FFF2-40B4-BE49-F238E27FC236}">
                <a16:creationId xmlns:a16="http://schemas.microsoft.com/office/drawing/2014/main" id="{58EC63C3-7AFE-4604-A14F-5897AA2A92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0722897"/>
      </p:ext>
    </p:extLst>
  </p:cSld>
  <p:clrMapOvr>
    <a:masterClrMapping/>
  </p:clrMapOvr>
  <mc:AlternateContent xmlns:mc="http://schemas.openxmlformats.org/markup-compatibility/2006" xmlns:p14="http://schemas.microsoft.com/office/powerpoint/2010/main">
    <mc:Choice Requires="p14">
      <p:transition spd="slow" p14:dur="2000" advTm="218388"/>
    </mc:Choice>
    <mc:Fallback xmlns="">
      <p:transition spd="slow" advTm="21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Williams v </a:t>
            </a:r>
            <a:r>
              <a:rPr lang="en-GB" dirty="0" err="1"/>
              <a:t>Roffey</a:t>
            </a:r>
            <a:r>
              <a:rPr lang="en-GB" dirty="0"/>
              <a:t> Bros [1990]</a:t>
            </a:r>
          </a:p>
        </p:txBody>
      </p:sp>
      <p:sp>
        <p:nvSpPr>
          <p:cNvPr id="3" name="Content Placeholder 2"/>
          <p:cNvSpPr>
            <a:spLocks noGrp="1"/>
          </p:cNvSpPr>
          <p:nvPr>
            <p:ph idx="1"/>
          </p:nvPr>
        </p:nvSpPr>
        <p:spPr/>
        <p:txBody>
          <a:bodyPr>
            <a:normAutofit lnSpcReduction="10000"/>
          </a:bodyPr>
          <a:lstStyle/>
          <a:p>
            <a:pPr marL="45720" indent="0">
              <a:buNone/>
            </a:pPr>
            <a:r>
              <a:rPr lang="en-GB" b="1" dirty="0">
                <a:solidFill>
                  <a:schemeClr val="tx1"/>
                </a:solidFill>
              </a:rPr>
              <a:t>Existing contract:</a:t>
            </a:r>
          </a:p>
          <a:p>
            <a:pPr marL="45720" indent="0">
              <a:buNone/>
            </a:pPr>
            <a:r>
              <a:rPr lang="en-GB" dirty="0">
                <a:solidFill>
                  <a:schemeClr val="tx1"/>
                </a:solidFill>
              </a:rPr>
              <a:t>A                              agrees to undertake carpentry work for B</a:t>
            </a:r>
          </a:p>
          <a:p>
            <a:pPr marL="45720" indent="0">
              <a:buNone/>
            </a:pPr>
            <a:r>
              <a:rPr lang="en-GB" dirty="0">
                <a:solidFill>
                  <a:schemeClr val="tx1"/>
                </a:solidFill>
              </a:rPr>
              <a:t>			agrees to pay A £20,000 for carpentry work                                 B</a:t>
            </a:r>
          </a:p>
          <a:p>
            <a:pPr marL="45720" indent="0">
              <a:buNone/>
            </a:pPr>
            <a:r>
              <a:rPr lang="en-GB" b="1" dirty="0">
                <a:solidFill>
                  <a:schemeClr val="tx1"/>
                </a:solidFill>
              </a:rPr>
              <a:t>New promise:</a:t>
            </a:r>
          </a:p>
          <a:p>
            <a:pPr marL="45720" indent="0">
              <a:buNone/>
            </a:pPr>
            <a:r>
              <a:rPr lang="en-GB" dirty="0">
                <a:solidFill>
                  <a:schemeClr val="tx1"/>
                </a:solidFill>
              </a:rPr>
              <a:t>                                  offers A additional payments to complete on time		      B </a:t>
            </a:r>
          </a:p>
          <a:p>
            <a:pPr marL="45720" indent="0">
              <a:buNone/>
            </a:pPr>
            <a:r>
              <a:rPr lang="en-GB" dirty="0">
                <a:solidFill>
                  <a:schemeClr val="tx1"/>
                </a:solidFill>
              </a:rPr>
              <a:t>A                          performance of existing contractual duty and no more</a:t>
            </a:r>
          </a:p>
          <a:p>
            <a:pPr marL="45720" indent="0">
              <a:buNone/>
            </a:pPr>
            <a:endParaRPr lang="en-GB" dirty="0">
              <a:solidFill>
                <a:schemeClr val="tx1"/>
              </a:solidFill>
            </a:endParaRPr>
          </a:p>
          <a:p>
            <a:pPr marL="45720" indent="0">
              <a:buNone/>
            </a:pPr>
            <a:r>
              <a:rPr lang="en-GB" b="1" dirty="0">
                <a:solidFill>
                  <a:schemeClr val="tx1"/>
                </a:solidFill>
              </a:rPr>
              <a:t>BUT = VALID CONSIDERATION FROM A AS B HAS OBTAINED A PRACTICAL BENEFIT FROM THE NEW PROMISE.</a:t>
            </a:r>
          </a:p>
        </p:txBody>
      </p:sp>
      <p:cxnSp>
        <p:nvCxnSpPr>
          <p:cNvPr id="5" name="Straight Arrow Connector 4"/>
          <p:cNvCxnSpPr/>
          <p:nvPr/>
        </p:nvCxnSpPr>
        <p:spPr>
          <a:xfrm flipV="1">
            <a:off x="1612669" y="2643447"/>
            <a:ext cx="1379913"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8994371" y="3092335"/>
            <a:ext cx="1629294" cy="16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9027622" y="3990109"/>
            <a:ext cx="1596043"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479665" y="4422371"/>
            <a:ext cx="13134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FCDAA8C0-E9B4-4208-8D41-A244427492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2475515"/>
      </p:ext>
    </p:extLst>
  </p:cSld>
  <p:clrMapOvr>
    <a:masterClrMapping/>
  </p:clrMapOvr>
  <mc:AlternateContent xmlns:mc="http://schemas.openxmlformats.org/markup-compatibility/2006" xmlns:p14="http://schemas.microsoft.com/office/powerpoint/2010/main">
    <mc:Choice Requires="p14">
      <p:transition spd="slow" p14:dur="2000" advTm="366785"/>
    </mc:Choice>
    <mc:Fallback xmlns="">
      <p:transition spd="slow" advTm="366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004" y="0"/>
            <a:ext cx="9875520" cy="1356360"/>
          </a:xfrm>
        </p:spPr>
        <p:txBody>
          <a:bodyPr/>
          <a:lstStyle/>
          <a:p>
            <a:r>
              <a:rPr lang="en-GB" dirty="0"/>
              <a:t>3. Existing duties to repay a debt</a:t>
            </a:r>
          </a:p>
        </p:txBody>
      </p:sp>
      <p:sp>
        <p:nvSpPr>
          <p:cNvPr id="3" name="Content Placeholder 2"/>
          <p:cNvSpPr>
            <a:spLocks noGrp="1"/>
          </p:cNvSpPr>
          <p:nvPr>
            <p:ph idx="1"/>
          </p:nvPr>
        </p:nvSpPr>
        <p:spPr>
          <a:xfrm>
            <a:off x="484787" y="1356360"/>
            <a:ext cx="10467231" cy="4044142"/>
          </a:xfrm>
        </p:spPr>
        <p:txBody>
          <a:bodyPr>
            <a:noAutofit/>
          </a:bodyPr>
          <a:lstStyle/>
          <a:p>
            <a:r>
              <a:rPr lang="en-GB" sz="2400" dirty="0">
                <a:solidFill>
                  <a:schemeClr val="tx1"/>
                </a:solidFill>
              </a:rPr>
              <a:t>A promise to pay part of a debt cannot normally be sufficient consideration.</a:t>
            </a:r>
          </a:p>
          <a:p>
            <a:endParaRPr lang="en-GB" sz="2400" dirty="0">
              <a:solidFill>
                <a:schemeClr val="tx1"/>
              </a:solidFill>
            </a:endParaRPr>
          </a:p>
          <a:p>
            <a:r>
              <a:rPr lang="en-GB" sz="24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a:t>Examples include:</a:t>
            </a:r>
          </a:p>
          <a:p>
            <a:pPr>
              <a:buFontTx/>
              <a:buChar char="-"/>
            </a:pPr>
            <a:r>
              <a:rPr lang="en-GB" sz="2400" dirty="0"/>
              <a:t>Payment before the date the debt is due at the creditor’s request</a:t>
            </a:r>
          </a:p>
          <a:p>
            <a:pPr>
              <a:buFontTx/>
              <a:buChar char="-"/>
            </a:pPr>
            <a:r>
              <a:rPr lang="en-GB" sz="2400" dirty="0"/>
              <a:t>Payment at some place other than where it is due;</a:t>
            </a:r>
          </a:p>
          <a:p>
            <a:pPr>
              <a:buFontTx/>
              <a:buChar char="-"/>
            </a:pPr>
            <a:r>
              <a:rPr lang="en-GB" sz="2400" dirty="0"/>
              <a:t>Payment made using something different as payment – for example goods are accepted instead of money.</a:t>
            </a:r>
          </a:p>
        </p:txBody>
      </p:sp>
      <p:pic>
        <p:nvPicPr>
          <p:cNvPr id="4" name="Audio 3">
            <a:hlinkClick r:id="" action="ppaction://media"/>
            <a:extLst>
              <a:ext uri="{FF2B5EF4-FFF2-40B4-BE49-F238E27FC236}">
                <a16:creationId xmlns:a16="http://schemas.microsoft.com/office/drawing/2014/main" id="{1BF0B6AF-0726-4C56-A73E-834394F67B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06971539"/>
      </p:ext>
    </p:extLst>
  </p:cSld>
  <p:clrMapOvr>
    <a:masterClrMapping/>
  </p:clrMapOvr>
  <mc:AlternateContent xmlns:mc="http://schemas.openxmlformats.org/markup-compatibility/2006" xmlns:p14="http://schemas.microsoft.com/office/powerpoint/2010/main">
    <mc:Choice Requires="p14">
      <p:transition spd="slow" p14:dur="2000" advTm="121136"/>
    </mc:Choice>
    <mc:Fallback xmlns="">
      <p:transition spd="slow" advTm="121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1C85-0086-4CDF-B660-526361844461}"/>
              </a:ext>
            </a:extLst>
          </p:cNvPr>
          <p:cNvSpPr>
            <a:spLocks noGrp="1"/>
          </p:cNvSpPr>
          <p:nvPr>
            <p:ph type="title"/>
          </p:nvPr>
        </p:nvSpPr>
        <p:spPr/>
        <p:txBody>
          <a:bodyPr/>
          <a:lstStyle/>
          <a:p>
            <a:r>
              <a:rPr lang="en-GB" dirty="0"/>
              <a:t>Part payment of a debt – the rule at common law</a:t>
            </a:r>
          </a:p>
        </p:txBody>
      </p:sp>
      <p:sp>
        <p:nvSpPr>
          <p:cNvPr id="3" name="Content Placeholder 2">
            <a:extLst>
              <a:ext uri="{FF2B5EF4-FFF2-40B4-BE49-F238E27FC236}">
                <a16:creationId xmlns:a16="http://schemas.microsoft.com/office/drawing/2014/main" id="{79D05650-2274-4C79-90DB-CDF2DFD9DC9B}"/>
              </a:ext>
            </a:extLst>
          </p:cNvPr>
          <p:cNvSpPr>
            <a:spLocks noGrp="1"/>
          </p:cNvSpPr>
          <p:nvPr>
            <p:ph idx="1"/>
          </p:nvPr>
        </p:nvSpPr>
        <p:spPr/>
        <p:txBody>
          <a:bodyPr/>
          <a:lstStyle/>
          <a:p>
            <a:r>
              <a:rPr lang="en-GB" dirty="0" err="1"/>
              <a:t>Pinnel’s</a:t>
            </a:r>
            <a:r>
              <a:rPr lang="en-GB" dirty="0"/>
              <a:t> Case [1602]: “Payment of a lesser sum on the day in satisfaction of a greater cannot be satisfaction for the whole”.</a:t>
            </a:r>
          </a:p>
          <a:p>
            <a:r>
              <a:rPr lang="en-GB" dirty="0"/>
              <a:t>“ but the gift of a horse, hawk or robe etc., in satisfaction is good for it shall be intended that a horse, hawk or robe, etc., might be more beneficial to the claimant than money, in respect of some circumstance, or otherwise the claimant would not have accepted it in satisfaction”.</a:t>
            </a:r>
          </a:p>
          <a:p>
            <a:r>
              <a:rPr lang="en-GB" dirty="0"/>
              <a:t>Modern day application can be seen in </a:t>
            </a:r>
            <a:r>
              <a:rPr lang="en-GB" dirty="0" err="1"/>
              <a:t>Simantob</a:t>
            </a:r>
            <a:r>
              <a:rPr lang="en-GB" dirty="0"/>
              <a:t> v </a:t>
            </a:r>
            <a:r>
              <a:rPr lang="en-GB" dirty="0" err="1"/>
              <a:t>Shavleyan</a:t>
            </a:r>
            <a:r>
              <a:rPr lang="en-GB" dirty="0"/>
              <a:t> [2019]</a:t>
            </a:r>
          </a:p>
          <a:p>
            <a:r>
              <a:rPr lang="en-GB" dirty="0"/>
              <a:t>D&amp; C Builders Ltd v Rees [1965]</a:t>
            </a:r>
          </a:p>
          <a:p>
            <a:r>
              <a:rPr lang="en-GB" dirty="0"/>
              <a:t>The common law rule contained in </a:t>
            </a:r>
            <a:r>
              <a:rPr lang="en-GB" dirty="0" err="1"/>
              <a:t>Pinnels</a:t>
            </a:r>
            <a:r>
              <a:rPr lang="en-GB" dirty="0"/>
              <a:t> case was confirmed in </a:t>
            </a:r>
            <a:r>
              <a:rPr lang="en-GB" dirty="0" err="1"/>
              <a:t>Foakes</a:t>
            </a:r>
            <a:r>
              <a:rPr lang="en-GB" dirty="0"/>
              <a:t> v Beer [1884]</a:t>
            </a:r>
          </a:p>
        </p:txBody>
      </p:sp>
      <p:pic>
        <p:nvPicPr>
          <p:cNvPr id="6" name="Audio 5">
            <a:hlinkClick r:id="" action="ppaction://media"/>
            <a:extLst>
              <a:ext uri="{FF2B5EF4-FFF2-40B4-BE49-F238E27FC236}">
                <a16:creationId xmlns:a16="http://schemas.microsoft.com/office/drawing/2014/main" id="{8A385D66-C38A-48F0-9B08-E48CEA5DFD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12022028"/>
      </p:ext>
    </p:extLst>
  </p:cSld>
  <p:clrMapOvr>
    <a:masterClrMapping/>
  </p:clrMapOvr>
  <mc:AlternateContent xmlns:mc="http://schemas.openxmlformats.org/markup-compatibility/2006" xmlns:p14="http://schemas.microsoft.com/office/powerpoint/2010/main">
    <mc:Choice Requires="p14">
      <p:transition spd="slow" p14:dur="2000" advTm="526223"/>
    </mc:Choice>
    <mc:Fallback xmlns="">
      <p:transition spd="slow" advTm="52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145F-87AD-4194-972B-79668254650D}"/>
              </a:ext>
            </a:extLst>
          </p:cNvPr>
          <p:cNvSpPr>
            <a:spLocks noGrp="1"/>
          </p:cNvSpPr>
          <p:nvPr>
            <p:ph type="title"/>
          </p:nvPr>
        </p:nvSpPr>
        <p:spPr/>
        <p:txBody>
          <a:bodyPr/>
          <a:lstStyle/>
          <a:p>
            <a:r>
              <a:rPr lang="en-GB" dirty="0"/>
              <a:t>Promissory Estoppel</a:t>
            </a:r>
          </a:p>
        </p:txBody>
      </p:sp>
      <p:sp>
        <p:nvSpPr>
          <p:cNvPr id="3" name="Content Placeholder 2">
            <a:extLst>
              <a:ext uri="{FF2B5EF4-FFF2-40B4-BE49-F238E27FC236}">
                <a16:creationId xmlns:a16="http://schemas.microsoft.com/office/drawing/2014/main" id="{ECC55F71-10B4-42FC-8F23-62CD25CDF884}"/>
              </a:ext>
            </a:extLst>
          </p:cNvPr>
          <p:cNvSpPr>
            <a:spLocks noGrp="1"/>
          </p:cNvSpPr>
          <p:nvPr>
            <p:ph idx="1"/>
          </p:nvPr>
        </p:nvSpPr>
        <p:spPr/>
        <p:txBody>
          <a:bodyPr>
            <a:normAutofit lnSpcReduction="10000"/>
          </a:bodyPr>
          <a:lstStyle/>
          <a:p>
            <a:r>
              <a:rPr lang="en-GB" dirty="0"/>
              <a:t>Mitigated the harshness of the decision in </a:t>
            </a:r>
            <a:r>
              <a:rPr lang="en-GB" dirty="0" err="1"/>
              <a:t>Foakes</a:t>
            </a:r>
            <a:r>
              <a:rPr lang="en-GB" dirty="0"/>
              <a:t> v Beer</a:t>
            </a:r>
          </a:p>
          <a:p>
            <a:r>
              <a:rPr lang="en-GB" dirty="0"/>
              <a:t>Modern development of the doctrine can be found in Central London Property Trust Ltd v High Trees House Ltd [1947]</a:t>
            </a:r>
          </a:p>
          <a:p>
            <a:r>
              <a:rPr lang="en-GB" dirty="0"/>
              <a:t>What is promissory estoppel? Combe v Combe [1951]</a:t>
            </a:r>
          </a:p>
          <a:p>
            <a:pPr marL="45720" indent="0">
              <a:buNone/>
            </a:pPr>
            <a:r>
              <a:rPr lang="en-GB" dirty="0"/>
              <a:t>“where one party has, by his words or conduct, made to the other a promise or assurance which was intended to affect the legal relations between them and to be acted on accordingly, then once the other </a:t>
            </a:r>
            <a:r>
              <a:rPr lang="en-GB" dirty="0" err="1"/>
              <a:t>pary</a:t>
            </a:r>
            <a:r>
              <a:rPr lang="en-GB" dirty="0"/>
              <a:t> has taken him at his word and acted in it, the one who have the promise or assurance cannot afterwards be allowed to revert to the previous legal relations as if no such promise or assurance has been made by him, but he must accept their legal relations subject to the qualification which he himself has so introduced, even though it is not supported in point of law by any consideration but only by his word”. </a:t>
            </a:r>
          </a:p>
        </p:txBody>
      </p:sp>
      <p:pic>
        <p:nvPicPr>
          <p:cNvPr id="4" name="Audio 3">
            <a:hlinkClick r:id="" action="ppaction://media"/>
            <a:extLst>
              <a:ext uri="{FF2B5EF4-FFF2-40B4-BE49-F238E27FC236}">
                <a16:creationId xmlns:a16="http://schemas.microsoft.com/office/drawing/2014/main" id="{85ABE30D-F42B-4A0C-8B1C-6DF8F4C0A2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14741502"/>
      </p:ext>
    </p:extLst>
  </p:cSld>
  <p:clrMapOvr>
    <a:masterClrMapping/>
  </p:clrMapOvr>
  <mc:AlternateContent xmlns:mc="http://schemas.openxmlformats.org/markup-compatibility/2006" xmlns:p14="http://schemas.microsoft.com/office/powerpoint/2010/main">
    <mc:Choice Requires="p14">
      <p:transition spd="slow" p14:dur="2000" advTm="317836"/>
    </mc:Choice>
    <mc:Fallback xmlns="">
      <p:transition spd="slow" advTm="317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Existing contractual duties to a third party</a:t>
            </a:r>
          </a:p>
        </p:txBody>
      </p:sp>
      <p:sp>
        <p:nvSpPr>
          <p:cNvPr id="3" name="Content Placeholder 2"/>
          <p:cNvSpPr>
            <a:spLocks noGrp="1"/>
          </p:cNvSpPr>
          <p:nvPr>
            <p:ph idx="1"/>
          </p:nvPr>
        </p:nvSpPr>
        <p:spPr/>
        <p:txBody>
          <a:bodyPr/>
          <a:lstStyle/>
          <a:p>
            <a:r>
              <a:rPr lang="en-GB" dirty="0"/>
              <a:t>General rule: using the performance of a duty owed to a third party under an existing contract will be good consideration.</a:t>
            </a:r>
          </a:p>
          <a:p>
            <a:r>
              <a:rPr lang="en-GB" dirty="0"/>
              <a:t>This can be seen in Scotson v </a:t>
            </a:r>
            <a:r>
              <a:rPr lang="en-GB" dirty="0" err="1"/>
              <a:t>Pegg</a:t>
            </a:r>
            <a:r>
              <a:rPr lang="en-GB" dirty="0"/>
              <a:t>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a:t>Contract 1: </a:t>
            </a:r>
            <a:r>
              <a:rPr lang="en-GB" dirty="0" err="1"/>
              <a:t>Scotson</a:t>
            </a:r>
            <a:r>
              <a:rPr lang="en-GB" dirty="0"/>
              <a:t>                                               supply of coal to                                                					X</a:t>
            </a:r>
          </a:p>
          <a:p>
            <a:r>
              <a:rPr lang="en-GB" dirty="0"/>
              <a:t>                       </a:t>
            </a:r>
          </a:p>
          <a:p>
            <a:r>
              <a:rPr lang="en-GB" dirty="0"/>
              <a:t>                                                                                                                                 . . . AGREES THE SALE OF COAL TO . . </a:t>
            </a:r>
          </a:p>
          <a:p>
            <a:endParaRPr lang="en-GB" dirty="0"/>
          </a:p>
          <a:p>
            <a:r>
              <a:rPr lang="en-GB" dirty="0"/>
              <a:t>Contract 2: </a:t>
            </a:r>
            <a:r>
              <a:rPr lang="en-GB" dirty="0" err="1"/>
              <a:t>Scotson</a:t>
            </a:r>
            <a:r>
              <a:rPr lang="en-GB" dirty="0"/>
              <a:t>                                                delivery of coal to                                                                              </a:t>
            </a:r>
            <a:r>
              <a:rPr lang="en-GB" dirty="0" err="1"/>
              <a:t>Pegg</a:t>
            </a:r>
            <a:endParaRPr lang="en-GB" dirty="0"/>
          </a:p>
          <a:p>
            <a:endParaRPr lang="en-GB" dirty="0"/>
          </a:p>
          <a:p>
            <a:endParaRPr lang="en-GB" dirty="0"/>
          </a:p>
          <a:p>
            <a:r>
              <a:rPr lang="en-GB" dirty="0"/>
              <a:t>		SCOTSON HAS PROVIDED VALID CONSIDERATION UNDER BOTH CONTRACTS</a:t>
            </a:r>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317467C3-E776-4F4C-AF18-2240C12F8E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2654127"/>
      </p:ext>
    </p:extLst>
  </p:cSld>
  <p:clrMapOvr>
    <a:masterClrMapping/>
  </p:clrMapOvr>
  <mc:AlternateContent xmlns:mc="http://schemas.openxmlformats.org/markup-compatibility/2006" xmlns:p14="http://schemas.microsoft.com/office/powerpoint/2010/main">
    <mc:Choice Requires="p14">
      <p:transition spd="slow" p14:dur="2000" advTm="73379"/>
    </mc:Choice>
    <mc:Fallback xmlns="">
      <p:transition spd="slow" advTm="73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A49DE-9DFE-42A9-BB17-267B778EB4C5}"/>
              </a:ext>
            </a:extLst>
          </p:cNvPr>
          <p:cNvSpPr>
            <a:spLocks noGrp="1"/>
          </p:cNvSpPr>
          <p:nvPr>
            <p:ph type="ctrTitle"/>
          </p:nvPr>
        </p:nvSpPr>
        <p:spPr/>
        <p:txBody>
          <a:bodyPr/>
          <a:lstStyle/>
          <a:p>
            <a:r>
              <a:rPr lang="en-GB" dirty="0"/>
              <a:t>SUMMARY</a:t>
            </a:r>
          </a:p>
        </p:txBody>
      </p:sp>
      <p:sp>
        <p:nvSpPr>
          <p:cNvPr id="3" name="Subtitle 2">
            <a:extLst>
              <a:ext uri="{FF2B5EF4-FFF2-40B4-BE49-F238E27FC236}">
                <a16:creationId xmlns:a16="http://schemas.microsoft.com/office/drawing/2014/main" id="{E2AF077F-72C6-4512-8E46-3F752649FD8A}"/>
              </a:ext>
            </a:extLst>
          </p:cNvPr>
          <p:cNvSpPr>
            <a:spLocks noGrp="1"/>
          </p:cNvSpPr>
          <p:nvPr>
            <p:ph type="subTitle" idx="1"/>
          </p:nvPr>
        </p:nvSpPr>
        <p:spPr/>
        <p:txBody>
          <a:bodyPr/>
          <a:lstStyle/>
          <a:p>
            <a:r>
              <a:rPr lang="en-GB" dirty="0"/>
              <a:t>Thank you</a:t>
            </a:r>
          </a:p>
        </p:txBody>
      </p:sp>
      <p:pic>
        <p:nvPicPr>
          <p:cNvPr id="4" name="Audio 3">
            <a:hlinkClick r:id="" action="ppaction://media"/>
            <a:extLst>
              <a:ext uri="{FF2B5EF4-FFF2-40B4-BE49-F238E27FC236}">
                <a16:creationId xmlns:a16="http://schemas.microsoft.com/office/drawing/2014/main" id="{1A0A49C4-95A8-415A-A1E7-0D9EDD95C0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87441672"/>
      </p:ext>
    </p:extLst>
  </p:cSld>
  <p:clrMapOvr>
    <a:masterClrMapping/>
  </p:clrMapOvr>
  <mc:AlternateContent xmlns:mc="http://schemas.openxmlformats.org/markup-compatibility/2006" xmlns:p14="http://schemas.microsoft.com/office/powerpoint/2010/main">
    <mc:Choice Requires="p14">
      <p:transition spd="slow" p14:dur="2000" advTm="198185"/>
    </mc:Choice>
    <mc:Fallback xmlns="">
      <p:transition spd="slow" advTm="198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9|7.3|3.4|1.9|2.4|3.9|1.1|3.3|2"/>
</p:tagLst>
</file>

<file path=ppt/tags/tag2.xml><?xml version="1.0" encoding="utf-8"?>
<p:tagLst xmlns:a="http://schemas.openxmlformats.org/drawingml/2006/main" xmlns:r="http://schemas.openxmlformats.org/officeDocument/2006/relationships" xmlns:p="http://schemas.openxmlformats.org/presentationml/2006/main">
  <p:tag name="TIMING" val="|1|8.6|4.6|1.7"/>
</p:tagLst>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4492</Words>
  <Application>Microsoft Office PowerPoint</Application>
  <PresentationFormat>Widescreen</PresentationFormat>
  <Paragraphs>376</Paragraphs>
  <Slides>27</Slides>
  <Notes>26</Notes>
  <HiddenSlides>0</HiddenSlides>
  <MMClips>27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Batang</vt:lpstr>
      <vt:lpstr>Arial Narrow</vt:lpstr>
      <vt:lpstr>Calibri</vt:lpstr>
      <vt:lpstr>Corbel</vt:lpstr>
      <vt:lpstr>Nirmala UI</vt:lpstr>
      <vt:lpstr>Wingdings</vt:lpstr>
      <vt:lpstr>Basis</vt:lpstr>
      <vt:lpstr>CONSIDERATION </vt:lpstr>
      <vt:lpstr>Learning objectives</vt:lpstr>
      <vt:lpstr>PowerPoint Presentation</vt:lpstr>
      <vt:lpstr>Examples of consideration</vt:lpstr>
      <vt:lpstr>Definitions of consideration</vt:lpstr>
      <vt:lpstr>Essential requirement</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2. Consideration must not be past </vt:lpstr>
      <vt:lpstr>Doctrine of implied assumpsit</vt:lpstr>
      <vt:lpstr>3. Consideration need not be adequate </vt:lpstr>
      <vt:lpstr>4. Consideration must be sufficient</vt:lpstr>
      <vt:lpstr>PowerPoint Presentation</vt:lpstr>
      <vt:lpstr>1. Existing public duties</vt:lpstr>
      <vt:lpstr>PowerPoint Presentation</vt:lpstr>
      <vt:lpstr>2. Existing contractual duties </vt:lpstr>
      <vt:lpstr>Williams v Roffey Bros [1990]</vt:lpstr>
      <vt:lpstr>3. Existing duties to repay a debt</vt:lpstr>
      <vt:lpstr>Part payment of a debt – the rule at common law</vt:lpstr>
      <vt:lpstr>Promissory Estoppel</vt:lpstr>
      <vt:lpstr>4. Existing contractual duties to a third party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Laura Knight</cp:lastModifiedBy>
  <cp:revision>43</cp:revision>
  <cp:lastPrinted>2018-02-08T11:08:47Z</cp:lastPrinted>
  <dcterms:created xsi:type="dcterms:W3CDTF">2018-01-31T18:57:32Z</dcterms:created>
  <dcterms:modified xsi:type="dcterms:W3CDTF">2022-02-04T21:34:22Z</dcterms:modified>
</cp:coreProperties>
</file>