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714" r:id="rId4"/>
  </p:sldMasterIdLst>
  <p:notesMasterIdLst>
    <p:notesMasterId r:id="rId13"/>
  </p:notesMasterIdLst>
  <p:sldIdLst>
    <p:sldId id="266" r:id="rId5"/>
    <p:sldId id="267" r:id="rId6"/>
    <p:sldId id="269" r:id="rId7"/>
    <p:sldId id="270" r:id="rId8"/>
    <p:sldId id="271" r:id="rId9"/>
    <p:sldId id="272" r:id="rId10"/>
    <p:sldId id="273" r:id="rId11"/>
    <p:sldId id="275" r:id="rId12"/>
  </p:sldIdLst>
  <p:sldSz cx="18288000" cy="10287000"/>
  <p:notesSz cx="6858000" cy="9144000"/>
  <p:embeddedFontLst>
    <p:embeddedFont>
      <p:font typeface="Century Gothic" panose="020B0502020202020204" pitchFamily="34" charset="0"/>
      <p:regular r:id="rId14"/>
      <p:bold r:id="rId15"/>
      <p:italic r:id="rId16"/>
      <p:boldItalic r:id="rId17"/>
    </p:embeddedFont>
    <p:embeddedFont>
      <p:font typeface="Poppins" panose="00000500000000000000" pitchFamily="2" charset="0"/>
      <p:regular r:id="rId18"/>
      <p:bold r:id="rId19"/>
      <p:italic r:id="rId20"/>
      <p:boldItalic r:id="rId21"/>
    </p:embeddedFont>
    <p:embeddedFont>
      <p:font typeface="Wingdings 3" panose="05040102010807070707" pitchFamily="18" charset="2"/>
      <p:regular r:id="rId22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7234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0DF5E4-7977-48A1-A6B3-D411425B7B30}" v="13" dt="2025-10-19T16:11:49.846"/>
  </p1510:revLst>
</p1510:revInfo>
</file>

<file path=ppt/tableStyles.xml><?xml version="1.0" encoding="utf-8"?>
<a:tblStyleLst xmlns:a="http://schemas.openxmlformats.org/drawingml/2006/main" def="{5C22544A-7EE6-4342-B048-85BDC9FD1C3A}"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61" d="100"/>
          <a:sy n="61" d="100"/>
        </p:scale>
        <p:origin x="78" y="3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font" Target="fonts/font8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4.fntdata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font" Target="fonts/font2.fntdata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font" Target="fonts/font6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font" Target="fonts/font1.fntdata"/><Relationship Id="rId22" Type="http://schemas.openxmlformats.org/officeDocument/2006/relationships/font" Target="fonts/font9.fntdata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19.10.2025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74345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1344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75369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8288000" cy="10287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2433" y="3149600"/>
            <a:ext cx="13238487" cy="4016472"/>
          </a:xfrm>
        </p:spPr>
        <p:txBody>
          <a:bodyPr anchor="b"/>
          <a:lstStyle>
            <a:lvl1pPr>
              <a:defRPr sz="81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732433" y="7166070"/>
            <a:ext cx="13238487" cy="129213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429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4114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800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486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5238477" y="2688337"/>
            <a:ext cx="1485899" cy="4571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13427964" y="4841749"/>
            <a:ext cx="5789693" cy="457202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5656718" y="0"/>
            <a:ext cx="1028700" cy="1714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5528811" y="443594"/>
            <a:ext cx="1257299" cy="1151531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1991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2432" y="3905250"/>
            <a:ext cx="13238489" cy="51244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5870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8288000" cy="10287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2432" y="4016468"/>
            <a:ext cx="6526538" cy="3425736"/>
          </a:xfrm>
        </p:spPr>
        <p:txBody>
          <a:bodyPr anchor="ctr"/>
          <a:lstStyle>
            <a:lvl1pPr algn="l">
              <a:defRPr sz="6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343339" y="4016466"/>
            <a:ext cx="5636318" cy="3425736"/>
          </a:xfrm>
        </p:spPr>
        <p:txBody>
          <a:bodyPr anchor="ctr"/>
          <a:lstStyle>
            <a:lvl1pPr marL="0" indent="0" algn="l">
              <a:buNone/>
              <a:defRPr sz="3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5656718" y="0"/>
            <a:ext cx="1028700" cy="1714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63481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32431" y="3905251"/>
            <a:ext cx="7237737" cy="512445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313069" y="3905250"/>
            <a:ext cx="7237739" cy="512445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160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32432" y="3905250"/>
            <a:ext cx="7237736" cy="864393"/>
          </a:xfrm>
        </p:spPr>
        <p:txBody>
          <a:bodyPr anchor="b">
            <a:noAutofit/>
          </a:bodyPr>
          <a:lstStyle>
            <a:lvl1pPr marL="0" indent="0">
              <a:buNone/>
              <a:defRPr sz="3600" b="0">
                <a:solidFill>
                  <a:schemeClr val="accent1"/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32431" y="4769644"/>
            <a:ext cx="7237737" cy="426005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313069" y="3905250"/>
            <a:ext cx="7237739" cy="864393"/>
          </a:xfrm>
        </p:spPr>
        <p:txBody>
          <a:bodyPr anchor="b">
            <a:noAutofit/>
          </a:bodyPr>
          <a:lstStyle>
            <a:lvl1pPr marL="0" indent="0">
              <a:buNone/>
              <a:defRPr sz="3600" b="0">
                <a:solidFill>
                  <a:schemeClr val="accent1"/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313069" y="4769644"/>
            <a:ext cx="7237739" cy="4260059"/>
          </a:xfrm>
        </p:spPr>
        <p:txBody>
          <a:bodyPr>
            <a:normAutofit/>
          </a:bodyPr>
          <a:lstStyle>
            <a:lvl1pPr>
              <a:defRPr sz="2700"/>
            </a:lvl1pPr>
            <a:lvl2pPr>
              <a:defRPr sz="2400"/>
            </a:lvl2pPr>
            <a:lvl3pPr>
              <a:defRPr sz="21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7261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732432" y="1460502"/>
            <a:ext cx="13142120" cy="106044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246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5656718" y="0"/>
            <a:ext cx="1028700" cy="1714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3260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8288000" cy="10287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2433" y="1943100"/>
            <a:ext cx="4189737" cy="2400300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71719" y="2171700"/>
            <a:ext cx="7785099" cy="6858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732431" y="4693921"/>
            <a:ext cx="4189737" cy="4343399"/>
          </a:xfrm>
        </p:spPr>
        <p:txBody>
          <a:bodyPr/>
          <a:lstStyle>
            <a:lvl1pPr marL="0" indent="0">
              <a:buNone/>
              <a:defRPr sz="21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5656718" y="0"/>
            <a:ext cx="1028700" cy="1714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6448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8288000" cy="10287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2433" y="2540000"/>
            <a:ext cx="5797701" cy="2603501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21806" y="1714500"/>
            <a:ext cx="4840790" cy="6858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400"/>
            </a:lvl1pPr>
            <a:lvl2pPr marL="685800" indent="0">
              <a:buNone/>
              <a:defRPr sz="2400"/>
            </a:lvl2pPr>
            <a:lvl3pPr marL="1371600" indent="0">
              <a:buNone/>
              <a:defRPr sz="2400"/>
            </a:lvl3pPr>
            <a:lvl4pPr marL="2057400" indent="0">
              <a:buNone/>
              <a:defRPr sz="2400"/>
            </a:lvl4pPr>
            <a:lvl5pPr marL="2743200" indent="0">
              <a:buNone/>
              <a:defRPr sz="2400"/>
            </a:lvl5pPr>
            <a:lvl6pPr marL="3429000" indent="0">
              <a:buNone/>
              <a:defRPr sz="2400"/>
            </a:lvl6pPr>
            <a:lvl7pPr marL="4114800" indent="0">
              <a:buNone/>
              <a:defRPr sz="2400"/>
            </a:lvl7pPr>
            <a:lvl8pPr marL="4800600" indent="0">
              <a:buNone/>
              <a:defRPr sz="2400"/>
            </a:lvl8pPr>
            <a:lvl9pPr marL="5486400" indent="0">
              <a:buNone/>
              <a:defRPr sz="24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732431" y="5486400"/>
            <a:ext cx="5788818" cy="20574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5656718" y="0"/>
            <a:ext cx="1028700" cy="1714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71067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8288000" cy="10287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2432" y="7454891"/>
            <a:ext cx="13238489" cy="85010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32432" y="1028700"/>
            <a:ext cx="13238489" cy="51435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400"/>
            </a:lvl1pPr>
            <a:lvl2pPr marL="685800" indent="0">
              <a:buNone/>
              <a:defRPr sz="2400"/>
            </a:lvl2pPr>
            <a:lvl3pPr marL="1371600" indent="0">
              <a:buNone/>
              <a:defRPr sz="2400"/>
            </a:lvl3pPr>
            <a:lvl4pPr marL="2057400" indent="0">
              <a:buNone/>
              <a:defRPr sz="2400"/>
            </a:lvl4pPr>
            <a:lvl5pPr marL="2743200" indent="0">
              <a:buNone/>
              <a:defRPr sz="2400"/>
            </a:lvl5pPr>
            <a:lvl6pPr marL="3429000" indent="0">
              <a:buNone/>
              <a:defRPr sz="2400"/>
            </a:lvl6pPr>
            <a:lvl7pPr marL="4114800" indent="0">
              <a:buNone/>
              <a:defRPr sz="2400"/>
            </a:lvl7pPr>
            <a:lvl8pPr marL="4800600" indent="0">
              <a:buNone/>
              <a:defRPr sz="2400"/>
            </a:lvl8pPr>
            <a:lvl9pPr marL="5486400" indent="0">
              <a:buNone/>
              <a:defRPr sz="24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2431" y="8304998"/>
            <a:ext cx="13238487" cy="740568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5656718" y="0"/>
            <a:ext cx="1028700" cy="1714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965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8288000" cy="10287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23197" y="1595126"/>
            <a:ext cx="13247724" cy="2059479"/>
          </a:xfrm>
        </p:spPr>
        <p:txBody>
          <a:bodyPr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2432" y="5314950"/>
            <a:ext cx="13238489" cy="3714750"/>
          </a:xfrm>
        </p:spPr>
        <p:txBody>
          <a:bodyPr anchor="ctr">
            <a:normAutofit/>
          </a:bodyPr>
          <a:lstStyle>
            <a:lvl1pPr marL="0" indent="0">
              <a:buNone/>
              <a:defRPr sz="27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5656718" y="0"/>
            <a:ext cx="1028700" cy="1714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4315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8288000" cy="10287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1322349" y="911004"/>
            <a:ext cx="12028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4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14826688" y="3920681"/>
            <a:ext cx="97914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4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72817" y="1473201"/>
            <a:ext cx="12680859" cy="4044948"/>
          </a:xfrm>
        </p:spPr>
        <p:txBody>
          <a:bodyPr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2918918" y="5518149"/>
            <a:ext cx="11596829" cy="513261"/>
          </a:xfrm>
        </p:spPr>
        <p:txBody>
          <a:bodyPr anchor="t">
            <a:normAutofit/>
          </a:bodyPr>
          <a:lstStyle>
            <a:lvl1pPr marL="0" indent="0">
              <a:buNone/>
              <a:defRPr lang="en-US" sz="21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2432" y="7543799"/>
            <a:ext cx="13867346" cy="1496786"/>
          </a:xfrm>
        </p:spPr>
        <p:txBody>
          <a:bodyPr anchor="ctr">
            <a:normAutofit/>
          </a:bodyPr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5656718" y="0"/>
            <a:ext cx="1028700" cy="1714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53236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8288000" cy="10287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2431" y="3556001"/>
            <a:ext cx="13238490" cy="2733771"/>
          </a:xfrm>
        </p:spPr>
        <p:txBody>
          <a:bodyPr anchor="b"/>
          <a:lstStyle>
            <a:lvl1pPr algn="l">
              <a:defRPr sz="6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32432" y="7537451"/>
            <a:ext cx="13238489" cy="1290600"/>
          </a:xfrm>
        </p:spPr>
        <p:txBody>
          <a:bodyPr anchor="t"/>
          <a:lstStyle>
            <a:lvl1pPr marL="0" indent="0" algn="l">
              <a:buNone/>
              <a:defRPr sz="3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5656718" y="0"/>
            <a:ext cx="1028700" cy="1714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82743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2432" y="1460502"/>
            <a:ext cx="13238489" cy="1060446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32431" y="3905253"/>
            <a:ext cx="4712817" cy="864393"/>
          </a:xfrm>
        </p:spPr>
        <p:txBody>
          <a:bodyPr anchor="b">
            <a:noAutofit/>
          </a:bodyPr>
          <a:lstStyle>
            <a:lvl1pPr marL="0" indent="0">
              <a:buNone/>
              <a:defRPr sz="36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732430" y="4769647"/>
            <a:ext cx="4712819" cy="4270940"/>
          </a:xfrm>
        </p:spPr>
        <p:txBody>
          <a:bodyPr anchor="t">
            <a:normAutofit/>
          </a:bodyPr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769082" y="3905250"/>
            <a:ext cx="4720514" cy="864393"/>
          </a:xfrm>
        </p:spPr>
        <p:txBody>
          <a:bodyPr anchor="b">
            <a:noAutofit/>
          </a:bodyPr>
          <a:lstStyle>
            <a:lvl1pPr marL="0" indent="0">
              <a:buNone/>
              <a:defRPr sz="36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6769082" y="4769645"/>
            <a:ext cx="4720514" cy="4270940"/>
          </a:xfrm>
        </p:spPr>
        <p:txBody>
          <a:bodyPr anchor="t">
            <a:normAutofit/>
          </a:bodyPr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1832203" y="3905252"/>
            <a:ext cx="4718595" cy="864393"/>
          </a:xfrm>
        </p:spPr>
        <p:txBody>
          <a:bodyPr anchor="b">
            <a:noAutofit/>
          </a:bodyPr>
          <a:lstStyle>
            <a:lvl1pPr marL="0" indent="0">
              <a:buNone/>
              <a:defRPr sz="36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11832494" y="4769643"/>
            <a:ext cx="4718304" cy="4270940"/>
          </a:xfrm>
        </p:spPr>
        <p:txBody>
          <a:bodyPr anchor="t">
            <a:normAutofit/>
          </a:bodyPr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6605956" y="3854450"/>
            <a:ext cx="0" cy="523874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11658602" y="3854450"/>
            <a:ext cx="0" cy="523874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8803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2432" y="1460502"/>
            <a:ext cx="13238489" cy="1060446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32431" y="6799266"/>
            <a:ext cx="4575657" cy="864393"/>
          </a:xfrm>
        </p:spPr>
        <p:txBody>
          <a:bodyPr anchor="b">
            <a:noAutofit/>
          </a:bodyPr>
          <a:lstStyle>
            <a:lvl1pPr marL="0" indent="0">
              <a:buNone/>
              <a:defRPr sz="36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2001830" y="3905250"/>
            <a:ext cx="4036863" cy="2387265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400"/>
            </a:lvl1pPr>
            <a:lvl2pPr marL="685800" indent="0">
              <a:buNone/>
              <a:defRPr sz="2400"/>
            </a:lvl2pPr>
            <a:lvl3pPr marL="1371600" indent="0">
              <a:buNone/>
              <a:defRPr sz="2400"/>
            </a:lvl3pPr>
            <a:lvl4pPr marL="2057400" indent="0">
              <a:buNone/>
              <a:defRPr sz="2400"/>
            </a:lvl4pPr>
            <a:lvl5pPr marL="2743200" indent="0">
              <a:buNone/>
              <a:defRPr sz="2400"/>
            </a:lvl5pPr>
            <a:lvl6pPr marL="3429000" indent="0">
              <a:buNone/>
              <a:defRPr sz="2400"/>
            </a:lvl6pPr>
            <a:lvl7pPr marL="4114800" indent="0">
              <a:buNone/>
              <a:defRPr sz="2400"/>
            </a:lvl7pPr>
            <a:lvl8pPr marL="4800600" indent="0">
              <a:buNone/>
              <a:defRPr sz="2400"/>
            </a:lvl8pPr>
            <a:lvl9pPr marL="5486400" indent="0">
              <a:buNone/>
              <a:defRPr sz="24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732431" y="7663659"/>
            <a:ext cx="4575657" cy="1376928"/>
          </a:xfrm>
        </p:spPr>
        <p:txBody>
          <a:bodyPr anchor="t">
            <a:normAutofit/>
          </a:bodyPr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53298" y="6799267"/>
            <a:ext cx="4575657" cy="864395"/>
          </a:xfrm>
        </p:spPr>
        <p:txBody>
          <a:bodyPr anchor="b">
            <a:noAutofit/>
          </a:bodyPr>
          <a:lstStyle>
            <a:lvl1pPr marL="0" indent="0">
              <a:buNone/>
              <a:defRPr sz="36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7122694" y="3905250"/>
            <a:ext cx="4036865" cy="2387265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400"/>
            </a:lvl1pPr>
            <a:lvl2pPr marL="685800" indent="0">
              <a:buNone/>
              <a:defRPr sz="2400"/>
            </a:lvl2pPr>
            <a:lvl3pPr marL="1371600" indent="0">
              <a:buNone/>
              <a:defRPr sz="2400"/>
            </a:lvl3pPr>
            <a:lvl4pPr marL="2057400" indent="0">
              <a:buNone/>
              <a:defRPr sz="2400"/>
            </a:lvl4pPr>
            <a:lvl5pPr marL="2743200" indent="0">
              <a:buNone/>
              <a:defRPr sz="2400"/>
            </a:lvl5pPr>
            <a:lvl6pPr marL="3429000" indent="0">
              <a:buNone/>
              <a:defRPr sz="2400"/>
            </a:lvl6pPr>
            <a:lvl7pPr marL="4114800" indent="0">
              <a:buNone/>
              <a:defRPr sz="2400"/>
            </a:lvl7pPr>
            <a:lvl8pPr marL="4800600" indent="0">
              <a:buNone/>
              <a:defRPr sz="2400"/>
            </a:lvl8pPr>
            <a:lvl9pPr marL="5486400" indent="0">
              <a:buNone/>
              <a:defRPr sz="24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6855258" y="7663658"/>
            <a:ext cx="4575657" cy="1376928"/>
          </a:xfrm>
        </p:spPr>
        <p:txBody>
          <a:bodyPr anchor="t">
            <a:normAutofit/>
          </a:bodyPr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1974163" y="6799268"/>
            <a:ext cx="4576643" cy="864393"/>
          </a:xfrm>
        </p:spPr>
        <p:txBody>
          <a:bodyPr anchor="b">
            <a:noAutofit/>
          </a:bodyPr>
          <a:lstStyle>
            <a:lvl1pPr marL="0" indent="0">
              <a:buNone/>
              <a:defRPr sz="36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12244547" y="3905250"/>
            <a:ext cx="4036863" cy="2387265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400"/>
            </a:lvl1pPr>
            <a:lvl2pPr marL="685800" indent="0">
              <a:buNone/>
              <a:defRPr sz="2400"/>
            </a:lvl2pPr>
            <a:lvl3pPr marL="1371600" indent="0">
              <a:buNone/>
              <a:defRPr sz="2400"/>
            </a:lvl3pPr>
            <a:lvl4pPr marL="2057400" indent="0">
              <a:buNone/>
              <a:defRPr sz="2400"/>
            </a:lvl4pPr>
            <a:lvl5pPr marL="2743200" indent="0">
              <a:buNone/>
              <a:defRPr sz="2400"/>
            </a:lvl5pPr>
            <a:lvl6pPr marL="3429000" indent="0">
              <a:buNone/>
              <a:defRPr sz="2400"/>
            </a:lvl6pPr>
            <a:lvl7pPr marL="4114800" indent="0">
              <a:buNone/>
              <a:defRPr sz="2400"/>
            </a:lvl7pPr>
            <a:lvl8pPr marL="4800600" indent="0">
              <a:buNone/>
              <a:defRPr sz="2400"/>
            </a:lvl8pPr>
            <a:lvl9pPr marL="5486400" indent="0">
              <a:buNone/>
              <a:defRPr sz="24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11974163" y="7663656"/>
            <a:ext cx="4576644" cy="1376928"/>
          </a:xfrm>
        </p:spPr>
        <p:txBody>
          <a:bodyPr anchor="t">
            <a:normAutofit/>
          </a:bodyPr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6608747" y="3854450"/>
            <a:ext cx="0" cy="523874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11696703" y="3854450"/>
            <a:ext cx="0" cy="523874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41667" y="9587758"/>
            <a:ext cx="5466423" cy="457202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7442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2432" y="1460502"/>
            <a:ext cx="13238489" cy="106044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732432" y="3905250"/>
            <a:ext cx="13238489" cy="512445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6043159" y="9587758"/>
            <a:ext cx="1485899" cy="457199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7693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8288000" cy="10287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2877853" y="1917701"/>
            <a:ext cx="2114948" cy="712288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732432" y="1917701"/>
            <a:ext cx="9384038" cy="712288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5979657" y="9587758"/>
            <a:ext cx="1488203" cy="457199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5656718" y="0"/>
            <a:ext cx="1028700" cy="1714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807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8288000" cy="10287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732432" y="1460502"/>
            <a:ext cx="13142120" cy="106044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32432" y="3905250"/>
            <a:ext cx="13142120" cy="51244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5979657" y="9587758"/>
            <a:ext cx="1485899" cy="4571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500" b="1" i="0">
                <a:solidFill>
                  <a:schemeClr val="accent1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41666" y="9587758"/>
            <a:ext cx="5789693" cy="4572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5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5656718" y="0"/>
            <a:ext cx="1028700" cy="1714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5528811" y="443594"/>
            <a:ext cx="1257299" cy="115153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4200" b="0" i="0">
                <a:solidFill>
                  <a:schemeClr val="bg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941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685800" rtl="0" eaLnBrk="1" latinLnBrk="0" hangingPunct="1">
        <a:spcBef>
          <a:spcPct val="0"/>
        </a:spcBef>
        <a:buNone/>
        <a:defRPr sz="54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514350" indent="-51435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7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1114425" indent="-428625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7145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1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24003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30861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37719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44577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51435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58293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0574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4290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1148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4864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qc.org.uk/publications/listening-learning-responding-concerns/1-reviewing-how-well-we-listen-whistleblowing-concerns?utm_source=chatgpt.com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ice.org.uk/guidance/ng229/resources/fetal-monitoring-in-labour-pdf-66143844065221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2380"/>
            <a:ext cx="18288000" cy="10284620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46" name="Rectangle 1045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56718" y="0"/>
            <a:ext cx="1028700" cy="1714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C2159D-15DC-7A63-3BD7-669C4F1785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98835" y="2831972"/>
            <a:ext cx="7707956" cy="2439628"/>
          </a:xfrm>
        </p:spPr>
        <p:txBody>
          <a:bodyPr>
            <a:normAutofit/>
          </a:bodyPr>
          <a:lstStyle/>
          <a:p>
            <a:r>
              <a:rPr lang="en-US" sz="3800" b="1" u="sng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 Assurance and Service Improvement: Analysis of the Shrewsbury and Telford NHS Trust Maternity Scandal</a:t>
            </a:r>
            <a:endParaRPr lang="en-GB" sz="3800" b="1" u="sng" dirty="0">
              <a:solidFill>
                <a:srgbClr val="EBEBE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C58F14-B637-81F1-4C98-BC492EF842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29800" y="5754334"/>
            <a:ext cx="6781800" cy="289436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de-DE" sz="1800" b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de-DE" sz="18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NAZREEN AKHTAR</a:t>
            </a:r>
          </a:p>
          <a:p>
            <a:pPr>
              <a:lnSpc>
                <a:spcPct val="90000"/>
              </a:lnSpc>
            </a:pPr>
            <a:r>
              <a:rPr lang="de-DE" sz="1800" b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de-DE" sz="18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2128933</a:t>
            </a:r>
          </a:p>
          <a:p>
            <a:pPr>
              <a:lnSpc>
                <a:spcPct val="90000"/>
              </a:lnSpc>
            </a:pPr>
            <a:r>
              <a:rPr lang="de-DE" sz="1800" b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 &amp; TITLE:</a:t>
            </a:r>
            <a:r>
              <a:rPr lang="en-US" sz="1800" b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LCHS7006 – </a:t>
            </a:r>
            <a:r>
              <a:rPr lang="en-US" sz="18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 ASSURANCE AND SERVICE IMPROVEMENTS</a:t>
            </a:r>
          </a:p>
          <a:p>
            <a:pPr>
              <a:lnSpc>
                <a:spcPct val="90000"/>
              </a:lnSpc>
            </a:pPr>
            <a:r>
              <a:rPr lang="de-DE" sz="1800" b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LECTURER’S NAME: </a:t>
            </a:r>
            <a:r>
              <a:rPr lang="de-DE" sz="18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 FAHAD KHAN</a:t>
            </a:r>
          </a:p>
          <a:p>
            <a:pPr>
              <a:lnSpc>
                <a:spcPct val="90000"/>
              </a:lnSpc>
            </a:pPr>
            <a:endParaRPr lang="en-US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Trust Information – SaTH">
            <a:extLst>
              <a:ext uri="{FF2B5EF4-FFF2-40B4-BE49-F238E27FC236}">
                <a16:creationId xmlns:a16="http://schemas.microsoft.com/office/drawing/2014/main" id="{180ED8A7-AA02-BF0D-C81D-220E63ED3F0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468" b="9395"/>
          <a:stretch>
            <a:fillRect/>
          </a:stretch>
        </p:blipFill>
        <p:spPr bwMode="auto">
          <a:xfrm>
            <a:off x="1524000" y="3695700"/>
            <a:ext cx="7707956" cy="3803541"/>
          </a:xfrm>
          <a:prstGeom prst="roundRect">
            <a:avLst>
              <a:gd name="adj" fmla="val 1858"/>
            </a:avLst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54878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E80AE-58FD-A526-5DD5-4ABD1D554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0" y="1638300"/>
            <a:ext cx="13142119" cy="1060446"/>
          </a:xfrm>
        </p:spPr>
        <p:txBody>
          <a:bodyPr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4000" b="1" u="sng" dirty="0">
                <a:latin typeface="Arial" panose="020B0604020202020204" pitchFamily="34" charset="0"/>
                <a:ea typeface="The Seasons Bold"/>
                <a:cs typeface="Arial" panose="020B0604020202020204" pitchFamily="34" charset="0"/>
                <a:sym typeface="The Seasons Bold"/>
              </a:rPr>
              <a:t>Case Study Overview</a:t>
            </a:r>
            <a:br>
              <a:rPr lang="en-US" sz="4000" b="1" dirty="0">
                <a:latin typeface="Arial" panose="020B0604020202020204" pitchFamily="34" charset="0"/>
                <a:ea typeface="The Seasons Bold"/>
                <a:cs typeface="Arial" panose="020B0604020202020204" pitchFamily="34" charset="0"/>
                <a:sym typeface="The Seasons Bold"/>
              </a:rPr>
            </a:b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218" name="Picture 2" descr="&quot;Infant Incubator&quot; Images – Browse 158 Stock Photos, Vectors, and Video ...">
            <a:extLst>
              <a:ext uri="{FF2B5EF4-FFF2-40B4-BE49-F238E27FC236}">
                <a16:creationId xmlns:a16="http://schemas.microsoft.com/office/drawing/2014/main" id="{53DE70EC-EE8B-F046-DEE0-99B4200409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439" b="-1"/>
          <a:stretch>
            <a:fillRect/>
          </a:stretch>
        </p:blipFill>
        <p:spPr bwMode="auto">
          <a:xfrm>
            <a:off x="1727200" y="4163926"/>
            <a:ext cx="6517536" cy="4600745"/>
          </a:xfrm>
          <a:prstGeom prst="roundRect">
            <a:avLst>
              <a:gd name="adj" fmla="val 1858"/>
            </a:avLst>
          </a:prstGeom>
          <a:noFill/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D5603356-2C55-0A65-B293-6DA949065E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84413" y="4163926"/>
            <a:ext cx="7817968" cy="5124450"/>
          </a:xfrm>
        </p:spPr>
        <p:txBody>
          <a:bodyPr anchor="ctr">
            <a:normAutofit/>
          </a:bodyPr>
          <a:lstStyle/>
          <a:p>
            <a:pPr marL="604519" lvl="1" indent="-302260">
              <a:lnSpc>
                <a:spcPct val="150000"/>
              </a:lnSpc>
              <a:spcBef>
                <a:spcPts val="0"/>
              </a:spcBef>
              <a:buClr>
                <a:schemeClr val="dk1"/>
              </a:buClr>
              <a:buSzPts val="2400"/>
              <a:buFont typeface="Arial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Quality Assurance (QA) ensures safe, effective, and reliable healthcare, with a strong focus on continuous service improvement to maintain patient safety and care quality.</a:t>
            </a:r>
          </a:p>
          <a:p>
            <a:pPr marL="604519" lvl="1" indent="-302260">
              <a:lnSpc>
                <a:spcPct val="150000"/>
              </a:lnSpc>
              <a:spcBef>
                <a:spcPts val="480"/>
              </a:spcBef>
              <a:buClr>
                <a:schemeClr val="dk1"/>
              </a:buClr>
              <a:buSzPts val="2400"/>
              <a:buFont typeface="Arial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Shrewsbury and Telford NHS Trust maternity outrage (1970s- 1990s).</a:t>
            </a:r>
          </a:p>
          <a:p>
            <a:pPr marL="604519" lvl="1" indent="-302260">
              <a:lnSpc>
                <a:spcPct val="150000"/>
              </a:lnSpc>
              <a:spcBef>
                <a:spcPts val="480"/>
              </a:spcBef>
              <a:buClr>
                <a:schemeClr val="dk1"/>
              </a:buClr>
              <a:buSzPts val="2400"/>
              <a:buFont typeface="Arial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Several hundred of preventable deaths and severe damage (BBC, 2022).</a:t>
            </a:r>
          </a:p>
          <a:p>
            <a:pPr marL="604519" lvl="1" indent="-302260">
              <a:lnSpc>
                <a:spcPct val="150000"/>
              </a:lnSpc>
              <a:spcBef>
                <a:spcPts val="480"/>
              </a:spcBef>
              <a:buClr>
                <a:schemeClr val="dk1"/>
              </a:buClr>
              <a:buSzPts val="2400"/>
              <a:buFont typeface="Arial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Grievances of families being repeated over and over.</a:t>
            </a:r>
          </a:p>
          <a:p>
            <a:pPr marL="604519" lvl="1" indent="-302260">
              <a:lnSpc>
                <a:spcPct val="150000"/>
              </a:lnSpc>
              <a:spcBef>
                <a:spcPts val="480"/>
              </a:spcBef>
              <a:buClr>
                <a:schemeClr val="dk1"/>
              </a:buClr>
              <a:buSzPts val="2400"/>
              <a:buFont typeface="Arial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Lapses in observation and intensification of treatment</a:t>
            </a:r>
          </a:p>
          <a:p>
            <a:pPr marL="604519" lvl="1" indent="-302260">
              <a:lnSpc>
                <a:spcPct val="150000"/>
              </a:lnSpc>
              <a:spcBef>
                <a:spcPts val="480"/>
              </a:spcBef>
              <a:buSzPts val="2400"/>
              <a:buFont typeface="Arial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Defensive and a lack of transparency culture (Ockenden, 2022).</a:t>
            </a:r>
          </a:p>
          <a:p>
            <a:pPr marL="604519" lvl="1" indent="-302260">
              <a:lnSpc>
                <a:spcPct val="150000"/>
              </a:lnSpc>
              <a:spcBef>
                <a:spcPts val="480"/>
              </a:spcBef>
              <a:buClr>
                <a:schemeClr val="dk1"/>
              </a:buClr>
              <a:buSzPts val="2400"/>
              <a:buFont typeface="Arial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Poor governance and poor audits.</a:t>
            </a:r>
          </a:p>
          <a:p>
            <a:pPr marL="604519" lvl="1" indent="-302260">
              <a:lnSpc>
                <a:spcPct val="150000"/>
              </a:lnSpc>
              <a:spcBef>
                <a:spcPts val="480"/>
              </a:spcBef>
              <a:buClr>
                <a:schemeClr val="dk1"/>
              </a:buClr>
              <a:buSzPts val="2400"/>
              <a:buFont typeface="Arial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Failure to adhere to national guidelines on maternity safety.</a:t>
            </a:r>
          </a:p>
          <a:p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CB1137-95CF-EF7E-7CE4-744EB8FDED44}"/>
              </a:ext>
            </a:extLst>
          </p:cNvPr>
          <p:cNvSpPr txBox="1"/>
          <p:nvPr/>
        </p:nvSpPr>
        <p:spPr>
          <a:xfrm rot="10800000" flipH="1" flipV="1">
            <a:off x="1706418" y="9258300"/>
            <a:ext cx="1948869" cy="723275"/>
          </a:xfrm>
          <a:prstGeom prst="rect">
            <a:avLst/>
          </a:prstGeom>
          <a:noFill/>
          <a:ln w="3810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Nazreen Akhtar</a:t>
            </a: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600"/>
              </a:spcAft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(2128933)</a:t>
            </a: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91266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ED548-9B91-BD25-0500-5BCE65592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671612"/>
            <a:ext cx="6096000" cy="1332540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sz="4800" b="1" u="sng" dirty="0">
                <a:solidFill>
                  <a:schemeClr val="bg1"/>
                </a:solidFill>
                <a:latin typeface="Arial" panose="020B0604020202020204" pitchFamily="34" charset="0"/>
                <a:ea typeface="The Seasons Bold"/>
                <a:cs typeface="Arial" panose="020B0604020202020204" pitchFamily="34" charset="0"/>
                <a:sym typeface="The Seasons Bold"/>
              </a:rPr>
              <a:t>What Went Wrong?</a:t>
            </a:r>
            <a:br>
              <a:rPr lang="en-US" sz="4800" b="1" dirty="0">
                <a:solidFill>
                  <a:srgbClr val="443B2B"/>
                </a:solidFill>
                <a:latin typeface="Arial" panose="020B0604020202020204" pitchFamily="34" charset="0"/>
                <a:ea typeface="The Seasons Bold"/>
                <a:cs typeface="Arial" panose="020B0604020202020204" pitchFamily="34" charset="0"/>
                <a:sym typeface="The Seasons Bold"/>
              </a:rPr>
            </a:br>
            <a:endParaRPr lang="en-GB" sz="48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9">
            <a:extLst>
              <a:ext uri="{FF2B5EF4-FFF2-40B4-BE49-F238E27FC236}">
                <a16:creationId xmlns:a16="http://schemas.microsoft.com/office/drawing/2014/main" id="{1176D097-AD38-D1DB-9B3C-020B053B633E}"/>
              </a:ext>
            </a:extLst>
          </p:cNvPr>
          <p:cNvSpPr txBox="1"/>
          <p:nvPr/>
        </p:nvSpPr>
        <p:spPr>
          <a:xfrm>
            <a:off x="1714500" y="4152900"/>
            <a:ext cx="14859000" cy="38095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indent="-457200" algn="ctr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</a:rPr>
              <a:t>Repeated failure to escalate concerns during labour and delivery </a:t>
            </a:r>
            <a:r>
              <a:rPr lang="en-GB" sz="2400" dirty="0"/>
              <a:t>(Ockenden, 2022)</a:t>
            </a:r>
            <a:r>
              <a:rPr lang="en-GB" sz="2400" dirty="0">
                <a:latin typeface="Arial" panose="020B0604020202020204" pitchFamily="34" charset="0"/>
              </a:rPr>
              <a:t>.</a:t>
            </a:r>
          </a:p>
          <a:p>
            <a:pPr indent="-457200" algn="ctr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</a:rPr>
              <a:t>Poor monitoring of </a:t>
            </a:r>
            <a:r>
              <a:rPr lang="en-GB" sz="2400" dirty="0" err="1">
                <a:latin typeface="Arial" panose="020B0604020202020204" pitchFamily="34" charset="0"/>
              </a:rPr>
              <a:t>fetal</a:t>
            </a:r>
            <a:r>
              <a:rPr lang="en-GB" sz="2400" dirty="0">
                <a:latin typeface="Arial" panose="020B0604020202020204" pitchFamily="34" charset="0"/>
              </a:rPr>
              <a:t> heart rates and delayed medical intervention </a:t>
            </a:r>
            <a:r>
              <a:rPr lang="en-GB" sz="2400" dirty="0"/>
              <a:t>(BBC, 2022).</a:t>
            </a:r>
            <a:endParaRPr lang="en-GB" sz="2400" dirty="0">
              <a:latin typeface="Arial" panose="020B0604020202020204" pitchFamily="34" charset="0"/>
            </a:endParaRPr>
          </a:p>
          <a:p>
            <a:pPr indent="-457200" algn="ctr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</a:rPr>
              <a:t>Inadequate staff training and supervision in maternity care.</a:t>
            </a:r>
          </a:p>
          <a:p>
            <a:pPr indent="-457200" algn="ctr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</a:rPr>
              <a:t>Families’ complaints and warnings were ignored for years </a:t>
            </a:r>
            <a:r>
              <a:rPr lang="en-GB" sz="2400" dirty="0"/>
              <a:t>(Ockenden, 2022).</a:t>
            </a:r>
            <a:endParaRPr lang="en-GB" sz="2400" dirty="0">
              <a:latin typeface="Arial" panose="020B0604020202020204" pitchFamily="34" charset="0"/>
            </a:endParaRPr>
          </a:p>
          <a:p>
            <a:pPr indent="-457200" algn="ctr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</a:rPr>
              <a:t>Defensive culture discouraged reporting and learning from mistakes </a:t>
            </a:r>
            <a:r>
              <a:rPr lang="en-GB" sz="2400" dirty="0"/>
              <a:t>(Ockenden, 2022).</a:t>
            </a:r>
            <a:endParaRPr lang="en-GB" sz="2400" dirty="0">
              <a:latin typeface="Arial" panose="020B0604020202020204" pitchFamily="34" charset="0"/>
            </a:endParaRPr>
          </a:p>
          <a:p>
            <a:pPr indent="-457200" algn="ctr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</a:rPr>
              <a:t>Weak governance and lack of accountability from leadership.</a:t>
            </a:r>
          </a:p>
          <a:p>
            <a:pPr indent="-457200" algn="ctr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</a:rPr>
              <a:t>Non-compliance with national maternity safety standards (NICE, NHS England).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6ACC9C-BD98-3EB4-688F-C60D49F4473F}"/>
              </a:ext>
            </a:extLst>
          </p:cNvPr>
          <p:cNvSpPr txBox="1"/>
          <p:nvPr/>
        </p:nvSpPr>
        <p:spPr>
          <a:xfrm rot="10800000" flipH="1" flipV="1">
            <a:off x="914400" y="9182100"/>
            <a:ext cx="1948869" cy="646331"/>
          </a:xfrm>
          <a:prstGeom prst="rect">
            <a:avLst/>
          </a:prstGeom>
          <a:noFill/>
          <a:ln w="3810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Nazreen Akhtar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(2128933)</a:t>
            </a:r>
          </a:p>
        </p:txBody>
      </p:sp>
    </p:spTree>
    <p:extLst>
      <p:ext uri="{BB962C8B-B14F-4D97-AF65-F5344CB8AC3E}">
        <p14:creationId xmlns:p14="http://schemas.microsoft.com/office/powerpoint/2010/main" val="33514117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8288000" cy="10287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Rectangle 8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56718" y="0"/>
            <a:ext cx="1028700" cy="1714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9">
            <a:extLst>
              <a:ext uri="{FF2B5EF4-FFF2-40B4-BE49-F238E27FC236}">
                <a16:creationId xmlns:a16="http://schemas.microsoft.com/office/drawing/2014/main" id="{FC2F4D96-3331-7117-D35F-AF4B118F2A0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573000" y="4305300"/>
            <a:ext cx="4621148" cy="13728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457200"/>
            <a:r>
              <a:rPr lang="en-US" sz="4000" b="1" i="0" u="sng" kern="1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  <a:sym typeface="The Seasons Bold"/>
              </a:rPr>
              <a:t>Swiss Cheese Model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25A657F0-42F3-40D3-BC75-7DA1F5C6A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4998" y="595255"/>
            <a:ext cx="11859996" cy="9088499"/>
            <a:chOff x="423332" y="396837"/>
            <a:chExt cx="7906665" cy="6058999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E94FF68-7A60-47B7-AB98-1674FC7F2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flipH="1">
              <a:off x="423332" y="402165"/>
              <a:ext cx="678513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42B4F8D7-4E9C-45EF-9072-1AF32CEF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400000" flipH="1">
              <a:off x="4616676" y="2801722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3ECBDDDB-593C-40F0-8E80-AA75798EE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677511" flipH="1">
              <a:off x="6459831" y="1826079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B1297348-B6D2-B166-0AB6-59B70AC68A5E}"/>
              </a:ext>
            </a:extLst>
          </p:cNvPr>
          <p:cNvSpPr txBox="1"/>
          <p:nvPr/>
        </p:nvSpPr>
        <p:spPr>
          <a:xfrm rot="10800000" flipH="1" flipV="1">
            <a:off x="914400" y="9143628"/>
            <a:ext cx="1948869" cy="723275"/>
          </a:xfrm>
          <a:prstGeom prst="rect">
            <a:avLst/>
          </a:prstGeom>
          <a:noFill/>
          <a:ln w="3810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Nazreen Akhtar</a:t>
            </a: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600"/>
              </a:spcAft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(2128933)</a:t>
            </a: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F1D1971-A881-0E0D-45C1-F679B11B664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29" t="36666" r="19729" b="36667"/>
          <a:stretch>
            <a:fillRect/>
          </a:stretch>
        </p:blipFill>
        <p:spPr>
          <a:xfrm>
            <a:off x="1115175" y="2400299"/>
            <a:ext cx="9964570" cy="5486400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8263946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8288000" cy="10287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56718" y="0"/>
            <a:ext cx="1028700" cy="1714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2380"/>
            <a:ext cx="18288000" cy="10284620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56718" y="0"/>
            <a:ext cx="1028700" cy="1714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A6C951-6243-0744-C365-2E4D85B3C8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39600" y="2582291"/>
            <a:ext cx="5073446" cy="24396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 defTabSz="457200"/>
            <a:r>
              <a:rPr lang="en-US" sz="4400" b="1" i="0" u="sng" kern="1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  <a:sym typeface="The Seasons Bold"/>
              </a:rPr>
              <a:t>Swiss Cheese Model (Cont.)</a:t>
            </a:r>
            <a:endParaRPr lang="en-US" sz="4400" b="1" i="0" kern="1200" dirty="0">
              <a:solidFill>
                <a:srgbClr val="EBEBE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A0E664F-D4B9-BC70-F8C5-1845A17629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3592650"/>
              </p:ext>
            </p:extLst>
          </p:nvPr>
        </p:nvGraphicFramePr>
        <p:xfrm>
          <a:off x="1573433" y="1714500"/>
          <a:ext cx="9706363" cy="550775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2999662">
                  <a:extLst>
                    <a:ext uri="{9D8B030D-6E8A-4147-A177-3AD203B41FA5}">
                      <a16:colId xmlns:a16="http://schemas.microsoft.com/office/drawing/2014/main" val="3027180863"/>
                    </a:ext>
                  </a:extLst>
                </a:gridCol>
                <a:gridCol w="3365834">
                  <a:extLst>
                    <a:ext uri="{9D8B030D-6E8A-4147-A177-3AD203B41FA5}">
                      <a16:colId xmlns:a16="http://schemas.microsoft.com/office/drawing/2014/main" val="1420031924"/>
                    </a:ext>
                  </a:extLst>
                </a:gridCol>
                <a:gridCol w="3340867">
                  <a:extLst>
                    <a:ext uri="{9D8B030D-6E8A-4147-A177-3AD203B41FA5}">
                      <a16:colId xmlns:a16="http://schemas.microsoft.com/office/drawing/2014/main" val="2407103970"/>
                    </a:ext>
                  </a:extLst>
                </a:gridCol>
              </a:tblGrid>
              <a:tr h="54620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400" b="1" noProof="0"/>
                        <a:t>Layer of Defence (Slice of Cheese)</a:t>
                      </a:r>
                      <a:endParaRPr lang="en-GB" sz="1400" noProof="0"/>
                    </a:p>
                  </a:txBody>
                  <a:tcPr marL="58861" marR="58861" marT="29431" marB="29431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400" b="1" noProof="0"/>
                        <a:t>Intended Function</a:t>
                      </a:r>
                      <a:endParaRPr lang="en-GB" sz="1400" noProof="0"/>
                    </a:p>
                  </a:txBody>
                  <a:tcPr marL="58861" marR="58861" marT="29431" marB="29431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400" b="1" noProof="0"/>
                        <a:t>Hole (Weakness)</a:t>
                      </a:r>
                      <a:endParaRPr lang="en-GB" sz="1400" noProof="0"/>
                    </a:p>
                  </a:txBody>
                  <a:tcPr marL="58861" marR="58861" marT="29431" marB="29431" anchor="ctr"/>
                </a:tc>
                <a:extLst>
                  <a:ext uri="{0D108BD9-81ED-4DB2-BD59-A6C34878D82A}">
                    <a16:rowId xmlns:a16="http://schemas.microsoft.com/office/drawing/2014/main" val="1194877887"/>
                  </a:ext>
                </a:extLst>
              </a:tr>
              <a:tr h="98561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b="1" noProof="0"/>
                        <a:t>Staff Training &amp; Competency</a:t>
                      </a:r>
                      <a:endParaRPr lang="en-GB" sz="1400" noProof="0"/>
                    </a:p>
                  </a:txBody>
                  <a:tcPr marL="58861" marR="58861" marT="29431" marB="29431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noProof="0"/>
                        <a:t>Ensure all maternity staff are skilled in fetal monitoring, escalation, and emergency management (Bright., 2025).</a:t>
                      </a:r>
                    </a:p>
                  </a:txBody>
                  <a:tcPr marL="58861" marR="58861" marT="29431" marB="29431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noProof="0"/>
                        <a:t>Inadequate training; poor understanding of CTG interpretation; limited supervision of junior staff.</a:t>
                      </a:r>
                    </a:p>
                  </a:txBody>
                  <a:tcPr marL="58861" marR="58861" marT="29431" marB="29431" anchor="ctr"/>
                </a:tc>
                <a:extLst>
                  <a:ext uri="{0D108BD9-81ED-4DB2-BD59-A6C34878D82A}">
                    <a16:rowId xmlns:a16="http://schemas.microsoft.com/office/drawing/2014/main" val="941144736"/>
                  </a:ext>
                </a:extLst>
              </a:tr>
              <a:tr h="76590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b="1" noProof="0"/>
                        <a:t>Incident Reporting System</a:t>
                      </a:r>
                      <a:endParaRPr lang="en-GB" sz="1400" noProof="0"/>
                    </a:p>
                  </a:txBody>
                  <a:tcPr marL="58861" marR="58861" marT="29431" marB="29431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noProof="0"/>
                        <a:t>Detect and respond to safety incidents promptly.</a:t>
                      </a:r>
                    </a:p>
                  </a:txBody>
                  <a:tcPr marL="58861" marR="58861" marT="29431" marB="29431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noProof="0"/>
                        <a:t>Incidents and near misses underreported; staff discouraged from raising concerns (O’Dowd, 2025).</a:t>
                      </a:r>
                    </a:p>
                  </a:txBody>
                  <a:tcPr marL="58861" marR="58861" marT="29431" marB="29431" anchor="ctr"/>
                </a:tc>
                <a:extLst>
                  <a:ext uri="{0D108BD9-81ED-4DB2-BD59-A6C34878D82A}">
                    <a16:rowId xmlns:a16="http://schemas.microsoft.com/office/drawing/2014/main" val="2081275775"/>
                  </a:ext>
                </a:extLst>
              </a:tr>
              <a:tr h="76590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b="1" noProof="0"/>
                        <a:t>Clinical Governance &amp; Leadership</a:t>
                      </a:r>
                      <a:endParaRPr lang="en-GB" sz="1400" noProof="0"/>
                    </a:p>
                  </a:txBody>
                  <a:tcPr marL="58861" marR="58861" marT="29431" marB="29431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noProof="0"/>
                        <a:t>Provide oversight, accountability, and adherence to national safety policies.</a:t>
                      </a:r>
                    </a:p>
                  </a:txBody>
                  <a:tcPr marL="58861" marR="58861" marT="29431" marB="29431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noProof="0"/>
                        <a:t>Weak governance; leadership ignored repeated warnings from staff and families.</a:t>
                      </a:r>
                    </a:p>
                  </a:txBody>
                  <a:tcPr marL="58861" marR="58861" marT="29431" marB="29431" anchor="ctr"/>
                </a:tc>
                <a:extLst>
                  <a:ext uri="{0D108BD9-81ED-4DB2-BD59-A6C34878D82A}">
                    <a16:rowId xmlns:a16="http://schemas.microsoft.com/office/drawing/2014/main" val="3684589507"/>
                  </a:ext>
                </a:extLst>
              </a:tr>
              <a:tr h="76590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b="1" noProof="0"/>
                        <a:t>Communication &amp; Teamwork</a:t>
                      </a:r>
                      <a:endParaRPr lang="en-GB" sz="1400" noProof="0"/>
                    </a:p>
                  </a:txBody>
                  <a:tcPr marL="58861" marR="58861" marT="29431" marB="29431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noProof="0"/>
                        <a:t>Facilitate collaboration between obstetric, midwifery, and neonatal teams (BBC, 2022).</a:t>
                      </a:r>
                    </a:p>
                  </a:txBody>
                  <a:tcPr marL="58861" marR="58861" marT="29431" marB="29431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noProof="0"/>
                        <a:t>Poor handovers; failure to escalate deteriorating patients; defensive and non-listening culture.</a:t>
                      </a:r>
                    </a:p>
                  </a:txBody>
                  <a:tcPr marL="58861" marR="58861" marT="29431" marB="29431" anchor="ctr"/>
                </a:tc>
                <a:extLst>
                  <a:ext uri="{0D108BD9-81ED-4DB2-BD59-A6C34878D82A}">
                    <a16:rowId xmlns:a16="http://schemas.microsoft.com/office/drawing/2014/main" val="2631815851"/>
                  </a:ext>
                </a:extLst>
              </a:tr>
              <a:tr h="76590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b="1" noProof="0"/>
                        <a:t>Policies &amp; Guidelines (NICE / NHS England)</a:t>
                      </a:r>
                      <a:endParaRPr lang="en-GB" sz="1400" noProof="0"/>
                    </a:p>
                  </a:txBody>
                  <a:tcPr marL="58861" marR="58861" marT="29431" marB="29431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noProof="0"/>
                        <a:t>Ensure compliance with national maternity standards (fetal monitoring, escalation, staffing) (CQC., 2023).</a:t>
                      </a:r>
                    </a:p>
                  </a:txBody>
                  <a:tcPr marL="58861" marR="58861" marT="29431" marB="29431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noProof="0"/>
                        <a:t>National guidelines not followed (NICE, 2017; NHS England, 2022).</a:t>
                      </a:r>
                    </a:p>
                  </a:txBody>
                  <a:tcPr marL="58861" marR="58861" marT="29431" marB="29431" anchor="ctr"/>
                </a:tc>
                <a:extLst>
                  <a:ext uri="{0D108BD9-81ED-4DB2-BD59-A6C34878D82A}">
                    <a16:rowId xmlns:a16="http://schemas.microsoft.com/office/drawing/2014/main" val="251886041"/>
                  </a:ext>
                </a:extLst>
              </a:tr>
              <a:tr h="76590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b="1" noProof="0"/>
                        <a:t>External Oversight (CQC / NHS)</a:t>
                      </a:r>
                      <a:endParaRPr lang="en-GB" sz="1400" noProof="0"/>
                    </a:p>
                  </a:txBody>
                  <a:tcPr marL="58861" marR="58861" marT="29431" marB="29431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noProof="0"/>
                        <a:t>Provide independent review and intervention when risks persist.</a:t>
                      </a:r>
                    </a:p>
                  </a:txBody>
                  <a:tcPr marL="58861" marR="58861" marT="29431" marB="29431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noProof="0" dirty="0"/>
                        <a:t>Lack of timely external inspection; missed opportunities for intervention by CQC and NHS England.</a:t>
                      </a:r>
                    </a:p>
                  </a:txBody>
                  <a:tcPr marL="58861" marR="58861" marT="29431" marB="29431" anchor="ctr"/>
                </a:tc>
                <a:extLst>
                  <a:ext uri="{0D108BD9-81ED-4DB2-BD59-A6C34878D82A}">
                    <a16:rowId xmlns:a16="http://schemas.microsoft.com/office/drawing/2014/main" val="4066213506"/>
                  </a:ext>
                </a:extLst>
              </a:tr>
            </a:tbl>
          </a:graphicData>
        </a:graphic>
      </p:graphicFrame>
      <p:sp>
        <p:nvSpPr>
          <p:cNvPr id="6" name="Google Shape;111;p15">
            <a:extLst>
              <a:ext uri="{FF2B5EF4-FFF2-40B4-BE49-F238E27FC236}">
                <a16:creationId xmlns:a16="http://schemas.microsoft.com/office/drawing/2014/main" id="{183BC2DA-94F3-274D-FB94-76430FCE3949}"/>
              </a:ext>
            </a:extLst>
          </p:cNvPr>
          <p:cNvSpPr txBox="1">
            <a:spLocks/>
          </p:cNvSpPr>
          <p:nvPr/>
        </p:nvSpPr>
        <p:spPr>
          <a:xfrm>
            <a:off x="1608291" y="7601829"/>
            <a:ext cx="15504755" cy="13325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fontScale="45000" lnSpcReduction="2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lvl="0" algn="l"/>
            <a:r>
              <a:rPr lang="en-US" sz="53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Result: </a:t>
            </a:r>
            <a:r>
              <a:rPr lang="en-US" sz="53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loopholes in various defenses were coordinated - leading to unnecessary maternal and neonatal deaths and injuries and loss of trust in maternity services.</a:t>
            </a:r>
          </a:p>
          <a:p>
            <a:pPr>
              <a:buClr>
                <a:srgbClr val="443B2B"/>
              </a:buClr>
              <a:buSzPct val="100000"/>
              <a:buFont typeface="Arial"/>
              <a:buNone/>
            </a:pPr>
            <a:br>
              <a:rPr lang="en-US" sz="4800" b="1" dirty="0">
                <a:solidFill>
                  <a:srgbClr val="443B2B"/>
                </a:solidFill>
                <a:latin typeface="Arial"/>
                <a:ea typeface="Arial"/>
                <a:cs typeface="Arial"/>
                <a:sym typeface="Arial"/>
              </a:rPr>
            </a:br>
            <a:endParaRPr lang="en-US" sz="4800" dirty="0">
              <a:solidFill>
                <a:srgbClr val="5959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9DDCF4-C86C-AE5F-221E-D767958FCD52}"/>
              </a:ext>
            </a:extLst>
          </p:cNvPr>
          <p:cNvSpPr txBox="1"/>
          <p:nvPr/>
        </p:nvSpPr>
        <p:spPr>
          <a:xfrm rot="10800000" flipH="1" flipV="1">
            <a:off x="15164177" y="8420100"/>
            <a:ext cx="1948869" cy="72327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Nazreen Akhtar</a:t>
            </a:r>
          </a:p>
          <a:p>
            <a:pPr algn="ctr">
              <a:spcAft>
                <a:spcPts val="600"/>
              </a:spcAft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(2128933)</a:t>
            </a:r>
          </a:p>
        </p:txBody>
      </p:sp>
    </p:spTree>
    <p:extLst>
      <p:ext uri="{BB962C8B-B14F-4D97-AF65-F5344CB8AC3E}">
        <p14:creationId xmlns:p14="http://schemas.microsoft.com/office/powerpoint/2010/main" val="31966344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0CC45-82DD-C559-F353-FA33E5D60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0" y="1562100"/>
            <a:ext cx="13142119" cy="1060446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 defTabSz="457200">
              <a:lnSpc>
                <a:spcPct val="90000"/>
              </a:lnSpc>
            </a:pPr>
            <a:r>
              <a:rPr lang="en-US" sz="4000" b="1" i="0" u="sng" kern="1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  <a:sym typeface="The Seasons Bold"/>
              </a:rPr>
              <a:t>Benchmarking for Improvement</a:t>
            </a:r>
            <a:br>
              <a:rPr lang="en-US" sz="4000" b="0" i="0" u="sng" kern="1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  <a:sym typeface="The Seasons Bold"/>
              </a:rPr>
            </a:br>
            <a:endParaRPr lang="en-US" sz="4000" b="0" i="0" u="sng" kern="1200" dirty="0">
              <a:solidFill>
                <a:srgbClr val="EBEBE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0D355E9-0B04-2139-AC19-AEDA1B4FE9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5657938"/>
              </p:ext>
            </p:extLst>
          </p:nvPr>
        </p:nvGraphicFramePr>
        <p:xfrm>
          <a:off x="2438400" y="3848100"/>
          <a:ext cx="13142119" cy="571500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3072258">
                  <a:extLst>
                    <a:ext uri="{9D8B030D-6E8A-4147-A177-3AD203B41FA5}">
                      <a16:colId xmlns:a16="http://schemas.microsoft.com/office/drawing/2014/main" val="948429063"/>
                    </a:ext>
                  </a:extLst>
                </a:gridCol>
                <a:gridCol w="3477112">
                  <a:extLst>
                    <a:ext uri="{9D8B030D-6E8A-4147-A177-3AD203B41FA5}">
                      <a16:colId xmlns:a16="http://schemas.microsoft.com/office/drawing/2014/main" val="99216984"/>
                    </a:ext>
                  </a:extLst>
                </a:gridCol>
                <a:gridCol w="3332522">
                  <a:extLst>
                    <a:ext uri="{9D8B030D-6E8A-4147-A177-3AD203B41FA5}">
                      <a16:colId xmlns:a16="http://schemas.microsoft.com/office/drawing/2014/main" val="1739852124"/>
                    </a:ext>
                  </a:extLst>
                </a:gridCol>
                <a:gridCol w="3260227">
                  <a:extLst>
                    <a:ext uri="{9D8B030D-6E8A-4147-A177-3AD203B41FA5}">
                      <a16:colId xmlns:a16="http://schemas.microsoft.com/office/drawing/2014/main" val="1504028713"/>
                    </a:ext>
                  </a:extLst>
                </a:gridCol>
              </a:tblGrid>
              <a:tr h="4059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9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Indicator</a:t>
                      </a:r>
                      <a:endParaRPr lang="en-US" sz="9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6486" marR="36486" marT="18243" marB="182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9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National Standard</a:t>
                      </a:r>
                      <a:endParaRPr lang="en-US" sz="9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6486" marR="36486" marT="18243" marB="182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9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Hospital (Before)</a:t>
                      </a:r>
                      <a:endParaRPr lang="en-US" sz="9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6486" marR="36486" marT="18243" marB="182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9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Hospital (After Intervention)</a:t>
                      </a:r>
                      <a:endParaRPr lang="en-US" sz="9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6486" marR="36486" marT="18243" marB="18243" anchor="ctr"/>
                </a:tc>
                <a:extLst>
                  <a:ext uri="{0D108BD9-81ED-4DB2-BD59-A6C34878D82A}">
                    <a16:rowId xmlns:a16="http://schemas.microsoft.com/office/drawing/2014/main" val="1648410387"/>
                  </a:ext>
                </a:extLst>
              </a:tr>
              <a:tr h="11900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9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Fetal Monitoring Compliance</a:t>
                      </a:r>
                      <a:endParaRPr lang="en-US" sz="9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6486" marR="36486" marT="18243" marB="182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9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100% adherence to NICE (2017) fetal monitoring and escalation protocols.</a:t>
                      </a:r>
                    </a:p>
                  </a:txBody>
                  <a:tcPr marL="36486" marR="36486" marT="18243" marB="182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Only ~45% compliance; poor CTG interpretation and delayed responses.</a:t>
                      </a:r>
                    </a:p>
                  </a:txBody>
                  <a:tcPr marL="36486" marR="36486" marT="18243" marB="18243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Improved to 90% compliance after mandatory CTG training and audit implementation </a:t>
                      </a:r>
                      <a:r>
                        <a:rPr lang="en-US" sz="900" b="0" u="none" strike="noStrike" cap="none">
                          <a:solidFill>
                            <a:schemeClr val="dk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/>
                        </a:rPr>
                        <a:t>(Dobson, 2022).</a:t>
                      </a:r>
                      <a:endParaRPr lang="en-US" sz="9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buNone/>
                      </a:pPr>
                      <a:r>
                        <a:rPr lang="en-US" sz="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</a:txBody>
                  <a:tcPr marL="36486" marR="36486" marT="18243" marB="18243" anchor="ctr"/>
                </a:tc>
                <a:extLst>
                  <a:ext uri="{0D108BD9-81ED-4DB2-BD59-A6C34878D82A}">
                    <a16:rowId xmlns:a16="http://schemas.microsoft.com/office/drawing/2014/main" val="2717749679"/>
                  </a:ext>
                </a:extLst>
              </a:tr>
              <a:tr h="10855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9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Incident Reporting</a:t>
                      </a:r>
                      <a:endParaRPr lang="en-US" sz="9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6486" marR="36486" marT="18243" marB="182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9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All adverse events and near misses must be reported through NHS reporting systems </a:t>
                      </a:r>
                      <a:r>
                        <a:rPr lang="en-US" sz="900" b="0" u="none" strike="noStrike" cap="none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/>
                        </a:rPr>
                        <a:t>(Badshah, 2022). </a:t>
                      </a:r>
                      <a:r>
                        <a:rPr lang="en-US" sz="9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</a:txBody>
                  <a:tcPr marL="36486" marR="36486" marT="18243" marB="18243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Underreporting common; staff feared raising concerns </a:t>
                      </a:r>
                      <a:r>
                        <a:rPr lang="en-US" sz="900" b="0" u="none" strike="noStrike" cap="none">
                          <a:solidFill>
                            <a:schemeClr val="dk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/>
                        </a:rPr>
                        <a:t>(Dyer, 2020).</a:t>
                      </a:r>
                      <a:endParaRPr lang="en-US" sz="9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buNone/>
                      </a:pPr>
                      <a:r>
                        <a:rPr lang="en-US" sz="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</a:txBody>
                  <a:tcPr marL="36486" marR="36486" marT="18243" marB="18243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Reporting increased by 65% following new whistleblowing and safety reporting policy </a:t>
                      </a:r>
                      <a:r>
                        <a:rPr lang="en-US" sz="900" b="0" u="none" strike="noStrike" cap="none">
                          <a:solidFill>
                            <a:schemeClr val="dk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/>
                        </a:rPr>
                        <a:t>(Dobson, 2022).</a:t>
                      </a:r>
                      <a:endParaRPr lang="en-US" sz="9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buNone/>
                      </a:pPr>
                      <a:r>
                        <a:rPr lang="en-US" sz="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</a:txBody>
                  <a:tcPr marL="36486" marR="36486" marT="18243" marB="18243" anchor="ctr"/>
                </a:tc>
                <a:extLst>
                  <a:ext uri="{0D108BD9-81ED-4DB2-BD59-A6C34878D82A}">
                    <a16:rowId xmlns:a16="http://schemas.microsoft.com/office/drawing/2014/main" val="1837710915"/>
                  </a:ext>
                </a:extLst>
              </a:tr>
              <a:tr h="10855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9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Governance &amp; Leadership Oversight</a:t>
                      </a:r>
                      <a:endParaRPr lang="en-US" sz="9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6486" marR="36486" marT="18243" marB="18243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Regular governance reviews and safety board meetings mandated by NHS England </a:t>
                      </a:r>
                      <a:r>
                        <a:rPr lang="en-US" sz="900" b="0" u="none" strike="noStrike" cap="none">
                          <a:solidFill>
                            <a:schemeClr val="dk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/>
                        </a:rPr>
                        <a:t>(Dyer, 2020).</a:t>
                      </a:r>
                      <a:endParaRPr lang="en-US" sz="9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buNone/>
                      </a:pPr>
                      <a:r>
                        <a:rPr lang="en-US" sz="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</a:txBody>
                  <a:tcPr marL="36486" marR="36486" marT="18243" marB="18243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Irregular reviews; leadership ignored red flags and family complaints </a:t>
                      </a:r>
                      <a:r>
                        <a:rPr lang="en-US" sz="900" b="0" u="none" strike="noStrike" cap="none">
                          <a:solidFill>
                            <a:schemeClr val="dk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/>
                        </a:rPr>
                        <a:t>(Dyer, 2020).</a:t>
                      </a:r>
                      <a:endParaRPr lang="en-US" sz="9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buNone/>
                      </a:pPr>
                      <a:r>
                        <a:rPr lang="en-US" sz="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</a:txBody>
                  <a:tcPr marL="36486" marR="36486" marT="18243" marB="18243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Monthly governance meetings introduced; leadership accountability strengthened </a:t>
                      </a:r>
                      <a:r>
                        <a:rPr lang="en-US" sz="900" b="0" u="none" strike="noStrike" cap="none">
                          <a:solidFill>
                            <a:schemeClr val="dk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/>
                        </a:rPr>
                        <a:t>(Dobson, 2022).</a:t>
                      </a:r>
                      <a:endParaRPr lang="en-US" sz="9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buNone/>
                      </a:pPr>
                      <a:r>
                        <a:rPr lang="en-US" sz="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</a:txBody>
                  <a:tcPr marL="36486" marR="36486" marT="18243" marB="18243" anchor="ctr"/>
                </a:tc>
                <a:extLst>
                  <a:ext uri="{0D108BD9-81ED-4DB2-BD59-A6C34878D82A}">
                    <a16:rowId xmlns:a16="http://schemas.microsoft.com/office/drawing/2014/main" val="1645001836"/>
                  </a:ext>
                </a:extLst>
              </a:tr>
              <a:tr h="8624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9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Patient Engagement &amp; Complaints Handling</a:t>
                      </a:r>
                      <a:endParaRPr lang="en-US" sz="9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6486" marR="36486" marT="18243" marB="18243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Patients/families must be involved in safety reviews and receive timely feedback </a:t>
                      </a:r>
                      <a:r>
                        <a:rPr lang="en-US" sz="900" b="0" u="none" strike="noStrike" cap="none">
                          <a:solidFill>
                            <a:schemeClr val="dk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/>
                        </a:rPr>
                        <a:t>(Dixon-Woods et al., 2022)</a:t>
                      </a:r>
                      <a:r>
                        <a:rPr lang="en-US" sz="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</a:txBody>
                  <a:tcPr marL="36486" marR="36486" marT="18243" marB="18243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Complaints ignored or dismissed for years </a:t>
                      </a:r>
                      <a:r>
                        <a:rPr lang="en-US" sz="900" b="0" u="none" strike="noStrike" cap="none">
                          <a:solidFill>
                            <a:schemeClr val="dk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/>
                        </a:rPr>
                        <a:t>(Dyer, 2020).</a:t>
                      </a:r>
                      <a:endParaRPr lang="en-US" sz="9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buNone/>
                      </a:pPr>
                      <a:r>
                        <a:rPr lang="en-US" sz="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</a:txBody>
                  <a:tcPr marL="36486" marR="36486" marT="18243" marB="182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Family liaison team created; feedback integrated into service planning.</a:t>
                      </a:r>
                    </a:p>
                  </a:txBody>
                  <a:tcPr marL="36486" marR="36486" marT="18243" marB="18243" anchor="ctr"/>
                </a:tc>
                <a:extLst>
                  <a:ext uri="{0D108BD9-81ED-4DB2-BD59-A6C34878D82A}">
                    <a16:rowId xmlns:a16="http://schemas.microsoft.com/office/drawing/2014/main" val="3400405351"/>
                  </a:ext>
                </a:extLst>
              </a:tr>
              <a:tr h="10855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9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Training and Competency</a:t>
                      </a:r>
                      <a:endParaRPr lang="en-US" sz="9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6486" marR="36486" marT="18243" marB="182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Continuous professional development and simulation training required.</a:t>
                      </a:r>
                    </a:p>
                  </a:txBody>
                  <a:tcPr marL="36486" marR="36486" marT="18243" marB="18243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staff training; inconsistent skills in emergency care </a:t>
                      </a:r>
                      <a:r>
                        <a:rPr lang="en-US" sz="900" b="0" u="none" strike="noStrike" cap="none">
                          <a:solidFill>
                            <a:schemeClr val="dk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/>
                        </a:rPr>
                        <a:t>(Dyer, 2020).</a:t>
                      </a:r>
                      <a:endParaRPr lang="en-US" sz="9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buNone/>
                      </a:pPr>
                      <a:r>
                        <a:rPr lang="en-US" sz="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</a:txBody>
                  <a:tcPr marL="36486" marR="36486" marT="18243" marB="18243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9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Regular training sessions introduced; improved confidence and skills among staff </a:t>
                      </a:r>
                      <a:r>
                        <a:rPr lang="en-US" sz="900" b="0" u="none" strike="noStrike" cap="none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/>
                        </a:rPr>
                        <a:t>(Dobson, 2022).</a:t>
                      </a:r>
                      <a:endParaRPr lang="en-US" sz="9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buNone/>
                      </a:pPr>
                      <a:r>
                        <a:rPr lang="en-US" sz="9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</a:txBody>
                  <a:tcPr marL="36486" marR="36486" marT="18243" marB="18243" anchor="ctr"/>
                </a:tc>
                <a:extLst>
                  <a:ext uri="{0D108BD9-81ED-4DB2-BD59-A6C34878D82A}">
                    <a16:rowId xmlns:a16="http://schemas.microsoft.com/office/drawing/2014/main" val="364124054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C90C963-73F5-FE3F-ED4F-78FB128DE807}"/>
              </a:ext>
            </a:extLst>
          </p:cNvPr>
          <p:cNvSpPr txBox="1"/>
          <p:nvPr/>
        </p:nvSpPr>
        <p:spPr>
          <a:xfrm rot="10800000" flipH="1" flipV="1">
            <a:off x="1159165" y="1238934"/>
            <a:ext cx="1948869" cy="646331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Nazreen Akhtar</a:t>
            </a:r>
          </a:p>
          <a:p>
            <a:pPr algn="ctr"/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(2128933)</a:t>
            </a:r>
          </a:p>
        </p:txBody>
      </p:sp>
    </p:spTree>
    <p:extLst>
      <p:ext uri="{BB962C8B-B14F-4D97-AF65-F5344CB8AC3E}">
        <p14:creationId xmlns:p14="http://schemas.microsoft.com/office/powerpoint/2010/main" val="16942672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26308" y="701095"/>
            <a:ext cx="1043744" cy="8878674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8288000" cy="10287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ln>
              <a:noFill/>
            </a:ln>
          </p:spPr>
          <p:style>
            <a:lnRef idx="0">
              <a:scrgbClr r="0" g="0" b="0"/>
            </a:lnRef>
            <a:fillRef idx="1002">
              <a:schemeClr val="dk2"/>
            </a:fillRef>
            <a:effectRef idx="0">
              <a:scrgbClr r="0" g="0" b="0"/>
            </a:effectRef>
            <a:fontRef idx="major"/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76FC6A8-D9DB-7371-616C-FFBC479F5F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0558" y="1814935"/>
            <a:ext cx="4551870" cy="665713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457200"/>
            <a:r>
              <a:rPr lang="en-US" sz="48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The Seasons Bold"/>
              </a:rPr>
              <a:t>Summary and Way Forward</a:t>
            </a:r>
            <a:endParaRPr lang="en-US" sz="4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D23B2CD-009B-425A-9616-1E1AD1D5A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35030" y="2896479"/>
            <a:ext cx="0" cy="4800600"/>
          </a:xfrm>
          <a:prstGeom prst="line">
            <a:avLst/>
          </a:prstGeom>
          <a:ln w="15875" cap="sq">
            <a:solidFill>
              <a:schemeClr val="tx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10">
            <a:extLst>
              <a:ext uri="{FF2B5EF4-FFF2-40B4-BE49-F238E27FC236}">
                <a16:creationId xmlns:a16="http://schemas.microsoft.com/office/drawing/2014/main" id="{1647E51A-3393-6EB1-829C-00F7B134D1E8}"/>
              </a:ext>
            </a:extLst>
          </p:cNvPr>
          <p:cNvSpPr txBox="1"/>
          <p:nvPr/>
        </p:nvSpPr>
        <p:spPr>
          <a:xfrm>
            <a:off x="7017636" y="1588537"/>
            <a:ext cx="7953283" cy="71099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b="1" spc="142" dirty="0">
                <a:latin typeface="Arial" panose="020B0604020202020204" pitchFamily="34" charset="0"/>
                <a:cs typeface="Arial" panose="020B0604020202020204" pitchFamily="34" charset="0"/>
                <a:sym typeface="Poppins Bold"/>
              </a:rPr>
              <a:t> </a:t>
            </a: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Shrewsbury and Telford case showed that there were systemic failures in maternity care due to poor quality assurance and weak governance.</a:t>
            </a:r>
          </a:p>
          <a:p>
            <a:pPr>
              <a:lnSpc>
                <a:spcPct val="150000"/>
              </a:lnSpc>
            </a:pPr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Swiss Cheese Model assisted in establishing the root causes at the staffing, leadership, and policy levels.</a:t>
            </a:r>
          </a:p>
          <a:p>
            <a:pPr>
              <a:lnSpc>
                <a:spcPct val="150000"/>
              </a:lnSpc>
            </a:pPr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Failure to meet the national standards (NICE, NHS England) resulted in unwarranted damage and mistrust among the population.</a:t>
            </a:r>
          </a:p>
          <a:p>
            <a:pPr>
              <a:lnSpc>
                <a:spcPct val="150000"/>
              </a:lnSpc>
            </a:pPr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Ockenden</a:t>
            </a: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reforms enhanced training, reporting, and family engagement, which improved the quality of care.</a:t>
            </a:r>
          </a:p>
          <a:p>
            <a:pPr>
              <a:lnSpc>
                <a:spcPct val="150000"/>
              </a:lnSpc>
            </a:pPr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Component 2, I will provide a detailed discussion of the Fishbone Diagram and the 5-ways technique to show systematic causes </a:t>
            </a:r>
          </a:p>
          <a:p>
            <a:pPr>
              <a:lnSpc>
                <a:spcPct val="150000"/>
              </a:lnSpc>
            </a:pPr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will also end with a set of recommendations and considerations of sustainable improvement and professional learning.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pc="142" dirty="0">
              <a:sym typeface="Poppin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720FCB-F47A-49B8-7E20-D3E4377BB9A3}"/>
              </a:ext>
            </a:extLst>
          </p:cNvPr>
          <p:cNvSpPr txBox="1"/>
          <p:nvPr/>
        </p:nvSpPr>
        <p:spPr>
          <a:xfrm rot="10800000" flipH="1" flipV="1">
            <a:off x="1143000" y="8663826"/>
            <a:ext cx="1948869" cy="646331"/>
          </a:xfrm>
          <a:prstGeom prst="rect">
            <a:avLst/>
          </a:prstGeom>
          <a:noFill/>
          <a:ln w="3810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Nazreen Akhtar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(2128933)</a:t>
            </a:r>
          </a:p>
        </p:txBody>
      </p:sp>
    </p:spTree>
    <p:extLst>
      <p:ext uri="{BB962C8B-B14F-4D97-AF65-F5344CB8AC3E}">
        <p14:creationId xmlns:p14="http://schemas.microsoft.com/office/powerpoint/2010/main" val="35857069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FE787-6C59-6B9C-E4CB-23C1BDDC2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0" y="1562100"/>
            <a:ext cx="7039039" cy="13325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000" b="1" u="sng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The Seasons Bold"/>
              </a:rPr>
              <a:t>References</a:t>
            </a:r>
            <a:br>
              <a:rPr lang="en-US" sz="4000" b="1" u="sng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The Seasons Bold"/>
              </a:rPr>
            </a:br>
            <a:endParaRPr lang="en-US" sz="4000" u="sng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10">
            <a:extLst>
              <a:ext uri="{FF2B5EF4-FFF2-40B4-BE49-F238E27FC236}">
                <a16:creationId xmlns:a16="http://schemas.microsoft.com/office/drawing/2014/main" id="{72A0E2F2-D191-9F9E-F38C-CE1BF6F6A61A}"/>
              </a:ext>
            </a:extLst>
          </p:cNvPr>
          <p:cNvSpPr txBox="1"/>
          <p:nvPr/>
        </p:nvSpPr>
        <p:spPr>
          <a:xfrm>
            <a:off x="1638300" y="3619500"/>
            <a:ext cx="15011400" cy="553779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285750" lvl="0" indent="-285750">
              <a:lnSpc>
                <a:spcPct val="90000"/>
              </a:lnSpc>
              <a:buClr>
                <a:srgbClr val="595959"/>
              </a:buClr>
              <a:buSzPts val="1800"/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rPr>
              <a:t>Badshah, N. (2022) Shropshire maternity scandal: 300 babies died or left brain-damaged, says report, The Guardian. Available at: https://www.theguardian.com/society/2022/mar/26/shropshire-maternity-scandal-300-babies-died-or-left-brain-damaged-says-report.</a:t>
            </a:r>
            <a:endParaRPr lang="en-GB" dirty="0"/>
          </a:p>
          <a:p>
            <a:pPr marL="285750" lvl="0" indent="-285750">
              <a:lnSpc>
                <a:spcPct val="90000"/>
              </a:lnSpc>
              <a:spcBef>
                <a:spcPts val="600"/>
              </a:spcBef>
              <a:buClr>
                <a:srgbClr val="595959"/>
              </a:buClr>
              <a:buSzPts val="1800"/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rPr>
              <a:t>BBC (2022) ‘Shrewsbury maternity scandal: Repeated failures led to deaths’, www.bbc.com, 30 March. Available at: https://www.bbc.com/news/uk-england-shropshire-60925959.</a:t>
            </a:r>
            <a:endParaRPr lang="en-GB" dirty="0"/>
          </a:p>
          <a:p>
            <a:pPr marL="285750" lvl="0" indent="-285750">
              <a:lnSpc>
                <a:spcPct val="90000"/>
              </a:lnSpc>
              <a:spcBef>
                <a:spcPts val="600"/>
              </a:spcBef>
              <a:buClr>
                <a:srgbClr val="595959"/>
              </a:buClr>
              <a:buSzPts val="1800"/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rPr>
              <a:t>Bright, M. (2025) ‘Whistleblowing in an empty room’, Index on Censorship, 54(1), pp. 52–57. Available at: https://doi.org/10.1177/03064220251332627a.</a:t>
            </a:r>
            <a:endParaRPr lang="en-GB" dirty="0"/>
          </a:p>
          <a:p>
            <a:pPr marL="285750" lvl="0" indent="-285750">
              <a:lnSpc>
                <a:spcPct val="90000"/>
              </a:lnSpc>
              <a:spcBef>
                <a:spcPts val="600"/>
              </a:spcBef>
              <a:buClr>
                <a:srgbClr val="595959"/>
              </a:buClr>
              <a:buSzPts val="1800"/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rPr>
              <a:t>Care Quality Commission (2023). Reviewing how well we listen to whistleblowing concerns. London: CQC. Available at: </a:t>
            </a:r>
            <a:r>
              <a:rPr lang="en-GB" u="sng" dirty="0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https://www.cqc.org.uk/publications/listening-learning-responding-concerns/1-reviewing-how-well-we-listen-whistleblowing-concerns</a:t>
            </a:r>
            <a:endParaRPr lang="en-GB" dirty="0"/>
          </a:p>
          <a:p>
            <a:pPr marL="285750" lvl="0" indent="-285750">
              <a:lnSpc>
                <a:spcPct val="90000"/>
              </a:lnSpc>
              <a:spcBef>
                <a:spcPts val="600"/>
              </a:spcBef>
              <a:buClr>
                <a:srgbClr val="595959"/>
              </a:buClr>
              <a:buSzPts val="1800"/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rPr>
              <a:t>Dixon-Woods, M. et al. (2022) ‘Culture and Behaviour in the English National Health Service: Overview of Lessons from a Large Multimethod Study’, BMJ Quality &amp; Safety, 23(2), pp. 106–115. Available at: https://qualitysafety.bmj.com/content/23/2/106.</a:t>
            </a:r>
            <a:endParaRPr lang="en-GB" dirty="0"/>
          </a:p>
          <a:p>
            <a:pPr marL="285750" lvl="0" indent="-285750">
              <a:lnSpc>
                <a:spcPct val="90000"/>
              </a:lnSpc>
              <a:spcBef>
                <a:spcPts val="600"/>
              </a:spcBef>
              <a:buClr>
                <a:srgbClr val="595959"/>
              </a:buClr>
              <a:buSzPts val="1800"/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rPr>
              <a:t>Dobson, J. (2022) ‘Ignoring women’s experience led to the NHS’s biggest maternity scandal’, BMJ, 22(125), p. o899. Available at: https://doi.org/10.1136/bmj.o899.</a:t>
            </a:r>
            <a:endParaRPr lang="en-GB" dirty="0"/>
          </a:p>
          <a:p>
            <a:pPr marL="285750" lvl="0" indent="-285750">
              <a:lnSpc>
                <a:spcPct val="90000"/>
              </a:lnSpc>
              <a:spcBef>
                <a:spcPts val="600"/>
              </a:spcBef>
              <a:buClr>
                <a:srgbClr val="595959"/>
              </a:buClr>
              <a:buSzPts val="1800"/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rPr>
              <a:t>Dyer, C. (2020) ‘Police launch investigation into maternity services at scandal hit Midlands trust’, BMJ, 23(12), p. m2653. Available at: https://doi.org/10.1136/bmj.m2653.</a:t>
            </a:r>
            <a:endParaRPr lang="en-GB" dirty="0"/>
          </a:p>
          <a:p>
            <a:pPr marL="285750" lvl="0" indent="-285750">
              <a:lnSpc>
                <a:spcPct val="90000"/>
              </a:lnSpc>
              <a:spcBef>
                <a:spcPts val="600"/>
              </a:spcBef>
              <a:buClr>
                <a:srgbClr val="595959"/>
              </a:buClr>
              <a:buSzPts val="1800"/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rPr>
              <a:t>Dyer, C. (2022) ‘Failure to Work Collaboratively and Learn from Incidents Led to Deaths of Babies and Mothers at Shrewsbury and Telford trust, Review Finds’, BMJ, 376(25), p. o858. Available at: https://doi.org/10.1136/bmj.o858.</a:t>
            </a:r>
            <a:endParaRPr lang="en-GB" dirty="0"/>
          </a:p>
          <a:p>
            <a:pPr marL="285750" lvl="0" indent="-285750">
              <a:lnSpc>
                <a:spcPct val="90000"/>
              </a:lnSpc>
              <a:spcBef>
                <a:spcPts val="600"/>
              </a:spcBef>
              <a:buClr>
                <a:srgbClr val="595959"/>
              </a:buClr>
              <a:buSzPts val="1800"/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rPr>
              <a:t>O’Dowd, A. (2025) ‘Maternity care: 14 NHS trusts at centre of investigation named’, BMJ, 390(11), pp. r1941–r1941. Available at: https://doi.org/10.1136/bmj.r1941.</a:t>
            </a:r>
            <a:endParaRPr lang="en-GB" dirty="0"/>
          </a:p>
          <a:p>
            <a:pPr marL="285750" lvl="0" indent="-285750">
              <a:lnSpc>
                <a:spcPct val="90000"/>
              </a:lnSpc>
              <a:spcBef>
                <a:spcPts val="600"/>
              </a:spcBef>
              <a:buClr>
                <a:srgbClr val="595959"/>
              </a:buClr>
              <a:buSzPts val="1800"/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rPr>
              <a:t>Ockenden, D. (2022) Final report of the Ockenden review, GOV.UK. Available at: https://www.gov.uk/government/publications/final-report-of-the-ockenden-review.</a:t>
            </a:r>
            <a:endParaRPr lang="en-GB" dirty="0"/>
          </a:p>
          <a:p>
            <a:pPr marL="285750" lvl="0" indent="-285750">
              <a:lnSpc>
                <a:spcPct val="90000"/>
              </a:lnSpc>
              <a:spcBef>
                <a:spcPts val="600"/>
              </a:spcBef>
              <a:buClr>
                <a:srgbClr val="595959"/>
              </a:buClr>
              <a:buSzPts val="1800"/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rPr>
              <a:t>NICE (2022) </a:t>
            </a:r>
            <a:r>
              <a:rPr lang="en-GB" dirty="0" err="1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rPr>
              <a:t>Fetal</a:t>
            </a:r>
            <a:r>
              <a:rPr lang="en-GB" dirty="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rPr>
              <a:t> monitoring in labour (NG229). London: National Institute for Health and Care Excellence. Available at: </a:t>
            </a:r>
            <a:r>
              <a:rPr lang="en-GB" u="sng" dirty="0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4"/>
              </a:rPr>
              <a:t>https://www.nice.org.uk/guidance/ng229/resources/fetal-monitoring-in-labour-pdf-66143844065221</a:t>
            </a:r>
            <a:endParaRPr lang="en-GB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u="sng" dirty="0">
              <a:solidFill>
                <a:srgbClr val="8F8F8F"/>
              </a:solidFill>
              <a:latin typeface="Arial" panose="020B0604020202020204" pitchFamily="34" charset="0"/>
              <a:cs typeface="Arial" panose="020B0604020202020204" pitchFamily="34" charset="0"/>
              <a:sym typeface="Arial"/>
              <a:hlinkClick r:id="rId4" tooltip="https://www.nice.org.uk/guidance/ng229/resources/fetal-monitoring-in-labour-pdf-66143844065221?utm_source=chatgpt.com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</p:spTree>
    <p:extLst>
      <p:ext uri="{BB962C8B-B14F-4D97-AF65-F5344CB8AC3E}">
        <p14:creationId xmlns:p14="http://schemas.microsoft.com/office/powerpoint/2010/main" val="13230210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c225c8a-d58b-4f92-9659-fc93657787ef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8A7A53ED0F6C4BAC9BB320F40B3DEF" ma:contentTypeVersion="11" ma:contentTypeDescription="Create a new document." ma:contentTypeScope="" ma:versionID="5b0988bead62f9a7504ec8c9d37c2ffd">
  <xsd:schema xmlns:xsd="http://www.w3.org/2001/XMLSchema" xmlns:xs="http://www.w3.org/2001/XMLSchema" xmlns:p="http://schemas.microsoft.com/office/2006/metadata/properties" xmlns:ns3="5c225c8a-d58b-4f92-9659-fc93657787ef" xmlns:ns4="01059ada-d055-41df-ae87-635bd8b92658" targetNamespace="http://schemas.microsoft.com/office/2006/metadata/properties" ma:root="true" ma:fieldsID="33a5228660e6f56343c62150e7fe315c" ns3:_="" ns4:_="">
    <xsd:import namespace="5c225c8a-d58b-4f92-9659-fc93657787ef"/>
    <xsd:import namespace="01059ada-d055-41df-ae87-635bd8b926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c225c8a-d58b-4f92-9659-fc93657787e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8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59ada-d055-41df-ae87-635bd8b926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FC96E4-F187-4EFD-BB33-CAC61BC4BC0F}">
  <ds:schemaRefs>
    <ds:schemaRef ds:uri="http://www.w3.org/XML/1998/namespace"/>
    <ds:schemaRef ds:uri="5c225c8a-d58b-4f92-9659-fc93657787ef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schemas.microsoft.com/office/2006/metadata/properties"/>
    <ds:schemaRef ds:uri="01059ada-d055-41df-ae87-635bd8b92658"/>
    <ds:schemaRef ds:uri="http://purl.org/dc/terms/"/>
    <ds:schemaRef ds:uri="http://schemas.openxmlformats.org/package/2006/metadata/core-properties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BEB6DEFC-2006-473B-B86F-65E148A536E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c225c8a-d58b-4f92-9659-fc93657787ef"/>
    <ds:schemaRef ds:uri="01059ada-d055-41df-ae87-635bd8b926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CBA8856-41F7-469D-8044-944DCCCDA4E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TM02900722[[fn=Ion Boardroom]]</Template>
  <TotalTime>0</TotalTime>
  <Words>1383</Words>
  <Application>Microsoft Office PowerPoint</Application>
  <PresentationFormat>Custom</PresentationFormat>
  <Paragraphs>120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Wingdings</vt:lpstr>
      <vt:lpstr>Arial</vt:lpstr>
      <vt:lpstr>Poppins</vt:lpstr>
      <vt:lpstr>Calibri</vt:lpstr>
      <vt:lpstr>Century Gothic</vt:lpstr>
      <vt:lpstr>Wingdings 3</vt:lpstr>
      <vt:lpstr>Ion Boardroom</vt:lpstr>
      <vt:lpstr>Quality Assurance and Service Improvement: Analysis of the Shrewsbury and Telford NHS Trust Maternity Scandal</vt:lpstr>
      <vt:lpstr>Case Study Overview </vt:lpstr>
      <vt:lpstr>What Went Wrong? </vt:lpstr>
      <vt:lpstr>Swiss Cheese Model</vt:lpstr>
      <vt:lpstr>Swiss Cheese Model (Cont.)</vt:lpstr>
      <vt:lpstr>Benchmarking for Improvement </vt:lpstr>
      <vt:lpstr>Summary and Way Forward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Neutral Minimalist Geometric Project presentation</dc:title>
  <dc:creator>Nazreen Akhtar</dc:creator>
  <cp:lastModifiedBy>Nazreen Akhtar (2128933)</cp:lastModifiedBy>
  <cp:revision>33</cp:revision>
  <dcterms:created xsi:type="dcterms:W3CDTF">2006-08-16T00:00:00Z</dcterms:created>
  <dcterms:modified xsi:type="dcterms:W3CDTF">2025-10-19T16:37:29Z</dcterms:modified>
  <dc:identifier>DAG0Kos5eS8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0x010100448A7A53ED0F6C4BAC9BB320F40B3DEF</vt:lpwstr>
  </property>
</Properties>
</file>