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470D3C7-DC83-4E51-85B1-9927F8C9E161}" v="356" dt="2018-12-09T16:54:48.73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610A9F27-48B6-4BD2-A3EB-C340D1DB7318}" type="datetimeFigureOut">
              <a:rPr lang="en-GB" smtClean="0"/>
              <a:t>09/12/2018</a:t>
            </a:fld>
            <a:endParaRPr lang="en-GB"/>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GB"/>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4B199175-E0D2-41B5-A003-AE5B4887FAD7}" type="slidenum">
              <a:rPr lang="en-GB" smtClean="0"/>
              <a:t>‹#›</a:t>
            </a:fld>
            <a:endParaRPr lang="en-GB"/>
          </a:p>
        </p:txBody>
      </p:sp>
    </p:spTree>
    <p:extLst>
      <p:ext uri="{BB962C8B-B14F-4D97-AF65-F5344CB8AC3E}">
        <p14:creationId xmlns:p14="http://schemas.microsoft.com/office/powerpoint/2010/main" val="15408659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10A9F27-48B6-4BD2-A3EB-C340D1DB7318}" type="datetimeFigureOut">
              <a:rPr lang="en-GB" smtClean="0"/>
              <a:t>09/12/2018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199175-E0D2-41B5-A003-AE5B4887FAD7}" type="slidenum">
              <a:rPr lang="en-GB" smtClean="0"/>
              <a:t>‹#›</a:t>
            </a:fld>
            <a:endParaRPr lang="en-GB"/>
          </a:p>
        </p:txBody>
      </p:sp>
    </p:spTree>
    <p:extLst>
      <p:ext uri="{BB962C8B-B14F-4D97-AF65-F5344CB8AC3E}">
        <p14:creationId xmlns:p14="http://schemas.microsoft.com/office/powerpoint/2010/main" val="25983422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10A9F27-48B6-4BD2-A3EB-C340D1DB7318}" type="datetimeFigureOut">
              <a:rPr lang="en-GB" smtClean="0"/>
              <a:t>09/12/2018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199175-E0D2-41B5-A003-AE5B4887FAD7}" type="slidenum">
              <a:rPr lang="en-GB" smtClean="0"/>
              <a:t>‹#›</a:t>
            </a:fld>
            <a:endParaRPr lang="en-GB"/>
          </a:p>
        </p:txBody>
      </p:sp>
    </p:spTree>
    <p:extLst>
      <p:ext uri="{BB962C8B-B14F-4D97-AF65-F5344CB8AC3E}">
        <p14:creationId xmlns:p14="http://schemas.microsoft.com/office/powerpoint/2010/main" val="35527104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10A9F27-48B6-4BD2-A3EB-C340D1DB7318}" type="datetimeFigureOut">
              <a:rPr lang="en-GB" smtClean="0"/>
              <a:t>09/12/2018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B199175-E0D2-41B5-A003-AE5B4887FAD7}" type="slidenum">
              <a:rPr lang="en-GB" smtClean="0"/>
              <a:t>‹#›</a:t>
            </a:fld>
            <a:endParaRPr lang="en-GB"/>
          </a:p>
        </p:txBody>
      </p:sp>
    </p:spTree>
    <p:extLst>
      <p:ext uri="{BB962C8B-B14F-4D97-AF65-F5344CB8AC3E}">
        <p14:creationId xmlns:p14="http://schemas.microsoft.com/office/powerpoint/2010/main" val="36743576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10A9F27-48B6-4BD2-A3EB-C340D1DB7318}" type="datetimeFigureOut">
              <a:rPr lang="en-GB" smtClean="0"/>
              <a:t>09/12/2018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B199175-E0D2-41B5-A003-AE5B4887FAD7}" type="slidenum">
              <a:rPr lang="en-GB" smtClean="0"/>
              <a:t>‹#›</a:t>
            </a:fld>
            <a:endParaRPr lang="en-GB"/>
          </a:p>
        </p:txBody>
      </p:sp>
    </p:spTree>
    <p:extLst>
      <p:ext uri="{BB962C8B-B14F-4D97-AF65-F5344CB8AC3E}">
        <p14:creationId xmlns:p14="http://schemas.microsoft.com/office/powerpoint/2010/main" val="4718733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10A9F27-48B6-4BD2-A3EB-C340D1DB7318}" type="datetimeFigureOut">
              <a:rPr lang="en-GB" smtClean="0"/>
              <a:t>09/12/2018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B199175-E0D2-41B5-A003-AE5B4887FAD7}" type="slidenum">
              <a:rPr lang="en-GB" smtClean="0"/>
              <a:t>‹#›</a:t>
            </a:fld>
            <a:endParaRPr lang="en-GB"/>
          </a:p>
        </p:txBody>
      </p:sp>
    </p:spTree>
    <p:extLst>
      <p:ext uri="{BB962C8B-B14F-4D97-AF65-F5344CB8AC3E}">
        <p14:creationId xmlns:p14="http://schemas.microsoft.com/office/powerpoint/2010/main" val="3386020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10A9F27-48B6-4BD2-A3EB-C340D1DB7318}" type="datetimeFigureOut">
              <a:rPr lang="en-GB" smtClean="0"/>
              <a:t>09/12/2018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B199175-E0D2-41B5-A003-AE5B4887FAD7}" type="slidenum">
              <a:rPr lang="en-GB" smtClean="0"/>
              <a:t>‹#›</a:t>
            </a:fld>
            <a:endParaRPr lang="en-GB"/>
          </a:p>
        </p:txBody>
      </p:sp>
    </p:spTree>
    <p:extLst>
      <p:ext uri="{BB962C8B-B14F-4D97-AF65-F5344CB8AC3E}">
        <p14:creationId xmlns:p14="http://schemas.microsoft.com/office/powerpoint/2010/main" val="23710604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Edit Master text styles</a:t>
            </a:r>
          </a:p>
        </p:txBody>
      </p:sp>
      <p:sp>
        <p:nvSpPr>
          <p:cNvPr id="5" name="Date Placeholder 4"/>
          <p:cNvSpPr>
            <a:spLocks noGrp="1"/>
          </p:cNvSpPr>
          <p:nvPr>
            <p:ph type="dt" sz="half" idx="10"/>
          </p:nvPr>
        </p:nvSpPr>
        <p:spPr/>
        <p:txBody>
          <a:bodyPr/>
          <a:lstStyle/>
          <a:p>
            <a:fld id="{610A9F27-48B6-4BD2-A3EB-C340D1DB7318}" type="datetimeFigureOut">
              <a:rPr lang="en-GB" smtClean="0"/>
              <a:t>09/12/2018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4B199175-E0D2-41B5-A003-AE5B4887FAD7}" type="slidenum">
              <a:rPr lang="en-GB" smtClean="0"/>
              <a:t>‹#›</a:t>
            </a:fld>
            <a:endParaRPr lang="en-GB"/>
          </a:p>
        </p:txBody>
      </p:sp>
    </p:spTree>
    <p:extLst>
      <p:ext uri="{BB962C8B-B14F-4D97-AF65-F5344CB8AC3E}">
        <p14:creationId xmlns:p14="http://schemas.microsoft.com/office/powerpoint/2010/main" val="4655062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2192000" cy="5330952"/>
          </a:xfrm>
          <a:solidFill>
            <a:schemeClr val="accent1">
              <a:lumMod val="40000"/>
              <a:lumOff val="60000"/>
            </a:schemeClr>
          </a:solid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610A9F27-48B6-4BD2-A3EB-C340D1DB7318}" type="datetimeFigureOut">
              <a:rPr lang="en-GB" smtClean="0"/>
              <a:t>09/12/2018</a:t>
            </a:fld>
            <a:endParaRPr lang="en-GB"/>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GB"/>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4B199175-E0D2-41B5-A003-AE5B4887FAD7}" type="slidenum">
              <a:rPr lang="en-GB" smtClean="0"/>
              <a:t>‹#›</a:t>
            </a:fld>
            <a:endParaRPr lang="en-GB"/>
          </a:p>
        </p:txBody>
      </p:sp>
    </p:spTree>
    <p:extLst>
      <p:ext uri="{BB962C8B-B14F-4D97-AF65-F5344CB8AC3E}">
        <p14:creationId xmlns:p14="http://schemas.microsoft.com/office/powerpoint/2010/main" val="289168014"/>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10A9F27-48B6-4BD2-A3EB-C340D1DB7318}" type="datetimeFigureOut">
              <a:rPr lang="en-GB" smtClean="0"/>
              <a:t>09/12/2018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199175-E0D2-41B5-A003-AE5B4887FAD7}" type="slidenum">
              <a:rPr lang="en-GB" smtClean="0"/>
              <a:t>‹#›</a:t>
            </a:fld>
            <a:endParaRPr lang="en-GB"/>
          </a:p>
        </p:txBody>
      </p:sp>
    </p:spTree>
    <p:extLst>
      <p:ext uri="{BB962C8B-B14F-4D97-AF65-F5344CB8AC3E}">
        <p14:creationId xmlns:p14="http://schemas.microsoft.com/office/powerpoint/2010/main" val="33888897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10A9F27-48B6-4BD2-A3EB-C340D1DB7318}" type="datetimeFigureOut">
              <a:rPr lang="en-GB" smtClean="0"/>
              <a:t>09/12/2018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199175-E0D2-41B5-A003-AE5B4887FAD7}" type="slidenum">
              <a:rPr lang="en-GB" smtClean="0"/>
              <a:t>‹#›</a:t>
            </a:fld>
            <a:endParaRPr lang="en-GB"/>
          </a:p>
        </p:txBody>
      </p:sp>
    </p:spTree>
    <p:extLst>
      <p:ext uri="{BB962C8B-B14F-4D97-AF65-F5344CB8AC3E}">
        <p14:creationId xmlns:p14="http://schemas.microsoft.com/office/powerpoint/2010/main" val="28518757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610A9F27-48B6-4BD2-A3EB-C340D1DB7318}" type="datetimeFigureOut">
              <a:rPr lang="en-GB" smtClean="0"/>
              <a:t>09/12/2018</a:t>
            </a:fld>
            <a:endParaRPr lang="en-GB"/>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en-GB"/>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4B199175-E0D2-41B5-A003-AE5B4887FAD7}" type="slidenum">
              <a:rPr lang="en-GB" smtClean="0"/>
              <a:t>‹#›</a:t>
            </a:fld>
            <a:endParaRPr lang="en-GB"/>
          </a:p>
        </p:txBody>
      </p:sp>
    </p:spTree>
    <p:extLst>
      <p:ext uri="{BB962C8B-B14F-4D97-AF65-F5344CB8AC3E}">
        <p14:creationId xmlns:p14="http://schemas.microsoft.com/office/powerpoint/2010/main" val="289068532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macmillanihe.com/studentstudyskills/page/Referencing-and-Avoiding-Plagiarism/" TargetMode="External"/><Relationship Id="rId2" Type="http://schemas.openxmlformats.org/officeDocument/2006/relationships/hyperlink" Target="http://www.bbc.co.uk/blogs/wales/entries/f25f8321-d3a7-3699-9167-8d5c4c72a0f1" TargetMode="External"/><Relationship Id="rId1" Type="http://schemas.openxmlformats.org/officeDocument/2006/relationships/slideLayout" Target="../slideLayouts/slideLayout1.xml"/><Relationship Id="rId5" Type="http://schemas.openxmlformats.org/officeDocument/2006/relationships/hyperlink" Target="http://www.sussex.ac.uk/skillshub/?id=277" TargetMode="External"/><Relationship Id="rId4" Type="http://schemas.openxmlformats.org/officeDocument/2006/relationships/hyperlink" Target="http://www.open.ac.uk/choose/unison/develop/my-skills/self-reflec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hought Bubble: Cloud 12">
            <a:extLst>
              <a:ext uri="{FF2B5EF4-FFF2-40B4-BE49-F238E27FC236}">
                <a16:creationId xmlns:a16="http://schemas.microsoft.com/office/drawing/2014/main" id="{8D58C156-AAFB-4194-9413-5D9FA4E55DC2}"/>
              </a:ext>
            </a:extLst>
          </p:cNvPr>
          <p:cNvSpPr/>
          <p:nvPr/>
        </p:nvSpPr>
        <p:spPr>
          <a:xfrm>
            <a:off x="9245585" y="2466749"/>
            <a:ext cx="1832358" cy="869169"/>
          </a:xfrm>
          <a:prstGeom prst="cloudCallout">
            <a:avLst>
              <a:gd name="adj1" fmla="val -54167"/>
              <a:gd name="adj2" fmla="val 77540"/>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rgbClr val="FF0000"/>
                </a:solidFill>
                <a:cs typeface="Calibri Light"/>
              </a:rPr>
              <a:t>Reflecting</a:t>
            </a:r>
            <a:endParaRPr lang="en-GB">
              <a:solidFill>
                <a:srgbClr val="FF0000"/>
              </a:solidFill>
            </a:endParaRPr>
          </a:p>
        </p:txBody>
      </p:sp>
      <p:sp>
        <p:nvSpPr>
          <p:cNvPr id="12" name="Thought Bubble: Cloud 11">
            <a:extLst>
              <a:ext uri="{FF2B5EF4-FFF2-40B4-BE49-F238E27FC236}">
                <a16:creationId xmlns:a16="http://schemas.microsoft.com/office/drawing/2014/main" id="{CD51A754-1A29-4051-82BE-E3F181F17C62}"/>
              </a:ext>
            </a:extLst>
          </p:cNvPr>
          <p:cNvSpPr/>
          <p:nvPr/>
        </p:nvSpPr>
        <p:spPr>
          <a:xfrm>
            <a:off x="4739471" y="2984335"/>
            <a:ext cx="1789226" cy="869169"/>
          </a:xfrm>
          <a:prstGeom prst="cloudCallout">
            <a:avLst>
              <a:gd name="adj1" fmla="val -54167"/>
              <a:gd name="adj2" fmla="val 77540"/>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rgbClr val="FF0000"/>
                </a:solidFill>
                <a:cs typeface="Calibri Light"/>
              </a:rPr>
              <a:t>objectivity</a:t>
            </a:r>
            <a:endParaRPr lang="en-GB">
              <a:solidFill>
                <a:srgbClr val="FF0000"/>
              </a:solidFill>
            </a:endParaRPr>
          </a:p>
        </p:txBody>
      </p:sp>
      <p:sp>
        <p:nvSpPr>
          <p:cNvPr id="8" name="Thought Bubble: Cloud 7">
            <a:extLst>
              <a:ext uri="{FF2B5EF4-FFF2-40B4-BE49-F238E27FC236}">
                <a16:creationId xmlns:a16="http://schemas.microsoft.com/office/drawing/2014/main" id="{CCC6A5B4-425E-4812-BB81-C98D9485E29A}"/>
              </a:ext>
            </a:extLst>
          </p:cNvPr>
          <p:cNvSpPr/>
          <p:nvPr/>
        </p:nvSpPr>
        <p:spPr>
          <a:xfrm>
            <a:off x="434639" y="2409238"/>
            <a:ext cx="1817981" cy="869169"/>
          </a:xfrm>
          <a:prstGeom prst="cloudCallout">
            <a:avLst>
              <a:gd name="adj1" fmla="val -54167"/>
              <a:gd name="adj2" fmla="val 77540"/>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9038ACCD-D0A5-464C-B4EA-9E89B6612C9D}"/>
              </a:ext>
            </a:extLst>
          </p:cNvPr>
          <p:cNvSpPr/>
          <p:nvPr/>
        </p:nvSpPr>
        <p:spPr>
          <a:xfrm>
            <a:off x="1911200" y="265646"/>
            <a:ext cx="8374144" cy="369332"/>
          </a:xfrm>
          <a:prstGeom prst="rect">
            <a:avLst/>
          </a:prstGeom>
          <a:solidFill>
            <a:srgbClr val="FFFF00"/>
          </a:solidFill>
        </p:spPr>
        <p:txBody>
          <a:bodyPr wrap="square" anchor="t">
            <a:spAutoFit/>
          </a:bodyPr>
          <a:lstStyle/>
          <a:p>
            <a:pPr algn="ctr"/>
            <a:r>
              <a:rPr lang="en-GB" i="1" dirty="0">
                <a:latin typeface="Calibri" panose="020F0502020204030204" pitchFamily="34" charset="0"/>
                <a:ea typeface="Times New Roman" panose="02020603050405020304" pitchFamily="18" charset="0"/>
                <a:cs typeface="Arial" panose="020B0604020202020204" pitchFamily="34" charset="0"/>
              </a:rPr>
              <a:t>Skills and qualities that Influence the development of critical thinking in education.</a:t>
            </a:r>
            <a:endParaRPr lang="en-GB" dirty="0">
              <a:latin typeface="Tahoma" panose="020B0604030504040204" pitchFamily="34" charset="0"/>
              <a:ea typeface="Tahoma"/>
              <a:cs typeface="Tahoma"/>
            </a:endParaRPr>
          </a:p>
        </p:txBody>
      </p:sp>
      <p:sp>
        <p:nvSpPr>
          <p:cNvPr id="9" name="Rectangle 8">
            <a:extLst>
              <a:ext uri="{FF2B5EF4-FFF2-40B4-BE49-F238E27FC236}">
                <a16:creationId xmlns:a16="http://schemas.microsoft.com/office/drawing/2014/main" id="{EB594D39-80BA-4E78-A45F-F7375D8A0D29}"/>
              </a:ext>
            </a:extLst>
          </p:cNvPr>
          <p:cNvSpPr/>
          <p:nvPr/>
        </p:nvSpPr>
        <p:spPr>
          <a:xfrm>
            <a:off x="1911199" y="265646"/>
            <a:ext cx="8369600" cy="369332"/>
          </a:xfrm>
          <a:prstGeom prst="rect">
            <a:avLst/>
          </a:prstGeom>
          <a:no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Rounded Corners 13">
            <a:extLst>
              <a:ext uri="{FF2B5EF4-FFF2-40B4-BE49-F238E27FC236}">
                <a16:creationId xmlns:a16="http://schemas.microsoft.com/office/drawing/2014/main" id="{B2E242A3-FE05-4CA4-B95D-D0C55DDCF114}"/>
              </a:ext>
            </a:extLst>
          </p:cNvPr>
          <p:cNvSpPr/>
          <p:nvPr/>
        </p:nvSpPr>
        <p:spPr>
          <a:xfrm>
            <a:off x="8012" y="3691481"/>
            <a:ext cx="3720109" cy="2988263"/>
          </a:xfrm>
          <a:prstGeom prst="roundRect">
            <a:avLst/>
          </a:prstGeom>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dirty="0">
              <a:cs typeface="Calibri Light"/>
            </a:endParaRPr>
          </a:p>
          <a:p>
            <a:pPr algn="ctr"/>
            <a:endParaRPr lang="en-GB" sz="1400" dirty="0">
              <a:cs typeface="Calibri Light"/>
            </a:endParaRPr>
          </a:p>
          <a:p>
            <a:pPr algn="ctr"/>
            <a:endParaRPr lang="en-GB" sz="1400" dirty="0">
              <a:cs typeface="Calibri Light"/>
            </a:endParaRPr>
          </a:p>
          <a:p>
            <a:pPr algn="ctr"/>
            <a:endParaRPr lang="en-GB" sz="1400" dirty="0">
              <a:cs typeface="Calibri Light"/>
            </a:endParaRPr>
          </a:p>
          <a:p>
            <a:pPr algn="ctr"/>
            <a:endParaRPr lang="en-GB" sz="1400" dirty="0">
              <a:cs typeface="Calibri Light"/>
            </a:endParaRPr>
          </a:p>
          <a:p>
            <a:pPr algn="ctr"/>
            <a:endParaRPr lang="en-GB" sz="1400" dirty="0">
              <a:cs typeface="Calibri Light"/>
            </a:endParaRPr>
          </a:p>
          <a:p>
            <a:pPr algn="ctr"/>
            <a:endParaRPr lang="en-GB" sz="1400" dirty="0">
              <a:cs typeface="Calibri Light"/>
            </a:endParaRPr>
          </a:p>
        </p:txBody>
      </p:sp>
      <p:sp>
        <p:nvSpPr>
          <p:cNvPr id="15" name="Rectangle: Rounded Corners 14">
            <a:extLst>
              <a:ext uri="{FF2B5EF4-FFF2-40B4-BE49-F238E27FC236}">
                <a16:creationId xmlns:a16="http://schemas.microsoft.com/office/drawing/2014/main" id="{1A5B4260-2C2C-42C4-8583-DE9A304730FC}"/>
              </a:ext>
            </a:extLst>
          </p:cNvPr>
          <p:cNvSpPr/>
          <p:nvPr/>
        </p:nvSpPr>
        <p:spPr>
          <a:xfrm>
            <a:off x="3838726" y="4209066"/>
            <a:ext cx="4079544" cy="2470678"/>
          </a:xfrm>
          <a:prstGeom prst="roundRect">
            <a:avLst/>
          </a:prstGeom>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Rectangle: Rounded Corners 15">
            <a:extLst>
              <a:ext uri="{FF2B5EF4-FFF2-40B4-BE49-F238E27FC236}">
                <a16:creationId xmlns:a16="http://schemas.microsoft.com/office/drawing/2014/main" id="{7FF41A0F-BB6A-4D5F-9EE5-E7EEC42F5BA0}"/>
              </a:ext>
            </a:extLst>
          </p:cNvPr>
          <p:cNvSpPr/>
          <p:nvPr/>
        </p:nvSpPr>
        <p:spPr>
          <a:xfrm>
            <a:off x="8229599" y="3691481"/>
            <a:ext cx="3720109" cy="2988263"/>
          </a:xfrm>
          <a:prstGeom prst="roundRect">
            <a:avLst/>
          </a:prstGeom>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1100" dirty="0">
              <a:cs typeface="Calibri Light"/>
            </a:endParaRPr>
          </a:p>
        </p:txBody>
      </p:sp>
      <p:sp>
        <p:nvSpPr>
          <p:cNvPr id="2" name="TextBox 1">
            <a:extLst>
              <a:ext uri="{FF2B5EF4-FFF2-40B4-BE49-F238E27FC236}">
                <a16:creationId xmlns:a16="http://schemas.microsoft.com/office/drawing/2014/main" id="{21EA4F01-60FC-49B4-AFA7-0CBEBD105822}"/>
              </a:ext>
            </a:extLst>
          </p:cNvPr>
          <p:cNvSpPr txBox="1"/>
          <p:nvPr/>
        </p:nvSpPr>
        <p:spPr>
          <a:xfrm>
            <a:off x="3459192" y="777815"/>
            <a:ext cx="4770407" cy="369332"/>
          </a:xfrm>
          <a:prstGeom prst="rect">
            <a:avLst/>
          </a:prstGeom>
          <a:solidFill>
            <a:srgbClr val="00B0F0"/>
          </a:solidFill>
          <a:ln>
            <a:solidFill>
              <a:srgbClr val="00B0F0"/>
            </a:solidFill>
          </a:ln>
        </p:spPr>
        <p:style>
          <a:lnRef idx="2">
            <a:schemeClr val="accent4"/>
          </a:lnRef>
          <a:fillRef idx="1">
            <a:schemeClr val="lt1"/>
          </a:fillRef>
          <a:effectRef idx="0">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dirty="0">
                <a:cs typeface="Calibri Light"/>
              </a:rPr>
              <a:t>1. Referencing 2. objectivity 3. Reflecting</a:t>
            </a:r>
            <a:endParaRPr lang="en-US"/>
          </a:p>
        </p:txBody>
      </p:sp>
      <p:sp>
        <p:nvSpPr>
          <p:cNvPr id="3" name="Rectangle: Rounded Corners 2">
            <a:extLst>
              <a:ext uri="{FF2B5EF4-FFF2-40B4-BE49-F238E27FC236}">
                <a16:creationId xmlns:a16="http://schemas.microsoft.com/office/drawing/2014/main" id="{8866EE5D-2601-4936-B050-3E91CFAC6A4D}"/>
              </a:ext>
            </a:extLst>
          </p:cNvPr>
          <p:cNvSpPr/>
          <p:nvPr/>
        </p:nvSpPr>
        <p:spPr>
          <a:xfrm>
            <a:off x="276046" y="1153064"/>
            <a:ext cx="2136475" cy="1000664"/>
          </a:xfrm>
          <a:prstGeom prst="round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cs typeface="Calibri Light"/>
              </a:rPr>
              <a:t>What is critical thinking?</a:t>
            </a:r>
            <a:endParaRPr lang="en-US" dirty="0"/>
          </a:p>
        </p:txBody>
      </p:sp>
      <p:sp>
        <p:nvSpPr>
          <p:cNvPr id="5" name="Arrow: Right 4">
            <a:extLst>
              <a:ext uri="{FF2B5EF4-FFF2-40B4-BE49-F238E27FC236}">
                <a16:creationId xmlns:a16="http://schemas.microsoft.com/office/drawing/2014/main" id="{2F53E326-24A7-4C4E-AAD1-0EC39C9B52B1}"/>
              </a:ext>
            </a:extLst>
          </p:cNvPr>
          <p:cNvSpPr/>
          <p:nvPr/>
        </p:nvSpPr>
        <p:spPr>
          <a:xfrm>
            <a:off x="2932607" y="1411080"/>
            <a:ext cx="5823577" cy="355236"/>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Rounded Corners 5">
            <a:extLst>
              <a:ext uri="{FF2B5EF4-FFF2-40B4-BE49-F238E27FC236}">
                <a16:creationId xmlns:a16="http://schemas.microsoft.com/office/drawing/2014/main" id="{67C75DFA-EA16-4CF5-B73F-BE16C54B7924}"/>
              </a:ext>
            </a:extLst>
          </p:cNvPr>
          <p:cNvSpPr/>
          <p:nvPr/>
        </p:nvSpPr>
        <p:spPr>
          <a:xfrm>
            <a:off x="10527100" y="678610"/>
            <a:ext cx="1029418" cy="554967"/>
          </a:xfrm>
          <a:prstGeom prst="round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cs typeface="Calibri Light"/>
              </a:rPr>
              <a:t>Problem solving</a:t>
            </a:r>
            <a:endParaRPr lang="en-US" dirty="0"/>
          </a:p>
        </p:txBody>
      </p:sp>
      <p:sp>
        <p:nvSpPr>
          <p:cNvPr id="7" name="Rectangle: Rounded Corners 6">
            <a:extLst>
              <a:ext uri="{FF2B5EF4-FFF2-40B4-BE49-F238E27FC236}">
                <a16:creationId xmlns:a16="http://schemas.microsoft.com/office/drawing/2014/main" id="{B12CFB28-9C04-4A83-A0FF-72B7128A4F00}"/>
              </a:ext>
            </a:extLst>
          </p:cNvPr>
          <p:cNvSpPr/>
          <p:nvPr/>
        </p:nvSpPr>
        <p:spPr>
          <a:xfrm>
            <a:off x="9693215" y="1512498"/>
            <a:ext cx="1158815" cy="641231"/>
          </a:xfrm>
          <a:prstGeom prst="round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cs typeface="Calibri Light"/>
              </a:rPr>
              <a:t>reasoning</a:t>
            </a:r>
            <a:endParaRPr lang="en-US" dirty="0"/>
          </a:p>
        </p:txBody>
      </p:sp>
      <p:sp>
        <p:nvSpPr>
          <p:cNvPr id="11" name="Rectangle: Rounded Corners 10">
            <a:extLst>
              <a:ext uri="{FF2B5EF4-FFF2-40B4-BE49-F238E27FC236}">
                <a16:creationId xmlns:a16="http://schemas.microsoft.com/office/drawing/2014/main" id="{3A77B9E0-397A-46B5-881B-38625AB98B2A}"/>
              </a:ext>
            </a:extLst>
          </p:cNvPr>
          <p:cNvSpPr/>
          <p:nvPr/>
        </p:nvSpPr>
        <p:spPr>
          <a:xfrm>
            <a:off x="8758686" y="851140"/>
            <a:ext cx="1403229" cy="554966"/>
          </a:xfrm>
          <a:prstGeom prst="round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cs typeface="Calibri Light"/>
              </a:rPr>
              <a:t>evaluating</a:t>
            </a:r>
            <a:endParaRPr lang="en-US" dirty="0" err="1"/>
          </a:p>
        </p:txBody>
      </p:sp>
      <p:sp>
        <p:nvSpPr>
          <p:cNvPr id="18" name="Speech Bubble: Rectangle with Corners Rounded 17">
            <a:extLst>
              <a:ext uri="{FF2B5EF4-FFF2-40B4-BE49-F238E27FC236}">
                <a16:creationId xmlns:a16="http://schemas.microsoft.com/office/drawing/2014/main" id="{2593E310-4E27-4323-A19D-D06E2D5A178A}"/>
              </a:ext>
            </a:extLst>
          </p:cNvPr>
          <p:cNvSpPr/>
          <p:nvPr/>
        </p:nvSpPr>
        <p:spPr>
          <a:xfrm>
            <a:off x="2705819" y="1922166"/>
            <a:ext cx="6305908" cy="986459"/>
          </a:xfrm>
          <a:prstGeom prst="wedgeRoundRectCallout">
            <a:avLst/>
          </a:prstGeom>
          <a:solidFill>
            <a:srgbClr val="00B0F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TextBox 16">
            <a:extLst>
              <a:ext uri="{FF2B5EF4-FFF2-40B4-BE49-F238E27FC236}">
                <a16:creationId xmlns:a16="http://schemas.microsoft.com/office/drawing/2014/main" id="{0FBB4005-45B8-4523-AF7A-25BDB2F5E349}"/>
              </a:ext>
            </a:extLst>
          </p:cNvPr>
          <p:cNvSpPr txBox="1"/>
          <p:nvPr/>
        </p:nvSpPr>
        <p:spPr>
          <a:xfrm>
            <a:off x="2932981" y="2050211"/>
            <a:ext cx="6081622" cy="738664"/>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400" dirty="0">
                <a:solidFill>
                  <a:schemeClr val="bg1"/>
                </a:solidFill>
                <a:latin typeface="Arial"/>
                <a:cs typeface="Arial"/>
              </a:rPr>
              <a:t> “Good critical thinking includes recognising good arguments even when we disagree with them, and poor arguments even when these support our own point of view."</a:t>
            </a:r>
            <a:endParaRPr lang="en-US" sz="1400" dirty="0">
              <a:solidFill>
                <a:schemeClr val="bg1"/>
              </a:solidFill>
              <a:cs typeface="Calibri Light"/>
            </a:endParaRPr>
          </a:p>
        </p:txBody>
      </p:sp>
      <p:sp>
        <p:nvSpPr>
          <p:cNvPr id="19" name="TextBox 18">
            <a:extLst>
              <a:ext uri="{FF2B5EF4-FFF2-40B4-BE49-F238E27FC236}">
                <a16:creationId xmlns:a16="http://schemas.microsoft.com/office/drawing/2014/main" id="{37AA3D71-3937-48B2-ADD4-8FA3B9FFFE10}"/>
              </a:ext>
            </a:extLst>
          </p:cNvPr>
          <p:cNvSpPr txBox="1"/>
          <p:nvPr/>
        </p:nvSpPr>
        <p:spPr>
          <a:xfrm>
            <a:off x="281796" y="3840192"/>
            <a:ext cx="3260784" cy="3547125"/>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b="1">
                <a:cs typeface="Calibri Light"/>
              </a:rPr>
              <a:t>What is refencing?</a:t>
            </a:r>
            <a:r>
              <a:rPr lang="en-GB" sz="1600" dirty="0">
                <a:cs typeface="Calibri Light"/>
              </a:rPr>
              <a:t> </a:t>
            </a:r>
          </a:p>
          <a:p>
            <a:r>
              <a:rPr lang="en-GB" sz="1050">
                <a:solidFill>
                  <a:schemeClr val="bg1"/>
                </a:solidFill>
                <a:cs typeface="Calibri Light"/>
              </a:rPr>
              <a:t>Referencing is the procedure of acknowledging pieces of writing, sources, and authors that you have used in your academic writing which allows the reader to access exactly where the writer received the information from</a:t>
            </a:r>
          </a:p>
          <a:p>
            <a:r>
              <a:rPr lang="en-GB" sz="1050">
                <a:solidFill>
                  <a:schemeClr val="bg1"/>
                </a:solidFill>
                <a:cs typeface="Calibri Light"/>
              </a:rPr>
              <a:t>“in order to verify, if necessary, the validity of your arguments and the evidence on which they are based” (Referencing and Avoiding Plagiarism, n.d.)</a:t>
            </a:r>
            <a:endParaRPr lang="en-GB" sz="1050" dirty="0">
              <a:solidFill>
                <a:schemeClr val="bg1"/>
              </a:solidFill>
              <a:cs typeface="Calibri Light"/>
            </a:endParaRPr>
          </a:p>
          <a:p>
            <a:endParaRPr lang="en-GB" sz="1050" dirty="0">
              <a:solidFill>
                <a:schemeClr val="bg1"/>
              </a:solidFill>
              <a:cs typeface="Calibri Light"/>
            </a:endParaRPr>
          </a:p>
          <a:p>
            <a:r>
              <a:rPr lang="en-GB" sz="1050">
                <a:solidFill>
                  <a:schemeClr val="bg1"/>
                </a:solidFill>
                <a:cs typeface="Calibri Light"/>
              </a:rPr>
              <a:t>Avoiding plagiarism is essential within academic work. Plagiarism is often described as writing or copying someone else’s work and passing it off as if it was your own, without accurately crediting the author. Without crediting the author, the piece of work may be copyrighted or plagiarised which is considered an academic offence within all educational environments.</a:t>
            </a:r>
          </a:p>
          <a:p>
            <a:endParaRPr lang="en-GB" sz="1100" dirty="0">
              <a:solidFill>
                <a:schemeClr val="bg1"/>
              </a:solidFill>
              <a:cs typeface="Calibri Light"/>
            </a:endParaRPr>
          </a:p>
          <a:p>
            <a:pPr algn="ctr"/>
            <a:endParaRPr lang="en-GB" dirty="0">
              <a:cs typeface="Calibri Light"/>
            </a:endParaRPr>
          </a:p>
          <a:p>
            <a:endParaRPr lang="en-US" dirty="0">
              <a:cs typeface="Calibri Light"/>
            </a:endParaRPr>
          </a:p>
        </p:txBody>
      </p:sp>
      <p:sp>
        <p:nvSpPr>
          <p:cNvPr id="20" name="TextBox 19">
            <a:extLst>
              <a:ext uri="{FF2B5EF4-FFF2-40B4-BE49-F238E27FC236}">
                <a16:creationId xmlns:a16="http://schemas.microsoft.com/office/drawing/2014/main" id="{A147CC32-2F3E-4E7C-864A-6EF05F38F81C}"/>
              </a:ext>
            </a:extLst>
          </p:cNvPr>
          <p:cNvSpPr txBox="1"/>
          <p:nvPr/>
        </p:nvSpPr>
        <p:spPr>
          <a:xfrm>
            <a:off x="727494" y="2603739"/>
            <a:ext cx="2743200"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solidFill>
                  <a:srgbClr val="FF0000"/>
                </a:solidFill>
                <a:cs typeface="Calibri Light"/>
              </a:rPr>
              <a:t>referencing</a:t>
            </a:r>
            <a:endParaRPr lang="en-US" dirty="0">
              <a:solidFill>
                <a:srgbClr val="FF0000"/>
              </a:solidFill>
              <a:cs typeface="Calibri Light"/>
            </a:endParaRPr>
          </a:p>
        </p:txBody>
      </p:sp>
      <p:sp>
        <p:nvSpPr>
          <p:cNvPr id="10" name="TextBox 9">
            <a:extLst>
              <a:ext uri="{FF2B5EF4-FFF2-40B4-BE49-F238E27FC236}">
                <a16:creationId xmlns:a16="http://schemas.microsoft.com/office/drawing/2014/main" id="{F3C5251B-B039-434D-8889-126FF2226D26}"/>
              </a:ext>
            </a:extLst>
          </p:cNvPr>
          <p:cNvSpPr txBox="1"/>
          <p:nvPr/>
        </p:nvSpPr>
        <p:spPr>
          <a:xfrm>
            <a:off x="8229600" y="3825814"/>
            <a:ext cx="3680604" cy="2700739"/>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solidFill>
                  <a:schemeClr val="bg1"/>
                </a:solidFill>
                <a:cs typeface="Calibri Light"/>
              </a:rPr>
              <a:t>An example of a personal quality that helps development of critical thinking in education is the skill of being reflective</a:t>
            </a:r>
          </a:p>
          <a:p>
            <a:pPr algn="ctr"/>
            <a:r>
              <a:rPr lang="en-GB" sz="1200" b="1" dirty="0">
                <a:cs typeface="Calibri Light"/>
              </a:rPr>
              <a:t>What does this mean?</a:t>
            </a:r>
          </a:p>
          <a:p>
            <a:r>
              <a:rPr lang="en-GB" sz="1050" dirty="0">
                <a:solidFill>
                  <a:schemeClr val="bg1"/>
                </a:solidFill>
              </a:rPr>
              <a:t>, “To put it simply ‘reflection’ means to think about something. Reflecting and composing a piece of self reflective writing is becoming an increasingly important element to any form of study or learning.” (Self Reflection, n.d.)</a:t>
            </a:r>
            <a:endParaRPr lang="en-GB" sz="900" b="1" dirty="0">
              <a:solidFill>
                <a:schemeClr val="bg1"/>
              </a:solidFill>
              <a:cs typeface="Calibri Light"/>
            </a:endParaRPr>
          </a:p>
          <a:p>
            <a:pPr algn="ctr"/>
            <a:r>
              <a:rPr lang="en-GB" sz="1100" b="1" dirty="0">
                <a:cs typeface="Calibri Light"/>
              </a:rPr>
              <a:t>What are some questions that helps you reflect on your academic writing and allows you to become a critical thinker?</a:t>
            </a:r>
          </a:p>
          <a:p>
            <a:pPr marL="171450" indent="-171450">
              <a:buFont typeface="Arial" panose="020B0604020202020204" pitchFamily="34" charset="0"/>
              <a:buChar char="•"/>
            </a:pPr>
            <a:r>
              <a:rPr lang="en-GB" sz="1050" dirty="0">
                <a:solidFill>
                  <a:schemeClr val="bg1"/>
                </a:solidFill>
                <a:cs typeface="Calibri Light"/>
              </a:rPr>
              <a:t>What are my strengths?</a:t>
            </a:r>
          </a:p>
          <a:p>
            <a:pPr marL="171450" indent="-171450">
              <a:buFont typeface="Arial" panose="020B0604020202020204" pitchFamily="34" charset="0"/>
              <a:buChar char="•"/>
            </a:pPr>
            <a:r>
              <a:rPr lang="en-GB" sz="1050" dirty="0">
                <a:solidFill>
                  <a:schemeClr val="bg1"/>
                </a:solidFill>
                <a:cs typeface="Calibri Light"/>
              </a:rPr>
              <a:t>What are my weaknesses?</a:t>
            </a:r>
          </a:p>
          <a:p>
            <a:pPr marL="171450" indent="-171450">
              <a:buFont typeface="Arial" panose="020B0604020202020204" pitchFamily="34" charset="0"/>
              <a:buChar char="•"/>
            </a:pPr>
            <a:r>
              <a:rPr lang="en-GB" sz="1050" dirty="0">
                <a:solidFill>
                  <a:schemeClr val="bg1"/>
                </a:solidFill>
                <a:cs typeface="Calibri Light"/>
              </a:rPr>
              <a:t>Have I met the learning outcomes of this topic?</a:t>
            </a:r>
          </a:p>
          <a:p>
            <a:pPr marL="171450" indent="-171450">
              <a:buFont typeface="Arial" panose="020B0604020202020204" pitchFamily="34" charset="0"/>
              <a:buChar char="•"/>
            </a:pPr>
            <a:r>
              <a:rPr lang="en-GB" sz="1050" dirty="0">
                <a:solidFill>
                  <a:schemeClr val="bg1"/>
                </a:solidFill>
                <a:cs typeface="Calibri Light"/>
              </a:rPr>
              <a:t>How can I  improve next time?</a:t>
            </a:r>
          </a:p>
          <a:p>
            <a:pPr marL="171450" indent="-171450">
              <a:buFont typeface="Arial" panose="020B0604020202020204" pitchFamily="34" charset="0"/>
              <a:buChar char="•"/>
            </a:pPr>
            <a:endParaRPr lang="en-GB" sz="1050" dirty="0">
              <a:solidFill>
                <a:schemeClr val="bg1"/>
              </a:solidFill>
              <a:cs typeface="Calibri Light"/>
            </a:endParaRPr>
          </a:p>
          <a:p>
            <a:pPr marL="171450" indent="-171450">
              <a:buFont typeface="Arial" panose="020B0604020202020204" pitchFamily="34" charset="0"/>
              <a:buChar char="•"/>
            </a:pPr>
            <a:endParaRPr lang="en-GB" sz="1100" b="1" dirty="0">
              <a:solidFill>
                <a:schemeClr val="bg1"/>
              </a:solidFill>
              <a:cs typeface="Calibri Light"/>
            </a:endParaRPr>
          </a:p>
          <a:p>
            <a:pPr algn="ctr"/>
            <a:endParaRPr lang="en-GB" sz="1000" b="1" dirty="0">
              <a:cs typeface="Calibri Light"/>
            </a:endParaRPr>
          </a:p>
        </p:txBody>
      </p:sp>
      <p:sp>
        <p:nvSpPr>
          <p:cNvPr id="21" name="TextBox 20">
            <a:extLst>
              <a:ext uri="{FF2B5EF4-FFF2-40B4-BE49-F238E27FC236}">
                <a16:creationId xmlns:a16="http://schemas.microsoft.com/office/drawing/2014/main" id="{F0800080-17BC-4C12-AC8B-FFE2CD12B5EF}"/>
              </a:ext>
            </a:extLst>
          </p:cNvPr>
          <p:cNvSpPr txBox="1"/>
          <p:nvPr/>
        </p:nvSpPr>
        <p:spPr>
          <a:xfrm>
            <a:off x="3959191" y="4346713"/>
            <a:ext cx="1789226" cy="2039020"/>
          </a:xfrm>
          <a:prstGeom prst="rect">
            <a:avLst/>
          </a:prstGeom>
          <a:noFill/>
        </p:spPr>
        <p:txBody>
          <a:bodyPr wrap="square" rtlCol="0" anchor="t">
            <a:spAutoFit/>
          </a:bodyPr>
          <a:lstStyle/>
          <a:p>
            <a:pPr algn="ctr"/>
            <a:r>
              <a:rPr lang="en-GB" sz="1100" b="1" dirty="0"/>
              <a:t>What is objective writing?</a:t>
            </a:r>
          </a:p>
          <a:p>
            <a:pPr algn="ctr"/>
            <a:endParaRPr lang="en-GB" sz="1100" b="1" dirty="0"/>
          </a:p>
          <a:p>
            <a:r>
              <a:rPr lang="en-GB" sz="1050" dirty="0">
                <a:solidFill>
                  <a:schemeClr val="bg1"/>
                </a:solidFill>
              </a:rPr>
              <a:t>Objective writing is mainly and mostly evidence based, with facts and credible sources to assist the evidence, which doesn’t portray personal preferences or beliefs, or your own opinion</a:t>
            </a:r>
            <a:endParaRPr lang="en-GB" sz="1050" dirty="0">
              <a:solidFill>
                <a:schemeClr val="bg1"/>
              </a:solidFill>
              <a:cs typeface="Calibri Light"/>
            </a:endParaRPr>
          </a:p>
          <a:p>
            <a:endParaRPr lang="en-GB" sz="1000" b="1" dirty="0">
              <a:solidFill>
                <a:schemeClr val="bg1"/>
              </a:solidFill>
            </a:endParaRPr>
          </a:p>
          <a:p>
            <a:pPr algn="ctr"/>
            <a:endParaRPr lang="en-GB" sz="1050" dirty="0">
              <a:solidFill>
                <a:schemeClr val="bg1"/>
              </a:solidFill>
            </a:endParaRPr>
          </a:p>
        </p:txBody>
      </p:sp>
      <p:sp>
        <p:nvSpPr>
          <p:cNvPr id="22" name="TextBox 21">
            <a:extLst>
              <a:ext uri="{FF2B5EF4-FFF2-40B4-BE49-F238E27FC236}">
                <a16:creationId xmlns:a16="http://schemas.microsoft.com/office/drawing/2014/main" id="{ED275B6E-3591-483F-8753-CC8A500B3888}"/>
              </a:ext>
            </a:extLst>
          </p:cNvPr>
          <p:cNvSpPr txBox="1"/>
          <p:nvPr/>
        </p:nvSpPr>
        <p:spPr>
          <a:xfrm>
            <a:off x="5748418" y="4346713"/>
            <a:ext cx="2136808" cy="2200602"/>
          </a:xfrm>
          <a:prstGeom prst="rect">
            <a:avLst/>
          </a:prstGeom>
          <a:noFill/>
        </p:spPr>
        <p:txBody>
          <a:bodyPr wrap="square" rtlCol="0">
            <a:spAutoFit/>
          </a:bodyPr>
          <a:lstStyle/>
          <a:p>
            <a:pPr algn="ctr"/>
            <a:r>
              <a:rPr lang="en-GB" sz="1200" b="1" dirty="0"/>
              <a:t>Objective vs </a:t>
            </a:r>
            <a:r>
              <a:rPr lang="en-GB" sz="1200" b="1" dirty="0" err="1"/>
              <a:t>Subective</a:t>
            </a:r>
            <a:r>
              <a:rPr lang="en-GB" sz="1200" b="1" dirty="0"/>
              <a:t> – what is the difference?</a:t>
            </a:r>
          </a:p>
          <a:p>
            <a:pPr algn="ctr"/>
            <a:endParaRPr lang="en-GB" sz="1200" b="1" dirty="0"/>
          </a:p>
          <a:p>
            <a:r>
              <a:rPr lang="en-GB" sz="1200" b="1" dirty="0">
                <a:solidFill>
                  <a:srgbClr val="FF0000"/>
                </a:solidFill>
              </a:rPr>
              <a:t>Objective : factual, evidence based: </a:t>
            </a:r>
          </a:p>
          <a:p>
            <a:r>
              <a:rPr lang="en-GB" sz="1100" dirty="0">
                <a:solidFill>
                  <a:schemeClr val="bg1"/>
                </a:solidFill>
              </a:rPr>
              <a:t>“Shakespeare's maternal grandmother, </a:t>
            </a:r>
            <a:r>
              <a:rPr lang="en-GB" sz="1100" dirty="0" err="1">
                <a:solidFill>
                  <a:schemeClr val="bg1"/>
                </a:solidFill>
              </a:rPr>
              <a:t>Alys</a:t>
            </a:r>
            <a:r>
              <a:rPr lang="en-GB" sz="1100" dirty="0">
                <a:solidFill>
                  <a:schemeClr val="bg1"/>
                </a:solidFill>
              </a:rPr>
              <a:t> Griffin, was Welsh” (Owen, 2011) </a:t>
            </a:r>
          </a:p>
          <a:p>
            <a:r>
              <a:rPr lang="en-GB" sz="1100" b="1" dirty="0">
                <a:solidFill>
                  <a:srgbClr val="FF0000"/>
                </a:solidFill>
              </a:rPr>
              <a:t>Subjective: personal belief or opinion: </a:t>
            </a:r>
          </a:p>
          <a:p>
            <a:r>
              <a:rPr lang="en-GB" sz="1100" dirty="0">
                <a:solidFill>
                  <a:schemeClr val="bg1"/>
                </a:solidFill>
              </a:rPr>
              <a:t>“Shakespeare is a poor writer and his plays are awful”</a:t>
            </a:r>
            <a:endParaRPr lang="en-GB" sz="1000" dirty="0">
              <a:solidFill>
                <a:schemeClr val="bg1"/>
              </a:solidFill>
            </a:endParaRPr>
          </a:p>
        </p:txBody>
      </p:sp>
    </p:spTree>
    <p:extLst>
      <p:ext uri="{BB962C8B-B14F-4D97-AF65-F5344CB8AC3E}">
        <p14:creationId xmlns:p14="http://schemas.microsoft.com/office/powerpoint/2010/main" val="33258773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41D66B5-5425-491D-B053-71A188549EB7}"/>
              </a:ext>
            </a:extLst>
          </p:cNvPr>
          <p:cNvSpPr txBox="1"/>
          <p:nvPr/>
        </p:nvSpPr>
        <p:spPr>
          <a:xfrm>
            <a:off x="119270" y="1058173"/>
            <a:ext cx="9226013" cy="1200329"/>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endParaRPr lang="en-GB" dirty="0">
              <a:solidFill>
                <a:schemeClr val="bg1"/>
              </a:solidFill>
            </a:endParaRPr>
          </a:p>
          <a:p>
            <a:pPr marL="285750" indent="-285750">
              <a:buFont typeface="Arial"/>
              <a:buChar char="•"/>
            </a:pPr>
            <a:endParaRPr lang="en-GB" dirty="0">
              <a:solidFill>
                <a:schemeClr val="bg1"/>
              </a:solidFill>
            </a:endParaRPr>
          </a:p>
          <a:p>
            <a:pPr marL="285750" indent="-285750">
              <a:buFont typeface="Arial"/>
              <a:buChar char="•"/>
            </a:pPr>
            <a:endParaRPr lang="en-US" dirty="0"/>
          </a:p>
          <a:p>
            <a:pPr marL="285750" indent="-285750">
              <a:buFont typeface="Arial"/>
              <a:buChar char="•"/>
            </a:pPr>
            <a:endParaRPr lang="en-US" dirty="0"/>
          </a:p>
        </p:txBody>
      </p:sp>
      <p:sp>
        <p:nvSpPr>
          <p:cNvPr id="3" name="TextBox 2">
            <a:extLst>
              <a:ext uri="{FF2B5EF4-FFF2-40B4-BE49-F238E27FC236}">
                <a16:creationId xmlns:a16="http://schemas.microsoft.com/office/drawing/2014/main" id="{E79ECA5D-12F5-4AAD-ADF1-00EACB4E54B8}"/>
              </a:ext>
            </a:extLst>
          </p:cNvPr>
          <p:cNvSpPr txBox="1"/>
          <p:nvPr/>
        </p:nvSpPr>
        <p:spPr>
          <a:xfrm>
            <a:off x="425570" y="389626"/>
            <a:ext cx="4655388" cy="52322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u="sng"/>
              <a:t>References </a:t>
            </a:r>
            <a:endParaRPr lang="en-US" sz="2800" dirty="0">
              <a:cs typeface="Calibri Light"/>
            </a:endParaRPr>
          </a:p>
        </p:txBody>
      </p:sp>
      <p:sp>
        <p:nvSpPr>
          <p:cNvPr id="4" name="Rectangle 1">
            <a:extLst>
              <a:ext uri="{FF2B5EF4-FFF2-40B4-BE49-F238E27FC236}">
                <a16:creationId xmlns:a16="http://schemas.microsoft.com/office/drawing/2014/main" id="{FC7D77BD-B605-4DB0-966F-7D0F26D1087F}"/>
              </a:ext>
            </a:extLst>
          </p:cNvPr>
          <p:cNvSpPr>
            <a:spLocks noChangeArrowheads="1"/>
          </p:cNvSpPr>
          <p:nvPr/>
        </p:nvSpPr>
        <p:spPr bwMode="auto">
          <a:xfrm>
            <a:off x="358559" y="1171465"/>
            <a:ext cx="11474882" cy="42473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Cottrell, S. (2005). </a:t>
            </a:r>
            <a:r>
              <a:rPr kumimoji="0" lang="en-US" altLang="en-US" b="0" i="1"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Critical Thinking Skills.</a:t>
            </a:r>
            <a:r>
              <a:rPr kumimoji="0" lang="en-US" altLang="en-US"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New York: Palgrave.</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b="0" i="0" u="none" strike="noStrike" cap="none" normalizeH="0" baseline="0" dirty="0">
              <a:ln>
                <a:noFill/>
              </a:ln>
              <a:solidFill>
                <a:schemeClr val="bg1"/>
              </a:solidFill>
              <a:effectLst/>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Owen, M. (2011, October 28). </a:t>
            </a:r>
            <a:r>
              <a:rPr lang="en-US" altLang="en-US" i="1" dirty="0">
                <a:solidFill>
                  <a:schemeClr val="bg1"/>
                </a:solidFill>
                <a:latin typeface="Calibri" panose="020F0502020204030204" pitchFamily="34" charset="0"/>
                <a:ea typeface="Calibri" panose="020F0502020204030204" pitchFamily="34" charset="0"/>
                <a:cs typeface="Times New Roman" panose="02020603050405020304" pitchFamily="18" charset="0"/>
              </a:rPr>
              <a:t>Shakespeare</a:t>
            </a:r>
            <a:r>
              <a:rPr kumimoji="0" lang="en-US" altLang="en-US" b="0" i="1"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and Wales .</a:t>
            </a:r>
            <a:r>
              <a:rPr kumimoji="0" lang="en-US" altLang="en-US"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Retrieved from BBC Wales : </a:t>
            </a:r>
            <a:r>
              <a:rPr kumimoji="0" lang="en-US" altLang="en-US"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http://www.bbc.co.uk/blogs/wales/entries/f25f8321-d3a7-3699-9167-8d5c4c72a0f1</a:t>
            </a:r>
            <a:r>
              <a:rPr kumimoji="0" lang="en-US" altLang="en-US"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(accessed 1st December 2018).</a:t>
            </a:r>
            <a:endParaRPr lang="en-US" altLang="en-US" b="0" i="0" u="none" strike="noStrike" cap="none" baseline="0" dirty="0">
              <a:solidFill>
                <a:schemeClr val="bg1"/>
              </a:solidFill>
              <a:latin typeface="Calibri" panose="020F0502020204030204" pitchFamily="34" charset="0"/>
              <a:ea typeface="Calibri" panose="020F0502020204030204" pitchFamily="34" charset="0"/>
              <a:cs typeface="Calibri"/>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b="0" i="0" u="none" strike="noStrike" cap="none" normalizeH="0" baseline="0" dirty="0">
              <a:ln>
                <a:noFill/>
              </a:ln>
              <a:solidFill>
                <a:schemeClr val="bg1"/>
              </a:solidFill>
              <a:effectLst/>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b="0" i="1"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Referencing and Avoiding Plagiarism</a:t>
            </a:r>
            <a:r>
              <a:rPr kumimoji="0" lang="en-US" altLang="en-US"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(n.d.). Retrieved from Palgrave Study Skills: </a:t>
            </a:r>
            <a:r>
              <a:rPr kumimoji="0" lang="en-US" altLang="en-US"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https://www.macmillanihe.com/studentstudyskills/page/Referencing-and-Avoiding-Plagiarism/</a:t>
            </a:r>
            <a:r>
              <a:rPr kumimoji="0" lang="en-US" altLang="en-US"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(accessed 1</a:t>
            </a:r>
            <a:r>
              <a:rPr kumimoji="0" lang="en-US" altLang="en-US" b="0" i="0" u="none" strike="noStrike" cap="none" normalizeH="0" baseline="3000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st</a:t>
            </a:r>
            <a:r>
              <a:rPr kumimoji="0" lang="en-US" altLang="en-US"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December </a:t>
            </a:r>
            <a:r>
              <a:rPr lang="en-US" altLang="en-US" dirty="0">
                <a:solidFill>
                  <a:schemeClr val="bg1"/>
                </a:solidFill>
                <a:latin typeface="Calibri" panose="020F0502020204030204" pitchFamily="34" charset="0"/>
                <a:ea typeface="Calibri" panose="020F0502020204030204" pitchFamily="34" charset="0"/>
                <a:cs typeface="Times New Roman" panose="02020603050405020304" pitchFamily="18" charset="0"/>
              </a:rPr>
              <a:t>2018</a:t>
            </a:r>
            <a:r>
              <a:rPr kumimoji="0" lang="en-US" altLang="en-US"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t>
            </a:r>
            <a:endParaRPr lang="en-US" altLang="en-US" b="0" i="0" u="none" strike="noStrike" cap="none" baseline="0" dirty="0">
              <a:solidFill>
                <a:schemeClr val="bg1"/>
              </a:solidFill>
              <a:latin typeface="Calibri" panose="020F0502020204030204" pitchFamily="34" charset="0"/>
              <a:ea typeface="Calibri" panose="020F0502020204030204" pitchFamily="34" charset="0"/>
              <a:cs typeface="Calibri"/>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b="0" i="0" u="none" strike="noStrike" cap="none" normalizeH="0" baseline="0" dirty="0">
              <a:ln>
                <a:noFill/>
              </a:ln>
              <a:solidFill>
                <a:schemeClr val="bg1"/>
              </a:solidFill>
              <a:effectLst/>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b="0" i="1"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Self Reflection</a:t>
            </a:r>
            <a:r>
              <a:rPr kumimoji="0" lang="en-US" altLang="en-US"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(n.d.). Retrieved from The Open University: </a:t>
            </a:r>
            <a:r>
              <a:rPr kumimoji="0" lang="en-US" altLang="en-US"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http://www.open.ac.uk/choose/unison/develop/my-skills/self-reflection#</a:t>
            </a:r>
            <a:r>
              <a:rPr kumimoji="0" lang="en-US" altLang="en-US"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(accessed 5</a:t>
            </a:r>
            <a:r>
              <a:rPr kumimoji="0" lang="en-US" altLang="en-US" b="0" i="0" u="none" strike="noStrike" cap="none" normalizeH="0" baseline="3000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th</a:t>
            </a:r>
            <a:r>
              <a:rPr kumimoji="0" lang="en-US" altLang="en-US"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December 2018)</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b="0" i="0" u="none" strike="noStrike" cap="none" normalizeH="0" baseline="0" dirty="0">
              <a:ln>
                <a:noFill/>
              </a:ln>
              <a:solidFill>
                <a:schemeClr val="bg1"/>
              </a:solidFill>
              <a:effectLst/>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Wilson, M. (2009). </a:t>
            </a:r>
            <a:r>
              <a:rPr kumimoji="0" lang="en-US" altLang="en-US" b="0" i="1"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Skills Hub, Critical Thinking.</a:t>
            </a:r>
            <a:r>
              <a:rPr kumimoji="0" lang="en-US" altLang="en-US"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Retrieved from University of Sussex: </a:t>
            </a:r>
            <a:r>
              <a:rPr kumimoji="0" lang="en-US" altLang="en-US"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http://www.sussex.ac.uk/skillshub/?id=277</a:t>
            </a:r>
            <a:r>
              <a:rPr kumimoji="0" lang="en-US" altLang="en-US"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(accessed 5</a:t>
            </a:r>
            <a:r>
              <a:rPr kumimoji="0" lang="en-US" altLang="en-US" b="0" i="0" u="none" strike="noStrike" cap="none" normalizeH="0" baseline="3000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th</a:t>
            </a:r>
            <a:r>
              <a:rPr kumimoji="0" lang="en-US" altLang="en-US"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December 2018)</a:t>
            </a:r>
            <a:endParaRPr kumimoji="0" lang="en-GB" altLang="en-US" b="0" i="0" u="none" strike="noStrike" cap="none" normalizeH="0" baseline="0" dirty="0">
              <a:ln>
                <a:noFill/>
              </a:ln>
              <a:solidFill>
                <a:schemeClr val="bg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90968111"/>
      </p:ext>
    </p:extLst>
  </p:cSld>
  <p:clrMapOvr>
    <a:masterClrMapping/>
  </p:clrMapOvr>
</p:sld>
</file>

<file path=ppt/theme/theme1.xml><?xml version="1.0" encoding="utf-8"?>
<a:theme xmlns:a="http://schemas.openxmlformats.org/drawingml/2006/main" name="Metropolitan">
  <a:themeElements>
    <a:clrScheme name="Violet">
      <a:dk1>
        <a:sysClr val="windowText" lastClr="000000"/>
      </a:dk1>
      <a:lt1>
        <a:sysClr val="window" lastClr="FFFFFF"/>
      </a:lt1>
      <a:dk2>
        <a:srgbClr val="373545"/>
      </a:dk2>
      <a:lt2>
        <a:srgbClr val="DCD8DC"/>
      </a:lt2>
      <a:accent1>
        <a:srgbClr val="AD84C6"/>
      </a:accent1>
      <a:accent2>
        <a:srgbClr val="8784C7"/>
      </a:accent2>
      <a:accent3>
        <a:srgbClr val="5D739A"/>
      </a:accent3>
      <a:accent4>
        <a:srgbClr val="6997AF"/>
      </a:accent4>
      <a:accent5>
        <a:srgbClr val="84ACB6"/>
      </a:accent5>
      <a:accent6>
        <a:srgbClr val="6F8183"/>
      </a:accent6>
      <a:hlink>
        <a:srgbClr val="69A020"/>
      </a:hlink>
      <a:folHlink>
        <a:srgbClr val="8C8C8C"/>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docProps/app.xml><?xml version="1.0" encoding="utf-8"?>
<Properties xmlns="http://schemas.openxmlformats.org/officeDocument/2006/extended-properties" xmlns:vt="http://schemas.openxmlformats.org/officeDocument/2006/docPropsVTypes">
  <Template>TM03457491[[fn=Metropolitan]]</Template>
  <TotalTime>119</TotalTime>
  <Words>419</Words>
  <Application>Microsoft Office PowerPoint</Application>
  <PresentationFormat>Widescreen</PresentationFormat>
  <Paragraphs>51</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Tahoma</vt:lpstr>
      <vt:lpstr>Metropolitan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susan</dc:creator>
  <cp:lastModifiedBy>Megan Williams (1701239)</cp:lastModifiedBy>
  <cp:revision>242</cp:revision>
  <dcterms:created xsi:type="dcterms:W3CDTF">2018-12-03T14:06:44Z</dcterms:created>
  <dcterms:modified xsi:type="dcterms:W3CDTF">2018-12-09T21:56:18Z</dcterms:modified>
</cp:coreProperties>
</file>