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88" r:id="rId4"/>
  </p:sldMasterIdLst>
  <p:notesMasterIdLst>
    <p:notesMasterId r:id="rId17"/>
  </p:notesMasterIdLst>
  <p:handoutMasterIdLst>
    <p:handoutMasterId r:id="rId18"/>
  </p:handoutMasterIdLst>
  <p:sldIdLst>
    <p:sldId id="274" r:id="rId5"/>
    <p:sldId id="275" r:id="rId6"/>
    <p:sldId id="277" r:id="rId7"/>
    <p:sldId id="278" r:id="rId8"/>
    <p:sldId id="282" r:id="rId9"/>
    <p:sldId id="279" r:id="rId10"/>
    <p:sldId id="280" r:id="rId11"/>
    <p:sldId id="281" r:id="rId12"/>
    <p:sldId id="283" r:id="rId13"/>
    <p:sldId id="284" r:id="rId14"/>
    <p:sldId id="285" r:id="rId15"/>
    <p:sldId id="286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94" autoAdjust="0"/>
    <p:restoredTop sz="94575" autoAdjust="0"/>
  </p:normalViewPr>
  <p:slideViewPr>
    <p:cSldViewPr snapToGrid="0">
      <p:cViewPr>
        <p:scale>
          <a:sx n="95" d="100"/>
          <a:sy n="95" d="100"/>
        </p:scale>
        <p:origin x="1856" y="10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02DD95-0054-4967-A8C2-7903007C61A2}" type="datetime1">
              <a:rPr lang="en-GB" smtClean="0"/>
              <a:t>14/12/2022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C48B8F-F6EC-41F8-838F-1F7EBC1F730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53710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854EEA0-3778-45F4-9BB9-051C37B10066}" type="datetime1">
              <a:rPr lang="en-GB" noProof="0" smtClean="0"/>
              <a:t>14/12/2022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306F76E-E60C-4C54-B47A-C2C406EC8F7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8748311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178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noProof="0" smtClean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072203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644160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noProof="0" smtClean="0"/>
              <a:t>4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106846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noProof="0" smtClean="0"/>
              <a:t>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95468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964491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16219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794799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noProof="0" smtClean="0"/>
              <a:t>9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155433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noProof="0" smtClean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824885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noProof="0" smtClean="0"/>
              <a:t>11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341699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306F76E-E60C-4C54-B47A-C2C406EC8F72}" type="slidenum">
              <a:rPr lang="en-GB" noProof="0" smtClean="0"/>
              <a:t>12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21772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686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608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3012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383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681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559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964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938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432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4712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879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9378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5549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00456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6055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56949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108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2686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  <p:sldLayoutId id="2147483702" r:id="rId14"/>
    <p:sldLayoutId id="2147483703" r:id="rId15"/>
    <p:sldLayoutId id="2147483704" r:id="rId16"/>
    <p:sldLayoutId id="214748370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tileyardx.co.uk/" TargetMode="External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abbeyroad.com/online-mastering" TargetMode="External"/><Relationship Id="rId5" Type="http://schemas.openxmlformats.org/officeDocument/2006/relationships/hyperlink" Target="https://pirate.com/en/" TargetMode="External"/><Relationship Id="rId4" Type="http://schemas.openxmlformats.org/officeDocument/2006/relationships/hyperlink" Target="https://www.noatune.com/membership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necore.com/pricing" TargetMode="External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cdbaby.com/cd-baby-cost/" TargetMode="External"/><Relationship Id="rId5" Type="http://schemas.openxmlformats.org/officeDocument/2006/relationships/hyperlink" Target="https://dittomusic.com/en/pricing/" TargetMode="External"/><Relationship Id="rId4" Type="http://schemas.openxmlformats.org/officeDocument/2006/relationships/hyperlink" Target="https://distrokid.com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technology/2022/oct/23/tiktok-rise-algorithm-popularity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www.radiox.co.uk/artists/sam-fender/seventeen-going-under-meaning-lyrics-tiktok-viral/" TargetMode="External"/><Relationship Id="rId4" Type="http://schemas.openxmlformats.org/officeDocument/2006/relationships/hyperlink" Target="https://www.bbc.co.uk/news/newsbeat-60493913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eetshirts.co.uk/faq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png"/><Relationship Id="rId4" Type="http://schemas.openxmlformats.org/officeDocument/2006/relationships/hyperlink" Target="https://app.animaker.com/prici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kopenmic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0.png"/><Relationship Id="rId4" Type="http://schemas.openxmlformats.org/officeDocument/2006/relationships/hyperlink" Target="https://www.vistaprint.co.uk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introducin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1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newsbeat-60493913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thensmc.com/sites/default/files/CIM%207Ps%20Resource.PDF" TargetMode="External"/><Relationship Id="rId5" Type="http://schemas.openxmlformats.org/officeDocument/2006/relationships/hyperlink" Target="https://www.radiox.co.uk/artists/sam-fender/seventeen-going-under-meaning-lyrics-tiktok-viral/" TargetMode="External"/><Relationship Id="rId4" Type="http://schemas.openxmlformats.org/officeDocument/2006/relationships/hyperlink" Target="https://www.theguardian.com/technology/2022/oct/23/tiktok-rise-algorithm-popular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Close up of audio equipment">
            <a:extLst>
              <a:ext uri="{FF2B5EF4-FFF2-40B4-BE49-F238E27FC236}">
                <a16:creationId xmlns:a16="http://schemas.microsoft.com/office/drawing/2014/main" id="{031C8AEE-15AD-E6DA-0B78-7947217A56D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grayscl/>
            <a:alphaModFix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  <a14:imgEffect>
                      <a14:saturation sat="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</a:extLst>
          </a:blip>
          <a:srcRect t="12015" b="371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8635" y="1924050"/>
            <a:ext cx="3777265" cy="2008604"/>
          </a:xfrm>
        </p:spPr>
        <p:txBody>
          <a:bodyPr rtlCol="0">
            <a:normAutofit fontScale="90000"/>
          </a:bodyPr>
          <a:lstStyle/>
          <a:p>
            <a:pPr rtl="0">
              <a:lnSpc>
                <a:spcPct val="90000"/>
              </a:lnSpc>
            </a:pPr>
            <a:r>
              <a:rPr lang="en-GB" dirty="0"/>
              <a:t>Artist</a:t>
            </a:r>
            <a:r>
              <a:rPr lang="en-GB" dirty="0">
                <a:solidFill>
                  <a:schemeClr val="tx1"/>
                </a:solidFill>
              </a:rPr>
              <a:t> Campaign – F3 Ele</a:t>
            </a:r>
            <a:r>
              <a:rPr lang="en-GB" dirty="0"/>
              <a:t>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83833" y="3932654"/>
            <a:ext cx="3412067" cy="738820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solidFill>
                  <a:srgbClr val="FFC000"/>
                </a:solidFill>
              </a:rPr>
              <a:t>Ruddy Justiniano</a:t>
            </a:r>
          </a:p>
        </p:txBody>
      </p:sp>
    </p:spTree>
    <p:extLst>
      <p:ext uri="{BB962C8B-B14F-4D97-AF65-F5344CB8AC3E}">
        <p14:creationId xmlns:p14="http://schemas.microsoft.com/office/powerpoint/2010/main" val="12052488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E61F-67D5-E445-05B7-438EAF787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09601"/>
            <a:ext cx="3680885" cy="1371600"/>
          </a:xfrm>
        </p:spPr>
        <p:txBody>
          <a:bodyPr/>
          <a:lstStyle/>
          <a:p>
            <a:r>
              <a:rPr lang="en-GB" dirty="0"/>
              <a:t>Star love - DIPBoy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5B2CF-4197-BBE5-191E-4EE6A3D8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799" y="2095286"/>
            <a:ext cx="3680885" cy="1828800"/>
          </a:xfrm>
        </p:spPr>
        <p:txBody>
          <a:bodyPr/>
          <a:lstStyle/>
          <a:p>
            <a:r>
              <a:rPr lang="en-GB" dirty="0"/>
              <a:t>A Synthpop and Disco single by up-and-coming singer </a:t>
            </a:r>
            <a:r>
              <a:rPr lang="en-GB" dirty="0" err="1"/>
              <a:t>DipBoy</a:t>
            </a:r>
            <a:r>
              <a:rPr lang="en-GB" dirty="0"/>
              <a:t> from London - ready to be released on Spotify and all major streaming platforms on x date. </a:t>
            </a:r>
            <a:endParaRPr lang="en-US" dirty="0"/>
          </a:p>
        </p:txBody>
      </p:sp>
      <p:pic>
        <p:nvPicPr>
          <p:cNvPr id="5" name="Picture 5" descr="Vinyl record player">
            <a:extLst>
              <a:ext uri="{FF2B5EF4-FFF2-40B4-BE49-F238E27FC236}">
                <a16:creationId xmlns:a16="http://schemas.microsoft.com/office/drawing/2014/main" id="{FFF31A10-AACA-5080-C1F7-F11258DA03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799" y="3299510"/>
            <a:ext cx="3317099" cy="22102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C0251C-B20D-81D4-1BD9-534B72EB947D}"/>
              </a:ext>
            </a:extLst>
          </p:cNvPr>
          <p:cNvSpPr txBox="1"/>
          <p:nvPr/>
        </p:nvSpPr>
        <p:spPr>
          <a:xfrm>
            <a:off x="5181600" y="1409132"/>
            <a:ext cx="63246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7 Ps </a:t>
            </a:r>
            <a:r>
              <a:rPr lang="en-GB" sz="1600" dirty="0"/>
              <a:t>(The Chartered Institute of Marketing, 2009)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Product - The single (and Artist)</a:t>
            </a:r>
          </a:p>
          <a:p>
            <a:pPr algn="l"/>
            <a:r>
              <a:rPr lang="en-GB" sz="2000" dirty="0"/>
              <a:t>Price – Accessible on streaming platforms </a:t>
            </a:r>
          </a:p>
          <a:p>
            <a:pPr algn="l"/>
            <a:r>
              <a:rPr lang="en-GB" sz="2000" dirty="0"/>
              <a:t>Place – Streaming platforms, live shows </a:t>
            </a:r>
          </a:p>
          <a:p>
            <a:pPr algn="l"/>
            <a:r>
              <a:rPr lang="en-GB" sz="2000" dirty="0"/>
              <a:t>Promotion – Social Media Marketing &amp; PR</a:t>
            </a:r>
          </a:p>
          <a:p>
            <a:pPr algn="l"/>
            <a:r>
              <a:rPr lang="en-GB" sz="2000" dirty="0"/>
              <a:t>People – The artist and producer</a:t>
            </a:r>
          </a:p>
          <a:p>
            <a:pPr algn="l"/>
            <a:r>
              <a:rPr lang="en-GB" sz="2000" dirty="0"/>
              <a:t>Process – Single to be released on time</a:t>
            </a:r>
          </a:p>
          <a:p>
            <a:pPr algn="l"/>
            <a:r>
              <a:rPr lang="en-GB" sz="2000" dirty="0"/>
              <a:t>Physical Evidence – pre-save link, live shows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Working Budget: £500</a:t>
            </a:r>
          </a:p>
        </p:txBody>
      </p:sp>
    </p:spTree>
    <p:extLst>
      <p:ext uri="{BB962C8B-B14F-4D97-AF65-F5344CB8AC3E}">
        <p14:creationId xmlns:p14="http://schemas.microsoft.com/office/powerpoint/2010/main" val="3997792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E61F-67D5-E445-05B7-438EAF787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73" y="6095"/>
            <a:ext cx="3680885" cy="1371600"/>
          </a:xfrm>
        </p:spPr>
        <p:txBody>
          <a:bodyPr/>
          <a:lstStyle/>
          <a:p>
            <a:r>
              <a:rPr lang="en-GB" dirty="0"/>
              <a:t>Production 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5B2CF-4197-BBE5-191E-4EE6A3D8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273" y="1371601"/>
            <a:ext cx="4306181" cy="1920240"/>
          </a:xfrm>
        </p:spPr>
        <p:txBody>
          <a:bodyPr>
            <a:normAutofit/>
          </a:bodyPr>
          <a:lstStyle/>
          <a:p>
            <a:r>
              <a:rPr lang="en-GB" dirty="0"/>
              <a:t>Home Studio –£0</a:t>
            </a:r>
          </a:p>
          <a:p>
            <a:r>
              <a:rPr lang="en-GB" dirty="0"/>
              <a:t>Virtual Instruments (no session musicians) - £0 </a:t>
            </a:r>
          </a:p>
          <a:p>
            <a:r>
              <a:rPr lang="en-GB" dirty="0"/>
              <a:t>Mixing &amp; Mastering - £0</a:t>
            </a:r>
          </a:p>
          <a:p>
            <a:r>
              <a:rPr lang="en-GB" dirty="0"/>
              <a:t>Total: £0</a:t>
            </a:r>
          </a:p>
          <a:p>
            <a:r>
              <a:rPr lang="en-GB" dirty="0"/>
              <a:t>Working Budget: £500</a:t>
            </a:r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DEF7510-D4B3-5DC4-493F-A1E141729F6C}"/>
              </a:ext>
            </a:extLst>
          </p:cNvPr>
          <p:cNvSpPr>
            <a:spLocks noGrp="1"/>
          </p:cNvSpPr>
          <p:nvPr/>
        </p:nvSpPr>
        <p:spPr>
          <a:xfrm>
            <a:off x="7119548" y="-121920"/>
            <a:ext cx="3680885" cy="137160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400" b="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 dirty="0"/>
              <a:t>Alternatives</a:t>
            </a:r>
            <a:endParaRPr lang="en-US" sz="200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0709B2C-E0FA-97E7-1DD1-FAE2DC375AAE}"/>
              </a:ext>
            </a:extLst>
          </p:cNvPr>
          <p:cNvSpPr txBox="1">
            <a:spLocks/>
          </p:cNvSpPr>
          <p:nvPr/>
        </p:nvSpPr>
        <p:spPr>
          <a:xfrm>
            <a:off x="7119548" y="1371599"/>
            <a:ext cx="4779844" cy="501700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TYX STUDIOS from £199 </a:t>
            </a:r>
            <a:r>
              <a:rPr lang="en-GB" dirty="0" err="1"/>
              <a:t>pcm</a:t>
            </a:r>
            <a:r>
              <a:rPr lang="en-GB" dirty="0"/>
              <a:t> – 13 hours </a:t>
            </a:r>
          </a:p>
          <a:p>
            <a:r>
              <a:rPr lang="en-GB" dirty="0"/>
              <a:t>NOATUNE STUDIOS from £160 </a:t>
            </a:r>
            <a:r>
              <a:rPr lang="en-GB" dirty="0" err="1"/>
              <a:t>pcm</a:t>
            </a:r>
            <a:r>
              <a:rPr lang="en-GB" dirty="0"/>
              <a:t> – 2 x 5 hour &amp; 45 minute session per month</a:t>
            </a:r>
          </a:p>
          <a:p>
            <a:r>
              <a:rPr lang="en-GB" dirty="0"/>
              <a:t>PIRATE STUDIOS from £11.50/hr – bring own workstation </a:t>
            </a:r>
          </a:p>
          <a:p>
            <a:r>
              <a:rPr lang="en-GB" dirty="0"/>
              <a:t>Mastering - £100  (Abbey Roads)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Sources:</a:t>
            </a:r>
          </a:p>
          <a:p>
            <a:r>
              <a:rPr lang="en-GB" dirty="0"/>
              <a:t>TYX  Studios: </a:t>
            </a:r>
            <a:r>
              <a:rPr lang="en-GB" dirty="0">
                <a:hlinkClick r:id="rId3"/>
              </a:rPr>
              <a:t>http://tileyardx.co.uk</a:t>
            </a:r>
            <a:endParaRPr lang="en-GB" dirty="0"/>
          </a:p>
          <a:p>
            <a:r>
              <a:rPr lang="en-GB" dirty="0" err="1"/>
              <a:t>Noatune</a:t>
            </a:r>
            <a:r>
              <a:rPr lang="en-GB" dirty="0"/>
              <a:t> Studios: </a:t>
            </a:r>
            <a:r>
              <a:rPr lang="en-GB" dirty="0">
                <a:hlinkClick r:id="rId4"/>
              </a:rPr>
              <a:t>https://www.noatune.com/memberships</a:t>
            </a:r>
            <a:endParaRPr lang="en-GB" dirty="0"/>
          </a:p>
          <a:p>
            <a:r>
              <a:rPr lang="en-GB" dirty="0"/>
              <a:t>Pirate Studios: </a:t>
            </a:r>
            <a:r>
              <a:rPr lang="en-GB" dirty="0">
                <a:hlinkClick r:id="rId5"/>
              </a:rPr>
              <a:t>https://pirate.com/en/</a:t>
            </a:r>
            <a:endParaRPr lang="en-GB" dirty="0"/>
          </a:p>
          <a:p>
            <a:r>
              <a:rPr lang="en-GB" dirty="0"/>
              <a:t>Abbey Road Mastering: </a:t>
            </a:r>
            <a:r>
              <a:rPr lang="en-GB" dirty="0">
                <a:hlinkClick r:id="rId6"/>
              </a:rPr>
              <a:t>https://www.abbeyroad.com/online-mastering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Mic and audio filter">
            <a:extLst>
              <a:ext uri="{FF2B5EF4-FFF2-40B4-BE49-F238E27FC236}">
                <a16:creationId xmlns:a16="http://schemas.microsoft.com/office/drawing/2014/main" id="{CE2F2569-4652-3C8D-8403-3BBB2866999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6001" y="3566160"/>
            <a:ext cx="3680885" cy="245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131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E61F-67D5-E445-05B7-438EAF787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73" y="6095"/>
            <a:ext cx="4306180" cy="1371600"/>
          </a:xfrm>
        </p:spPr>
        <p:txBody>
          <a:bodyPr/>
          <a:lstStyle/>
          <a:p>
            <a:r>
              <a:rPr lang="en-GB" dirty="0"/>
              <a:t>Distribution – digital only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5B2CF-4197-BBE5-191E-4EE6A3D8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273" y="1371600"/>
            <a:ext cx="5990787" cy="3699163"/>
          </a:xfrm>
        </p:spPr>
        <p:txBody>
          <a:bodyPr>
            <a:normAutofit/>
          </a:bodyPr>
          <a:lstStyle/>
          <a:p>
            <a:r>
              <a:rPr lang="en-GB" dirty="0"/>
              <a:t>TuneCore from </a:t>
            </a:r>
            <a:r>
              <a:rPr lang="en-GB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$14.99 /year (unlimited releases)</a:t>
            </a:r>
          </a:p>
          <a:p>
            <a:r>
              <a:rPr lang="en-GB" sz="1500" dirty="0">
                <a:solidFill>
                  <a:srgbClr val="F9FAFB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        £12.11 (exchange rate 0.81 – Google Finance)</a:t>
            </a:r>
            <a:endParaRPr lang="en-GB" sz="1500" i="0" u="none" strike="noStrike" dirty="0">
              <a:solidFill>
                <a:srgbClr val="FFFFFF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rgbClr val="F9FAFB"/>
              </a:solidFill>
              <a:latin typeface="Lato" panose="020F0502020204030204" pitchFamily="34" charset="0"/>
            </a:endParaRPr>
          </a:p>
          <a:p>
            <a:r>
              <a:rPr lang="en-GB" dirty="0"/>
              <a:t>Source (Price and image): </a:t>
            </a:r>
            <a:r>
              <a:rPr lang="en-GB" dirty="0">
                <a:hlinkClick r:id="rId3"/>
              </a:rPr>
              <a:t>https://www.tunecore.com/pricing</a:t>
            </a:r>
            <a:endParaRPr lang="en-GB" dirty="0"/>
          </a:p>
          <a:p>
            <a:endParaRPr lang="en-GB" dirty="0"/>
          </a:p>
          <a:p>
            <a:r>
              <a:rPr lang="en-GB" dirty="0"/>
              <a:t>Total: £12.11</a:t>
            </a:r>
          </a:p>
          <a:p>
            <a:r>
              <a:rPr lang="en-GB" dirty="0"/>
              <a:t>Working Budget: £487.89</a:t>
            </a:r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DEF7510-D4B3-5DC4-493F-A1E141729F6C}"/>
              </a:ext>
            </a:extLst>
          </p:cNvPr>
          <p:cNvSpPr>
            <a:spLocks noGrp="1"/>
          </p:cNvSpPr>
          <p:nvPr/>
        </p:nvSpPr>
        <p:spPr>
          <a:xfrm>
            <a:off x="6929543" y="-121920"/>
            <a:ext cx="3818764" cy="137160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400" b="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 dirty="0"/>
              <a:t>Alternatives</a:t>
            </a:r>
            <a:endParaRPr lang="en-US" sz="200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0709B2C-E0FA-97E7-1DD1-FAE2DC375AAE}"/>
              </a:ext>
            </a:extLst>
          </p:cNvPr>
          <p:cNvSpPr txBox="1">
            <a:spLocks/>
          </p:cNvSpPr>
          <p:nvPr/>
        </p:nvSpPr>
        <p:spPr>
          <a:xfrm>
            <a:off x="6929542" y="1371599"/>
            <a:ext cx="5262457" cy="50170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Distrokid</a:t>
            </a:r>
            <a:r>
              <a:rPr lang="en-GB" dirty="0"/>
              <a:t> –</a:t>
            </a:r>
            <a:r>
              <a:rPr lang="en-GB" b="0" i="0" u="none" strike="noStrike" dirty="0">
                <a:solidFill>
                  <a:srgbClr val="F9FAFB"/>
                </a:solidFill>
                <a:effectLst/>
                <a:latin typeface="Lato" panose="020F0502020204030204" pitchFamily="34" charset="0"/>
              </a:rPr>
              <a:t>$19.99 per year (unlimited songs and albums) </a:t>
            </a:r>
            <a:endParaRPr lang="en-GB" dirty="0"/>
          </a:p>
          <a:p>
            <a:r>
              <a:rPr lang="en-GB" dirty="0"/>
              <a:t>Ditto from £19/year (unlimited releases)</a:t>
            </a:r>
          </a:p>
          <a:p>
            <a:r>
              <a:rPr lang="en-GB" dirty="0"/>
              <a:t>CD Baby from </a:t>
            </a:r>
            <a:r>
              <a:rPr lang="en-GB" i="0" u="none" strike="noStrike" cap="all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$4.99</a:t>
            </a:r>
            <a:r>
              <a:rPr lang="en-GB" dirty="0"/>
              <a:t> for a single</a:t>
            </a:r>
            <a:endParaRPr lang="en-GB" i="0" u="none" strike="noStrike" cap="all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Sources:</a:t>
            </a:r>
          </a:p>
          <a:p>
            <a:r>
              <a:rPr lang="en-GB" dirty="0" err="1"/>
              <a:t>Distrokid</a:t>
            </a:r>
            <a:r>
              <a:rPr lang="en-GB" dirty="0"/>
              <a:t>: </a:t>
            </a:r>
            <a:r>
              <a:rPr lang="en-GB" dirty="0">
                <a:hlinkClick r:id="rId4"/>
              </a:rPr>
              <a:t>https://distrokid.com</a:t>
            </a:r>
            <a:endParaRPr lang="en-GB" dirty="0"/>
          </a:p>
          <a:p>
            <a:r>
              <a:rPr lang="en-GB" dirty="0"/>
              <a:t>Ditto: </a:t>
            </a:r>
            <a:r>
              <a:rPr lang="en-GB" dirty="0">
                <a:hlinkClick r:id="rId5"/>
              </a:rPr>
              <a:t>https://dittomusic.com/en/pricing/</a:t>
            </a:r>
            <a:endParaRPr lang="en-GB" dirty="0"/>
          </a:p>
          <a:p>
            <a:r>
              <a:rPr lang="en-GB" dirty="0"/>
              <a:t>CD Baby: </a:t>
            </a:r>
            <a:r>
              <a:rPr lang="en-GB" dirty="0">
                <a:hlinkClick r:id="rId6"/>
              </a:rPr>
              <a:t>https://cdbaby.com/cd-baby-cost/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2" name="Picture 1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6B923B6-F8D1-91BF-6F81-2C0E9180DC0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1916" t="40708" r="32474" b="41173"/>
          <a:stretch/>
        </p:blipFill>
        <p:spPr>
          <a:xfrm>
            <a:off x="743630" y="4602642"/>
            <a:ext cx="3504912" cy="936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683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E61F-67D5-E445-05B7-438EAF787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72" y="6095"/>
            <a:ext cx="6643931" cy="1371600"/>
          </a:xfrm>
        </p:spPr>
        <p:txBody>
          <a:bodyPr/>
          <a:lstStyle/>
          <a:p>
            <a:r>
              <a:rPr lang="en-GB" dirty="0"/>
              <a:t>release date – 4 weeks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5B2CF-4197-BBE5-191E-4EE6A3D8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272" y="1359882"/>
            <a:ext cx="8627109" cy="5017008"/>
          </a:xfrm>
        </p:spPr>
        <p:txBody>
          <a:bodyPr>
            <a:normAutofit/>
          </a:bodyPr>
          <a:lstStyle/>
          <a:p>
            <a:endParaRPr lang="en-GB" b="1" dirty="0"/>
          </a:p>
          <a:p>
            <a:r>
              <a:rPr lang="en-GB" b="1" dirty="0"/>
              <a:t>Week 1 &amp; 2 </a:t>
            </a:r>
          </a:p>
          <a:p>
            <a:r>
              <a:rPr lang="en-GB" dirty="0"/>
              <a:t>Social media (organic reach) </a:t>
            </a:r>
          </a:p>
          <a:p>
            <a:r>
              <a:rPr lang="en-GB" dirty="0"/>
              <a:t>- Posting daily on TikTok (multiple times a day) – doesn’t even have to be music related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Week 3 &amp; 4 </a:t>
            </a:r>
          </a:p>
          <a:p>
            <a:pPr marL="285750" indent="-285750">
              <a:buFontTx/>
              <a:buChar char="-"/>
            </a:pPr>
            <a:r>
              <a:rPr lang="en-GB" dirty="0"/>
              <a:t>Open mic shows in London</a:t>
            </a:r>
          </a:p>
          <a:p>
            <a:pPr marL="285750" indent="-285750">
              <a:buFontTx/>
              <a:buChar char="-"/>
            </a:pPr>
            <a:r>
              <a:rPr lang="en-GB" dirty="0"/>
              <a:t>Advertisement via </a:t>
            </a:r>
            <a:r>
              <a:rPr lang="en-GB" dirty="0" err="1"/>
              <a:t>Unhurd</a:t>
            </a:r>
            <a:r>
              <a:rPr lang="en-GB" dirty="0"/>
              <a:t> </a:t>
            </a:r>
          </a:p>
          <a:p>
            <a:pPr marL="285750" indent="-285750">
              <a:buFontTx/>
              <a:buChar char="-"/>
            </a:pPr>
            <a:r>
              <a:rPr lang="en-GB" dirty="0"/>
              <a:t>Online giveaways</a:t>
            </a:r>
          </a:p>
          <a:p>
            <a:pPr marL="285750" indent="-285750">
              <a:buFontTx/>
              <a:buChar char="-"/>
            </a:pPr>
            <a:r>
              <a:rPr lang="en-GB" dirty="0"/>
              <a:t>Releasing lyric video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pic>
        <p:nvPicPr>
          <p:cNvPr id="7" name="Picture 6" descr="Red and white post it note">
            <a:extLst>
              <a:ext uri="{FF2B5EF4-FFF2-40B4-BE49-F238E27FC236}">
                <a16:creationId xmlns:a16="http://schemas.microsoft.com/office/drawing/2014/main" id="{34B663CF-9520-621D-2DFE-4C9A51298A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5054" y="1377695"/>
            <a:ext cx="2780674" cy="3336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310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E61F-67D5-E445-05B7-438EAF787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72" y="6095"/>
            <a:ext cx="9458383" cy="1371600"/>
          </a:xfrm>
        </p:spPr>
        <p:txBody>
          <a:bodyPr/>
          <a:lstStyle/>
          <a:p>
            <a:r>
              <a:rPr lang="en-GB" dirty="0"/>
              <a:t>Promotion – social media Content (week 1 – 4) Organic reach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5B2CF-4197-BBE5-191E-4EE6A3D8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272" y="1359882"/>
            <a:ext cx="10835920" cy="501700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1. TikTok videos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</a:t>
            </a:r>
            <a:r>
              <a:rPr lang="en-GB" sz="1500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cost</a:t>
            </a: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to post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TikTok algorithm “FYP” pushes out every video posted on TikTok to a batch of people and depending on how they respond it gets pushed further out. At least one person will see a video you post on TikTok</a:t>
            </a: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(Hern, 2022)</a:t>
            </a:r>
            <a:endParaRPr lang="en-GB" sz="1500" i="0" u="none" strike="noStrike" dirty="0">
              <a:solidFill>
                <a:srgbClr val="FFFFFF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Using the </a:t>
            </a: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right part of the song plus being creative could lead to a viral video on TikTok e.g. Sam Fender – Seventeen Going Under (Mensah, 2022) (BBC, 2022)</a:t>
            </a:r>
          </a:p>
          <a:p>
            <a:r>
              <a:rPr lang="en-GB" sz="1500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2. Instagram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cost to post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Branding will hav</a:t>
            </a: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 to be clear of the artist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Instagram Reels - pushes your videos to non followers</a:t>
            </a:r>
          </a:p>
          <a:p>
            <a:endParaRPr lang="en-GB" dirty="0">
              <a:solidFill>
                <a:srgbClr val="F9FAFB"/>
              </a:solidFill>
              <a:latin typeface="Lato" panose="020F0502020204030204" pitchFamily="34" charset="0"/>
            </a:endParaRPr>
          </a:p>
          <a:p>
            <a:r>
              <a:rPr lang="en-GB" sz="1200" dirty="0">
                <a:solidFill>
                  <a:srgbClr val="F9FAFB"/>
                </a:solidFill>
                <a:latin typeface="Lato" panose="020F0502020204030204" pitchFamily="34" charset="0"/>
              </a:rPr>
              <a:t>Sources</a:t>
            </a:r>
          </a:p>
          <a:p>
            <a:r>
              <a:rPr lang="en-GB" sz="1200" dirty="0">
                <a:hlinkClick r:id="rId3"/>
              </a:rPr>
              <a:t>https://www.theguardian.com/technology/2022/oct/23/tiktok-rise-algorithm-popularity</a:t>
            </a:r>
            <a:endParaRPr lang="en-GB" sz="1200" dirty="0"/>
          </a:p>
          <a:p>
            <a:r>
              <a:rPr lang="en-GB" sz="1200" dirty="0">
                <a:hlinkClick r:id="rId4"/>
              </a:rPr>
              <a:t>https://www.bbc.co.uk/news/newsbeat-60493913</a:t>
            </a:r>
            <a:endParaRPr lang="en-GB" sz="1200" dirty="0"/>
          </a:p>
          <a:p>
            <a:r>
              <a:rPr lang="en-GB" sz="1200" dirty="0">
                <a:hlinkClick r:id="rId5"/>
              </a:rPr>
              <a:t>https://www.radiox.co.uk/artists/sam-fender/seventeen-going-under-meaning-lyrics-tiktok-viral/</a:t>
            </a:r>
            <a:endParaRPr lang="en-GB" dirty="0"/>
          </a:p>
          <a:p>
            <a:r>
              <a:rPr lang="en-GB" dirty="0"/>
              <a:t>Total: £0</a:t>
            </a:r>
          </a:p>
          <a:p>
            <a:r>
              <a:rPr lang="en-GB" dirty="0"/>
              <a:t>Working Budget: £487.89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043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E61F-67D5-E445-05B7-438EAF787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72" y="6095"/>
            <a:ext cx="6643931" cy="1371600"/>
          </a:xfrm>
        </p:spPr>
        <p:txBody>
          <a:bodyPr/>
          <a:lstStyle/>
          <a:p>
            <a:r>
              <a:rPr lang="en-GB" dirty="0"/>
              <a:t>Promotion – advertisement (week 3 &amp; 4)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5B2CF-4197-BBE5-191E-4EE6A3D8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272" y="1359882"/>
            <a:ext cx="11263432" cy="5017008"/>
          </a:xfrm>
        </p:spPr>
        <p:txBody>
          <a:bodyPr>
            <a:normAutofit/>
          </a:bodyPr>
          <a:lstStyle/>
          <a:p>
            <a:r>
              <a:rPr lang="en-GB" dirty="0"/>
              <a:t>1. </a:t>
            </a:r>
            <a:r>
              <a:rPr lang="en-GB" dirty="0" err="1"/>
              <a:t>Unhurd</a:t>
            </a:r>
            <a:r>
              <a:rPr lang="en-GB" dirty="0"/>
              <a:t> – Music Marketing Agency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Playlist placement: £5.99 per playlist x3 - £17.97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Single Release on social media – 14 days (£200 - £14.29 per day) – Main Music Targets (USA, JPN, UK, GER, FRA, CAN, AUS, NLD) + £6.99 </a:t>
            </a:r>
            <a:r>
              <a:rPr lang="en-GB" sz="15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unhurd</a:t>
            </a: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fee – Total: £206.99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Design in app – super easy and user friendly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Ads to point to a pre-save link of the song </a:t>
            </a:r>
            <a:endParaRPr lang="en-GB" dirty="0">
              <a:solidFill>
                <a:srgbClr val="F9FAFB"/>
              </a:solidFill>
              <a:latin typeface="Lato" panose="020F0502020204030204" pitchFamily="34" charset="0"/>
            </a:endParaRPr>
          </a:p>
          <a:p>
            <a:endParaRPr lang="en-GB" dirty="0"/>
          </a:p>
          <a:p>
            <a:r>
              <a:rPr lang="en-GB" dirty="0"/>
              <a:t>Total: £224.96</a:t>
            </a:r>
          </a:p>
          <a:p>
            <a:r>
              <a:rPr lang="en-GB" dirty="0"/>
              <a:t>Working Budget: £262.93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360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E61F-67D5-E445-05B7-438EAF787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73" y="6095"/>
            <a:ext cx="4306180" cy="1371600"/>
          </a:xfrm>
        </p:spPr>
        <p:txBody>
          <a:bodyPr/>
          <a:lstStyle/>
          <a:p>
            <a:r>
              <a:rPr lang="en-GB" dirty="0"/>
              <a:t>Merchandise – Week 3&amp;4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5B2CF-4197-BBE5-191E-4EE6A3D8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273" y="1371599"/>
            <a:ext cx="5990787" cy="3699163"/>
          </a:xfrm>
        </p:spPr>
        <p:txBody>
          <a:bodyPr>
            <a:normAutofit/>
          </a:bodyPr>
          <a:lstStyle/>
          <a:p>
            <a:r>
              <a:rPr lang="en-GB" dirty="0"/>
              <a:t>5 t-shirt giveaway - Instagram (commencing week 3 – winners announced on release date of single) – to enter must pre-save link and follow Instagram</a:t>
            </a:r>
          </a:p>
          <a:p>
            <a:r>
              <a:rPr lang="en-GB" dirty="0"/>
              <a:t>5 t-shirt giveaway - TikTok (commencing week 3 – winners announced on release date of single) – make video on TikTok with the song in the background</a:t>
            </a:r>
          </a:p>
          <a:p>
            <a:r>
              <a:rPr lang="en-GB" dirty="0"/>
              <a:t>Cost: £9.99 + £2.95 delivery = £12.94 x 10 = £129.40</a:t>
            </a:r>
          </a:p>
          <a:p>
            <a:r>
              <a:rPr lang="en-GB" dirty="0"/>
              <a:t>Source: </a:t>
            </a:r>
            <a:r>
              <a:rPr lang="en-GB" dirty="0">
                <a:hlinkClick r:id="rId3"/>
              </a:rPr>
              <a:t>https://www.streetshirts.co.uk/faq</a:t>
            </a:r>
            <a:endParaRPr lang="en-GB" dirty="0"/>
          </a:p>
          <a:p>
            <a:r>
              <a:rPr lang="en-GB" dirty="0"/>
              <a:t>Total: £129.40</a:t>
            </a:r>
          </a:p>
          <a:p>
            <a:r>
              <a:rPr lang="en-GB" dirty="0"/>
              <a:t>Working Budget: £133.53</a:t>
            </a:r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DEF7510-D4B3-5DC4-493F-A1E141729F6C}"/>
              </a:ext>
            </a:extLst>
          </p:cNvPr>
          <p:cNvSpPr>
            <a:spLocks noGrp="1"/>
          </p:cNvSpPr>
          <p:nvPr/>
        </p:nvSpPr>
        <p:spPr>
          <a:xfrm>
            <a:off x="6927738" y="-1"/>
            <a:ext cx="3818764" cy="137160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400" b="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Music video – Week 4</a:t>
            </a:r>
            <a:endParaRPr lang="en-US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0709B2C-E0FA-97E7-1DD1-FAE2DC375AAE}"/>
              </a:ext>
            </a:extLst>
          </p:cNvPr>
          <p:cNvSpPr txBox="1">
            <a:spLocks/>
          </p:cNvSpPr>
          <p:nvPr/>
        </p:nvSpPr>
        <p:spPr>
          <a:xfrm>
            <a:off x="6929542" y="1371599"/>
            <a:ext cx="4862655" cy="50170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E2B1BC5-2A98-ECD5-2C28-68AEC52BBC17}"/>
              </a:ext>
            </a:extLst>
          </p:cNvPr>
          <p:cNvSpPr txBox="1"/>
          <p:nvPr/>
        </p:nvSpPr>
        <p:spPr>
          <a:xfrm>
            <a:off x="6929542" y="1466854"/>
            <a:ext cx="5262458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Music lyric video for YouTube</a:t>
            </a:r>
          </a:p>
          <a:p>
            <a:r>
              <a:rPr lang="en-GB" sz="1600" i="0" u="none" strike="noStrike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Animaker</a:t>
            </a:r>
            <a:r>
              <a:rPr lang="en-GB" sz="1600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– decen</a:t>
            </a:r>
            <a:r>
              <a:rPr lang="en-GB" sz="1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 quality at $20  (£16.17)</a:t>
            </a:r>
            <a:endParaRPr lang="en-GB" sz="1600" dirty="0">
              <a:solidFill>
                <a:srgbClr val="F9FAFB"/>
              </a:solidFill>
              <a:latin typeface="Lato" panose="020F0502020204030204" pitchFamily="34" charset="0"/>
            </a:endParaRPr>
          </a:p>
          <a:p>
            <a:r>
              <a:rPr lang="en-GB" sz="1600" dirty="0"/>
              <a:t>Source: </a:t>
            </a:r>
            <a:r>
              <a:rPr lang="en-GB" sz="1600" dirty="0">
                <a:hlinkClick r:id="rId4"/>
              </a:rPr>
              <a:t>https://app.animaker.com/pricing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Released on the day of the single</a:t>
            </a:r>
          </a:p>
          <a:p>
            <a:endParaRPr lang="en-GB" sz="1600" dirty="0"/>
          </a:p>
          <a:p>
            <a:r>
              <a:rPr lang="en-GB" sz="1600" dirty="0"/>
              <a:t>Total: £16.17</a:t>
            </a:r>
          </a:p>
          <a:p>
            <a:r>
              <a:rPr lang="en-GB" sz="1600" dirty="0"/>
              <a:t>Working Budget: £117.36</a:t>
            </a:r>
            <a:endParaRPr lang="en-US" sz="1600" dirty="0"/>
          </a:p>
        </p:txBody>
      </p:sp>
      <p:pic>
        <p:nvPicPr>
          <p:cNvPr id="15" name="Picture 14" descr="Graphical user interface&#10;&#10;Description automatically generated">
            <a:extLst>
              <a:ext uri="{FF2B5EF4-FFF2-40B4-BE49-F238E27FC236}">
                <a16:creationId xmlns:a16="http://schemas.microsoft.com/office/drawing/2014/main" id="{AC8A2844-EE9C-DE22-4275-8CBB601C3C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7738" y="3959686"/>
            <a:ext cx="4240911" cy="2524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6901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E61F-67D5-E445-05B7-438EAF787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72" y="6095"/>
            <a:ext cx="6161465" cy="1371600"/>
          </a:xfrm>
        </p:spPr>
        <p:txBody>
          <a:bodyPr/>
          <a:lstStyle/>
          <a:p>
            <a:r>
              <a:rPr lang="en-GB" dirty="0"/>
              <a:t>Live shows – open mics ( Week 3 &amp; 4)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5B2CF-4197-BBE5-191E-4EE6A3D8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273" y="1371599"/>
            <a:ext cx="5990787" cy="3699163"/>
          </a:xfrm>
        </p:spPr>
        <p:txBody>
          <a:bodyPr>
            <a:normAutofit/>
          </a:bodyPr>
          <a:lstStyle/>
          <a:p>
            <a:r>
              <a:rPr lang="en-GB" dirty="0"/>
              <a:t>UK Open Mic offer the chance to perform at their venues across London – they have daily events and it’s free to sign up. </a:t>
            </a:r>
          </a:p>
          <a:p>
            <a:r>
              <a:rPr lang="en-GB" dirty="0"/>
              <a:t>Doing a few shows on week 3 &amp; as many on week 4 to promote the single</a:t>
            </a:r>
          </a:p>
          <a:p>
            <a:endParaRPr lang="en-GB" dirty="0"/>
          </a:p>
          <a:p>
            <a:r>
              <a:rPr lang="en-GB" dirty="0"/>
              <a:t>Source: </a:t>
            </a:r>
            <a:r>
              <a:rPr lang="en-GB" dirty="0">
                <a:hlinkClick r:id="rId3"/>
              </a:rPr>
              <a:t>https://ukopenmic.com</a:t>
            </a:r>
            <a:endParaRPr lang="en-GB" dirty="0"/>
          </a:p>
          <a:p>
            <a:endParaRPr lang="en-GB" sz="1600" dirty="0"/>
          </a:p>
          <a:p>
            <a:r>
              <a:rPr lang="en-GB" sz="1600" dirty="0"/>
              <a:t>Total: £0</a:t>
            </a:r>
          </a:p>
          <a:p>
            <a:r>
              <a:rPr lang="en-GB" sz="1600" dirty="0"/>
              <a:t>Working Budget: £117.36</a:t>
            </a:r>
            <a:endParaRPr lang="en-US" sz="16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DEF7510-D4B3-5DC4-493F-A1E141729F6C}"/>
              </a:ext>
            </a:extLst>
          </p:cNvPr>
          <p:cNvSpPr>
            <a:spLocks noGrp="1"/>
          </p:cNvSpPr>
          <p:nvPr/>
        </p:nvSpPr>
        <p:spPr>
          <a:xfrm>
            <a:off x="6927738" y="-1"/>
            <a:ext cx="3818764" cy="137160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400" b="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QR Cards – Week 3 &amp; 4</a:t>
            </a:r>
            <a:endParaRPr lang="en-US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0709B2C-E0FA-97E7-1DD1-FAE2DC375AAE}"/>
              </a:ext>
            </a:extLst>
          </p:cNvPr>
          <p:cNvSpPr txBox="1">
            <a:spLocks/>
          </p:cNvSpPr>
          <p:nvPr/>
        </p:nvSpPr>
        <p:spPr>
          <a:xfrm>
            <a:off x="6929542" y="1371599"/>
            <a:ext cx="4862655" cy="50170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9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E2B1BC5-2A98-ECD5-2C28-68AEC52BBC17}"/>
              </a:ext>
            </a:extLst>
          </p:cNvPr>
          <p:cNvSpPr txBox="1"/>
          <p:nvPr/>
        </p:nvSpPr>
        <p:spPr>
          <a:xfrm>
            <a:off x="6929542" y="1466854"/>
            <a:ext cx="5262458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QR Business cards which links to a pre-save link</a:t>
            </a:r>
          </a:p>
          <a:p>
            <a:r>
              <a:rPr lang="en-GB" sz="1600" dirty="0"/>
              <a:t>Distributed during live shows </a:t>
            </a:r>
          </a:p>
          <a:p>
            <a:endParaRPr lang="en-GB" sz="1600" dirty="0"/>
          </a:p>
          <a:p>
            <a:r>
              <a:rPr lang="en-GB" sz="1600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Vistaprint – 500 cards for £13.64</a:t>
            </a:r>
            <a:r>
              <a:rPr lang="en-GB" sz="1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+ £5.50 delivery</a:t>
            </a:r>
            <a:endParaRPr lang="en-GB" sz="1600" dirty="0">
              <a:solidFill>
                <a:srgbClr val="F9FAFB"/>
              </a:solidFill>
              <a:latin typeface="Lato" panose="020F0502020204030204" pitchFamily="34" charset="0"/>
            </a:endParaRPr>
          </a:p>
          <a:p>
            <a:r>
              <a:rPr lang="en-GB" sz="1600" dirty="0"/>
              <a:t>Source: </a:t>
            </a:r>
            <a:r>
              <a:rPr lang="en-GB" sz="1600" dirty="0">
                <a:hlinkClick r:id="rId4"/>
              </a:rPr>
              <a:t>https://www.vistaprint.co.uk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Total: £19.14</a:t>
            </a:r>
          </a:p>
          <a:p>
            <a:r>
              <a:rPr lang="en-GB" sz="1600" dirty="0"/>
              <a:t>Working Budget: £98.22</a:t>
            </a:r>
            <a:endParaRPr lang="en-US" sz="1600" dirty="0"/>
          </a:p>
        </p:txBody>
      </p:sp>
      <p:pic>
        <p:nvPicPr>
          <p:cNvPr id="5" name="Picture 4" descr="Qr code&#10;&#10;Description automatically generated">
            <a:extLst>
              <a:ext uri="{FF2B5EF4-FFF2-40B4-BE49-F238E27FC236}">
                <a16:creationId xmlns:a16="http://schemas.microsoft.com/office/drawing/2014/main" id="{963509D8-AF2D-4B01-BF47-228CFAD786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7737" y="3766525"/>
            <a:ext cx="4101212" cy="2607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683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E61F-67D5-E445-05B7-438EAF787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72" y="6095"/>
            <a:ext cx="6161465" cy="1371600"/>
          </a:xfrm>
        </p:spPr>
        <p:txBody>
          <a:bodyPr/>
          <a:lstStyle/>
          <a:p>
            <a:r>
              <a:rPr lang="en-GB" dirty="0"/>
              <a:t>PR (Week 3 &amp; 4)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5B2CF-4197-BBE5-191E-4EE6A3D8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272" y="1390648"/>
            <a:ext cx="5990787" cy="369916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BBC Introducing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Smaller radio stations (e.g. universities)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Music Bloggers </a:t>
            </a:r>
          </a:p>
          <a:p>
            <a:endParaRPr lang="en-GB" dirty="0"/>
          </a:p>
          <a:p>
            <a:r>
              <a:rPr lang="en-GB" dirty="0"/>
              <a:t>Source: </a:t>
            </a:r>
            <a:r>
              <a:rPr lang="en-GB" dirty="0">
                <a:hlinkClick r:id="rId3"/>
              </a:rPr>
              <a:t>https://www.bbc.co.uk/introducing</a:t>
            </a:r>
            <a:endParaRPr lang="en-GB" dirty="0"/>
          </a:p>
          <a:p>
            <a:endParaRPr lang="en-GB" sz="1600" dirty="0"/>
          </a:p>
          <a:p>
            <a:r>
              <a:rPr lang="en-GB" sz="1600" dirty="0"/>
              <a:t>Total: £0</a:t>
            </a:r>
          </a:p>
          <a:p>
            <a:r>
              <a:rPr lang="en-GB" sz="1600" dirty="0"/>
              <a:t>Working Budget: £98.22</a:t>
            </a:r>
            <a:endParaRPr lang="en-US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9E205C-A278-2EFD-6F03-3230730FA1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0927" y="0"/>
            <a:ext cx="4114801" cy="58229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319F698-CD74-AD9C-1886-72EFAE7D5975}"/>
              </a:ext>
            </a:extLst>
          </p:cNvPr>
          <p:cNvSpPr txBox="1"/>
          <p:nvPr/>
        </p:nvSpPr>
        <p:spPr>
          <a:xfrm>
            <a:off x="7828639" y="5822963"/>
            <a:ext cx="3079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Electronic Press Kit</a:t>
            </a:r>
          </a:p>
        </p:txBody>
      </p:sp>
    </p:spTree>
    <p:extLst>
      <p:ext uri="{BB962C8B-B14F-4D97-AF65-F5344CB8AC3E}">
        <p14:creationId xmlns:p14="http://schemas.microsoft.com/office/powerpoint/2010/main" val="28007139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E61F-67D5-E445-05B7-438EAF787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72" y="6095"/>
            <a:ext cx="6161465" cy="1371600"/>
          </a:xfrm>
        </p:spPr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5B2CF-4197-BBE5-191E-4EE6A3D8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272" y="1390648"/>
            <a:ext cx="5625003" cy="4705352"/>
          </a:xfrm>
        </p:spPr>
        <p:txBody>
          <a:bodyPr>
            <a:normAutofit lnSpcReduction="10000"/>
          </a:bodyPr>
          <a:lstStyle/>
          <a:p>
            <a:r>
              <a:rPr lang="en-GB" sz="1600" dirty="0"/>
              <a:t>Final Budget: £98.22 – can be use on the last week analysing what’s worked and pushing that element forward e.g. t shirt giveaway at gigs or increasing budget on </a:t>
            </a:r>
            <a:r>
              <a:rPr lang="en-GB" sz="1600" dirty="0" err="1"/>
              <a:t>unhurd</a:t>
            </a:r>
            <a:r>
              <a:rPr lang="en-GB" sz="1600" dirty="0"/>
              <a:t>. </a:t>
            </a:r>
          </a:p>
          <a:p>
            <a:r>
              <a:rPr lang="en-GB" dirty="0"/>
              <a:t>What we would have liked to achieve: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Awareness of the single “Star Love” and artist </a:t>
            </a:r>
            <a:r>
              <a:rPr lang="en-GB" sz="1600" dirty="0" err="1"/>
              <a:t>DipBoy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Social Media growth &amp; creating a fan 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Single gets streamed on the day of the release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r>
              <a:rPr lang="en-GB" sz="1600" dirty="0"/>
              <a:t>Outcome going forward</a:t>
            </a:r>
            <a:r>
              <a:rPr lang="en-GB" dirty="0"/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Brand</a:t>
            </a:r>
            <a:r>
              <a:rPr lang="en-GB" dirty="0"/>
              <a:t> awareness for future campaigns (more PR in the next single as articles etc can link the first single)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Having a merchandise without any stock which can generate income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Better data from </a:t>
            </a:r>
            <a:r>
              <a:rPr lang="en-GB" sz="1600" dirty="0" err="1"/>
              <a:t>unhurd</a:t>
            </a:r>
            <a:r>
              <a:rPr lang="en-GB" sz="1600" dirty="0"/>
              <a:t> from the first single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2FF5FFAA-24F6-6D85-1743-5AA11C7385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5437" y="1986616"/>
            <a:ext cx="4581690" cy="2884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370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E61F-67D5-E445-05B7-438EAF787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72" y="6095"/>
            <a:ext cx="6161465" cy="1371600"/>
          </a:xfrm>
        </p:spPr>
        <p:txBody>
          <a:bodyPr/>
          <a:lstStyle/>
          <a:p>
            <a:r>
              <a:rPr lang="en-GB" dirty="0"/>
              <a:t>Bibliography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5B2CF-4197-BBE5-191E-4EE6A3D8B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6272" y="1402840"/>
            <a:ext cx="10739928" cy="4705352"/>
          </a:xfrm>
        </p:spPr>
        <p:txBody>
          <a:bodyPr>
            <a:normAutofit/>
          </a:bodyPr>
          <a:lstStyle/>
          <a:p>
            <a:r>
              <a:rPr lang="en-US" sz="1600" dirty="0"/>
              <a:t>BBC (2022) ‘TikTok: How singers are chasing that viral moment’, </a:t>
            </a:r>
            <a:r>
              <a:rPr lang="en-US" sz="1600" i="1" dirty="0"/>
              <a:t>BBC Newsbeat, </a:t>
            </a:r>
            <a:r>
              <a:rPr lang="en-US" sz="1600" dirty="0"/>
              <a:t>4 April. Available at: </a:t>
            </a:r>
            <a:r>
              <a:rPr lang="en-US" sz="1600" dirty="0">
                <a:hlinkClick r:id="rId3"/>
              </a:rPr>
              <a:t>https://www.bbc.co.uk/news/newsbeat-60493913</a:t>
            </a:r>
            <a:endParaRPr lang="en-US" sz="1600" dirty="0"/>
          </a:p>
          <a:p>
            <a:r>
              <a:rPr lang="en-US" sz="1600" dirty="0"/>
              <a:t>Hern, A. (2022) ‘How TikTok’s algorithm made it a success: ‘It pushes the boundaries’</a:t>
            </a:r>
            <a:r>
              <a:rPr lang="en-US" dirty="0"/>
              <a:t>, </a:t>
            </a:r>
            <a:r>
              <a:rPr lang="en-US" i="1" dirty="0"/>
              <a:t>The Guardian, </a:t>
            </a:r>
            <a:r>
              <a:rPr lang="en-US" dirty="0"/>
              <a:t>24 October. </a:t>
            </a:r>
            <a:r>
              <a:rPr lang="en-US" sz="1600" dirty="0"/>
              <a:t> Available at: </a:t>
            </a:r>
            <a:r>
              <a:rPr lang="en-US" sz="1600" dirty="0">
                <a:hlinkClick r:id="rId4"/>
              </a:rPr>
              <a:t>https://www.theguardian.com/technology/2022/oct/23/tiktok-rise-algorithm-popularity</a:t>
            </a:r>
            <a:r>
              <a:rPr lang="en-US" sz="1600" dirty="0"/>
              <a:t> (Accessed: 13 December 2022)</a:t>
            </a:r>
          </a:p>
          <a:p>
            <a:r>
              <a:rPr lang="en-US" dirty="0"/>
              <a:t>Mensah, J. (2022) </a:t>
            </a:r>
            <a:r>
              <a:rPr lang="en-US" i="1" dirty="0"/>
              <a:t>How Sam Fender’s Seventeen Going Under Became a TikTok Hit. </a:t>
            </a:r>
            <a:r>
              <a:rPr lang="en-US" dirty="0"/>
              <a:t>Available at: </a:t>
            </a:r>
            <a:r>
              <a:rPr lang="en-US" dirty="0">
                <a:hlinkClick r:id="rId5"/>
              </a:rPr>
              <a:t>https://www.radiox.co.uk/artists/sam-fender/seventeen-going-under-meaning-lyrics-tiktok-viral/</a:t>
            </a:r>
            <a:r>
              <a:rPr lang="en-US" dirty="0"/>
              <a:t> (Accessed: 13 December 2022)</a:t>
            </a:r>
          </a:p>
          <a:p>
            <a:r>
              <a:rPr lang="en-US" sz="1600" dirty="0"/>
              <a:t>The Chartered Institute of Marketing (2009) </a:t>
            </a:r>
            <a:r>
              <a:rPr lang="en-US" sz="1600" i="1" dirty="0"/>
              <a:t>Marketing and the 7Ps: A Brief Summary of Marketing and How It Works. </a:t>
            </a:r>
            <a:r>
              <a:rPr lang="en-US" sz="1600" dirty="0"/>
              <a:t>Available at: </a:t>
            </a:r>
            <a:r>
              <a:rPr lang="en-US" sz="1600" dirty="0">
                <a:hlinkClick r:id="rId6"/>
              </a:rPr>
              <a:t>https://www.thensmc.com/sites/default/files/CIM%207Ps%20Resource.PDF</a:t>
            </a:r>
            <a:r>
              <a:rPr lang="en-US" sz="1600" dirty="0"/>
              <a:t> (Accessed: 13 December 2022)</a:t>
            </a:r>
          </a:p>
          <a:p>
            <a:endParaRPr lang="en-US" sz="1600" i="1" dirty="0"/>
          </a:p>
        </p:txBody>
      </p:sp>
    </p:spTree>
    <p:extLst>
      <p:ext uri="{BB962C8B-B14F-4D97-AF65-F5344CB8AC3E}">
        <p14:creationId xmlns:p14="http://schemas.microsoft.com/office/powerpoint/2010/main" val="4253916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DDAA65C-2A3E-41E3-8210-42F87A33F1CF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340FBF5-CE22-4CB2-841B-DC40463B86A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2F2A3E-7B59-4459-8461-6C50C5D55D6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1310</Words>
  <Application>Microsoft Macintosh PowerPoint</Application>
  <PresentationFormat>Widescreen</PresentationFormat>
  <Paragraphs>161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Lato</vt:lpstr>
      <vt:lpstr>Celestial</vt:lpstr>
      <vt:lpstr>Artist Campaign – F3 Element</vt:lpstr>
      <vt:lpstr>Star love - DIPBoy</vt:lpstr>
      <vt:lpstr>Production </vt:lpstr>
      <vt:lpstr>Distribution – digital only</vt:lpstr>
      <vt:lpstr>release date – 4 weeks</vt:lpstr>
      <vt:lpstr>Promotion – social media Content (week 1 – 4) Organic reach</vt:lpstr>
      <vt:lpstr>Promotion – advertisement (week 3 &amp; 4)</vt:lpstr>
      <vt:lpstr>Merchandise – Week 3&amp;4</vt:lpstr>
      <vt:lpstr>Live shows – open mics ( Week 3 &amp; 4)</vt:lpstr>
      <vt:lpstr>PR (Week 3 &amp; 4)</vt:lpstr>
      <vt:lpstr>Conclusion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Campaign – F3</dc:title>
  <dc:creator>Mariachi Loco UK</dc:creator>
  <cp:lastModifiedBy>Mariachi Loco UK</cp:lastModifiedBy>
  <cp:revision>2</cp:revision>
  <dcterms:created xsi:type="dcterms:W3CDTF">2022-12-12T22:25:37Z</dcterms:created>
  <dcterms:modified xsi:type="dcterms:W3CDTF">2022-12-14T23:52:27Z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