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35"/>
  </p:notesMasterIdLst>
  <p:sldIdLst>
    <p:sldId id="256" r:id="rId2"/>
    <p:sldId id="257" r:id="rId3"/>
    <p:sldId id="288" r:id="rId4"/>
    <p:sldId id="259" r:id="rId5"/>
    <p:sldId id="267" r:id="rId6"/>
    <p:sldId id="270" r:id="rId7"/>
    <p:sldId id="271" r:id="rId8"/>
    <p:sldId id="274" r:id="rId9"/>
    <p:sldId id="268" r:id="rId10"/>
    <p:sldId id="275" r:id="rId11"/>
    <p:sldId id="272" r:id="rId12"/>
    <p:sldId id="273" r:id="rId13"/>
    <p:sldId id="269" r:id="rId14"/>
    <p:sldId id="276" r:id="rId15"/>
    <p:sldId id="277" r:id="rId16"/>
    <p:sldId id="260" r:id="rId17"/>
    <p:sldId id="279" r:id="rId18"/>
    <p:sldId id="280" r:id="rId19"/>
    <p:sldId id="278" r:id="rId20"/>
    <p:sldId id="261" r:id="rId21"/>
    <p:sldId id="281" r:id="rId22"/>
    <p:sldId id="282" r:id="rId23"/>
    <p:sldId id="283" r:id="rId24"/>
    <p:sldId id="285" r:id="rId25"/>
    <p:sldId id="284" r:id="rId26"/>
    <p:sldId id="294" r:id="rId27"/>
    <p:sldId id="295" r:id="rId28"/>
    <p:sldId id="286" r:id="rId29"/>
    <p:sldId id="264" r:id="rId30"/>
    <p:sldId id="265" r:id="rId31"/>
    <p:sldId id="266" r:id="rId32"/>
    <p:sldId id="287" r:id="rId33"/>
    <p:sldId id="29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777"/>
  </p:normalViewPr>
  <p:slideViewPr>
    <p:cSldViewPr snapToGrid="0">
      <p:cViewPr varScale="1">
        <p:scale>
          <a:sx n="76" d="100"/>
          <a:sy n="76" d="100"/>
        </p:scale>
        <p:origin x="224" y="8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709D91-0250-8144-B555-18F180A27E1D}"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4355F-9056-5448-BCA5-7C7F9B7F19C2}" type="slidenum">
              <a:rPr lang="en-GB" smtClean="0"/>
              <a:t>‹#›</a:t>
            </a:fld>
            <a:endParaRPr lang="en-GB"/>
          </a:p>
        </p:txBody>
      </p:sp>
    </p:spTree>
    <p:extLst>
      <p:ext uri="{BB962C8B-B14F-4D97-AF65-F5344CB8AC3E}">
        <p14:creationId xmlns:p14="http://schemas.microsoft.com/office/powerpoint/2010/main" val="277905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tarwars.com/news/5-ways-star-wars-a-new-hope-changed-everything"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ilm.com/vfx/star-wars-episode-iv-a-new-hope/"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client=safari&amp;hs=UD49&amp;sca_esv=9082424201a53a50&amp;rls=en&amp;sxsrf=ANbL-n5DsFK2xHNkvXnUqE8khsDLcUzNbg%3A1771788292452&amp;q=rotoscoping&amp;source=lnms&amp;fbs=ADc_l-bZnt6jMmErT-KRarIgXyuyzQTJF2PfkaOcTEalUPOVQOtlzownaoM46W2pScWjtBcKyqainOvZFRcARZ91nyFVZWX_JlZe8fAVm_gMQnSFhWc7sYZfz6tSYRVr5jlXFPGCceYyH9bfdAs1nCzoI5QaPpYzkCLk0vkUoOCQK_5QOXm-IbH0TNz5d_RpctqlTUNvnCAxvrvj1KAkhWGGFx0jYszNcG0QLfZ5I7oc88AgjCkoYVU&amp;sa=X&amp;ved=2ahUKEwjg2viD6u2SAxX7W0EAHeBBJJkQgK4QegQIARAC&amp;biw=1423&amp;bih=735&amp;dpr=2"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q=VFX+Integration&amp;client=safari&amp;hs=IYjU&amp;sca_esv=9082424201a53a50&amp;rls=en&amp;biw=1423&amp;bih=735&amp;sxsrf=ANbL-n7TAskuQqGgHUdmeOI6q0QvltCGdA%3A1771788654736&amp;ei=blmbaafRLNulhbIP7ZrtkAY&amp;ved=2ahUKEwi56Zi06-2SAxX1UEEAHXHkIjYQgK4QegQIAxAD&amp;uact=5&amp;oq=300+film+cgi+green+screen&amp;gs_lp=Egxnd3Mtd2l6LXNlcnAiGTMwMCBmaWxtIGNnaSBncmVlbiBzY3JlZW4yBRAhGKABMgUQIRigATIFECEYnwVI6TVQqgNY1TNwCXgAkAEAmAFgoAHLCqoBAjE4uAEDyAEA-AEBmAIZoALyCsICBxAjGLADGCfCAgoQABiwAxjWBBhHwgINEAAYgAQYsAMYQxiKBcICDhAAGLADGOQCGNYE2AEBwgITEC4YgAQYsAMYQxjIAxiKBdgBAcICEBAjGPAFGIAEGCcYyQIYigXCAgQQIxgnwgILEC4YgAQYkQIYigXCAgUQABiABMICBRAuGIAEwgIKEAAYgAQYFBiHAsICCxAAGIAEGJECGIoFwgIGEAAYFhgewgILEAAYgAQYhgMYigXCAggQABiABBiiBMICBRAAGO8FwgINECMY8AUYsAMYJxjJAsICBBAhGBXCAgcQIRigARgKmAMAiAYBkAYTugYGCAEQARgJkgcEMjQuMaAH2XKyBwQxNS4xuAeiCsIHCDAuMS4yMC40yAeIAYAIAA&amp;sclient=gws-wiz-serp"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gravitymovie.fandom.com/wiki/Gravity_Trivi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ilm.com/filmmakers-discuss-bringing-virtual-worlds-to-life-for-the-mandalorian-s2/" TargetMode="External"/><Relationship Id="rId3" Type="http://schemas.openxmlformats.org/officeDocument/2006/relationships/hyperlink" Target="https://www.google.com/search?q=The+Mandalorian&amp;kgmid=/g/11fd6dg0by&amp;sa=X&amp;ved=2ahUKEwj47ZrF7O2SAxVVU0EAHeMxKmMQ3egRegQIAhAC" TargetMode="External"/><Relationship Id="rId7" Type="http://schemas.openxmlformats.org/officeDocument/2006/relationships/hyperlink" Target="https://en.wikipedia.org/wiki/StageCraft"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unrealengine.com/en-US/blog/forging-new-paths-for-filmmakers-on-the-mandalorian" TargetMode="External"/><Relationship Id="rId5" Type="http://schemas.openxmlformats.org/officeDocument/2006/relationships/hyperlink" Target="https://www.unit-led.com/mandalorian-led-wall" TargetMode="External"/><Relationship Id="rId4" Type="http://schemas.openxmlformats.org/officeDocument/2006/relationships/hyperlink" Target="https://www.ilm.com/groundbreaking-led-stage-production-technology-created-for-hit-lucasfilm-series-the-mandalorian/" TargetMode="External"/><Relationship Id="rId9" Type="http://schemas.openxmlformats.org/officeDocument/2006/relationships/hyperlink" Target="https://www.theorysabers.com/blogs/article/young-luke-skywalker-explored"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tudiobinder.com/blog/green-screen-color-code/"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smartersurfaces.com/product/smart-green-screen-paint/" TargetMode="External"/><Relationship Id="rId5" Type="http://schemas.openxmlformats.org/officeDocument/2006/relationships/hyperlink" Target="https://www.studiobinder.com/blog/blue-screen-vs-green-screen-differences/" TargetMode="External"/><Relationship Id="rId4" Type="http://schemas.openxmlformats.org/officeDocument/2006/relationships/hyperlink" Target="https://smartersurfaces.co.uk/blog/chroma-key-green-screen-paint-explained/"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client=safari&amp;rls=en&amp;q=Adobe+Premiere+Pro&amp;ie=UTF-8&amp;oe=UTF-8&amp;mstk=AUtExfBx4S-3oAsMi-fwDEaAGsNT80wH2Tu9oPn6bUbAp-gymI190xr4ZBkTTKs0Hb-cRgAaG_hF3GFHuySm9vxoB5UI9lSI6SeM-AlQa7f3i0R4rCVGZjPveScheH2NJrLny5B59QERcCcpMGReoXrouA-z6ptAoEEJFbytdtSK5V6NX5VG_gCm9hcUh4hz99e_UbcNngMdNHqlIHgAKbspzrruFDa9VGV_yp2fWZh-E67GNnO4bylMLH8EP6FmxHCVAzq_MD75XmOUQtVAO1jSFJaCOzKmVLiNh2PFScj45Fyw-frsLrCBV6VF-JMEM-h2nA&amp;csui=3&amp;ved=2ahUKEwiG4frG8u2SAxW0UUEAHbDrIGkQgK4QegQIAxAB" TargetMode="External"/><Relationship Id="rId7" Type="http://schemas.openxmlformats.org/officeDocument/2006/relationships/hyperlink" Target="https://www.google.com/search?client=safari&amp;rls=en&amp;q=CapCut&amp;ie=UTF-8&amp;oe=UTF-8&amp;mstk=AUtExfBx4S-3oAsMi-fwDEaAGsNT80wH2Tu9oPn6bUbAp-gymI190xr4ZBkTTKs0Hb-cRgAaG_hF3GFHuySm9vxoB5UI9lSI6SeM-AlQa7f3i0R4rCVGZjPveScheH2NJrLny5B59QERcCcpMGReoXrouA-z6ptAoEEJFbytdtSK5V6NX5VG_gCm9hcUh4hz99e_UbcNngMdNHqlIHgAKbspzrruFDa9VGV_yp2fWZh-E67GNnO4bylMLH8EP6FmxHCVAzq_MD75XmOUQtVAO1jSFJaCOzKmVLiNh2PFScj45Fyw-frsLrCBV6VF-JMEM-h2nA&amp;csui=3&amp;ved=2ahUKEwiG4frG8u2SAxW0UUEAHbDrIGkQgK4QegQIAxAJ"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www.google.com/search?client=safari&amp;rls=en&amp;q=Apple+Final+Cut+Pro&amp;ie=UTF-8&amp;oe=UTF-8&amp;mstk=AUtExfBx4S-3oAsMi-fwDEaAGsNT80wH2Tu9oPn6bUbAp-gymI190xr4ZBkTTKs0Hb-cRgAaG_hF3GFHuySm9vxoB5UI9lSI6SeM-AlQa7f3i0R4rCVGZjPveScheH2NJrLny5B59QERcCcpMGReoXrouA-z6ptAoEEJFbytdtSK5V6NX5VG_gCm9hcUh4hz99e_UbcNngMdNHqlIHgAKbspzrruFDa9VGV_yp2fWZh-E67GNnO4bylMLH8EP6FmxHCVAzq_MD75XmOUQtVAO1jSFJaCOzKmVLiNh2PFScj45Fyw-frsLrCBV6VF-JMEM-h2nA&amp;csui=3&amp;ved=2ahUKEwiG4frG8u2SAxW0UUEAHbDrIGkQgK4QegQIAxAH" TargetMode="External"/><Relationship Id="rId5" Type="http://schemas.openxmlformats.org/officeDocument/2006/relationships/hyperlink" Target="https://www.google.com/search?client=safari&amp;rls=en&amp;q=Avid+Media+Composer&amp;ie=UTF-8&amp;oe=UTF-8&amp;mstk=AUtExfBx4S-3oAsMi-fwDEaAGsNT80wH2Tu9oPn6bUbAp-gymI190xr4ZBkTTKs0Hb-cRgAaG_hF3GFHuySm9vxoB5UI9lSI6SeM-AlQa7f3i0R4rCVGZjPveScheH2NJrLny5B59QERcCcpMGReoXrouA-z6ptAoEEJFbytdtSK5V6NX5VG_gCm9hcUh4hz99e_UbcNngMdNHqlIHgAKbspzrruFDa9VGV_yp2fWZh-E67GNnO4bylMLH8EP6FmxHCVAzq_MD75XmOUQtVAO1jSFJaCOzKmVLiNh2PFScj45Fyw-frsLrCBV6VF-JMEM-h2nA&amp;csui=3&amp;ved=2ahUKEwiG4frG8u2SAxW0UUEAHbDrIGkQgK4QegQIAxAF" TargetMode="External"/><Relationship Id="rId4" Type="http://schemas.openxmlformats.org/officeDocument/2006/relationships/hyperlink" Target="https://www.google.com/search?client=safari&amp;rls=en&amp;q=DaVinci+Resolve&amp;ie=UTF-8&amp;oe=UTF-8&amp;mstk=AUtExfBx4S-3oAsMi-fwDEaAGsNT80wH2Tu9oPn6bUbAp-gymI190xr4ZBkTTKs0Hb-cRgAaG_hF3GFHuySm9vxoB5UI9lSI6SeM-AlQa7f3i0R4rCVGZjPveScheH2NJrLny5B59QERcCcpMGReoXrouA-z6ptAoEEJFbytdtSK5V6NX5VG_gCm9hcUh4hz99e_UbcNngMdNHqlIHgAKbspzrruFDa9VGV_yp2fWZh-E67GNnO4bylMLH8EP6FmxHCVAzq_MD75XmOUQtVAO1jSFJaCOzKmVLiNh2PFScj45Fyw-frsLrCBV6VF-JMEM-h2nA&amp;csui=3&amp;ved=2ahUKEwiG4frG8u2SAxW0UUEAHbDrIGkQgK4QegQIAxAD"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Original 1977 "Digital-Era" Technology</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While not CGI, the original 1977 film used computer-controlled technology to achieve its groundbreaking, fast-paced space dogfights: </a:t>
            </a:r>
          </a:p>
          <a:p>
            <a:r>
              <a:rPr lang="en-GB" sz="1200" b="0" i="0" u="sng" strike="noStrike" kern="1200" dirty="0">
                <a:solidFill>
                  <a:schemeClr val="tx1"/>
                </a:solidFill>
                <a:effectLst/>
                <a:latin typeface="+mn-lt"/>
                <a:ea typeface="+mn-ea"/>
                <a:cs typeface="+mn-cs"/>
                <a:hlinkClick r:id="rId3"/>
              </a:rPr>
              <a:t>Dykstraflex Camera</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Developed by John Dykstra at the newly formed Industrial Light &amp; Magic (ILM), this computer-controlled camera system allowed for complex, repeatable motions, enabling the dynamic, fast-moving space battle scenes.</a:t>
            </a:r>
          </a:p>
          <a:p>
            <a:r>
              <a:rPr lang="en-GB" sz="1200" b="0" i="0" u="sng" strike="noStrike" kern="1200" dirty="0">
                <a:solidFill>
                  <a:schemeClr val="tx1"/>
                </a:solidFill>
                <a:effectLst/>
                <a:latin typeface="+mn-lt"/>
                <a:ea typeface="+mn-ea"/>
                <a:cs typeface="+mn-cs"/>
                <a:hlinkClick r:id="rId4"/>
              </a:rPr>
              <a:t>Optical Compositing</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ILM used advanced Vista Vision cameras for cleaner, higher-resolution composites of miniature models.</a:t>
            </a:r>
          </a:p>
          <a:p>
            <a:r>
              <a:rPr lang="en-GB" sz="1200" b="1" i="0" u="none" strike="noStrike" kern="1200" dirty="0">
                <a:solidFill>
                  <a:schemeClr val="tx1"/>
                </a:solidFill>
                <a:effectLst/>
                <a:latin typeface="+mn-lt"/>
                <a:ea typeface="+mn-ea"/>
                <a:cs typeface="+mn-cs"/>
              </a:rPr>
              <a:t>Visuals (Rotoscoping):</a:t>
            </a:r>
            <a:r>
              <a:rPr lang="en-GB" sz="1200" b="0" i="0" u="none" strike="noStrike" kern="1200" dirty="0">
                <a:solidFill>
                  <a:schemeClr val="tx1"/>
                </a:solidFill>
                <a:effectLst/>
                <a:latin typeface="+mn-lt"/>
                <a:ea typeface="+mn-ea"/>
                <a:cs typeface="+mn-cs"/>
              </a:rPr>
              <a:t> The production team, led by John Dykstra, used an optical printer to add the bolts. The bolts were hand-drawn in white and then </a:t>
            </a:r>
            <a:r>
              <a:rPr lang="en-GB" sz="1200" b="0" i="0" u="none" strike="noStrike" kern="1200" dirty="0" err="1">
                <a:solidFill>
                  <a:schemeClr val="tx1"/>
                </a:solidFill>
                <a:effectLst/>
                <a:latin typeface="+mn-lt"/>
                <a:ea typeface="+mn-ea"/>
                <a:cs typeface="+mn-cs"/>
              </a:rPr>
              <a:t>colored</a:t>
            </a:r>
            <a:r>
              <a:rPr lang="en-GB" sz="1200" b="0" i="0" u="none" strike="noStrike" kern="1200" dirty="0">
                <a:solidFill>
                  <a:schemeClr val="tx1"/>
                </a:solidFill>
                <a:effectLst/>
                <a:latin typeface="+mn-lt"/>
                <a:ea typeface="+mn-ea"/>
                <a:cs typeface="+mn-cs"/>
              </a:rPr>
              <a:t> red, often lasting only 1-3 frames to simulate high speed.</a:t>
            </a:r>
          </a:p>
          <a:p>
            <a:r>
              <a:rPr lang="en-GB" sz="1200" b="1" i="0" u="none" strike="noStrike" kern="1200" dirty="0">
                <a:solidFill>
                  <a:schemeClr val="tx1"/>
                </a:solidFill>
                <a:effectLst/>
                <a:latin typeface="+mn-lt"/>
                <a:ea typeface="+mn-ea"/>
                <a:cs typeface="+mn-cs"/>
              </a:rPr>
              <a:t>Physical Props:</a:t>
            </a:r>
            <a:r>
              <a:rPr lang="en-GB" sz="1200" b="0" i="0" u="none" strike="noStrike" kern="1200" dirty="0">
                <a:solidFill>
                  <a:schemeClr val="tx1"/>
                </a:solidFill>
                <a:effectLst/>
                <a:latin typeface="+mn-lt"/>
                <a:ea typeface="+mn-ea"/>
                <a:cs typeface="+mn-cs"/>
              </a:rPr>
              <a:t> Actors held real, modified guns (like Sterling submachine guns) loaded with blanks to create realistic muzzle flashes and recoil.</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5</a:t>
            </a:fld>
            <a:endParaRPr lang="en-GB"/>
          </a:p>
        </p:txBody>
      </p:sp>
    </p:spTree>
    <p:extLst>
      <p:ext uri="{BB962C8B-B14F-4D97-AF65-F5344CB8AC3E}">
        <p14:creationId xmlns:p14="http://schemas.microsoft.com/office/powerpoint/2010/main" val="3942703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a:t>
            </a:r>
          </a:p>
          <a:p>
            <a:r>
              <a:rPr lang="en-GB" sz="1200" b="0" i="1" u="none" strike="noStrike" kern="1200" dirty="0">
                <a:solidFill>
                  <a:schemeClr val="tx1"/>
                </a:solidFill>
                <a:effectLst/>
                <a:latin typeface="+mn-lt"/>
                <a:ea typeface="+mn-ea"/>
                <a:cs typeface="+mn-cs"/>
              </a:rPr>
              <a:t>Star Wars: A New Hope</a:t>
            </a:r>
            <a:r>
              <a:rPr lang="en-GB" sz="1200" b="0" i="0" u="none" strike="noStrike" kern="1200" dirty="0">
                <a:solidFill>
                  <a:schemeClr val="tx1"/>
                </a:solidFill>
                <a:effectLst/>
                <a:latin typeface="+mn-lt"/>
                <a:ea typeface="+mn-ea"/>
                <a:cs typeface="+mn-cs"/>
              </a:rPr>
              <a:t> (1977), </a:t>
            </a:r>
            <a:r>
              <a:rPr lang="en-GB" dirty="0" err="1"/>
              <a:t>lightsaber</a:t>
            </a:r>
            <a:r>
              <a:rPr lang="en-GB" dirty="0"/>
              <a:t> effects were created using </a:t>
            </a:r>
            <a:r>
              <a:rPr lang="en-GB" dirty="0" err="1"/>
              <a:t>labor-intensive</a:t>
            </a:r>
            <a:r>
              <a:rPr lang="en-GB" dirty="0"/>
              <a:t> </a:t>
            </a:r>
            <a:r>
              <a:rPr lang="en-GB" sz="1200" b="1" u="sng" kern="1200" dirty="0">
                <a:solidFill>
                  <a:schemeClr val="tx1"/>
                </a:solidFill>
                <a:effectLst/>
                <a:latin typeface="+mn-lt"/>
                <a:ea typeface="+mn-ea"/>
                <a:cs typeface="+mn-cs"/>
                <a:hlinkClick r:id="rId3"/>
              </a:rPr>
              <a:t>rotoscoping</a:t>
            </a:r>
            <a:r>
              <a:rPr lang="en-GB" dirty="0"/>
              <a:t>, a technique where artists hand-traced over live-action footage frame-by-frame</a:t>
            </a:r>
            <a:r>
              <a:rPr lang="en-GB" sz="1200" b="0" i="0" u="none" strike="noStrike" kern="1200" dirty="0">
                <a:solidFill>
                  <a:schemeClr val="tx1"/>
                </a:solidFill>
                <a:effectLst/>
                <a:latin typeface="+mn-lt"/>
                <a:ea typeface="+mn-ea"/>
                <a:cs typeface="+mn-cs"/>
              </a:rPr>
              <a:t>. Actors held sticks covered in reflective material, which were then replaced in post-production with glowing animation to create the iconic, shimmering blade effect</a:t>
            </a:r>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6</a:t>
            </a:fld>
            <a:endParaRPr lang="en-GB"/>
          </a:p>
        </p:txBody>
      </p:sp>
    </p:spTree>
    <p:extLst>
      <p:ext uri="{BB962C8B-B14F-4D97-AF65-F5344CB8AC3E}">
        <p14:creationId xmlns:p14="http://schemas.microsoft.com/office/powerpoint/2010/main" val="1629402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Zack Snyder’s </a:t>
            </a:r>
          </a:p>
          <a:p>
            <a:r>
              <a:rPr lang="en-GB" sz="1200" b="0" i="1" u="none" strike="noStrike" kern="1200" dirty="0">
                <a:solidFill>
                  <a:schemeClr val="tx1"/>
                </a:solidFill>
                <a:effectLst/>
                <a:latin typeface="+mn-lt"/>
                <a:ea typeface="+mn-ea"/>
                <a:cs typeface="+mn-cs"/>
              </a:rPr>
              <a:t>300</a:t>
            </a:r>
            <a:r>
              <a:rPr lang="en-GB" sz="1200" b="0" i="0" u="none" strike="noStrike" kern="1200" dirty="0">
                <a:solidFill>
                  <a:schemeClr val="tx1"/>
                </a:solidFill>
                <a:effectLst/>
                <a:latin typeface="+mn-lt"/>
                <a:ea typeface="+mn-ea"/>
                <a:cs typeface="+mn-cs"/>
              </a:rPr>
              <a:t> (2006) was filmed almost entirely in a Montreal warehouse using blue and green screens, allowing for a heavily stylized look that mirrored Frank Miller's graphic novel. Nearly 90% of the footage involved extensive visual effects (VFX) in post-production, featuring minimal practical sets, such as a single versatile rock prop. </a:t>
            </a:r>
          </a:p>
          <a:p>
            <a:r>
              <a:rPr lang="en-GB" sz="1200" b="0" i="0" u="none" strike="noStrike" kern="1200" dirty="0">
                <a:solidFill>
                  <a:schemeClr val="tx1"/>
                </a:solidFill>
                <a:effectLst/>
                <a:latin typeface="+mn-lt"/>
                <a:ea typeface="+mn-ea"/>
                <a:cs typeface="+mn-cs"/>
              </a:rPr>
              <a:t>YouTube +4</a:t>
            </a:r>
          </a:p>
          <a:p>
            <a:r>
              <a:rPr lang="en-GB" sz="1200" b="1" i="0" u="none" strike="noStrike" kern="1200" dirty="0">
                <a:solidFill>
                  <a:schemeClr val="tx1"/>
                </a:solidFill>
                <a:effectLst/>
                <a:latin typeface="+mn-lt"/>
                <a:ea typeface="+mn-ea"/>
                <a:cs typeface="+mn-cs"/>
              </a:rPr>
              <a:t>Key Production &amp; CGI Aspects of </a:t>
            </a:r>
            <a:r>
              <a:rPr lang="en-GB" sz="1200" b="1" i="1" u="none" strike="noStrike" kern="1200" dirty="0">
                <a:solidFill>
                  <a:schemeClr val="tx1"/>
                </a:solidFill>
                <a:effectLst/>
                <a:latin typeface="+mn-lt"/>
                <a:ea typeface="+mn-ea"/>
                <a:cs typeface="+mn-cs"/>
              </a:rPr>
              <a:t>300</a:t>
            </a:r>
            <a:r>
              <a:rPr lang="en-GB" sz="1200" b="1" i="0" u="none" strike="noStrike" kern="1200" dirty="0">
                <a:solidFill>
                  <a:schemeClr val="tx1"/>
                </a:solidFill>
                <a:effectLst/>
                <a:latin typeface="+mn-lt"/>
                <a:ea typeface="+mn-ea"/>
                <a:cs typeface="+mn-cs"/>
              </a:rPr>
              <a:t>:</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Production Environment:</a:t>
            </a:r>
            <a:r>
              <a:rPr lang="en-GB" sz="1200" b="0" i="0" u="none" strike="noStrike" kern="1200" dirty="0">
                <a:solidFill>
                  <a:schemeClr val="tx1"/>
                </a:solidFill>
                <a:effectLst/>
                <a:latin typeface="+mn-lt"/>
                <a:ea typeface="+mn-ea"/>
                <a:cs typeface="+mn-cs"/>
              </a:rPr>
              <a:t> The film was shot in a cold, indoor studio setting in winter, which allowed the actors to shoot largely shirtless without dealing with outdoor, freezing conditions.</a:t>
            </a:r>
          </a:p>
          <a:p>
            <a:r>
              <a:rPr lang="en-GB" sz="1200" b="1" i="0" u="none" strike="noStrike" kern="1200" dirty="0">
                <a:solidFill>
                  <a:schemeClr val="tx1"/>
                </a:solidFill>
                <a:effectLst/>
                <a:latin typeface="+mn-lt"/>
                <a:ea typeface="+mn-ea"/>
                <a:cs typeface="+mn-cs"/>
              </a:rPr>
              <a:t>Visual Style ("Crush" Technique):</a:t>
            </a:r>
            <a:r>
              <a:rPr lang="en-GB" sz="1200" b="0" i="0" u="none" strike="noStrike" kern="1200" dirty="0">
                <a:solidFill>
                  <a:schemeClr val="tx1"/>
                </a:solidFill>
                <a:effectLst/>
                <a:latin typeface="+mn-lt"/>
                <a:ea typeface="+mn-ea"/>
                <a:cs typeface="+mn-cs"/>
              </a:rPr>
              <a:t> The film used a distinct, high-contrast, "crush" post-production technique to strengthen blacks and create the signature, gritty comic book aesthetic.</a:t>
            </a:r>
          </a:p>
          <a:p>
            <a:r>
              <a:rPr lang="en-GB" sz="1200" b="1" i="0" u="sng" strike="noStrike" kern="1200" dirty="0">
                <a:solidFill>
                  <a:schemeClr val="tx1"/>
                </a:solidFill>
                <a:effectLst/>
                <a:latin typeface="+mn-lt"/>
                <a:ea typeface="+mn-ea"/>
                <a:cs typeface="+mn-cs"/>
                <a:hlinkClick r:id="rId3"/>
              </a:rPr>
              <a:t>VFX Integration</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Almost all backgrounds, from the Persian army to the cliffs of Thermopylae, were added digitally over the blue/green screen footage.</a:t>
            </a:r>
          </a:p>
          <a:p>
            <a:r>
              <a:rPr lang="en-GB" sz="1200" b="1" i="0" u="none" strike="noStrike" kern="1200" dirty="0">
                <a:solidFill>
                  <a:schemeClr val="tx1"/>
                </a:solidFill>
                <a:effectLst/>
                <a:latin typeface="+mn-lt"/>
                <a:ea typeface="+mn-ea"/>
                <a:cs typeface="+mn-cs"/>
              </a:rPr>
              <a:t>Practical Props:</a:t>
            </a:r>
            <a:r>
              <a:rPr lang="en-GB" sz="1200" b="0" i="0" u="none" strike="noStrike" kern="1200" dirty="0">
                <a:solidFill>
                  <a:schemeClr val="tx1"/>
                </a:solidFill>
                <a:effectLst/>
                <a:latin typeface="+mn-lt"/>
                <a:ea typeface="+mn-ea"/>
                <a:cs typeface="+mn-cs"/>
              </a:rPr>
              <a:t> While the backgrounds were digital, practical props and partial sets (like rubble or specialized rock structures) were used for actor interaction.</a:t>
            </a:r>
          </a:p>
          <a:p>
            <a:r>
              <a:rPr lang="en-GB" sz="1200" b="1" i="0" u="none" strike="noStrike" kern="1200" dirty="0">
                <a:solidFill>
                  <a:schemeClr val="tx1"/>
                </a:solidFill>
                <a:effectLst/>
                <a:latin typeface="+mn-lt"/>
                <a:ea typeface="+mn-ea"/>
                <a:cs typeface="+mn-cs"/>
              </a:rPr>
              <a:t>The "Rabbit" Rock:</a:t>
            </a:r>
            <a:r>
              <a:rPr lang="en-GB" sz="1200" b="0" i="0" u="none" strike="noStrike" kern="1200" dirty="0">
                <a:solidFill>
                  <a:schemeClr val="tx1"/>
                </a:solidFill>
                <a:effectLst/>
                <a:latin typeface="+mn-lt"/>
                <a:ea typeface="+mn-ea"/>
                <a:cs typeface="+mn-cs"/>
              </a:rPr>
              <a:t> A single, multi-purpose, sculptured rock nicknamed "the rabbit" was used to represent multiple locations, including where Leonidas gives speeches or meets other leaders.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extensive use of digital technology allowed the production to create a fantastical, stylized, and violent world that would have been impossible or too expensive to shoot on location. </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7</a:t>
            </a:fld>
            <a:endParaRPr lang="en-GB"/>
          </a:p>
        </p:txBody>
      </p:sp>
    </p:spTree>
    <p:extLst>
      <p:ext uri="{BB962C8B-B14F-4D97-AF65-F5344CB8AC3E}">
        <p14:creationId xmlns:p14="http://schemas.microsoft.com/office/powerpoint/2010/main" val="2427185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dirty="0">
                <a:solidFill>
                  <a:schemeClr val="tx1"/>
                </a:solidFill>
                <a:effectLst/>
                <a:latin typeface="+mn-lt"/>
                <a:ea typeface="+mn-ea"/>
                <a:cs typeface="+mn-cs"/>
              </a:rPr>
              <a:t>Gravity 2013</a:t>
            </a:r>
          </a:p>
          <a:p>
            <a:r>
              <a:rPr lang="en-GB" sz="1200" b="0" i="0" u="none" strike="noStrike" kern="1200" dirty="0">
                <a:solidFill>
                  <a:schemeClr val="tx1"/>
                </a:solidFill>
                <a:effectLst/>
                <a:latin typeface="+mn-lt"/>
                <a:ea typeface="+mn-ea"/>
                <a:cs typeface="+mn-cs"/>
              </a:rPr>
              <a:t> was made almost entirely digitally (roughly 80% CGI) because it was the only way to accurately simulate the physics of microgravity, the complex, slow-moving camera shots desired by director Alfonso Cuarón, and the intense lighting conditions of outer space.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Here are the primary reasons for the heavy digital, 3D, and CGI approach:</a:t>
            </a:r>
          </a:p>
          <a:p>
            <a:r>
              <a:rPr lang="en-GB" sz="1200" b="1" i="0" u="none" strike="noStrike" kern="1200" dirty="0">
                <a:solidFill>
                  <a:schemeClr val="tx1"/>
                </a:solidFill>
                <a:effectLst/>
                <a:latin typeface="+mn-lt"/>
                <a:ea typeface="+mn-ea"/>
                <a:cs typeface="+mn-cs"/>
              </a:rPr>
              <a:t>Impossible Physical Feats:</a:t>
            </a:r>
            <a:r>
              <a:rPr lang="en-GB" sz="1200" b="0" i="0" u="none" strike="noStrike" kern="1200" dirty="0">
                <a:solidFill>
                  <a:schemeClr val="tx1"/>
                </a:solidFill>
                <a:effectLst/>
                <a:latin typeface="+mn-lt"/>
                <a:ea typeface="+mn-ea"/>
                <a:cs typeface="+mn-cs"/>
              </a:rPr>
              <a:t> Traditional filmmaking techniques (hanging actors from wires) could not convincingly replicate the feeling of true zero-gravity, where actors needed to tumble and float in any direction.</a:t>
            </a:r>
          </a:p>
          <a:p>
            <a:r>
              <a:rPr lang="en-GB" sz="1200" b="1" i="0" u="none" strike="noStrike" kern="1200" dirty="0">
                <a:solidFill>
                  <a:schemeClr val="tx1"/>
                </a:solidFill>
                <a:effectLst/>
                <a:latin typeface="+mn-lt"/>
                <a:ea typeface="+mn-ea"/>
                <a:cs typeface="+mn-cs"/>
              </a:rPr>
              <a:t>The "Light Box" Technique:</a:t>
            </a:r>
            <a:r>
              <a:rPr lang="en-GB" sz="1200" b="0" i="0" u="none" strike="noStrike" kern="1200" dirty="0">
                <a:solidFill>
                  <a:schemeClr val="tx1"/>
                </a:solidFill>
                <a:effectLst/>
                <a:latin typeface="+mn-lt"/>
                <a:ea typeface="+mn-ea"/>
                <a:cs typeface="+mn-cs"/>
              </a:rPr>
              <a:t> To create the necessary, rapidly changing lighting (reflection from the Earth, sun, and stars), the team built a 20x10 foot cube ("light box") lined with 1.8 million individually controlled LED lights. Actors were placed inside, and the lighting was synchronized with digital, 3D-animated backgrounds.</a:t>
            </a:r>
          </a:p>
          <a:p>
            <a:r>
              <a:rPr lang="en-GB" sz="1200" b="1" i="0" u="none" strike="noStrike" kern="1200" dirty="0">
                <a:solidFill>
                  <a:schemeClr val="tx1"/>
                </a:solidFill>
                <a:effectLst/>
                <a:latin typeface="+mn-lt"/>
                <a:ea typeface="+mn-ea"/>
                <a:cs typeface="+mn-cs"/>
              </a:rPr>
              <a:t>Intricate Camera Work:</a:t>
            </a:r>
            <a:r>
              <a:rPr lang="en-GB" sz="1200" b="0" i="0" u="none" strike="noStrike" kern="1200" dirty="0">
                <a:solidFill>
                  <a:schemeClr val="tx1"/>
                </a:solidFill>
                <a:effectLst/>
                <a:latin typeface="+mn-lt"/>
                <a:ea typeface="+mn-ea"/>
                <a:cs typeface="+mn-cs"/>
              </a:rPr>
              <a:t> The film relies on long, continuous, and complex shots. These were achieved using robotic arms, named "Iris," which moved the camera around the actors with precise, pre-programmed, and repeated movements that would be impossible with traditional, human-operated cameras.</a:t>
            </a:r>
          </a:p>
          <a:p>
            <a:r>
              <a:rPr lang="en-GB" sz="1200" b="1" i="0" u="none" strike="noStrike" kern="1200" dirty="0">
                <a:solidFill>
                  <a:schemeClr val="tx1"/>
                </a:solidFill>
                <a:effectLst/>
                <a:latin typeface="+mn-lt"/>
                <a:ea typeface="+mn-ea"/>
                <a:cs typeface="+mn-cs"/>
              </a:rPr>
              <a:t>Digital Costumes and Bodies:</a:t>
            </a:r>
            <a:r>
              <a:rPr lang="en-GB" sz="1200" b="0" i="0" u="none" strike="noStrike" kern="1200" dirty="0">
                <a:solidFill>
                  <a:schemeClr val="tx1"/>
                </a:solidFill>
                <a:effectLst/>
                <a:latin typeface="+mn-lt"/>
                <a:ea typeface="+mn-ea"/>
                <a:cs typeface="+mn-cs"/>
              </a:rPr>
              <a:t> For most of the film, only the faces of Sandra Bullock and George Clooney are real. The spacesuits, helmets, and even the bodies during complex, tumbling scenes were fully digital, created by </a:t>
            </a:r>
            <a:r>
              <a:rPr lang="en-GB" sz="1200" b="0" i="0" u="sng" strike="noStrike" kern="1200" dirty="0">
                <a:solidFill>
                  <a:schemeClr val="tx1"/>
                </a:solidFill>
                <a:effectLst/>
                <a:latin typeface="+mn-lt"/>
                <a:ea typeface="+mn-ea"/>
                <a:cs typeface="+mn-cs"/>
                <a:hlinkClick r:id="rId3"/>
              </a:rPr>
              <a:t>Framestore</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Visualizing the "Void":</a:t>
            </a:r>
            <a:r>
              <a:rPr lang="en-GB" sz="1200" b="0" i="0" u="none" strike="noStrike" kern="1200" dirty="0">
                <a:solidFill>
                  <a:schemeClr val="tx1"/>
                </a:solidFill>
                <a:effectLst/>
                <a:latin typeface="+mn-lt"/>
                <a:ea typeface="+mn-ea"/>
                <a:cs typeface="+mn-cs"/>
              </a:rPr>
              <a:t> The film was designed from the beginning as a 3D, immersive experience, where the digital environment was crucial to the narrative rather than just a special effect.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production took over four years, largely due to the need for inventing new technologies to make these digital scenes possible</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9</a:t>
            </a:fld>
            <a:endParaRPr lang="en-GB"/>
          </a:p>
        </p:txBody>
      </p:sp>
    </p:spTree>
    <p:extLst>
      <p:ext uri="{BB962C8B-B14F-4D97-AF65-F5344CB8AC3E}">
        <p14:creationId xmlns:p14="http://schemas.microsoft.com/office/powerpoint/2010/main" val="2646362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sng" strike="noStrike" kern="1200" dirty="0">
                <a:solidFill>
                  <a:schemeClr val="tx1"/>
                </a:solidFill>
                <a:effectLst/>
                <a:latin typeface="+mn-lt"/>
                <a:ea typeface="+mn-ea"/>
                <a:cs typeface="+mn-cs"/>
                <a:hlinkClick r:id="rId3"/>
              </a:rPr>
              <a:t>The Mandalorian 2019</a:t>
            </a:r>
          </a:p>
          <a:p>
            <a:r>
              <a:rPr lang="en-GB" sz="1200" b="0" i="0" u="none" strike="noStrike" kern="1200" dirty="0">
                <a:solidFill>
                  <a:schemeClr val="tx1"/>
                </a:solidFill>
                <a:effectLst/>
                <a:latin typeface="+mn-lt"/>
                <a:ea typeface="+mn-ea"/>
                <a:cs typeface="+mn-cs"/>
              </a:rPr>
              <a:t> pioneered </a:t>
            </a:r>
            <a:r>
              <a:rPr lang="en-GB" sz="1200" b="1" i="0" u="none" strike="noStrike" kern="1200" dirty="0">
                <a:solidFill>
                  <a:schemeClr val="tx1"/>
                </a:solidFill>
                <a:effectLst/>
                <a:latin typeface="+mn-lt"/>
                <a:ea typeface="+mn-ea"/>
                <a:cs typeface="+mn-cs"/>
              </a:rPr>
              <a:t>Virtual Production</a:t>
            </a:r>
            <a:r>
              <a:rPr lang="en-GB" sz="1200" b="0" i="0" u="none" strike="noStrike" kern="1200" dirty="0">
                <a:solidFill>
                  <a:schemeClr val="tx1"/>
                </a:solidFill>
                <a:effectLst/>
                <a:latin typeface="+mn-lt"/>
                <a:ea typeface="+mn-ea"/>
                <a:cs typeface="+mn-cs"/>
              </a:rPr>
              <a:t> using a revolutionary system called </a:t>
            </a:r>
            <a:r>
              <a:rPr lang="en-GB" sz="1200" b="1" i="0" u="none" strike="noStrike" kern="1200" dirty="0" err="1">
                <a:solidFill>
                  <a:schemeClr val="tx1"/>
                </a:solidFill>
                <a:effectLst/>
                <a:latin typeface="+mn-lt"/>
                <a:ea typeface="+mn-ea"/>
                <a:cs typeface="+mn-cs"/>
              </a:rPr>
              <a:t>StageCraft</a:t>
            </a:r>
            <a:r>
              <a:rPr lang="en-GB" sz="1200" b="0" i="0" u="none" strike="noStrike" kern="1200" dirty="0">
                <a:solidFill>
                  <a:schemeClr val="tx1"/>
                </a:solidFill>
                <a:effectLst/>
                <a:latin typeface="+mn-lt"/>
                <a:ea typeface="+mn-ea"/>
                <a:cs typeface="+mn-cs"/>
              </a:rPr>
              <a:t>, developed by </a:t>
            </a:r>
            <a:r>
              <a:rPr lang="en-GB" sz="1200" b="0" i="0" u="sng" strike="noStrike" kern="1200" dirty="0">
                <a:solidFill>
                  <a:schemeClr val="tx1"/>
                </a:solidFill>
                <a:effectLst/>
                <a:latin typeface="+mn-lt"/>
                <a:ea typeface="+mn-ea"/>
                <a:cs typeface="+mn-cs"/>
                <a:hlinkClick r:id="rId4"/>
              </a:rPr>
              <a:t>Industrial Light &amp; Magic (ILM)</a:t>
            </a:r>
            <a:r>
              <a:rPr lang="en-GB" sz="1200" b="0" i="0" u="none" strike="noStrike" kern="1200" dirty="0">
                <a:solidFill>
                  <a:schemeClr val="tx1"/>
                </a:solidFill>
                <a:effectLst/>
                <a:latin typeface="+mn-lt"/>
                <a:ea typeface="+mn-ea"/>
                <a:cs typeface="+mn-cs"/>
              </a:rPr>
              <a:t>. This technology replaced traditional green screens with a massive, immersive LED environment known as "</a:t>
            </a:r>
            <a:r>
              <a:rPr lang="en-GB" sz="1200" b="1" i="0" u="none" strike="noStrike" kern="1200" dirty="0">
                <a:solidFill>
                  <a:schemeClr val="tx1"/>
                </a:solidFill>
                <a:effectLst/>
                <a:latin typeface="+mn-lt"/>
                <a:ea typeface="+mn-ea"/>
                <a:cs typeface="+mn-cs"/>
              </a:rPr>
              <a:t>The Volume</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Structure</a:t>
            </a:r>
            <a:r>
              <a:rPr lang="en-GB" sz="1200" b="0" i="0" u="none" strike="noStrike" kern="1200" dirty="0">
                <a:solidFill>
                  <a:schemeClr val="tx1"/>
                </a:solidFill>
                <a:effectLst/>
                <a:latin typeface="+mn-lt"/>
                <a:ea typeface="+mn-ea"/>
                <a:cs typeface="+mn-cs"/>
              </a:rPr>
              <a:t>: A 20-foot tall, 75-foot diameter circular stage with a 270-degree </a:t>
            </a:r>
            <a:r>
              <a:rPr lang="en-GB" sz="1200" b="0" i="0" u="sng" strike="noStrike" kern="1200" dirty="0">
                <a:solidFill>
                  <a:schemeClr val="tx1"/>
                </a:solidFill>
                <a:effectLst/>
                <a:latin typeface="+mn-lt"/>
                <a:ea typeface="+mn-ea"/>
                <a:cs typeface="+mn-cs"/>
                <a:hlinkClick r:id="rId5"/>
              </a:rPr>
              <a:t>LED </a:t>
            </a:r>
            <a:r>
              <a:rPr lang="en-GB" sz="1200" b="0" i="0" u="sng" strike="noStrike" kern="1200" dirty="0" err="1">
                <a:solidFill>
                  <a:schemeClr val="tx1"/>
                </a:solidFill>
                <a:effectLst/>
                <a:latin typeface="+mn-lt"/>
                <a:ea typeface="+mn-ea"/>
                <a:cs typeface="+mn-cs"/>
                <a:hlinkClick r:id="rId5"/>
              </a:rPr>
              <a:t>wall</a:t>
            </a:r>
            <a:r>
              <a:rPr lang="en-GB" sz="1200" b="0" i="0" u="none" strike="noStrike" kern="1200" dirty="0" err="1">
                <a:solidFill>
                  <a:schemeClr val="tx1"/>
                </a:solidFill>
                <a:effectLst/>
                <a:latin typeface="+mn-lt"/>
                <a:ea typeface="+mn-ea"/>
                <a:cs typeface="+mn-cs"/>
              </a:rPr>
              <a:t>and</a:t>
            </a:r>
            <a:r>
              <a:rPr lang="en-GB" sz="1200" b="0" i="0" u="none" strike="noStrike" kern="1200" dirty="0">
                <a:solidFill>
                  <a:schemeClr val="tx1"/>
                </a:solidFill>
                <a:effectLst/>
                <a:latin typeface="+mn-lt"/>
                <a:ea typeface="+mn-ea"/>
                <a:cs typeface="+mn-cs"/>
              </a:rPr>
              <a:t> an LED ceiling.</a:t>
            </a:r>
          </a:p>
          <a:p>
            <a:r>
              <a:rPr lang="en-GB" sz="1200" b="1" i="0" u="none" strike="noStrike" kern="1200" dirty="0">
                <a:solidFill>
                  <a:schemeClr val="tx1"/>
                </a:solidFill>
                <a:effectLst/>
                <a:latin typeface="+mn-lt"/>
                <a:ea typeface="+mn-ea"/>
                <a:cs typeface="+mn-cs"/>
              </a:rPr>
              <a:t>Real-Time Rendering</a:t>
            </a:r>
            <a:r>
              <a:rPr lang="en-GB" sz="1200" b="0" i="0" u="none" strike="noStrike" kern="1200" dirty="0">
                <a:solidFill>
                  <a:schemeClr val="tx1"/>
                </a:solidFill>
                <a:effectLst/>
                <a:latin typeface="+mn-lt"/>
                <a:ea typeface="+mn-ea"/>
                <a:cs typeface="+mn-cs"/>
              </a:rPr>
              <a:t>: The backgrounds are rendered in real-time using the </a:t>
            </a:r>
            <a:r>
              <a:rPr lang="en-GB" sz="1200" b="0" i="0" u="sng" strike="noStrike" kern="1200" dirty="0">
                <a:solidFill>
                  <a:schemeClr val="tx1"/>
                </a:solidFill>
                <a:effectLst/>
                <a:latin typeface="+mn-lt"/>
                <a:ea typeface="+mn-ea"/>
                <a:cs typeface="+mn-cs"/>
                <a:hlinkClick r:id="rId6"/>
              </a:rPr>
              <a:t>Unreal Engine</a:t>
            </a:r>
            <a:r>
              <a:rPr lang="en-GB" sz="1200" b="0" i="0" u="none" strike="noStrike" kern="1200" dirty="0">
                <a:solidFill>
                  <a:schemeClr val="tx1"/>
                </a:solidFill>
                <a:effectLst/>
                <a:latin typeface="+mn-lt"/>
                <a:ea typeface="+mn-ea"/>
                <a:cs typeface="+mn-cs"/>
              </a:rPr>
              <a:t> from </a:t>
            </a:r>
            <a:r>
              <a:rPr lang="en-GB" sz="1200" b="0" i="0" u="sng" strike="noStrike" kern="1200" dirty="0">
                <a:solidFill>
                  <a:schemeClr val="tx1"/>
                </a:solidFill>
                <a:effectLst/>
                <a:latin typeface="+mn-lt"/>
                <a:ea typeface="+mn-ea"/>
                <a:cs typeface="+mn-cs"/>
                <a:hlinkClick r:id="rId7"/>
              </a:rPr>
              <a:t>Epic Games</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Parallax</a:t>
            </a:r>
            <a:r>
              <a:rPr lang="en-GB" sz="1200" b="0" i="0" u="none" strike="noStrike" kern="1200" dirty="0">
                <a:solidFill>
                  <a:schemeClr val="tx1"/>
                </a:solidFill>
                <a:effectLst/>
                <a:latin typeface="+mn-lt"/>
                <a:ea typeface="+mn-ea"/>
                <a:cs typeface="+mn-cs"/>
              </a:rPr>
              <a:t>: Advanced camera tracking ensures that the digital background shifts perspective perfectly as the camera moves, creating a convincing 3D effect in-camera.</a:t>
            </a:r>
          </a:p>
          <a:p>
            <a:r>
              <a:rPr lang="en-GB" sz="1200" b="1" i="0" u="none" strike="noStrike" kern="1200" dirty="0">
                <a:solidFill>
                  <a:schemeClr val="tx1"/>
                </a:solidFill>
                <a:effectLst/>
                <a:latin typeface="+mn-lt"/>
                <a:ea typeface="+mn-ea"/>
                <a:cs typeface="+mn-cs"/>
              </a:rPr>
              <a:t>Interactive Lighting</a:t>
            </a:r>
            <a:r>
              <a:rPr lang="en-GB" sz="1200" b="0" i="0" u="none" strike="noStrike" kern="1200" dirty="0">
                <a:solidFill>
                  <a:schemeClr val="tx1"/>
                </a:solidFill>
                <a:effectLst/>
                <a:latin typeface="+mn-lt"/>
                <a:ea typeface="+mn-ea"/>
                <a:cs typeface="+mn-cs"/>
              </a:rPr>
              <a:t>: The LED walls provide the primary light source for actors and physical sets, allowing for realistic reflections on shiny surfaces like Mando's </a:t>
            </a:r>
            <a:r>
              <a:rPr lang="en-GB" sz="1200" b="0" i="0" u="none" strike="noStrike" kern="1200" dirty="0" err="1">
                <a:solidFill>
                  <a:schemeClr val="tx1"/>
                </a:solidFill>
                <a:effectLst/>
                <a:latin typeface="+mn-lt"/>
                <a:ea typeface="+mn-ea"/>
                <a:cs typeface="+mn-cs"/>
              </a:rPr>
              <a:t>Beskar</a:t>
            </a:r>
            <a:r>
              <a:rPr lang="en-GB" sz="1200" b="0" i="0" u="none" strike="noStrike" kern="1200" dirty="0">
                <a:solidFill>
                  <a:schemeClr val="tx1"/>
                </a:solidFill>
                <a:effectLst/>
                <a:latin typeface="+mn-lt"/>
                <a:ea typeface="+mn-ea"/>
                <a:cs typeface="+mn-cs"/>
              </a:rPr>
              <a:t> armour. </a:t>
            </a:r>
          </a:p>
          <a:p>
            <a:endParaRPr lang="en-GB" sz="1200" i="0" u="none" strike="noStrike" kern="1200" dirty="0">
              <a:solidFill>
                <a:schemeClr val="tx1"/>
              </a:solidFill>
              <a:effectLst/>
              <a:latin typeface="+mn-lt"/>
              <a:ea typeface="+mn-ea"/>
              <a:cs typeface="+mn-cs"/>
            </a:endParaRPr>
          </a:p>
          <a:p>
            <a:r>
              <a:rPr lang="en-GB" sz="1200" i="0" u="none" strike="noStrike" kern="1200" dirty="0">
                <a:solidFill>
                  <a:schemeClr val="tx1"/>
                </a:solidFill>
                <a:effectLst/>
                <a:latin typeface="+mn-lt"/>
                <a:ea typeface="+mn-ea"/>
                <a:cs typeface="+mn-cs"/>
              </a:rPr>
              <a:t>Key Benefits</a:t>
            </a:r>
          </a:p>
          <a:p>
            <a:r>
              <a:rPr lang="en-GB" sz="1200" b="1" i="0" u="none" strike="noStrike" kern="1200" dirty="0">
                <a:solidFill>
                  <a:schemeClr val="tx1"/>
                </a:solidFill>
                <a:effectLst/>
                <a:latin typeface="+mn-lt"/>
                <a:ea typeface="+mn-ea"/>
                <a:cs typeface="+mn-cs"/>
              </a:rPr>
              <a:t>In-Camera Visual Effects (ICVFX)</a:t>
            </a:r>
            <a:r>
              <a:rPr lang="en-GB" sz="1200" b="0" i="0" u="none" strike="noStrike" kern="1200" dirty="0">
                <a:solidFill>
                  <a:schemeClr val="tx1"/>
                </a:solidFill>
                <a:effectLst/>
                <a:latin typeface="+mn-lt"/>
                <a:ea typeface="+mn-ea"/>
                <a:cs typeface="+mn-cs"/>
              </a:rPr>
              <a:t>: Much of the final footage is captured directly on set, significantly reducing the need for post-production compositing.</a:t>
            </a:r>
          </a:p>
          <a:p>
            <a:r>
              <a:rPr lang="en-GB" sz="1200" b="1" i="0" u="none" strike="noStrike" kern="1200" dirty="0">
                <a:solidFill>
                  <a:schemeClr val="tx1"/>
                </a:solidFill>
                <a:effectLst/>
                <a:latin typeface="+mn-lt"/>
                <a:ea typeface="+mn-ea"/>
                <a:cs typeface="+mn-cs"/>
              </a:rPr>
              <a:t>Creative Freedom</a:t>
            </a:r>
            <a:r>
              <a:rPr lang="en-GB" sz="1200" b="0" i="0" u="none" strike="noStrike" kern="1200" dirty="0">
                <a:solidFill>
                  <a:schemeClr val="tx1"/>
                </a:solidFill>
                <a:effectLst/>
                <a:latin typeface="+mn-lt"/>
                <a:ea typeface="+mn-ea"/>
                <a:cs typeface="+mn-cs"/>
              </a:rPr>
              <a:t>: Directors and cinematographers can change the time of day, weather, or entire planets with a single computer command.</a:t>
            </a:r>
          </a:p>
          <a:p>
            <a:r>
              <a:rPr lang="en-GB" sz="1200" b="1" i="0" u="none" strike="noStrike" kern="1200" dirty="0">
                <a:solidFill>
                  <a:schemeClr val="tx1"/>
                </a:solidFill>
                <a:effectLst/>
                <a:latin typeface="+mn-lt"/>
                <a:ea typeface="+mn-ea"/>
                <a:cs typeface="+mn-cs"/>
              </a:rPr>
              <a:t>Actor Immersion</a:t>
            </a:r>
            <a:r>
              <a:rPr lang="en-GB" sz="1200" b="0" i="0" u="none" strike="noStrike" kern="1200" dirty="0">
                <a:solidFill>
                  <a:schemeClr val="tx1"/>
                </a:solidFill>
                <a:effectLst/>
                <a:latin typeface="+mn-lt"/>
                <a:ea typeface="+mn-ea"/>
                <a:cs typeface="+mn-cs"/>
              </a:rPr>
              <a:t>: Unlike acting against a blank green screen, performers can actually see the alien worlds they are in, leading to more natural performances. </a:t>
            </a:r>
          </a:p>
          <a:p>
            <a:endParaRPr lang="en-GB" sz="1200" i="0" u="none" strike="noStrike" kern="1200" dirty="0">
              <a:solidFill>
                <a:schemeClr val="tx1"/>
              </a:solidFill>
              <a:effectLst/>
              <a:latin typeface="+mn-lt"/>
              <a:ea typeface="+mn-ea"/>
              <a:cs typeface="+mn-cs"/>
            </a:endParaRPr>
          </a:p>
          <a:p>
            <a:r>
              <a:rPr lang="en-GB" sz="1200" i="0" u="none" strike="noStrike" kern="1200" dirty="0">
                <a:solidFill>
                  <a:schemeClr val="tx1"/>
                </a:solidFill>
                <a:effectLst/>
                <a:latin typeface="+mn-lt"/>
                <a:ea typeface="+mn-ea"/>
                <a:cs typeface="+mn-cs"/>
              </a:rPr>
              <a:t>Additional Digital Innovations</a:t>
            </a:r>
          </a:p>
          <a:p>
            <a:r>
              <a:rPr lang="en-GB" sz="1200" b="1" i="0" u="none" strike="noStrike" kern="1200" dirty="0">
                <a:solidFill>
                  <a:schemeClr val="tx1"/>
                </a:solidFill>
                <a:effectLst/>
                <a:latin typeface="+mn-lt"/>
                <a:ea typeface="+mn-ea"/>
                <a:cs typeface="+mn-cs"/>
              </a:rPr>
              <a:t>Virtual Scouting</a:t>
            </a:r>
            <a:r>
              <a:rPr lang="en-GB" sz="1200" b="0" i="0" u="none" strike="noStrike" kern="1200" dirty="0">
                <a:solidFill>
                  <a:schemeClr val="tx1"/>
                </a:solidFill>
                <a:effectLst/>
                <a:latin typeface="+mn-lt"/>
                <a:ea typeface="+mn-ea"/>
                <a:cs typeface="+mn-cs"/>
              </a:rPr>
              <a:t>: Directors use </a:t>
            </a:r>
            <a:r>
              <a:rPr lang="en-GB" sz="1200" b="0" i="0" u="sng" strike="noStrike" kern="1200" dirty="0">
                <a:solidFill>
                  <a:schemeClr val="tx1"/>
                </a:solidFill>
                <a:effectLst/>
                <a:latin typeface="+mn-lt"/>
                <a:ea typeface="+mn-ea"/>
                <a:cs typeface="+mn-cs"/>
                <a:hlinkClick r:id="rId8"/>
              </a:rPr>
              <a:t>VR headsets</a:t>
            </a:r>
            <a:r>
              <a:rPr lang="en-GB" sz="1200" b="0" i="0" u="none" strike="noStrike" kern="1200" dirty="0">
                <a:solidFill>
                  <a:schemeClr val="tx1"/>
                </a:solidFill>
                <a:effectLst/>
                <a:latin typeface="+mn-lt"/>
                <a:ea typeface="+mn-ea"/>
                <a:cs typeface="+mn-cs"/>
              </a:rPr>
              <a:t> to "scout" digital locations and plan shots before ever arriving on the physical set.</a:t>
            </a:r>
          </a:p>
          <a:p>
            <a:r>
              <a:rPr lang="en-GB" sz="1200" b="1" i="0" u="none" strike="noStrike" kern="1200" dirty="0">
                <a:solidFill>
                  <a:schemeClr val="tx1"/>
                </a:solidFill>
                <a:effectLst/>
                <a:latin typeface="+mn-lt"/>
                <a:ea typeface="+mn-ea"/>
                <a:cs typeface="+mn-cs"/>
              </a:rPr>
              <a:t>Digital Resurrections</a:t>
            </a:r>
            <a:r>
              <a:rPr lang="en-GB" sz="1200" b="0" i="0" u="none" strike="noStrike" kern="1200" dirty="0">
                <a:solidFill>
                  <a:schemeClr val="tx1"/>
                </a:solidFill>
                <a:effectLst/>
                <a:latin typeface="+mn-lt"/>
                <a:ea typeface="+mn-ea"/>
                <a:cs typeface="+mn-cs"/>
              </a:rPr>
              <a:t>: The series used machine learning and </a:t>
            </a:r>
            <a:r>
              <a:rPr lang="en-GB" sz="1200" b="0" i="0" u="sng" strike="noStrike" kern="1200" dirty="0">
                <a:solidFill>
                  <a:schemeClr val="tx1"/>
                </a:solidFill>
                <a:effectLst/>
                <a:latin typeface="+mn-lt"/>
                <a:ea typeface="+mn-ea"/>
                <a:cs typeface="+mn-cs"/>
                <a:hlinkClick r:id="rId9"/>
              </a:rPr>
              <a:t>AI voice cloning</a:t>
            </a:r>
            <a:r>
              <a:rPr lang="en-GB" sz="1200" b="0" i="0" u="none" strike="noStrike" kern="1200" dirty="0">
                <a:solidFill>
                  <a:schemeClr val="tx1"/>
                </a:solidFill>
                <a:effectLst/>
                <a:latin typeface="+mn-lt"/>
                <a:ea typeface="+mn-ea"/>
                <a:cs typeface="+mn-cs"/>
              </a:rPr>
              <a:t> (via </a:t>
            </a:r>
            <a:r>
              <a:rPr lang="en-GB" sz="1200" b="1" i="0" u="none" strike="noStrike" kern="1200" dirty="0" err="1">
                <a:solidFill>
                  <a:schemeClr val="tx1"/>
                </a:solidFill>
                <a:effectLst/>
                <a:latin typeface="+mn-lt"/>
                <a:ea typeface="+mn-ea"/>
                <a:cs typeface="+mn-cs"/>
              </a:rPr>
              <a:t>Respeecher</a:t>
            </a:r>
            <a:r>
              <a:rPr lang="en-GB" sz="1200" b="0" i="0" u="none" strike="noStrike" kern="1200" dirty="0">
                <a:solidFill>
                  <a:schemeClr val="tx1"/>
                </a:solidFill>
                <a:effectLst/>
                <a:latin typeface="+mn-lt"/>
                <a:ea typeface="+mn-ea"/>
                <a:cs typeface="+mn-cs"/>
              </a:rPr>
              <a:t>) to recreate a young Luke Skywalker, blending body doubles with deepfake algorithms trained on archival footage</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11</a:t>
            </a:fld>
            <a:endParaRPr lang="en-GB"/>
          </a:p>
        </p:txBody>
      </p:sp>
    </p:spTree>
    <p:extLst>
      <p:ext uri="{BB962C8B-B14F-4D97-AF65-F5344CB8AC3E}">
        <p14:creationId xmlns:p14="http://schemas.microsoft.com/office/powerpoint/2010/main" val="2923277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Chroma keying is a visual effects technique that removes a specific colour from a video or image, making it transparent so another background can be layered behind it</a:t>
            </a:r>
          </a:p>
          <a:p>
            <a:r>
              <a:rPr lang="en-GB" sz="1200" b="0" i="0" u="none" strike="noStrike" kern="1200" dirty="0">
                <a:solidFill>
                  <a:schemeClr val="tx1"/>
                </a:solidFill>
                <a:effectLst/>
                <a:latin typeface="+mn-lt"/>
                <a:ea typeface="+mn-ea"/>
                <a:cs typeface="+mn-cs"/>
              </a:rPr>
              <a:t>. While any solid colour can technically be used, </a:t>
            </a:r>
            <a:r>
              <a:rPr lang="en-GB" b="1" dirty="0">
                <a:effectLst/>
              </a:rPr>
              <a:t>Green</a:t>
            </a:r>
            <a:r>
              <a:rPr lang="en-GB" dirty="0"/>
              <a:t> and </a:t>
            </a:r>
            <a:r>
              <a:rPr lang="en-GB" b="1" dirty="0">
                <a:effectLst/>
              </a:rPr>
              <a:t>Blue</a:t>
            </a:r>
            <a:r>
              <a:rPr lang="en-GB" dirty="0"/>
              <a:t> are the industry standards for specific scientific reasons</a:t>
            </a:r>
          </a:p>
          <a:p>
            <a:endParaRPr lang="en-GB" dirty="0"/>
          </a:p>
          <a:p>
            <a:r>
              <a:rPr lang="en-GB" sz="1200" i="0" u="none" strike="noStrike" kern="1200" dirty="0">
                <a:solidFill>
                  <a:schemeClr val="tx1"/>
                </a:solidFill>
                <a:effectLst/>
                <a:latin typeface="+mn-lt"/>
                <a:ea typeface="+mn-ea"/>
                <a:cs typeface="+mn-cs"/>
              </a:rPr>
              <a:t>1. Why Green and Blue?</a:t>
            </a:r>
          </a:p>
          <a:p>
            <a:r>
              <a:rPr lang="en-GB" sz="1200" b="1" i="0" u="none" strike="noStrike" kern="1200" dirty="0">
                <a:solidFill>
                  <a:schemeClr val="tx1"/>
                </a:solidFill>
                <a:effectLst/>
                <a:latin typeface="+mn-lt"/>
                <a:ea typeface="+mn-ea"/>
                <a:cs typeface="+mn-cs"/>
              </a:rPr>
              <a:t>Skin Tone Contrast:</a:t>
            </a:r>
            <a:r>
              <a:rPr lang="en-GB" sz="1200" b="0" i="0" u="none" strike="noStrike" kern="1200" dirty="0">
                <a:solidFill>
                  <a:schemeClr val="tx1"/>
                </a:solidFill>
                <a:effectLst/>
                <a:latin typeface="+mn-lt"/>
                <a:ea typeface="+mn-ea"/>
                <a:cs typeface="+mn-cs"/>
              </a:rPr>
              <a:t> Human skin tones primarily consist of red and pink hues. Green and blue are on the </a:t>
            </a:r>
            <a:r>
              <a:rPr lang="en-GB" sz="1200" b="0" i="0" u="sng" strike="noStrike" kern="1200" dirty="0">
                <a:solidFill>
                  <a:schemeClr val="tx1"/>
                </a:solidFill>
                <a:effectLst/>
                <a:latin typeface="+mn-lt"/>
                <a:ea typeface="+mn-ea"/>
                <a:cs typeface="+mn-cs"/>
                <a:hlinkClick r:id="rId3"/>
              </a:rPr>
              <a:t>opposite side of the colour wheel</a:t>
            </a:r>
            <a:r>
              <a:rPr lang="en-GB" sz="1200" b="0" i="0" u="none" strike="noStrike" kern="1200" dirty="0">
                <a:solidFill>
                  <a:schemeClr val="tx1"/>
                </a:solidFill>
                <a:effectLst/>
                <a:latin typeface="+mn-lt"/>
                <a:ea typeface="+mn-ea"/>
                <a:cs typeface="+mn-cs"/>
              </a:rPr>
              <a:t>. Using a contrasting colour ensures that the subject doesn’t accidentally disappear when the background is "keyed out".</a:t>
            </a:r>
          </a:p>
          <a:p>
            <a:r>
              <a:rPr lang="en-GB" sz="1200" b="1" i="0" u="none" strike="noStrike" kern="1200" dirty="0">
                <a:solidFill>
                  <a:schemeClr val="tx1"/>
                </a:solidFill>
                <a:effectLst/>
                <a:latin typeface="+mn-lt"/>
                <a:ea typeface="+mn-ea"/>
                <a:cs typeface="+mn-cs"/>
              </a:rPr>
              <a:t>Digital Sensitivity:</a:t>
            </a:r>
            <a:r>
              <a:rPr lang="en-GB" sz="1200" b="0" i="0" u="none" strike="noStrike" kern="1200" dirty="0">
                <a:solidFill>
                  <a:schemeClr val="tx1"/>
                </a:solidFill>
                <a:effectLst/>
                <a:latin typeface="+mn-lt"/>
                <a:ea typeface="+mn-ea"/>
                <a:cs typeface="+mn-cs"/>
              </a:rPr>
              <a:t> Modern digital camera sensors use a </a:t>
            </a:r>
            <a:r>
              <a:rPr lang="en-GB" sz="1200" b="1" i="0" u="none" strike="noStrike" kern="1200" dirty="0">
                <a:solidFill>
                  <a:schemeClr val="tx1"/>
                </a:solidFill>
                <a:effectLst/>
                <a:latin typeface="+mn-lt"/>
                <a:ea typeface="+mn-ea"/>
                <a:cs typeface="+mn-cs"/>
              </a:rPr>
              <a:t>Bayer Pattern</a:t>
            </a:r>
            <a:r>
              <a:rPr lang="en-GB" sz="1200" b="0" i="0" u="none" strike="noStrike" kern="1200" dirty="0">
                <a:solidFill>
                  <a:schemeClr val="tx1"/>
                </a:solidFill>
                <a:effectLst/>
                <a:latin typeface="+mn-lt"/>
                <a:ea typeface="+mn-ea"/>
                <a:cs typeface="+mn-cs"/>
              </a:rPr>
              <a:t>, which contains twice as many green-sensitive pixels as red or blue. This makes green the cleanest colour to remove with the least "noise" or grain.</a:t>
            </a:r>
          </a:p>
          <a:p>
            <a:r>
              <a:rPr lang="en-GB" sz="1200" b="1" i="0" u="none" strike="noStrike" kern="1200" dirty="0">
                <a:solidFill>
                  <a:schemeClr val="tx1"/>
                </a:solidFill>
                <a:effectLst/>
                <a:latin typeface="+mn-lt"/>
                <a:ea typeface="+mn-ea"/>
                <a:cs typeface="+mn-cs"/>
              </a:rPr>
              <a:t>Luminosity:</a:t>
            </a:r>
            <a:r>
              <a:rPr lang="en-GB" sz="1200" b="0" i="0" u="none" strike="noStrike" kern="1200" dirty="0">
                <a:solidFill>
                  <a:schemeClr val="tx1"/>
                </a:solidFill>
                <a:effectLst/>
                <a:latin typeface="+mn-lt"/>
                <a:ea typeface="+mn-ea"/>
                <a:cs typeface="+mn-cs"/>
              </a:rPr>
              <a:t> Green is the brightest of the three primary colours (RGB), meaning it requires less light to reach a usable exposure compared to blue. </a:t>
            </a:r>
          </a:p>
          <a:p>
            <a:endParaRPr lang="en-GB" sz="1200" i="0" u="none" strike="noStrike" kern="1200" dirty="0">
              <a:solidFill>
                <a:schemeClr val="tx1"/>
              </a:solidFill>
              <a:effectLst/>
              <a:latin typeface="+mn-lt"/>
              <a:ea typeface="+mn-ea"/>
              <a:cs typeface="+mn-cs"/>
            </a:endParaRPr>
          </a:p>
          <a:p>
            <a:r>
              <a:rPr lang="en-GB" sz="1200" i="0" u="none" strike="noStrike" kern="1200" dirty="0">
                <a:solidFill>
                  <a:schemeClr val="tx1"/>
                </a:solidFill>
                <a:effectLst/>
                <a:latin typeface="+mn-lt"/>
                <a:ea typeface="+mn-ea"/>
                <a:cs typeface="+mn-cs"/>
              </a:rPr>
              <a:t>2. When to Use Which Colour</a:t>
            </a:r>
          </a:p>
          <a:p>
            <a:r>
              <a:rPr lang="en-GB" sz="1200" b="0" i="0" u="none" strike="noStrike" kern="1200" dirty="0">
                <a:solidFill>
                  <a:schemeClr val="tx1"/>
                </a:solidFill>
                <a:effectLst/>
                <a:latin typeface="+mn-lt"/>
                <a:ea typeface="+mn-ea"/>
                <a:cs typeface="+mn-cs"/>
              </a:rPr>
              <a:t>The choice depends entirely on what your subject is wearing or what props are in the scene:</a:t>
            </a:r>
          </a:p>
          <a:p>
            <a:r>
              <a:rPr lang="en-GB" sz="1200" b="1" i="0" u="none" strike="noStrike" kern="1200" dirty="0">
                <a:solidFill>
                  <a:schemeClr val="tx1"/>
                </a:solidFill>
                <a:effectLst/>
                <a:latin typeface="+mn-lt"/>
                <a:ea typeface="+mn-ea"/>
                <a:cs typeface="+mn-cs"/>
              </a:rPr>
              <a:t>Use </a:t>
            </a:r>
            <a:r>
              <a:rPr lang="en-GB" sz="1200" b="0" i="0" u="sng" strike="noStrike" kern="1200" dirty="0">
                <a:solidFill>
                  <a:schemeClr val="tx1"/>
                </a:solidFill>
                <a:effectLst/>
                <a:latin typeface="+mn-lt"/>
                <a:ea typeface="+mn-ea"/>
                <a:cs typeface="+mn-cs"/>
                <a:hlinkClick r:id="rId4"/>
              </a:rPr>
              <a:t>Chroma Key Green</a:t>
            </a:r>
            <a:r>
              <a:rPr lang="en-GB" sz="1200" b="1" i="0" u="none" strike="noStrike" kern="1200" dirty="0">
                <a:solidFill>
                  <a:schemeClr val="tx1"/>
                </a:solidFill>
                <a:effectLst/>
                <a:latin typeface="+mn-lt"/>
                <a:ea typeface="+mn-ea"/>
                <a:cs typeface="+mn-cs"/>
              </a:rPr>
              <a:t> for:</a:t>
            </a:r>
            <a:endParaRPr lang="en-GB" sz="1200" b="0" i="0" u="none" strike="noStrike" kern="1200" dirty="0">
              <a:solidFill>
                <a:schemeClr val="tx1"/>
              </a:solidFill>
              <a:effectLst/>
              <a:latin typeface="+mn-lt"/>
              <a:ea typeface="+mn-ea"/>
              <a:cs typeface="+mn-cs"/>
            </a:endParaRPr>
          </a:p>
          <a:p>
            <a:pPr lvl="1"/>
            <a:r>
              <a:rPr lang="en-GB" sz="1200" b="0" i="0" u="none" strike="noStrike" kern="1200" dirty="0">
                <a:solidFill>
                  <a:schemeClr val="tx1"/>
                </a:solidFill>
                <a:effectLst/>
                <a:latin typeface="+mn-lt"/>
                <a:ea typeface="+mn-ea"/>
                <a:cs typeface="+mn-cs"/>
              </a:rPr>
              <a:t>Most digital video productions (it's the default for most software).</a:t>
            </a:r>
          </a:p>
          <a:p>
            <a:pPr lvl="1"/>
            <a:r>
              <a:rPr lang="en-GB" sz="1200" b="0" i="0" u="none" strike="noStrike" kern="1200" dirty="0">
                <a:solidFill>
                  <a:schemeClr val="tx1"/>
                </a:solidFill>
                <a:effectLst/>
                <a:latin typeface="+mn-lt"/>
                <a:ea typeface="+mn-ea"/>
                <a:cs typeface="+mn-cs"/>
              </a:rPr>
              <a:t>Daytime scenes or high-energy, brightly lit environments.</a:t>
            </a:r>
          </a:p>
          <a:p>
            <a:pPr lvl="1"/>
            <a:r>
              <a:rPr lang="en-GB" sz="1200" b="0" i="0" u="none" strike="noStrike" kern="1200" dirty="0">
                <a:solidFill>
                  <a:schemeClr val="tx1"/>
                </a:solidFill>
                <a:effectLst/>
                <a:latin typeface="+mn-lt"/>
                <a:ea typeface="+mn-ea"/>
                <a:cs typeface="+mn-cs"/>
              </a:rPr>
              <a:t>Subjects wearing any colour </a:t>
            </a:r>
            <a:r>
              <a:rPr lang="en-GB" sz="1200" b="0" i="1" u="none" strike="noStrike" kern="1200" dirty="0">
                <a:solidFill>
                  <a:schemeClr val="tx1"/>
                </a:solidFill>
                <a:effectLst/>
                <a:latin typeface="+mn-lt"/>
                <a:ea typeface="+mn-ea"/>
                <a:cs typeface="+mn-cs"/>
              </a:rPr>
              <a:t>except</a:t>
            </a:r>
            <a:r>
              <a:rPr lang="en-GB" sz="1200" b="0" i="0" u="none" strike="noStrike" kern="1200" dirty="0">
                <a:solidFill>
                  <a:schemeClr val="tx1"/>
                </a:solidFill>
                <a:effectLst/>
                <a:latin typeface="+mn-lt"/>
                <a:ea typeface="+mn-ea"/>
                <a:cs typeface="+mn-cs"/>
              </a:rPr>
              <a:t> green.</a:t>
            </a:r>
          </a:p>
          <a:p>
            <a:r>
              <a:rPr lang="en-GB" sz="1200" b="1" i="0" u="none" strike="noStrike" kern="1200" dirty="0">
                <a:solidFill>
                  <a:schemeClr val="tx1"/>
                </a:solidFill>
                <a:effectLst/>
                <a:latin typeface="+mn-lt"/>
                <a:ea typeface="+mn-ea"/>
                <a:cs typeface="+mn-cs"/>
              </a:rPr>
              <a:t>Use </a:t>
            </a:r>
            <a:r>
              <a:rPr lang="en-GB" sz="1200" b="0" i="0" u="sng" strike="noStrike" kern="1200" dirty="0">
                <a:solidFill>
                  <a:schemeClr val="tx1"/>
                </a:solidFill>
                <a:effectLst/>
                <a:latin typeface="+mn-lt"/>
                <a:ea typeface="+mn-ea"/>
                <a:cs typeface="+mn-cs"/>
                <a:hlinkClick r:id="rId5"/>
              </a:rPr>
              <a:t>Chroma Key Blue</a:t>
            </a:r>
            <a:r>
              <a:rPr lang="en-GB" sz="1200" b="1" i="0" u="none" strike="noStrike" kern="1200" dirty="0">
                <a:solidFill>
                  <a:schemeClr val="tx1"/>
                </a:solidFill>
                <a:effectLst/>
                <a:latin typeface="+mn-lt"/>
                <a:ea typeface="+mn-ea"/>
                <a:cs typeface="+mn-cs"/>
              </a:rPr>
              <a:t> for:</a:t>
            </a:r>
            <a:endParaRPr lang="en-GB" sz="1200" b="0" i="0" u="none" strike="noStrike" kern="1200" dirty="0">
              <a:solidFill>
                <a:schemeClr val="tx1"/>
              </a:solidFill>
              <a:effectLst/>
              <a:latin typeface="+mn-lt"/>
              <a:ea typeface="+mn-ea"/>
              <a:cs typeface="+mn-cs"/>
            </a:endParaRPr>
          </a:p>
          <a:p>
            <a:pPr lvl="1"/>
            <a:r>
              <a:rPr lang="en-GB" sz="1200" b="0" i="0" u="none" strike="noStrike" kern="1200" dirty="0">
                <a:solidFill>
                  <a:schemeClr val="tx1"/>
                </a:solidFill>
                <a:effectLst/>
                <a:latin typeface="+mn-lt"/>
                <a:ea typeface="+mn-ea"/>
                <a:cs typeface="+mn-cs"/>
              </a:rPr>
              <a:t>Subjects with blonde hair (green can "spill" into light hair and look sickly).</a:t>
            </a:r>
          </a:p>
          <a:p>
            <a:pPr lvl="1"/>
            <a:r>
              <a:rPr lang="en-GB" sz="1200" b="0" i="0" u="none" strike="noStrike" kern="1200" dirty="0">
                <a:solidFill>
                  <a:schemeClr val="tx1"/>
                </a:solidFill>
                <a:effectLst/>
                <a:latin typeface="+mn-lt"/>
                <a:ea typeface="+mn-ea"/>
                <a:cs typeface="+mn-cs"/>
              </a:rPr>
              <a:t>Scenes containing green foliage or costumes (e.g., the Green Goblin).</a:t>
            </a:r>
          </a:p>
          <a:p>
            <a:pPr lvl="1"/>
            <a:r>
              <a:rPr lang="en-GB" sz="1200" b="0" i="0" u="none" strike="noStrike" kern="1200" dirty="0">
                <a:solidFill>
                  <a:schemeClr val="tx1"/>
                </a:solidFill>
                <a:effectLst/>
                <a:latin typeface="+mn-lt"/>
                <a:ea typeface="+mn-ea"/>
                <a:cs typeface="+mn-cs"/>
              </a:rPr>
              <a:t>Darker, "moodier" scenes or night-time composites, as blue is less reflective than green. </a:t>
            </a:r>
          </a:p>
          <a:p>
            <a:endParaRPr lang="en-GB" sz="1200" i="0" u="none" strike="noStrike" kern="1200" dirty="0">
              <a:solidFill>
                <a:schemeClr val="tx1"/>
              </a:solidFill>
              <a:effectLst/>
              <a:latin typeface="+mn-lt"/>
              <a:ea typeface="+mn-ea"/>
              <a:cs typeface="+mn-cs"/>
            </a:endParaRPr>
          </a:p>
          <a:p>
            <a:r>
              <a:rPr lang="en-GB" sz="1200" i="0" u="none" strike="noStrike" kern="1200" dirty="0">
                <a:solidFill>
                  <a:schemeClr val="tx1"/>
                </a:solidFill>
                <a:effectLst/>
                <a:latin typeface="+mn-lt"/>
                <a:ea typeface="+mn-ea"/>
                <a:cs typeface="+mn-cs"/>
              </a:rPr>
              <a:t>3. Key Concepts</a:t>
            </a:r>
          </a:p>
          <a:p>
            <a:r>
              <a:rPr lang="en-GB" sz="1200" b="1" i="0" u="none" strike="noStrike" kern="1200" dirty="0">
                <a:solidFill>
                  <a:schemeClr val="tx1"/>
                </a:solidFill>
                <a:effectLst/>
                <a:latin typeface="+mn-lt"/>
                <a:ea typeface="+mn-ea"/>
                <a:cs typeface="+mn-cs"/>
              </a:rPr>
              <a:t>Spill:</a:t>
            </a:r>
            <a:r>
              <a:rPr lang="en-GB" sz="1200" b="0" i="0" u="none" strike="noStrike" kern="1200" dirty="0">
                <a:solidFill>
                  <a:schemeClr val="tx1"/>
                </a:solidFill>
                <a:effectLst/>
                <a:latin typeface="+mn-lt"/>
                <a:ea typeface="+mn-ea"/>
                <a:cs typeface="+mn-cs"/>
              </a:rPr>
              <a:t> This is when the background colour reflects onto the subject’s edges. High-quality </a:t>
            </a:r>
            <a:r>
              <a:rPr lang="en-GB" sz="1200" b="0" i="0" u="sng" strike="noStrike" kern="1200" dirty="0">
                <a:solidFill>
                  <a:schemeClr val="tx1"/>
                </a:solidFill>
                <a:effectLst/>
                <a:latin typeface="+mn-lt"/>
                <a:ea typeface="+mn-ea"/>
                <a:cs typeface="+mn-cs"/>
                <a:hlinkClick r:id="rId6"/>
              </a:rPr>
              <a:t>chroma key paint</a:t>
            </a:r>
            <a:r>
              <a:rPr lang="en-GB" sz="1200" b="0" i="0" u="none" strike="noStrike" kern="1200" dirty="0">
                <a:solidFill>
                  <a:schemeClr val="tx1"/>
                </a:solidFill>
                <a:effectLst/>
                <a:latin typeface="+mn-lt"/>
                <a:ea typeface="+mn-ea"/>
                <a:cs typeface="+mn-cs"/>
              </a:rPr>
              <a:t> or matte fabric helps reduce this.</a:t>
            </a:r>
          </a:p>
          <a:p>
            <a:r>
              <a:rPr lang="en-GB" sz="1200" b="1" i="0" u="none" strike="noStrike" kern="1200" dirty="0">
                <a:solidFill>
                  <a:schemeClr val="tx1"/>
                </a:solidFill>
                <a:effectLst/>
                <a:latin typeface="+mn-lt"/>
                <a:ea typeface="+mn-ea"/>
                <a:cs typeface="+mn-cs"/>
              </a:rPr>
              <a:t>The "Golden Rule":</a:t>
            </a:r>
            <a:r>
              <a:rPr lang="en-GB" sz="1200" b="0" i="0" u="none" strike="noStrike" kern="1200" dirty="0">
                <a:solidFill>
                  <a:schemeClr val="tx1"/>
                </a:solidFill>
                <a:effectLst/>
                <a:latin typeface="+mn-lt"/>
                <a:ea typeface="+mn-ea"/>
                <a:cs typeface="+mn-cs"/>
              </a:rPr>
              <a:t> Never wear clothing that matches your screen. If you wear a green shirt on a green screen, you will appear as a floating head.</a:t>
            </a:r>
          </a:p>
          <a:p>
            <a:r>
              <a:rPr lang="en-GB" sz="1200" b="1" i="0" u="none" strike="noStrike" kern="1200" dirty="0">
                <a:solidFill>
                  <a:schemeClr val="tx1"/>
                </a:solidFill>
                <a:effectLst/>
                <a:latin typeface="+mn-lt"/>
                <a:ea typeface="+mn-ea"/>
                <a:cs typeface="+mn-cs"/>
              </a:rPr>
              <a:t>Lighting:</a:t>
            </a:r>
            <a:r>
              <a:rPr lang="en-GB" sz="1200" b="0" i="0" u="none" strike="noStrike" kern="1200" dirty="0">
                <a:solidFill>
                  <a:schemeClr val="tx1"/>
                </a:solidFill>
                <a:effectLst/>
                <a:latin typeface="+mn-lt"/>
                <a:ea typeface="+mn-ea"/>
                <a:cs typeface="+mn-cs"/>
              </a:rPr>
              <a:t> The screen must be lit as evenly as possible to avoid "hot spots" (areas that are too bright) or shadows, which the software may fail to recognize as the key colour</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14</a:t>
            </a:fld>
            <a:endParaRPr lang="en-GB"/>
          </a:p>
        </p:txBody>
      </p:sp>
    </p:spTree>
    <p:extLst>
      <p:ext uri="{BB962C8B-B14F-4D97-AF65-F5344CB8AC3E}">
        <p14:creationId xmlns:p14="http://schemas.microsoft.com/office/powerpoint/2010/main" val="2101527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2021 Sky Cinema film </a:t>
            </a:r>
          </a:p>
          <a:p>
            <a:r>
              <a:rPr lang="en-GB" sz="1200" b="0" i="1" u="none" strike="noStrike" kern="1200" dirty="0">
                <a:solidFill>
                  <a:schemeClr val="tx1"/>
                </a:solidFill>
                <a:effectLst/>
                <a:latin typeface="+mn-lt"/>
                <a:ea typeface="+mn-ea"/>
                <a:cs typeface="+mn-cs"/>
              </a:rPr>
              <a:t>The Last Train to Christmas</a:t>
            </a:r>
            <a:r>
              <a:rPr lang="en-GB" sz="1200" b="0" i="0" u="none" strike="noStrike" kern="1200" dirty="0">
                <a:solidFill>
                  <a:schemeClr val="tx1"/>
                </a:solidFill>
                <a:effectLst/>
                <a:latin typeface="+mn-lt"/>
                <a:ea typeface="+mn-ea"/>
                <a:cs typeface="+mn-cs"/>
              </a:rPr>
              <a:t>, starring Michael Sheen, utilized advanced LED volume and Virtual Production techniques for its, with LED screens surrounding the train set to create the moving, time-travelling environments.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Key details regarding the production screen and setup include:</a:t>
            </a:r>
          </a:p>
          <a:p>
            <a:r>
              <a:rPr lang="en-GB" sz="1200" b="1" i="0" u="none" strike="noStrike" kern="1200" dirty="0">
                <a:solidFill>
                  <a:schemeClr val="tx1"/>
                </a:solidFill>
                <a:effectLst/>
                <a:latin typeface="+mn-lt"/>
                <a:ea typeface="+mn-ea"/>
                <a:cs typeface="+mn-cs"/>
              </a:rPr>
              <a:t>Production Company:</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iMAG</a:t>
            </a:r>
            <a:r>
              <a:rPr lang="en-GB" sz="1200" b="0" i="0" u="none" strike="noStrike" kern="1200" dirty="0">
                <a:solidFill>
                  <a:schemeClr val="tx1"/>
                </a:solidFill>
                <a:effectLst/>
                <a:latin typeface="+mn-lt"/>
                <a:ea typeface="+mn-ea"/>
                <a:cs typeface="+mn-cs"/>
              </a:rPr>
              <a:t> Displays delivered the LED volume and virtual production, which was filmed in Swansea.</a:t>
            </a:r>
          </a:p>
          <a:p>
            <a:r>
              <a:rPr lang="en-GB" sz="1200" b="1" i="0" u="none" strike="noStrike" kern="1200" dirty="0">
                <a:solidFill>
                  <a:schemeClr val="tx1"/>
                </a:solidFill>
                <a:effectLst/>
                <a:latin typeface="+mn-lt"/>
                <a:ea typeface="+mn-ea"/>
                <a:cs typeface="+mn-cs"/>
              </a:rPr>
              <a:t>LED Setup:</a:t>
            </a:r>
            <a:r>
              <a:rPr lang="en-GB" sz="1200" b="0" i="0" u="none" strike="noStrike" kern="1200" dirty="0">
                <a:solidFill>
                  <a:schemeClr val="tx1"/>
                </a:solidFill>
                <a:effectLst/>
                <a:latin typeface="+mn-lt"/>
                <a:ea typeface="+mn-ea"/>
                <a:cs typeface="+mn-cs"/>
              </a:rPr>
              <a:t> The production featured LED screens on either side of the train set to simulate the changing landscapes outside the windows.</a:t>
            </a:r>
          </a:p>
          <a:p>
            <a:r>
              <a:rPr lang="en-GB" sz="1200" b="1" i="0" u="none" strike="noStrike" kern="1200" dirty="0">
                <a:solidFill>
                  <a:schemeClr val="tx1"/>
                </a:solidFill>
                <a:effectLst/>
                <a:latin typeface="+mn-lt"/>
                <a:ea typeface="+mn-ea"/>
                <a:cs typeface="+mn-cs"/>
              </a:rPr>
              <a:t>Technical Design:</a:t>
            </a:r>
            <a:r>
              <a:rPr lang="en-GB" sz="1200" b="0" i="0" u="none" strike="noStrike" kern="1200" dirty="0">
                <a:solidFill>
                  <a:schemeClr val="tx1"/>
                </a:solidFill>
                <a:effectLst/>
                <a:latin typeface="+mn-lt"/>
                <a:ea typeface="+mn-ea"/>
                <a:cs typeface="+mn-cs"/>
              </a:rPr>
              <a:t> The screen was designed to be raised and lowered to accommodate five different train eras, allowing for seamless, real-time background changes.</a:t>
            </a:r>
          </a:p>
          <a:p>
            <a:r>
              <a:rPr lang="en-GB" sz="1200" b="1" i="0" u="none" strike="noStrike" kern="1200" dirty="0">
                <a:solidFill>
                  <a:schemeClr val="tx1"/>
                </a:solidFill>
                <a:effectLst/>
                <a:latin typeface="+mn-lt"/>
                <a:ea typeface="+mn-ea"/>
                <a:cs typeface="+mn-cs"/>
              </a:rPr>
              <a:t>Virtual Production Team:</a:t>
            </a:r>
            <a:r>
              <a:rPr lang="en-GB" sz="1200" b="0" i="0" u="none" strike="noStrike" kern="1200" dirty="0">
                <a:solidFill>
                  <a:schemeClr val="tx1"/>
                </a:solidFill>
                <a:effectLst/>
                <a:latin typeface="+mn-lt"/>
                <a:ea typeface="+mn-ea"/>
                <a:cs typeface="+mn-cs"/>
              </a:rPr>
              <a:t> The production included a dedicated LED Screen Operator (Mark Graham) and Virtual Production Supervisor (Ahmed Khaled).</a:t>
            </a:r>
          </a:p>
          <a:p>
            <a:r>
              <a:rPr lang="en-GB" sz="1200" b="1" i="0" u="none" strike="noStrike" kern="1200" dirty="0">
                <a:solidFill>
                  <a:schemeClr val="tx1"/>
                </a:solidFill>
                <a:effectLst/>
                <a:latin typeface="+mn-lt"/>
                <a:ea typeface="+mn-ea"/>
                <a:cs typeface="+mn-cs"/>
              </a:rPr>
              <a:t>Lighting:</a:t>
            </a:r>
            <a:r>
              <a:rPr lang="en-GB" sz="1200" b="0" i="0" u="none" strike="noStrike" kern="1200" dirty="0">
                <a:solidFill>
                  <a:schemeClr val="tx1"/>
                </a:solidFill>
                <a:effectLst/>
                <a:latin typeface="+mn-lt"/>
                <a:ea typeface="+mn-ea"/>
                <a:cs typeface="+mn-cs"/>
              </a:rPr>
              <a:t> The LED screens provided interactive lighting for the actors and the train carriage, reducing the need for traditional lighting rigs.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film, which focuses on a man traveling through time by moving between train carriages, relied on this technology to create a "magical" atmosphere, as described by the production team</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19</a:t>
            </a:fld>
            <a:endParaRPr lang="en-GB"/>
          </a:p>
        </p:txBody>
      </p:sp>
    </p:spTree>
    <p:extLst>
      <p:ext uri="{BB962C8B-B14F-4D97-AF65-F5344CB8AC3E}">
        <p14:creationId xmlns:p14="http://schemas.microsoft.com/office/powerpoint/2010/main" val="2903789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capturing and editing video image – Premier pro. For adding effects to the footage – After effects. For running the video wall – Igloo.</a:t>
            </a:r>
          </a:p>
        </p:txBody>
      </p:sp>
      <p:sp>
        <p:nvSpPr>
          <p:cNvPr id="4" name="Slide Number Placeholder 3"/>
          <p:cNvSpPr>
            <a:spLocks noGrp="1"/>
          </p:cNvSpPr>
          <p:nvPr>
            <p:ph type="sldNum" sz="quarter" idx="5"/>
          </p:nvPr>
        </p:nvSpPr>
        <p:spPr/>
        <p:txBody>
          <a:bodyPr/>
          <a:lstStyle/>
          <a:p>
            <a:fld id="{B924355F-9056-5448-BCA5-7C7F9B7F19C2}" type="slidenum">
              <a:rPr lang="en-GB" smtClean="0"/>
              <a:t>30</a:t>
            </a:fld>
            <a:endParaRPr lang="en-GB"/>
          </a:p>
        </p:txBody>
      </p:sp>
    </p:spTree>
    <p:extLst>
      <p:ext uri="{BB962C8B-B14F-4D97-AF65-F5344CB8AC3E}">
        <p14:creationId xmlns:p14="http://schemas.microsoft.com/office/powerpoint/2010/main" val="906615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Typical, industry-standard film editing software includes </a:t>
            </a:r>
          </a:p>
          <a:p>
            <a:r>
              <a:rPr lang="en-GB" b="1" dirty="0">
                <a:effectLst/>
              </a:rPr>
              <a:t>Adobe Premiere Pro</a:t>
            </a:r>
            <a:r>
              <a:rPr lang="en-GB" dirty="0"/>
              <a:t> (widely used for its flexibility), </a:t>
            </a:r>
            <a:r>
              <a:rPr lang="en-GB" b="1" dirty="0">
                <a:effectLst/>
              </a:rPr>
              <a:t>DaVinci Resolve</a:t>
            </a:r>
            <a:r>
              <a:rPr lang="en-GB" dirty="0"/>
              <a:t> (popular for professional, free, and </a:t>
            </a:r>
            <a:r>
              <a:rPr lang="en-GB" dirty="0" err="1"/>
              <a:t>color</a:t>
            </a:r>
            <a:r>
              <a:rPr lang="en-GB" dirty="0"/>
              <a:t>-grading capabilities), and </a:t>
            </a:r>
            <a:r>
              <a:rPr lang="en-GB" b="1" dirty="0">
                <a:effectLst/>
              </a:rPr>
              <a:t>Avid Media Composer</a:t>
            </a:r>
            <a:r>
              <a:rPr lang="en-GB" sz="1200" b="0" i="0" u="none" strike="noStrike" kern="1200" dirty="0">
                <a:solidFill>
                  <a:schemeClr val="tx1"/>
                </a:solidFill>
                <a:effectLst/>
                <a:latin typeface="+mn-lt"/>
                <a:ea typeface="+mn-ea"/>
                <a:cs typeface="+mn-cs"/>
              </a:rPr>
              <a:t> (the traditional standard for Hollywood feature films). Apple users frequently utilize </a:t>
            </a:r>
            <a:r>
              <a:rPr lang="en-GB" sz="1200" b="1" i="0" u="none" strike="noStrike" kern="1200" dirty="0">
                <a:solidFill>
                  <a:schemeClr val="tx1"/>
                </a:solidFill>
                <a:effectLst/>
                <a:latin typeface="+mn-lt"/>
                <a:ea typeface="+mn-ea"/>
                <a:cs typeface="+mn-cs"/>
              </a:rPr>
              <a:t>Final Cut Pro</a:t>
            </a:r>
            <a:r>
              <a:rPr lang="en-GB" sz="1200" b="0" i="0" u="none" strike="noStrike" kern="1200" dirty="0">
                <a:solidFill>
                  <a:schemeClr val="tx1"/>
                </a:solidFill>
                <a:effectLst/>
                <a:latin typeface="+mn-lt"/>
                <a:ea typeface="+mn-ea"/>
                <a:cs typeface="+mn-cs"/>
              </a:rPr>
              <a:t> for its high performance</a:t>
            </a:r>
          </a:p>
          <a:p>
            <a:endParaRPr lang="en-GB" sz="1200" b="0" i="0" u="none" strike="noStrike" kern="1200" dirty="0">
              <a:solidFill>
                <a:schemeClr val="tx1"/>
              </a:solidFill>
              <a:effectLst/>
              <a:latin typeface="+mn-lt"/>
              <a:ea typeface="+mn-ea"/>
              <a:cs typeface="+mn-cs"/>
            </a:endParaRPr>
          </a:p>
          <a:p>
            <a:r>
              <a:rPr lang="en-GB" sz="1200" b="1" i="0" u="sng" strike="noStrike" kern="1200" dirty="0">
                <a:solidFill>
                  <a:schemeClr val="tx1"/>
                </a:solidFill>
                <a:effectLst/>
                <a:latin typeface="+mn-lt"/>
                <a:ea typeface="+mn-ea"/>
                <a:cs typeface="+mn-cs"/>
                <a:hlinkClick r:id="rId3"/>
              </a:rPr>
              <a:t>Adobe Premiere Pro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The industry standard for most, offering a versatile suite for film, TV, and web editing, featuring deep integration with Adobe After Effects.</a:t>
            </a:r>
          </a:p>
          <a:p>
            <a:r>
              <a:rPr lang="en-GB" sz="1200" b="1" i="0" u="sng" strike="noStrike" kern="1200" dirty="0">
                <a:solidFill>
                  <a:schemeClr val="tx1"/>
                </a:solidFill>
                <a:effectLst/>
                <a:latin typeface="+mn-lt"/>
                <a:ea typeface="+mn-ea"/>
                <a:cs typeface="+mn-cs"/>
                <a:hlinkClick r:id="rId4"/>
              </a:rPr>
              <a:t>DaVinci Resolve</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A highly powerful, free-tier-friendly editor known for industry-leading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correction, audio post-production (Fairlight), and motion graphics (Fusion).</a:t>
            </a:r>
          </a:p>
          <a:p>
            <a:r>
              <a:rPr lang="en-GB" sz="1200" b="1" i="0" u="sng" strike="noStrike" kern="1200" dirty="0">
                <a:solidFill>
                  <a:schemeClr val="tx1"/>
                </a:solidFill>
                <a:effectLst/>
                <a:latin typeface="+mn-lt"/>
                <a:ea typeface="+mn-ea"/>
                <a:cs typeface="+mn-cs"/>
                <a:hlinkClick r:id="rId5"/>
              </a:rPr>
              <a:t>Avid Media Composer</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The dominant software in professional high-end film production and post-houses.</a:t>
            </a:r>
          </a:p>
          <a:p>
            <a:r>
              <a:rPr lang="en-GB" sz="1200" b="1" i="0" u="sng" strike="noStrike" kern="1200" dirty="0">
                <a:solidFill>
                  <a:schemeClr val="tx1"/>
                </a:solidFill>
                <a:effectLst/>
                <a:latin typeface="+mn-lt"/>
                <a:ea typeface="+mn-ea"/>
                <a:cs typeface="+mn-cs"/>
                <a:hlinkClick r:id="rId6"/>
              </a:rPr>
              <a:t>Apple Final Cut Pro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A professional, fast, and user-friendly editor, optimized specifically for Apple hardware.</a:t>
            </a:r>
          </a:p>
          <a:p>
            <a:r>
              <a:rPr lang="en-GB" sz="1200" b="1" i="0" u="sng" strike="noStrike" kern="1200" dirty="0">
                <a:solidFill>
                  <a:schemeClr val="tx1"/>
                </a:solidFill>
                <a:effectLst/>
                <a:latin typeface="+mn-lt"/>
                <a:ea typeface="+mn-ea"/>
                <a:cs typeface="+mn-cs"/>
                <a:hlinkClick r:id="rId7"/>
              </a:rPr>
              <a:t>CapCut</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Increasingly popular for social media and quick, AI-powered edits on both desktop and mobile.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Key Considerations:</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Workflow:</a:t>
            </a:r>
            <a:r>
              <a:rPr lang="en-GB" sz="1200" b="0" i="0" u="none" strike="noStrike" kern="1200" dirty="0">
                <a:solidFill>
                  <a:schemeClr val="tx1"/>
                </a:solidFill>
                <a:effectLst/>
                <a:latin typeface="+mn-lt"/>
                <a:ea typeface="+mn-ea"/>
                <a:cs typeface="+mn-cs"/>
              </a:rPr>
              <a:t> Professionals choose software based on the project's requirements (e.g., Avid for collaborative, long-form, and Premiere for social/commercial).</a:t>
            </a:r>
          </a:p>
          <a:p>
            <a:r>
              <a:rPr lang="en-GB" sz="1200" b="1" i="0" u="none" strike="noStrike" kern="1200" dirty="0">
                <a:solidFill>
                  <a:schemeClr val="tx1"/>
                </a:solidFill>
                <a:effectLst/>
                <a:latin typeface="+mn-lt"/>
                <a:ea typeface="+mn-ea"/>
                <a:cs typeface="+mn-cs"/>
              </a:rPr>
              <a:t>Hardware:</a:t>
            </a:r>
            <a:r>
              <a:rPr lang="en-GB" sz="1200" b="0" i="0" u="none" strike="noStrike" kern="1200" dirty="0">
                <a:solidFill>
                  <a:schemeClr val="tx1"/>
                </a:solidFill>
                <a:effectLst/>
                <a:latin typeface="+mn-lt"/>
                <a:ea typeface="+mn-ea"/>
                <a:cs typeface="+mn-cs"/>
              </a:rPr>
              <a:t> Final Cut Pro is exclusive to Mac, while others are cross-platform.</a:t>
            </a:r>
          </a:p>
          <a:p>
            <a:r>
              <a:rPr lang="en-GB" sz="1200" b="1" i="0" u="none" strike="noStrike" kern="1200" dirty="0">
                <a:solidFill>
                  <a:schemeClr val="tx1"/>
                </a:solidFill>
                <a:effectLst/>
                <a:latin typeface="+mn-lt"/>
                <a:ea typeface="+mn-ea"/>
                <a:cs typeface="+mn-cs"/>
              </a:rPr>
              <a:t>Budget:</a:t>
            </a:r>
            <a:r>
              <a:rPr lang="en-GB" sz="1200" b="0" i="0" u="none" strike="noStrike" kern="1200" dirty="0">
                <a:solidFill>
                  <a:schemeClr val="tx1"/>
                </a:solidFill>
                <a:effectLst/>
                <a:latin typeface="+mn-lt"/>
                <a:ea typeface="+mn-ea"/>
                <a:cs typeface="+mn-cs"/>
              </a:rPr>
              <a:t> DaVinci Resolve offers a free, fully capable version, while Adobe and Avid are primarily subscription-based. </a:t>
            </a:r>
          </a:p>
          <a:p>
            <a:endParaRPr lang="en-GB" sz="1200" b="0" i="0" u="none" strike="noStrike"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31</a:t>
            </a:fld>
            <a:endParaRPr lang="en-GB"/>
          </a:p>
        </p:txBody>
      </p:sp>
    </p:spTree>
    <p:extLst>
      <p:ext uri="{BB962C8B-B14F-4D97-AF65-F5344CB8AC3E}">
        <p14:creationId xmlns:p14="http://schemas.microsoft.com/office/powerpoint/2010/main" val="160841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Running LED wall screens for film production, particularly for virtual production (VP) and extended reality (XR), requires specialized, high-performance software capable of real-time rendering, camera tracking, and managing high-resolution content across multiple outputs.</a:t>
            </a:r>
          </a:p>
          <a:p>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Top-Tier Virtual Production &amp; Real-Time Rendering </a:t>
            </a:r>
          </a:p>
          <a:p>
            <a:r>
              <a:rPr lang="en-GB" sz="1200" b="1" i="0" u="none" strike="noStrike" kern="1200" dirty="0">
                <a:solidFill>
                  <a:schemeClr val="tx1"/>
                </a:solidFill>
                <a:effectLst/>
                <a:latin typeface="+mn-lt"/>
                <a:ea typeface="+mn-ea"/>
                <a:cs typeface="+mn-cs"/>
              </a:rPr>
              <a:t>Unreal Engine (Epic Games):</a:t>
            </a:r>
            <a:r>
              <a:rPr lang="en-GB" sz="1200" b="0" i="0" u="none" strike="noStrike" kern="1200" dirty="0">
                <a:solidFill>
                  <a:schemeClr val="tx1"/>
                </a:solidFill>
                <a:effectLst/>
                <a:latin typeface="+mn-lt"/>
                <a:ea typeface="+mn-ea"/>
                <a:cs typeface="+mn-cs"/>
              </a:rPr>
              <a:t> The industry standard for high-end virtual production. It renders 3D environments in real-time and updates them based on camera tracking, allowing for photorealistic backgrounds.</a:t>
            </a:r>
          </a:p>
          <a:p>
            <a:r>
              <a:rPr lang="en-GB" sz="1200" b="1" i="0" u="none" strike="noStrike" kern="1200" dirty="0">
                <a:solidFill>
                  <a:schemeClr val="tx1"/>
                </a:solidFill>
                <a:effectLst/>
                <a:latin typeface="+mn-lt"/>
                <a:ea typeface="+mn-ea"/>
                <a:cs typeface="+mn-cs"/>
              </a:rPr>
              <a:t>Disguise (formerly d3 Technologies):</a:t>
            </a:r>
            <a:r>
              <a:rPr lang="en-GB" sz="1200" b="0" i="0" u="none" strike="noStrike" kern="1200" dirty="0">
                <a:solidFill>
                  <a:schemeClr val="tx1"/>
                </a:solidFill>
                <a:effectLst/>
                <a:latin typeface="+mn-lt"/>
                <a:ea typeface="+mn-ea"/>
                <a:cs typeface="+mn-cs"/>
              </a:rPr>
              <a:t> The leading specialized media server software for XR and virtual production. It is used to manage and sequence the content across multiple servers and outputs, synchronizing them perfectly.</a:t>
            </a:r>
          </a:p>
          <a:p>
            <a:r>
              <a:rPr lang="en-GB" sz="1200" b="1" i="0" u="none" strike="noStrike" kern="1200" dirty="0" err="1">
                <a:solidFill>
                  <a:schemeClr val="tx1"/>
                </a:solidFill>
                <a:effectLst/>
                <a:latin typeface="+mn-lt"/>
                <a:ea typeface="+mn-ea"/>
                <a:cs typeface="+mn-cs"/>
              </a:rPr>
              <a:t>Ventuz</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Often used for complex, interactive, and high-resolution 3D graphics, making it suitable for broadcast and advanced film environments.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Media Server &amp; Playback for LED Walls </a:t>
            </a:r>
          </a:p>
          <a:p>
            <a:r>
              <a:rPr lang="en-GB" sz="1200" b="1" i="0" u="none" strike="noStrike" kern="1200" dirty="0" err="1">
                <a:solidFill>
                  <a:schemeClr val="tx1"/>
                </a:solidFill>
                <a:effectLst/>
                <a:latin typeface="+mn-lt"/>
                <a:ea typeface="+mn-ea"/>
                <a:cs typeface="+mn-cs"/>
              </a:rPr>
              <a:t>Resolume</a:t>
            </a:r>
            <a:r>
              <a:rPr lang="en-GB" sz="1200" b="1" i="0" u="none" strike="noStrike" kern="1200" dirty="0">
                <a:solidFill>
                  <a:schemeClr val="tx1"/>
                </a:solidFill>
                <a:effectLst/>
                <a:latin typeface="+mn-lt"/>
                <a:ea typeface="+mn-ea"/>
                <a:cs typeface="+mn-cs"/>
              </a:rPr>
              <a:t> Arena:</a:t>
            </a:r>
            <a:r>
              <a:rPr lang="en-GB" sz="1200" b="0" i="0" u="none" strike="noStrike" kern="1200" dirty="0">
                <a:solidFill>
                  <a:schemeClr val="tx1"/>
                </a:solidFill>
                <a:effectLst/>
                <a:latin typeface="+mn-lt"/>
                <a:ea typeface="+mn-ea"/>
                <a:cs typeface="+mn-cs"/>
              </a:rPr>
              <a:t> Highly popular for live </a:t>
            </a:r>
            <a:r>
              <a:rPr lang="en-GB" sz="1200" b="0" i="0" u="none" strike="noStrike" kern="1200" dirty="0" err="1">
                <a:solidFill>
                  <a:schemeClr val="tx1"/>
                </a:solidFill>
                <a:effectLst/>
                <a:latin typeface="+mn-lt"/>
                <a:ea typeface="+mn-ea"/>
                <a:cs typeface="+mn-cs"/>
              </a:rPr>
              <a:t>VJing</a:t>
            </a:r>
            <a:r>
              <a:rPr lang="en-GB" sz="1200" b="0" i="0" u="none" strike="noStrike" kern="1200" dirty="0">
                <a:solidFill>
                  <a:schemeClr val="tx1"/>
                </a:solidFill>
                <a:effectLst/>
                <a:latin typeface="+mn-lt"/>
                <a:ea typeface="+mn-ea"/>
                <a:cs typeface="+mn-cs"/>
              </a:rPr>
              <a:t> and media playback, it is widely used for smaller to medium-scale film productions and music videos due to its ability to handle content mapping and blending.</a:t>
            </a:r>
          </a:p>
          <a:p>
            <a:r>
              <a:rPr lang="en-GB" sz="1200" b="1" i="0" u="none" strike="noStrike" kern="1200" dirty="0" err="1">
                <a:solidFill>
                  <a:schemeClr val="tx1"/>
                </a:solidFill>
                <a:effectLst/>
                <a:latin typeface="+mn-lt"/>
                <a:ea typeface="+mn-ea"/>
                <a:cs typeface="+mn-cs"/>
              </a:rPr>
              <a:t>Millumin</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A powerful option often </a:t>
            </a:r>
            <a:r>
              <a:rPr lang="en-GB" sz="1200" b="0" i="0" u="none" strike="noStrike" kern="1200" dirty="0" err="1">
                <a:solidFill>
                  <a:schemeClr val="tx1"/>
                </a:solidFill>
                <a:effectLst/>
                <a:latin typeface="+mn-lt"/>
                <a:ea typeface="+mn-ea"/>
                <a:cs typeface="+mn-cs"/>
              </a:rPr>
              <a:t>favored</a:t>
            </a:r>
            <a:r>
              <a:rPr lang="en-GB" sz="1200" b="0" i="0" u="none" strike="noStrike" kern="1200" dirty="0">
                <a:solidFill>
                  <a:schemeClr val="tx1"/>
                </a:solidFill>
                <a:effectLst/>
                <a:latin typeface="+mn-lt"/>
                <a:ea typeface="+mn-ea"/>
                <a:cs typeface="+mn-cs"/>
              </a:rPr>
              <a:t> by Mac users for </a:t>
            </a:r>
            <a:r>
              <a:rPr lang="en-GB" sz="1200" b="0" i="0" u="none" strike="noStrike" kern="1200" dirty="0" err="1">
                <a:solidFill>
                  <a:schemeClr val="tx1"/>
                </a:solidFill>
                <a:effectLst/>
                <a:latin typeface="+mn-lt"/>
                <a:ea typeface="+mn-ea"/>
                <a:cs typeface="+mn-cs"/>
              </a:rPr>
              <a:t>theater</a:t>
            </a:r>
            <a:r>
              <a:rPr lang="en-GB" sz="1200" b="0" i="0" u="none" strike="noStrike" kern="1200" dirty="0">
                <a:solidFill>
                  <a:schemeClr val="tx1"/>
                </a:solidFill>
                <a:effectLst/>
                <a:latin typeface="+mn-lt"/>
                <a:ea typeface="+mn-ea"/>
                <a:cs typeface="+mn-cs"/>
              </a:rPr>
              <a:t> and video mapping, providing reliable content playback and projection mapping, which applies to LED walls.</a:t>
            </a:r>
          </a:p>
          <a:p>
            <a:r>
              <a:rPr lang="en-GB" sz="1200" b="1" i="0" u="none" strike="noStrike" kern="1200" dirty="0" err="1">
                <a:solidFill>
                  <a:schemeClr val="tx1"/>
                </a:solidFill>
                <a:effectLst/>
                <a:latin typeface="+mn-lt"/>
                <a:ea typeface="+mn-ea"/>
                <a:cs typeface="+mn-cs"/>
              </a:rPr>
              <a:t>QLab</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Preferred for its reliability in </a:t>
            </a:r>
            <a:r>
              <a:rPr lang="en-GB" sz="1200" b="0" i="0" u="none" strike="noStrike" kern="1200" dirty="0" err="1">
                <a:solidFill>
                  <a:schemeClr val="tx1"/>
                </a:solidFill>
                <a:effectLst/>
                <a:latin typeface="+mn-lt"/>
                <a:ea typeface="+mn-ea"/>
                <a:cs typeface="+mn-cs"/>
              </a:rPr>
              <a:t>theater</a:t>
            </a:r>
            <a:r>
              <a:rPr lang="en-GB" sz="1200" b="0" i="0" u="none" strike="noStrike" kern="1200" dirty="0">
                <a:solidFill>
                  <a:schemeClr val="tx1"/>
                </a:solidFill>
                <a:effectLst/>
                <a:latin typeface="+mn-lt"/>
                <a:ea typeface="+mn-ea"/>
                <a:cs typeface="+mn-cs"/>
              </a:rPr>
              <a:t> and live performance, it is excellent for triggering video cues to LED processors.</a:t>
            </a:r>
          </a:p>
          <a:p>
            <a:r>
              <a:rPr lang="en-GB" sz="1200" b="1" i="0" u="none" strike="noStrike" kern="1200" dirty="0" err="1">
                <a:solidFill>
                  <a:schemeClr val="tx1"/>
                </a:solidFill>
                <a:effectLst/>
                <a:latin typeface="+mn-lt"/>
                <a:ea typeface="+mn-ea"/>
                <a:cs typeface="+mn-cs"/>
              </a:rPr>
              <a:t>Hippotizer</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A robust media server software widely used in live events and film for its high-performance playback capabilities.</a:t>
            </a:r>
          </a:p>
          <a:p>
            <a:r>
              <a:rPr lang="en-GB" sz="1200" b="1" i="0" u="none" strike="noStrike" kern="1200" dirty="0" err="1">
                <a:solidFill>
                  <a:schemeClr val="tx1"/>
                </a:solidFill>
                <a:effectLst/>
                <a:latin typeface="+mn-lt"/>
                <a:ea typeface="+mn-ea"/>
                <a:cs typeface="+mn-cs"/>
              </a:rPr>
              <a:t>TouchDesigner</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Used for generative content and complex, reactive, and interactive visuals</a:t>
            </a:r>
          </a:p>
          <a:p>
            <a:endParaRPr lang="en-GB" dirty="0"/>
          </a:p>
        </p:txBody>
      </p:sp>
      <p:sp>
        <p:nvSpPr>
          <p:cNvPr id="4" name="Slide Number Placeholder 3"/>
          <p:cNvSpPr>
            <a:spLocks noGrp="1"/>
          </p:cNvSpPr>
          <p:nvPr>
            <p:ph type="sldNum" sz="quarter" idx="5"/>
          </p:nvPr>
        </p:nvSpPr>
        <p:spPr/>
        <p:txBody>
          <a:bodyPr/>
          <a:lstStyle/>
          <a:p>
            <a:fld id="{B924355F-9056-5448-BCA5-7C7F9B7F19C2}" type="slidenum">
              <a:rPr lang="en-GB" smtClean="0"/>
              <a:t>32</a:t>
            </a:fld>
            <a:endParaRPr lang="en-GB"/>
          </a:p>
        </p:txBody>
      </p:sp>
    </p:spTree>
    <p:extLst>
      <p:ext uri="{BB962C8B-B14F-4D97-AF65-F5344CB8AC3E}">
        <p14:creationId xmlns:p14="http://schemas.microsoft.com/office/powerpoint/2010/main" val="1939243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2/23/26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9493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2/23/26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2962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2/23/26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4880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2/23/26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8438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2/23/26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3059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2/23/26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57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2/23/26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7226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2/23/26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6236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2/23/26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10090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2/23/26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7083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2/23/26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4543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2/23/26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57283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2/23/26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036995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 id="2147483674" r:id="rId12"/>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vZ734NWnAH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iTiKOy59o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gUnxzVOs3r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viWaq1zHCwI"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imagdisplays.co.uk/to-green-screen-or-not-to-green-screen-that-is-the-wrong-question"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silvertownstudios.co.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mediatomotion.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430AA-8975-F064-DC1F-F877A1B0843A}"/>
              </a:ext>
            </a:extLst>
          </p:cNvPr>
          <p:cNvSpPr>
            <a:spLocks noGrp="1"/>
          </p:cNvSpPr>
          <p:nvPr>
            <p:ph type="ctrTitle"/>
          </p:nvPr>
        </p:nvSpPr>
        <p:spPr>
          <a:xfrm>
            <a:off x="695324" y="871758"/>
            <a:ext cx="10283452" cy="3871143"/>
          </a:xfrm>
        </p:spPr>
        <p:txBody>
          <a:bodyPr>
            <a:normAutofit/>
          </a:bodyPr>
          <a:lstStyle/>
          <a:p>
            <a:r>
              <a:rPr lang="en-GB" sz="6600"/>
              <a:t>Virtual Production Practice</a:t>
            </a:r>
          </a:p>
        </p:txBody>
      </p:sp>
      <p:sp>
        <p:nvSpPr>
          <p:cNvPr id="3" name="Subtitle 2">
            <a:extLst>
              <a:ext uri="{FF2B5EF4-FFF2-40B4-BE49-F238E27FC236}">
                <a16:creationId xmlns:a16="http://schemas.microsoft.com/office/drawing/2014/main" id="{45C269ED-C47B-C6A5-48C1-1EE6EE5E3662}"/>
              </a:ext>
            </a:extLst>
          </p:cNvPr>
          <p:cNvSpPr>
            <a:spLocks noGrp="1"/>
          </p:cNvSpPr>
          <p:nvPr>
            <p:ph type="subTitle" idx="1"/>
          </p:nvPr>
        </p:nvSpPr>
        <p:spPr>
          <a:xfrm>
            <a:off x="678426" y="4742900"/>
            <a:ext cx="6991776" cy="1048299"/>
          </a:xfrm>
        </p:spPr>
        <p:txBody>
          <a:bodyPr>
            <a:normAutofit/>
          </a:bodyPr>
          <a:lstStyle/>
          <a:p>
            <a:pPr>
              <a:lnSpc>
                <a:spcPct val="100000"/>
              </a:lnSpc>
            </a:pPr>
            <a:r>
              <a:rPr lang="en-GB" sz="1500" dirty="0"/>
              <a:t>The balance of physical and digital design</a:t>
            </a:r>
          </a:p>
          <a:p>
            <a:pPr>
              <a:lnSpc>
                <a:spcPct val="100000"/>
              </a:lnSpc>
            </a:pPr>
            <a:r>
              <a:rPr lang="en-GB" sz="1500" dirty="0"/>
              <a:t>ADPA 5033</a:t>
            </a:r>
          </a:p>
          <a:p>
            <a:pPr>
              <a:lnSpc>
                <a:spcPct val="100000"/>
              </a:lnSpc>
            </a:pPr>
            <a:r>
              <a:rPr lang="en-GB" sz="1500" dirty="0"/>
              <a:t>Tutor Dave Atkinson / Lloyd </a:t>
            </a:r>
            <a:r>
              <a:rPr lang="en-GB" sz="1500" dirty="0" err="1"/>
              <a:t>Greyshon</a:t>
            </a:r>
            <a:endParaRPr lang="en-GB" sz="1500" dirty="0"/>
          </a:p>
        </p:txBody>
      </p:sp>
      <p:cxnSp>
        <p:nvCxnSpPr>
          <p:cNvPr id="38" name="Straight Connector 37">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7031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19770D-ACAE-E612-ACC5-A7C23A35144A}"/>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FC7F7-3FFE-493B-2430-F7BC747B7D95}"/>
              </a:ext>
            </a:extLst>
          </p:cNvPr>
          <p:cNvSpPr>
            <a:spLocks noGrp="1"/>
          </p:cNvSpPr>
          <p:nvPr>
            <p:ph type="ctrTitle"/>
          </p:nvPr>
        </p:nvSpPr>
        <p:spPr>
          <a:xfrm>
            <a:off x="695324" y="871758"/>
            <a:ext cx="10283452" cy="3871143"/>
          </a:xfrm>
        </p:spPr>
        <p:txBody>
          <a:bodyPr>
            <a:normAutofit/>
          </a:bodyPr>
          <a:lstStyle/>
          <a:p>
            <a:r>
              <a:rPr lang="en-GB" sz="6600"/>
              <a:t>Virtual Production Practice</a:t>
            </a:r>
          </a:p>
        </p:txBody>
      </p:sp>
      <p:sp>
        <p:nvSpPr>
          <p:cNvPr id="3" name="Subtitle 2">
            <a:extLst>
              <a:ext uri="{FF2B5EF4-FFF2-40B4-BE49-F238E27FC236}">
                <a16:creationId xmlns:a16="http://schemas.microsoft.com/office/drawing/2014/main" id="{0513A290-DC46-CBDA-2189-AD5E11BA3BB0}"/>
              </a:ext>
            </a:extLst>
          </p:cNvPr>
          <p:cNvSpPr>
            <a:spLocks noGrp="1"/>
          </p:cNvSpPr>
          <p:nvPr>
            <p:ph type="subTitle" idx="1"/>
          </p:nvPr>
        </p:nvSpPr>
        <p:spPr>
          <a:xfrm>
            <a:off x="678426" y="4742900"/>
            <a:ext cx="6991776" cy="1048299"/>
          </a:xfrm>
        </p:spPr>
        <p:txBody>
          <a:bodyPr>
            <a:normAutofit/>
          </a:bodyPr>
          <a:lstStyle/>
          <a:p>
            <a:r>
              <a:rPr lang="en-GB" sz="2200"/>
              <a:t>Module learning Outcomes</a:t>
            </a:r>
          </a:p>
        </p:txBody>
      </p:sp>
      <p:cxnSp>
        <p:nvCxnSpPr>
          <p:cNvPr id="34" name="Straight Connector 3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495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B9C0E6AB-EAB6-41E0-9D49-369643E87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F78075BE-4130-4D6A-B0EB-6397ED5E5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kynet is here. We just don't know it.">
            <a:extLst>
              <a:ext uri="{FF2B5EF4-FFF2-40B4-BE49-F238E27FC236}">
                <a16:creationId xmlns:a16="http://schemas.microsoft.com/office/drawing/2014/main" id="{EB1E8C91-A6A7-597C-DBFE-F0FE27BA28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1407" b="1"/>
          <a:stretch>
            <a:fillRect/>
          </a:stretch>
        </p:blipFill>
        <p:spPr bwMode="auto">
          <a:xfrm>
            <a:off x="572863" y="1325477"/>
            <a:ext cx="10591800" cy="5429503"/>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6D5FD3B4-E315-C62A-46E7-05A2950DD747}"/>
              </a:ext>
            </a:extLst>
          </p:cNvPr>
          <p:cNvSpPr txBox="1">
            <a:spLocks/>
          </p:cNvSpPr>
          <p:nvPr/>
        </p:nvSpPr>
        <p:spPr>
          <a:xfrm>
            <a:off x="233252" y="-411384"/>
            <a:ext cx="11958747" cy="3840384"/>
          </a:xfrm>
          <a:prstGeom prst="rect">
            <a:avLst/>
          </a:prstGeom>
        </p:spPr>
        <p:txBody>
          <a:bodyPr vert="horz" lIns="91440" tIns="45720" rIns="91440" bIns="45720" rtlCol="0" anchor="ctr">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FFFFFF"/>
                </a:solidFill>
              </a:rPr>
              <a:t>Module Brief:</a:t>
            </a:r>
          </a:p>
          <a:p>
            <a:r>
              <a:rPr lang="en-GB" dirty="0"/>
              <a:t>Upon the successful completion of this module, the student should be able to: </a:t>
            </a:r>
          </a:p>
          <a:p>
            <a:r>
              <a:rPr lang="en-GB" dirty="0"/>
              <a:t>Predict and utilise a range of digital solutions, processes and techniques that meet the requirements of the problem under investigation; </a:t>
            </a:r>
          </a:p>
          <a:p>
            <a:r>
              <a:rPr lang="en-GB" dirty="0"/>
              <a:t>Apply an analytical and critical approach to generate creative digital solutions relevant to the specialist area of study. </a:t>
            </a:r>
          </a:p>
          <a:p>
            <a:pPr marL="0" indent="0">
              <a:buNone/>
            </a:pPr>
            <a:endParaRPr lang="en-GB" dirty="0">
              <a:solidFill>
                <a:srgbClr val="FFFFFF"/>
              </a:solidFill>
            </a:endParaRPr>
          </a:p>
        </p:txBody>
      </p:sp>
    </p:spTree>
    <p:extLst>
      <p:ext uri="{BB962C8B-B14F-4D97-AF65-F5344CB8AC3E}">
        <p14:creationId xmlns:p14="http://schemas.microsoft.com/office/powerpoint/2010/main" val="34230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4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4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4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6E76D5-B00F-69E0-A039-5332126E70C8}"/>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dirty="0">
                <a:solidFill>
                  <a:srgbClr val="FFFFFF"/>
                </a:solidFill>
              </a:rPr>
              <a:t>Timetable</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C217939-BA3B-91F2-4519-20C8E3176386}"/>
              </a:ext>
            </a:extLst>
          </p:cNvPr>
          <p:cNvSpPr txBox="1"/>
          <p:nvPr/>
        </p:nvSpPr>
        <p:spPr>
          <a:xfrm>
            <a:off x="172163" y="2020115"/>
            <a:ext cx="5552226" cy="1200329"/>
          </a:xfrm>
          <a:prstGeom prst="rect">
            <a:avLst/>
          </a:prstGeom>
          <a:noFill/>
        </p:spPr>
        <p:txBody>
          <a:bodyPr wrap="none" rtlCol="0">
            <a:spAutoFit/>
          </a:bodyPr>
          <a:lstStyle/>
          <a:p>
            <a:r>
              <a:rPr lang="en-GB" b="1" u="sng" dirty="0"/>
              <a:t>Week 1</a:t>
            </a:r>
          </a:p>
          <a:p>
            <a:r>
              <a:rPr lang="en-GB" dirty="0"/>
              <a:t>Monday 23 – in all day</a:t>
            </a:r>
          </a:p>
          <a:p>
            <a:r>
              <a:rPr lang="en-GB" dirty="0"/>
              <a:t>Tuesday 24</a:t>
            </a:r>
            <a:r>
              <a:rPr lang="en-GB" baseline="30000" dirty="0"/>
              <a:t>th</a:t>
            </a:r>
            <a:r>
              <a:rPr lang="en-GB" dirty="0"/>
              <a:t> – in all day</a:t>
            </a:r>
          </a:p>
          <a:p>
            <a:r>
              <a:rPr lang="en-GB" dirty="0"/>
              <a:t>Friday 27</a:t>
            </a:r>
            <a:r>
              <a:rPr lang="en-GB" baseline="30000" dirty="0"/>
              <a:t>th</a:t>
            </a:r>
            <a:r>
              <a:rPr lang="en-GB" dirty="0"/>
              <a:t> – in all day IR 9am with Lloyd in afternoon</a:t>
            </a:r>
          </a:p>
        </p:txBody>
      </p:sp>
      <p:sp>
        <p:nvSpPr>
          <p:cNvPr id="6" name="TextBox 5">
            <a:extLst>
              <a:ext uri="{FF2B5EF4-FFF2-40B4-BE49-F238E27FC236}">
                <a16:creationId xmlns:a16="http://schemas.microsoft.com/office/drawing/2014/main" id="{24BDCC67-3B71-12C8-3450-82E007377330}"/>
              </a:ext>
            </a:extLst>
          </p:cNvPr>
          <p:cNvSpPr txBox="1"/>
          <p:nvPr/>
        </p:nvSpPr>
        <p:spPr>
          <a:xfrm>
            <a:off x="244626" y="4576368"/>
            <a:ext cx="3758529" cy="1477328"/>
          </a:xfrm>
          <a:prstGeom prst="rect">
            <a:avLst/>
          </a:prstGeom>
          <a:noFill/>
        </p:spPr>
        <p:txBody>
          <a:bodyPr wrap="none" rtlCol="0">
            <a:spAutoFit/>
          </a:bodyPr>
          <a:lstStyle/>
          <a:p>
            <a:r>
              <a:rPr lang="en-GB" b="1" u="sng" dirty="0"/>
              <a:t>Week 2</a:t>
            </a:r>
          </a:p>
          <a:p>
            <a:r>
              <a:rPr lang="en-GB" dirty="0"/>
              <a:t>Monday 2</a:t>
            </a:r>
            <a:r>
              <a:rPr lang="en-GB" baseline="30000" dirty="0"/>
              <a:t>nd</a:t>
            </a:r>
            <a:r>
              <a:rPr lang="en-GB" dirty="0"/>
              <a:t> – in all day day IR</a:t>
            </a:r>
          </a:p>
          <a:p>
            <a:r>
              <a:rPr lang="en-GB" dirty="0"/>
              <a:t>Tuesday 3</a:t>
            </a:r>
            <a:r>
              <a:rPr lang="en-GB" baseline="30000" dirty="0"/>
              <a:t>rd</a:t>
            </a:r>
            <a:r>
              <a:rPr lang="en-GB" dirty="0"/>
              <a:t> – in morning with Lloyd</a:t>
            </a:r>
          </a:p>
          <a:p>
            <a:r>
              <a:rPr lang="en-GB" dirty="0"/>
              <a:t>Wednesday 4</a:t>
            </a:r>
            <a:r>
              <a:rPr lang="en-GB" baseline="30000" dirty="0"/>
              <a:t>th</a:t>
            </a:r>
            <a:r>
              <a:rPr lang="en-GB" dirty="0"/>
              <a:t> – in morning</a:t>
            </a:r>
          </a:p>
          <a:p>
            <a:r>
              <a:rPr lang="en-GB" dirty="0"/>
              <a:t>Thursday 5</a:t>
            </a:r>
            <a:r>
              <a:rPr lang="en-GB" baseline="30000" dirty="0"/>
              <a:t>th</a:t>
            </a:r>
            <a:r>
              <a:rPr lang="en-GB" dirty="0"/>
              <a:t> – in all day</a:t>
            </a:r>
          </a:p>
        </p:txBody>
      </p:sp>
      <p:sp>
        <p:nvSpPr>
          <p:cNvPr id="7" name="TextBox 6">
            <a:extLst>
              <a:ext uri="{FF2B5EF4-FFF2-40B4-BE49-F238E27FC236}">
                <a16:creationId xmlns:a16="http://schemas.microsoft.com/office/drawing/2014/main" id="{44B81B20-C56D-6EB9-828A-F579F094647B}"/>
              </a:ext>
            </a:extLst>
          </p:cNvPr>
          <p:cNvSpPr txBox="1"/>
          <p:nvPr/>
        </p:nvSpPr>
        <p:spPr>
          <a:xfrm>
            <a:off x="5881266" y="549979"/>
            <a:ext cx="4825873" cy="1477328"/>
          </a:xfrm>
          <a:prstGeom prst="rect">
            <a:avLst/>
          </a:prstGeom>
          <a:noFill/>
        </p:spPr>
        <p:txBody>
          <a:bodyPr wrap="none" rtlCol="0">
            <a:spAutoFit/>
          </a:bodyPr>
          <a:lstStyle/>
          <a:p>
            <a:r>
              <a:rPr lang="en-GB" b="1" u="sng" dirty="0"/>
              <a:t>Week 3</a:t>
            </a:r>
          </a:p>
          <a:p>
            <a:r>
              <a:rPr lang="en-GB" dirty="0"/>
              <a:t>Monday 9</a:t>
            </a:r>
            <a:r>
              <a:rPr lang="en-GB" baseline="30000" dirty="0"/>
              <a:t>th</a:t>
            </a:r>
            <a:r>
              <a:rPr lang="en-GB" dirty="0"/>
              <a:t> – in all da</a:t>
            </a:r>
          </a:p>
          <a:p>
            <a:r>
              <a:rPr lang="en-GB" dirty="0"/>
              <a:t>Tuesday 10</a:t>
            </a:r>
            <a:r>
              <a:rPr lang="en-GB" baseline="30000" dirty="0"/>
              <a:t>th</a:t>
            </a:r>
            <a:r>
              <a:rPr lang="en-GB" dirty="0"/>
              <a:t> – in all day with Lloyd in morning</a:t>
            </a:r>
          </a:p>
          <a:p>
            <a:r>
              <a:rPr lang="en-GB" dirty="0"/>
              <a:t>Wednesday 11</a:t>
            </a:r>
            <a:r>
              <a:rPr lang="en-GB" baseline="30000" dirty="0"/>
              <a:t>th</a:t>
            </a:r>
            <a:r>
              <a:rPr lang="en-GB" dirty="0"/>
              <a:t> – in morning</a:t>
            </a:r>
          </a:p>
          <a:p>
            <a:r>
              <a:rPr lang="en-GB" dirty="0"/>
              <a:t>Thursday 12</a:t>
            </a:r>
            <a:r>
              <a:rPr lang="en-GB" baseline="30000" dirty="0"/>
              <a:t>th</a:t>
            </a:r>
            <a:r>
              <a:rPr lang="en-GB" dirty="0"/>
              <a:t> – in all day IR 10-1</a:t>
            </a:r>
          </a:p>
        </p:txBody>
      </p:sp>
      <p:sp>
        <p:nvSpPr>
          <p:cNvPr id="8" name="TextBox 7">
            <a:extLst>
              <a:ext uri="{FF2B5EF4-FFF2-40B4-BE49-F238E27FC236}">
                <a16:creationId xmlns:a16="http://schemas.microsoft.com/office/drawing/2014/main" id="{25123BDB-E023-04B9-43EF-1EB4011B2001}"/>
              </a:ext>
            </a:extLst>
          </p:cNvPr>
          <p:cNvSpPr txBox="1"/>
          <p:nvPr/>
        </p:nvSpPr>
        <p:spPr>
          <a:xfrm>
            <a:off x="5882420" y="3479507"/>
            <a:ext cx="5784469" cy="1200329"/>
          </a:xfrm>
          <a:prstGeom prst="rect">
            <a:avLst/>
          </a:prstGeom>
          <a:noFill/>
        </p:spPr>
        <p:txBody>
          <a:bodyPr wrap="none" rtlCol="0">
            <a:spAutoFit/>
          </a:bodyPr>
          <a:lstStyle/>
          <a:p>
            <a:r>
              <a:rPr lang="en-GB" b="1" u="sng" dirty="0"/>
              <a:t>Week 4</a:t>
            </a:r>
          </a:p>
          <a:p>
            <a:r>
              <a:rPr lang="en-GB" dirty="0"/>
              <a:t>Monday 16</a:t>
            </a:r>
            <a:r>
              <a:rPr lang="en-GB" baseline="30000" dirty="0"/>
              <a:t>th</a:t>
            </a:r>
            <a:r>
              <a:rPr lang="en-GB" dirty="0"/>
              <a:t> – in all day filming with Lloyd (09:00-16:30)</a:t>
            </a:r>
          </a:p>
          <a:p>
            <a:r>
              <a:rPr lang="en-GB" dirty="0"/>
              <a:t>Tuesday 17</a:t>
            </a:r>
            <a:r>
              <a:rPr lang="en-GB" baseline="30000" dirty="0"/>
              <a:t>th</a:t>
            </a:r>
            <a:r>
              <a:rPr lang="en-GB" dirty="0"/>
              <a:t> – in all day IR 09:00-16:00</a:t>
            </a:r>
          </a:p>
          <a:p>
            <a:r>
              <a:rPr lang="en-GB" dirty="0"/>
              <a:t>Thursday 19</a:t>
            </a:r>
            <a:r>
              <a:rPr lang="en-GB" baseline="30000" dirty="0"/>
              <a:t>th</a:t>
            </a:r>
            <a:r>
              <a:rPr lang="en-GB" dirty="0"/>
              <a:t> – final presentations afternoon</a:t>
            </a:r>
          </a:p>
        </p:txBody>
      </p:sp>
    </p:spTree>
    <p:extLst>
      <p:ext uri="{BB962C8B-B14F-4D97-AF65-F5344CB8AC3E}">
        <p14:creationId xmlns:p14="http://schemas.microsoft.com/office/powerpoint/2010/main" val="9849887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03" name="Straight Connector 410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05" name="Straight Connector 410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07" name="Rectangle 4106">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tar Wars memorabilia exhibition opens in Canterbury - BBC News">
            <a:hlinkClick r:id="rId3"/>
            <a:extLst>
              <a:ext uri="{FF2B5EF4-FFF2-40B4-BE49-F238E27FC236}">
                <a16:creationId xmlns:a16="http://schemas.microsoft.com/office/drawing/2014/main" id="{5318DA90-1690-095B-1365-1950A7180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390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27" name="Straight Connector 512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29" name="Straight Connector 512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131" name="Rectangle 5130">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tar Wars Featurette: The Birth of the Lightsaber">
            <a:extLst>
              <a:ext uri="{FF2B5EF4-FFF2-40B4-BE49-F238E27FC236}">
                <a16:creationId xmlns:a16="http://schemas.microsoft.com/office/drawing/2014/main" id="{A7F249E1-CE30-FAF4-80A6-04D7B727F16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480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62" name="Straight Connector 616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64" name="Straight Connector 616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166" name="Rectangle 6165">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167">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Original 300 Movie Poster - Zack Snyder - Gerard Butler">
            <a:extLst>
              <a:ext uri="{FF2B5EF4-FFF2-40B4-BE49-F238E27FC236}">
                <a16:creationId xmlns:a16="http://schemas.microsoft.com/office/drawing/2014/main" id="{521A4F2C-C2EA-3360-A360-0118C965FA7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12722" b="11264"/>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226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236" name="Straight Connector 923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38" name="Straight Connector 923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240" name="Rectangle 9239">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2" name="Rectangle 9241">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300 - Behind The Scenes | Making Of &amp; VFX Breakdown">
            <a:extLst>
              <a:ext uri="{FF2B5EF4-FFF2-40B4-BE49-F238E27FC236}">
                <a16:creationId xmlns:a16="http://schemas.microsoft.com/office/drawing/2014/main" id="{F55BB624-F1E3-2AA0-4CFB-5E8C2066B3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353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79" name="Straight Connector 307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1" name="Straight Connector 308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083" name="Rectangle 308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ad Astronomy movie review: Gravity.">
            <a:hlinkClick r:id="rId3"/>
            <a:extLst>
              <a:ext uri="{FF2B5EF4-FFF2-40B4-BE49-F238E27FC236}">
                <a16:creationId xmlns:a16="http://schemas.microsoft.com/office/drawing/2014/main" id="{4959035F-8161-D12A-BDF1-6AE08D5EA004}"/>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6251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247" name="Straight Connector 1024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49" name="Straight Connector 1024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251" name="Rectangle 10250">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Gravity | Mo-Sys">
            <a:extLst>
              <a:ext uri="{FF2B5EF4-FFF2-40B4-BE49-F238E27FC236}">
                <a16:creationId xmlns:a16="http://schemas.microsoft.com/office/drawing/2014/main" id="{B81779CC-A19C-B5EA-E916-3EC73FBC6C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022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7" name="Straight Connector 717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79" name="Straight Connector 717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181" name="Rectangle 7180">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The Mandalorian, 2019 promotional materials, poster, American television  series, HD wallpaper | Peakpx">
            <a:hlinkClick r:id="rId3"/>
            <a:extLst>
              <a:ext uri="{FF2B5EF4-FFF2-40B4-BE49-F238E27FC236}">
                <a16:creationId xmlns:a16="http://schemas.microsoft.com/office/drawing/2014/main" id="{6F2CDD9B-0F2E-9788-E860-99C674B81A0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b="10000"/>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732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199" name="Straight Connector 819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01" name="Straight Connector 820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203" name="Rectangle 820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The Mandalorian LED Wall: Ultimate Introduction is Here! - UNIT LED">
            <a:extLst>
              <a:ext uri="{FF2B5EF4-FFF2-40B4-BE49-F238E27FC236}">
                <a16:creationId xmlns:a16="http://schemas.microsoft.com/office/drawing/2014/main" id="{DF6D2D22-E993-D733-84F6-3E1BB6510D8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658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5CA34-1E22-A247-88DE-912AC300A63F}"/>
              </a:ext>
            </a:extLst>
          </p:cNvPr>
          <p:cNvSpPr>
            <a:spLocks noGrp="1"/>
          </p:cNvSpPr>
          <p:nvPr>
            <p:ph type="title"/>
          </p:nvPr>
        </p:nvSpPr>
        <p:spPr>
          <a:xfrm>
            <a:off x="5248656" y="914400"/>
            <a:ext cx="6236208" cy="1307592"/>
          </a:xfrm>
        </p:spPr>
        <p:txBody>
          <a:bodyPr>
            <a:normAutofit/>
          </a:bodyPr>
          <a:lstStyle/>
          <a:p>
            <a:pPr>
              <a:lnSpc>
                <a:spcPct val="90000"/>
              </a:lnSpc>
            </a:pPr>
            <a:r>
              <a:rPr lang="en-GB" dirty="0"/>
              <a:t>Pros and cons of green screen vs led wall</a:t>
            </a:r>
            <a:endParaRPr lang="en-GB"/>
          </a:p>
        </p:txBody>
      </p:sp>
      <p:pic>
        <p:nvPicPr>
          <p:cNvPr id="5" name="Picture 4">
            <a:extLst>
              <a:ext uri="{FF2B5EF4-FFF2-40B4-BE49-F238E27FC236}">
                <a16:creationId xmlns:a16="http://schemas.microsoft.com/office/drawing/2014/main" id="{1B344B8E-CB6A-98C0-795E-4F2D04591632}"/>
              </a:ext>
            </a:extLst>
          </p:cNvPr>
          <p:cNvPicPr>
            <a:picLocks noChangeAspect="1"/>
          </p:cNvPicPr>
          <p:nvPr/>
        </p:nvPicPr>
        <p:blipFill>
          <a:blip r:embed="rId2"/>
          <a:srcRect l="8609" r="46001"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6B777C-71FF-5245-CB54-0E6E13F9F4AA}"/>
              </a:ext>
            </a:extLst>
          </p:cNvPr>
          <p:cNvSpPr>
            <a:spLocks noGrp="1"/>
          </p:cNvSpPr>
          <p:nvPr>
            <p:ph idx="1"/>
          </p:nvPr>
        </p:nvSpPr>
        <p:spPr>
          <a:xfrm>
            <a:off x="5248656" y="2221992"/>
            <a:ext cx="6236208" cy="3941064"/>
          </a:xfrm>
        </p:spPr>
        <p:txBody>
          <a:bodyPr>
            <a:normAutofit/>
          </a:bodyPr>
          <a:lstStyle/>
          <a:p>
            <a:endParaRPr lang="en-GB" dirty="0"/>
          </a:p>
          <a:p>
            <a:r>
              <a:rPr lang="en-GB" dirty="0">
                <a:hlinkClick r:id="rId3"/>
              </a:rPr>
              <a:t>https://www.youtube.com/watch?v=viWaq1zHCwI</a:t>
            </a:r>
            <a:endParaRPr lang="en-GB" dirty="0"/>
          </a:p>
          <a:p>
            <a:endParaRPr lang="en-GB" dirty="0"/>
          </a:p>
        </p:txBody>
      </p:sp>
    </p:spTree>
    <p:extLst>
      <p:ext uri="{BB962C8B-B14F-4D97-AF65-F5344CB8AC3E}">
        <p14:creationId xmlns:p14="http://schemas.microsoft.com/office/powerpoint/2010/main" val="1739092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E5A3D-B1E8-18E3-3FD1-ED028627BF53}"/>
              </a:ext>
            </a:extLst>
          </p:cNvPr>
          <p:cNvSpPr>
            <a:spLocks noGrp="1"/>
          </p:cNvSpPr>
          <p:nvPr>
            <p:ph type="title"/>
          </p:nvPr>
        </p:nvSpPr>
        <p:spPr/>
        <p:txBody>
          <a:bodyPr/>
          <a:lstStyle/>
          <a:p>
            <a:r>
              <a:rPr lang="en-GB" dirty="0"/>
              <a:t>Chromakey colours – green and blue</a:t>
            </a:r>
          </a:p>
        </p:txBody>
      </p:sp>
      <p:pic>
        <p:nvPicPr>
          <p:cNvPr id="11266" name="Picture 2" descr="Blue Screen and Green Screen: 12 Key Differences To Consider">
            <a:extLst>
              <a:ext uri="{FF2B5EF4-FFF2-40B4-BE49-F238E27FC236}">
                <a16:creationId xmlns:a16="http://schemas.microsoft.com/office/drawing/2014/main" id="{6880A5C7-782E-59C6-9388-86988B930C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356" t="38778" r="21949" b="10575"/>
          <a:stretch>
            <a:fillRect/>
          </a:stretch>
        </p:blipFill>
        <p:spPr bwMode="auto">
          <a:xfrm>
            <a:off x="714038" y="1828800"/>
            <a:ext cx="10553230" cy="4933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076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295" name="Straight Connector 1229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97" name="Straight Connector 1229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299" name="Rectangle 12298">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Anansi Boys - Be United">
            <a:extLst>
              <a:ext uri="{FF2B5EF4-FFF2-40B4-BE49-F238E27FC236}">
                <a16:creationId xmlns:a16="http://schemas.microsoft.com/office/drawing/2014/main" id="{65CF6C19-8A6A-B3E9-4790-04D5745D58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695" r="4415" b="-1"/>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568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tage with a large screen&#10;&#10;AI-generated content may be incorrect.">
            <a:extLst>
              <a:ext uri="{FF2B5EF4-FFF2-40B4-BE49-F238E27FC236}">
                <a16:creationId xmlns:a16="http://schemas.microsoft.com/office/drawing/2014/main" id="{45A573CA-730D-4B93-EB93-90084F84C0C3}"/>
              </a:ext>
            </a:extLst>
          </p:cNvPr>
          <p:cNvPicPr>
            <a:picLocks noGrp="1" noChangeAspect="1"/>
          </p:cNvPicPr>
          <p:nvPr>
            <p:ph idx="1"/>
          </p:nvPr>
        </p:nvPicPr>
        <p:blipFill>
          <a:blip r:embed="rId2"/>
          <a:srcRect l="13903" r="43909"/>
          <a:stretch>
            <a:fillRect/>
          </a:stretch>
        </p:blipFill>
        <p:spPr>
          <a:xfrm rot="5400000">
            <a:off x="2667000" y="-2667000"/>
            <a:ext cx="6858000" cy="1219200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48F29-332B-F81F-F437-4F9A93BD50EA}"/>
              </a:ext>
            </a:extLst>
          </p:cNvPr>
          <p:cNvSpPr>
            <a:spLocks noGrp="1"/>
          </p:cNvSpPr>
          <p:nvPr>
            <p:ph type="title"/>
          </p:nvPr>
        </p:nvSpPr>
        <p:spPr>
          <a:xfrm>
            <a:off x="705158" y="5528235"/>
            <a:ext cx="10696574" cy="770964"/>
          </a:xfrm>
        </p:spPr>
        <p:txBody>
          <a:bodyPr vert="horz" lIns="91440" tIns="45720" rIns="91440" bIns="45720" rtlCol="0" anchor="b">
            <a:normAutofit/>
          </a:bodyPr>
          <a:lstStyle/>
          <a:p>
            <a:r>
              <a:rPr lang="en-US">
                <a:solidFill>
                  <a:srgbClr val="FFFFFF"/>
                </a:solidFill>
              </a:rPr>
              <a:t>Anansi boys season 2 screen test</a:t>
            </a:r>
          </a:p>
        </p:txBody>
      </p:sp>
    </p:spTree>
    <p:extLst>
      <p:ext uri="{BB962C8B-B14F-4D97-AF65-F5344CB8AC3E}">
        <p14:creationId xmlns:p14="http://schemas.microsoft.com/office/powerpoint/2010/main" val="115119332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tage with a stage equipment and a screen&#10;&#10;AI-generated content may be incorrect.">
            <a:extLst>
              <a:ext uri="{FF2B5EF4-FFF2-40B4-BE49-F238E27FC236}">
                <a16:creationId xmlns:a16="http://schemas.microsoft.com/office/drawing/2014/main" id="{3EBA4E4E-B651-34B9-B641-48CC0D0B1D10}"/>
              </a:ext>
            </a:extLst>
          </p:cNvPr>
          <p:cNvPicPr>
            <a:picLocks noGrp="1" noChangeAspect="1"/>
          </p:cNvPicPr>
          <p:nvPr>
            <p:ph idx="1"/>
          </p:nvPr>
        </p:nvPicPr>
        <p:blipFill>
          <a:blip r:embed="rId2"/>
          <a:srcRect l="19352" r="38461"/>
          <a:stretch>
            <a:fillRect/>
          </a:stretch>
        </p:blipFill>
        <p:spPr>
          <a:xfrm rot="5400000">
            <a:off x="2667000" y="-2667000"/>
            <a:ext cx="6857999" cy="12191999"/>
          </a:xfrm>
          <a:prstGeom prst="rect">
            <a:avLst/>
          </a:prstGeom>
        </p:spPr>
      </p:pic>
    </p:spTree>
    <p:extLst>
      <p:ext uri="{BB962C8B-B14F-4D97-AF65-F5344CB8AC3E}">
        <p14:creationId xmlns:p14="http://schemas.microsoft.com/office/powerpoint/2010/main" val="3183458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in front of a stage with red rocks&#10;&#10;AI-generated content may be incorrect.">
            <a:extLst>
              <a:ext uri="{FF2B5EF4-FFF2-40B4-BE49-F238E27FC236}">
                <a16:creationId xmlns:a16="http://schemas.microsoft.com/office/drawing/2014/main" id="{883ACC3D-F9FF-42A7-215F-F340AA835925}"/>
              </a:ext>
            </a:extLst>
          </p:cNvPr>
          <p:cNvPicPr>
            <a:picLocks noGrp="1" noChangeAspect="1"/>
          </p:cNvPicPr>
          <p:nvPr>
            <p:ph idx="1"/>
          </p:nvPr>
        </p:nvPicPr>
        <p:blipFill>
          <a:blip r:embed="rId2"/>
          <a:srcRect t="21614" b="3386"/>
          <a:stretch>
            <a:fillRect/>
          </a:stretch>
        </p:blipFill>
        <p:spPr>
          <a:xfrm>
            <a:off x="20" y="10"/>
            <a:ext cx="12191979" cy="6857989"/>
          </a:xfrm>
          <a:prstGeom prst="rect">
            <a:avLst/>
          </a:prstGeom>
        </p:spPr>
      </p:pic>
    </p:spTree>
    <p:extLst>
      <p:ext uri="{BB962C8B-B14F-4D97-AF65-F5344CB8AC3E}">
        <p14:creationId xmlns:p14="http://schemas.microsoft.com/office/powerpoint/2010/main" val="620924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43" name="Straight Connector 1434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45" name="Straight Connector 1434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347" name="Rectangle 14346">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9" name="Rectangle 14348">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Last Train to Christmas – Michael Sheen adds gloss to Sliding Doors-style  comedy | Movies | The Guardian">
            <a:extLst>
              <a:ext uri="{FF2B5EF4-FFF2-40B4-BE49-F238E27FC236}">
                <a16:creationId xmlns:a16="http://schemas.microsoft.com/office/drawing/2014/main" id="{258E1082-6B92-B727-652A-8DC881370F2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730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ng shot of a blue wall&#10;&#10;AI-generated content may be incorrect.">
            <a:extLst>
              <a:ext uri="{FF2B5EF4-FFF2-40B4-BE49-F238E27FC236}">
                <a16:creationId xmlns:a16="http://schemas.microsoft.com/office/drawing/2014/main" id="{E0996E87-BD85-112B-D600-1F7377754A21}"/>
              </a:ext>
            </a:extLst>
          </p:cNvPr>
          <p:cNvPicPr>
            <a:picLocks noGrp="1" noChangeAspect="1"/>
          </p:cNvPicPr>
          <p:nvPr>
            <p:ph idx="1"/>
          </p:nvPr>
        </p:nvPicPr>
        <p:blipFill>
          <a:blip r:embed="rId2"/>
          <a:srcRect l="6670" r="51143"/>
          <a:stretch>
            <a:fillRect/>
          </a:stretch>
        </p:blipFill>
        <p:spPr>
          <a:xfrm rot="5400000">
            <a:off x="2667000" y="-2667000"/>
            <a:ext cx="6858000" cy="12192000"/>
          </a:xfrm>
          <a:prstGeom prst="rect">
            <a:avLst/>
          </a:prstGeom>
        </p:spPr>
      </p:pic>
      <p:sp>
        <p:nvSpPr>
          <p:cNvPr id="16" name="Rectangle 15">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14FCE-3F86-478A-421E-58BB3A5E41B4}"/>
              </a:ext>
            </a:extLst>
          </p:cNvPr>
          <p:cNvSpPr>
            <a:spLocks noGrp="1"/>
          </p:cNvSpPr>
          <p:nvPr>
            <p:ph type="title"/>
          </p:nvPr>
        </p:nvSpPr>
        <p:spPr>
          <a:xfrm>
            <a:off x="705158" y="5528235"/>
            <a:ext cx="10696574" cy="770964"/>
          </a:xfrm>
        </p:spPr>
        <p:txBody>
          <a:bodyPr vert="horz" lIns="91440" tIns="45720" rIns="91440" bIns="45720" rtlCol="0" anchor="b">
            <a:normAutofit/>
          </a:bodyPr>
          <a:lstStyle/>
          <a:p>
            <a:r>
              <a:rPr lang="en-US">
                <a:solidFill>
                  <a:srgbClr val="FFFFFF"/>
                </a:solidFill>
              </a:rPr>
              <a:t>Age of tony</a:t>
            </a:r>
          </a:p>
        </p:txBody>
      </p:sp>
    </p:spTree>
    <p:extLst>
      <p:ext uri="{BB962C8B-B14F-4D97-AF65-F5344CB8AC3E}">
        <p14:creationId xmlns:p14="http://schemas.microsoft.com/office/powerpoint/2010/main" val="34857044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rain in a building&#10;&#10;AI-generated content may be incorrect.">
            <a:extLst>
              <a:ext uri="{FF2B5EF4-FFF2-40B4-BE49-F238E27FC236}">
                <a16:creationId xmlns:a16="http://schemas.microsoft.com/office/drawing/2014/main" id="{B1462D87-EEC7-7591-9856-37216F7353DE}"/>
              </a:ext>
            </a:extLst>
          </p:cNvPr>
          <p:cNvPicPr>
            <a:picLocks noGrp="1" noChangeAspect="1"/>
          </p:cNvPicPr>
          <p:nvPr>
            <p:ph idx="1"/>
          </p:nvPr>
        </p:nvPicPr>
        <p:blipFill>
          <a:blip r:embed="rId2"/>
          <a:srcRect t="9677" b="15323"/>
          <a:stretch>
            <a:fillRect/>
          </a:stretch>
        </p:blipFill>
        <p:spPr>
          <a:xfrm>
            <a:off x="20" y="10"/>
            <a:ext cx="12191979" cy="6857989"/>
          </a:xfrm>
          <a:prstGeom prst="rect">
            <a:avLst/>
          </a:prstGeom>
        </p:spPr>
      </p:pic>
    </p:spTree>
    <p:extLst>
      <p:ext uri="{BB962C8B-B14F-4D97-AF65-F5344CB8AC3E}">
        <p14:creationId xmlns:p14="http://schemas.microsoft.com/office/powerpoint/2010/main" val="3689139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rain in a garage&#10;&#10;AI-generated content may be incorrect.">
            <a:extLst>
              <a:ext uri="{FF2B5EF4-FFF2-40B4-BE49-F238E27FC236}">
                <a16:creationId xmlns:a16="http://schemas.microsoft.com/office/drawing/2014/main" id="{DB161A06-FA73-BC5E-496C-16D42707BBFF}"/>
              </a:ext>
            </a:extLst>
          </p:cNvPr>
          <p:cNvPicPr>
            <a:picLocks noGrp="1" noChangeAspect="1"/>
          </p:cNvPicPr>
          <p:nvPr>
            <p:ph idx="1"/>
          </p:nvPr>
        </p:nvPicPr>
        <p:blipFill>
          <a:blip r:embed="rId2"/>
          <a:srcRect l="18698" r="39114"/>
          <a:stretch>
            <a:fillRect/>
          </a:stretch>
        </p:blipFill>
        <p:spPr>
          <a:xfrm rot="5400000">
            <a:off x="2667000" y="-2667000"/>
            <a:ext cx="6857999" cy="12191999"/>
          </a:xfrm>
          <a:prstGeom prst="rect">
            <a:avLst/>
          </a:prstGeom>
        </p:spPr>
      </p:pic>
    </p:spTree>
    <p:extLst>
      <p:ext uri="{BB962C8B-B14F-4D97-AF65-F5344CB8AC3E}">
        <p14:creationId xmlns:p14="http://schemas.microsoft.com/office/powerpoint/2010/main" val="3926364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et of stairs in a room&#10;&#10;AI-generated content may be incorrect.">
            <a:extLst>
              <a:ext uri="{FF2B5EF4-FFF2-40B4-BE49-F238E27FC236}">
                <a16:creationId xmlns:a16="http://schemas.microsoft.com/office/drawing/2014/main" id="{DD984B02-6349-A5D2-241E-8C707721BCA5}"/>
              </a:ext>
            </a:extLst>
          </p:cNvPr>
          <p:cNvPicPr>
            <a:picLocks noGrp="1" noChangeAspect="1"/>
          </p:cNvPicPr>
          <p:nvPr>
            <p:ph idx="1"/>
          </p:nvPr>
        </p:nvPicPr>
        <p:blipFill>
          <a:blip r:embed="rId2"/>
          <a:srcRect l="3899" r="53914"/>
          <a:stretch>
            <a:fillRect/>
          </a:stretch>
        </p:blipFill>
        <p:spPr>
          <a:xfrm rot="5400000">
            <a:off x="2667000" y="-2667000"/>
            <a:ext cx="6857999" cy="12191999"/>
          </a:xfrm>
          <a:prstGeom prst="rect">
            <a:avLst/>
          </a:prstGeom>
        </p:spPr>
      </p:pic>
    </p:spTree>
    <p:extLst>
      <p:ext uri="{BB962C8B-B14F-4D97-AF65-F5344CB8AC3E}">
        <p14:creationId xmlns:p14="http://schemas.microsoft.com/office/powerpoint/2010/main" val="704940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arge room with a stage set and equipment&#10;&#10;AI-generated content may be incorrect.">
            <a:extLst>
              <a:ext uri="{FF2B5EF4-FFF2-40B4-BE49-F238E27FC236}">
                <a16:creationId xmlns:a16="http://schemas.microsoft.com/office/drawing/2014/main" id="{78BA65B1-4746-D753-8714-3BCE3EE7FF39}"/>
              </a:ext>
            </a:extLst>
          </p:cNvPr>
          <p:cNvPicPr>
            <a:picLocks noGrp="1" noChangeAspect="1"/>
          </p:cNvPicPr>
          <p:nvPr>
            <p:ph idx="1"/>
          </p:nvPr>
        </p:nvPicPr>
        <p:blipFill>
          <a:blip r:embed="rId2"/>
          <a:srcRect l="19331" r="38481"/>
          <a:stretch>
            <a:fillRect/>
          </a:stretch>
        </p:blipFill>
        <p:spPr>
          <a:xfrm rot="5400000">
            <a:off x="2667000" y="-2667000"/>
            <a:ext cx="6857999" cy="12191999"/>
          </a:xfrm>
          <a:prstGeom prst="rect">
            <a:avLst/>
          </a:prstGeom>
        </p:spPr>
      </p:pic>
    </p:spTree>
    <p:extLst>
      <p:ext uri="{BB962C8B-B14F-4D97-AF65-F5344CB8AC3E}">
        <p14:creationId xmlns:p14="http://schemas.microsoft.com/office/powerpoint/2010/main" val="268109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mera on a stand&#10;&#10;AI-generated content may be incorrect.">
            <a:extLst>
              <a:ext uri="{FF2B5EF4-FFF2-40B4-BE49-F238E27FC236}">
                <a16:creationId xmlns:a16="http://schemas.microsoft.com/office/drawing/2014/main" id="{EB8D761F-2535-E5EA-B4D5-4BC2E1FB60CB}"/>
              </a:ext>
            </a:extLst>
          </p:cNvPr>
          <p:cNvPicPr>
            <a:picLocks noGrp="1" noChangeAspect="1"/>
          </p:cNvPicPr>
          <p:nvPr>
            <p:ph idx="1"/>
          </p:nvPr>
        </p:nvPicPr>
        <p:blipFill>
          <a:blip r:embed="rId2"/>
          <a:srcRect t="12035" b="12965"/>
          <a:stretch>
            <a:fillRect/>
          </a:stretch>
        </p:blipFill>
        <p:spPr>
          <a:xfrm>
            <a:off x="20" y="10"/>
            <a:ext cx="12191979" cy="6857989"/>
          </a:xfrm>
          <a:prstGeom prst="rect">
            <a:avLst/>
          </a:prstGeom>
        </p:spPr>
      </p:pic>
    </p:spTree>
    <p:extLst>
      <p:ext uri="{BB962C8B-B14F-4D97-AF65-F5344CB8AC3E}">
        <p14:creationId xmlns:p14="http://schemas.microsoft.com/office/powerpoint/2010/main" val="2008897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37" name="Rectangle 1036">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Grand Budapest Hotel Wes Anderson train M. Gustave H. Ralph Fiennes Zero  Moustafa Tony Revolori frame still shot screensaver wallpaper">
            <a:extLst>
              <a:ext uri="{FF2B5EF4-FFF2-40B4-BE49-F238E27FC236}">
                <a16:creationId xmlns:a16="http://schemas.microsoft.com/office/drawing/2014/main" id="{62A91F6A-56A0-7C1A-8CD4-C00C210BA5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723" b="16020"/>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752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7" name="Straight Connector 205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59" name="Rectangle 2058">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er sneaky! This is the &quot;train set&quot; for The Grand Budapest Hotel. That's  Ralph Fiennes in the &quot;train&quot; &amp; director Wes Anderson next to him.">
            <a:extLst>
              <a:ext uri="{FF2B5EF4-FFF2-40B4-BE49-F238E27FC236}">
                <a16:creationId xmlns:a16="http://schemas.microsoft.com/office/drawing/2014/main" id="{59F2D7E9-8E9C-4F22-77AA-08DC2A9058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629" b="6136"/>
          <a:stretch>
            <a:fillRect/>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1930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367" name="Straight Connector 1536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369" name="Straight Connector 1536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371" name="Rectangle 1537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mag logo">
            <a:hlinkClick r:id="rId2"/>
            <a:extLst>
              <a:ext uri="{FF2B5EF4-FFF2-40B4-BE49-F238E27FC236}">
                <a16:creationId xmlns:a16="http://schemas.microsoft.com/office/drawing/2014/main" id="{661A4F9F-8C91-45FB-94C5-43526FA328C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3499" r="57"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5373" name="Rectangle 15372">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FD4CC-A36B-9C28-F702-82774BDB2EC7}"/>
              </a:ext>
            </a:extLst>
          </p:cNvPr>
          <p:cNvSpPr>
            <a:spLocks noGrp="1"/>
          </p:cNvSpPr>
          <p:nvPr>
            <p:ph type="title"/>
          </p:nvPr>
        </p:nvSpPr>
        <p:spPr>
          <a:xfrm>
            <a:off x="705158" y="5528235"/>
            <a:ext cx="10696574" cy="770964"/>
          </a:xfrm>
        </p:spPr>
        <p:txBody>
          <a:bodyPr vert="horz" lIns="91440" tIns="45720" rIns="91440" bIns="45720" rtlCol="0" anchor="b">
            <a:normAutofit/>
          </a:bodyPr>
          <a:lstStyle/>
          <a:p>
            <a:endParaRPr lang="en-US">
              <a:solidFill>
                <a:srgbClr val="FFFFFF"/>
              </a:solidFill>
            </a:endParaRPr>
          </a:p>
        </p:txBody>
      </p:sp>
    </p:spTree>
    <p:extLst>
      <p:ext uri="{BB962C8B-B14F-4D97-AF65-F5344CB8AC3E}">
        <p14:creationId xmlns:p14="http://schemas.microsoft.com/office/powerpoint/2010/main" val="345079616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19" name="Straight Connector 133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321" name="Straight Connector 133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323" name="Rectangle 1332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Film Studios London, Blackout Studios, Virtual Production Studio —  SILVERTOWN VIRTUAL PRODUCTION STUDIOS">
            <a:hlinkClick r:id="rId2"/>
            <a:extLst>
              <a:ext uri="{FF2B5EF4-FFF2-40B4-BE49-F238E27FC236}">
                <a16:creationId xmlns:a16="http://schemas.microsoft.com/office/drawing/2014/main" id="{B490CADE-6DFC-3471-2952-32445011C5E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6279" b="945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A0D09-07E6-3F7F-7DBE-48804CF1EAEF}"/>
              </a:ext>
            </a:extLst>
          </p:cNvPr>
          <p:cNvSpPr>
            <a:spLocks noGrp="1"/>
          </p:cNvSpPr>
          <p:nvPr>
            <p:ph type="title"/>
          </p:nvPr>
        </p:nvSpPr>
        <p:spPr>
          <a:xfrm>
            <a:off x="705158" y="5528235"/>
            <a:ext cx="10696574" cy="770964"/>
          </a:xfrm>
        </p:spPr>
        <p:txBody>
          <a:bodyPr vert="horz" lIns="91440" tIns="45720" rIns="91440" bIns="45720" rtlCol="0" anchor="b">
            <a:normAutofit/>
          </a:bodyPr>
          <a:lstStyle/>
          <a:p>
            <a:pPr>
              <a:lnSpc>
                <a:spcPct val="90000"/>
              </a:lnSpc>
            </a:pPr>
            <a:r>
              <a:rPr lang="en-US" sz="3100">
                <a:solidFill>
                  <a:srgbClr val="FFFFFF"/>
                </a:solidFill>
              </a:rPr>
              <a:t>Led screen in music videos – silver screen studios</a:t>
            </a:r>
          </a:p>
        </p:txBody>
      </p:sp>
    </p:spTree>
    <p:extLst>
      <p:ext uri="{BB962C8B-B14F-4D97-AF65-F5344CB8AC3E}">
        <p14:creationId xmlns:p14="http://schemas.microsoft.com/office/powerpoint/2010/main" val="245620001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C8CB1-B852-C82D-64D2-C46689E01F40}"/>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6600"/>
              <a:t>softwares</a:t>
            </a:r>
          </a:p>
        </p:txBody>
      </p:sp>
      <p:cxnSp>
        <p:nvCxnSpPr>
          <p:cNvPr id="13" name="Straight Connector 12">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Premierepro Logo 3D Icons - Free Download in PNG, glTF">
            <a:extLst>
              <a:ext uri="{FF2B5EF4-FFF2-40B4-BE49-F238E27FC236}">
                <a16:creationId xmlns:a16="http://schemas.microsoft.com/office/drawing/2014/main" id="{51414BD2-B730-A79A-24F0-CAA65AB77A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125" y="2115100"/>
            <a:ext cx="3763667" cy="37636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dobe After Effects Logo PNGs for Free Download">
            <a:extLst>
              <a:ext uri="{FF2B5EF4-FFF2-40B4-BE49-F238E27FC236}">
                <a16:creationId xmlns:a16="http://schemas.microsoft.com/office/drawing/2014/main" id="{3F451710-003F-5C75-B216-28A3AD4A32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9499" y="1898738"/>
            <a:ext cx="4445000" cy="4445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arco and Igloo Vision team up to deliver industry-leading immersive  collaboration environments - Barco">
            <a:extLst>
              <a:ext uri="{FF2B5EF4-FFF2-40B4-BE49-F238E27FC236}">
                <a16:creationId xmlns:a16="http://schemas.microsoft.com/office/drawing/2014/main" id="{C8EFAB5B-F312-B50C-F45D-2345214683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64512" y="3086962"/>
            <a:ext cx="3714363" cy="1819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6950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20E22-0160-9291-30A9-DA95C7AE972F}"/>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6600" dirty="0"/>
              <a:t>Other software's to be aware of – editing</a:t>
            </a:r>
          </a:p>
        </p:txBody>
      </p:sp>
      <p:cxnSp>
        <p:nvCxnSpPr>
          <p:cNvPr id="27" name="Straight Connector 2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00368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A3976-BCD0-1C1D-617F-5FDB29A772CB}"/>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6600" dirty="0"/>
              <a:t>Other software’s to be aware of – led screen</a:t>
            </a:r>
          </a:p>
        </p:txBody>
      </p:sp>
      <p:cxnSp>
        <p:nvCxnSpPr>
          <p:cNvPr id="27" name="Straight Connector 2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776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Media To Motion - South Wales Creative Agency">
            <a:hlinkClick r:id="rId2"/>
            <a:extLst>
              <a:ext uri="{FF2B5EF4-FFF2-40B4-BE49-F238E27FC236}">
                <a16:creationId xmlns:a16="http://schemas.microsoft.com/office/drawing/2014/main" id="{313A9537-97E3-A79E-90D5-E37C724FC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03375"/>
            <a:ext cx="12192000" cy="365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49675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7697EEE-91D9-9B41-A1FB-E2AA63011F8B}">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1178</TotalTime>
  <Words>2446</Words>
  <Application>Microsoft Macintosh PowerPoint</Application>
  <PresentationFormat>Widescreen</PresentationFormat>
  <Paragraphs>160</Paragraphs>
  <Slides>33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Arial</vt:lpstr>
      <vt:lpstr>Calisto MT</vt:lpstr>
      <vt:lpstr>Univers Condensed</vt:lpstr>
      <vt:lpstr>ChronicleVTI</vt:lpstr>
      <vt:lpstr>Virtual Production Practice</vt:lpstr>
      <vt:lpstr>Virtual Production Practice</vt:lpstr>
      <vt:lpstr>PowerPoint Presentation</vt:lpstr>
      <vt:lpstr>Timetable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Pros and cons of green screen vs led wall</vt:lpstr>
      <vt:lpstr>Chromakey colours – green and blue</vt:lpstr>
      <vt:lpstr>PowerPoint Presentation</vt:lpstr>
      <vt:lpstr>Anansi boys season 2 screen test</vt:lpstr>
      <vt:lpstr>PowerPoint Presentation</vt:lpstr>
      <vt:lpstr>PowerPoint Presentation</vt:lpstr>
      <vt:lpstr>PowerPoint Presentation</vt:lpstr>
      <vt:lpstr>Age of tony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Led screen in music videos – silver screen studios</vt:lpstr>
      <vt:lpstr>softwares</vt:lpstr>
      <vt:lpstr>Other software's to be aware of – editing</vt:lpstr>
      <vt:lpstr>Other software’s to be aware of – led screen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Atkinson</dc:creator>
  <cp:lastModifiedBy>David Atkinson</cp:lastModifiedBy>
  <cp:revision>24</cp:revision>
  <dcterms:created xsi:type="dcterms:W3CDTF">2026-02-22T18:38:21Z</dcterms:created>
  <dcterms:modified xsi:type="dcterms:W3CDTF">2026-02-23T14:19:44Z</dcterms:modified>
</cp:coreProperties>
</file>