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5" r:id="rId2"/>
    <p:sldId id="286" r:id="rId3"/>
    <p:sldId id="287"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 id="301" r:id="rId18"/>
    <p:sldId id="302" r:id="rId19"/>
    <p:sldId id="303" r:id="rId20"/>
    <p:sldId id="304" r:id="rId21"/>
    <p:sldId id="305" r:id="rId22"/>
    <p:sldId id="306" r:id="rId23"/>
    <p:sldId id="307" r:id="rId24"/>
    <p:sldId id="308" r:id="rId25"/>
    <p:sldId id="309" r:id="rId26"/>
    <p:sldId id="310" r:id="rId27"/>
    <p:sldId id="311" r:id="rId28"/>
    <p:sldId id="312"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3214"/>
  </p:normalViewPr>
  <p:slideViewPr>
    <p:cSldViewPr snapToGrid="0" snapToObjects="1">
      <p:cViewPr varScale="1">
        <p:scale>
          <a:sx n="89" d="100"/>
          <a:sy n="89" d="100"/>
        </p:scale>
        <p:origin x="174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US"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US"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Date Placeholder 4"/>
          <p:cNvSpPr>
            <a:spLocks noGrp="1"/>
          </p:cNvSpPr>
          <p:nvPr>
            <p:ph type="dt" sz="half" idx="10"/>
          </p:nvPr>
        </p:nvSpPr>
        <p:spPr>
          <a:xfrm>
            <a:off x="6580094" y="188259"/>
            <a:ext cx="2133600" cy="365125"/>
          </a:xfrm>
        </p:spPr>
        <p:txBody>
          <a:bodyPr/>
          <a:lstStyle/>
          <a:p>
            <a:fld id="{70FAA508-F0CD-46EA-95FB-26B559A0B5D9}" type="datetimeFigureOut">
              <a:rPr lang="en-US" smtClean="0"/>
              <a:t>3/28/17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marL="2055813" indent="-344488">
              <a:defRPr sz="1600"/>
            </a:lvl6pPr>
            <a:lvl7pPr marL="2055813" indent="-344488">
              <a:defRPr sz="1600"/>
            </a:lvl7pPr>
            <a:lvl8pPr marL="2055813" indent="-344488">
              <a:defRPr sz="1600"/>
            </a:lvl8pPr>
            <a:lvl9pPr marL="2055813" indent="-344488">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7" name="Date Placeholder 6"/>
          <p:cNvSpPr>
            <a:spLocks noGrp="1"/>
          </p:cNvSpPr>
          <p:nvPr>
            <p:ph type="dt" sz="half" idx="10"/>
          </p:nvPr>
        </p:nvSpPr>
        <p:spPr>
          <a:xfrm>
            <a:off x="6580094" y="188259"/>
            <a:ext cx="2133600" cy="365125"/>
          </a:xfrm>
        </p:spPr>
        <p:txBody>
          <a:bodyPr/>
          <a:lstStyle/>
          <a:p>
            <a:fld id="{70FAA508-F0CD-46EA-95FB-26B559A0B5D9}" type="datetimeFigureOut">
              <a:rPr lang="en-US" smtClean="0"/>
              <a:t>3/28/17</a:t>
            </a:fld>
            <a:endParaRPr lang="en-US"/>
          </a:p>
        </p:txBody>
      </p:sp>
      <p:sp>
        <p:nvSpPr>
          <p:cNvPr id="8" name="Footer Placeholder 7"/>
          <p:cNvSpPr>
            <a:spLocks noGrp="1"/>
          </p:cNvSpPr>
          <p:nvPr>
            <p:ph type="ftr" sz="quarter" idx="11"/>
          </p:nvPr>
        </p:nvSpPr>
        <p:spPr>
          <a:xfrm>
            <a:off x="1120588" y="188259"/>
            <a:ext cx="2895600" cy="365125"/>
          </a:xfrm>
        </p:spPr>
        <p:txBody>
          <a:bodyPr/>
          <a:lstStyle/>
          <a:p>
            <a:endParaRPr lang="en-US"/>
          </a:p>
        </p:txBody>
      </p:sp>
      <p:sp>
        <p:nvSpPr>
          <p:cNvPr id="9" name="Slide Number Placeholder 8"/>
          <p:cNvSpPr>
            <a:spLocks noGrp="1"/>
          </p:cNvSpPr>
          <p:nvPr>
            <p:ph type="sldNum" sz="quarter" idx="12"/>
          </p:nvPr>
        </p:nvSpPr>
        <p:spPr/>
        <p:txBody>
          <a:bodyPr/>
          <a:lstStyle/>
          <a:p>
            <a:fld id="{4A822907-8A9D-4F6B-98F6-913902AD56B5}" type="slidenum">
              <a:rPr lang="en-US" smtClean="0"/>
              <a:t>‹#›</a:t>
            </a:fld>
            <a:endParaRPr lang="en-US"/>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70FAA508-F0CD-46EA-95FB-26B559A0B5D9}" type="datetimeFigureOut">
              <a:rPr lang="en-US" smtClean="0"/>
              <a:t>3/28/17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FAA508-F0CD-46EA-95FB-26B559A0B5D9}" type="datetimeFigureOut">
              <a:rPr lang="en-US" smtClean="0"/>
              <a:t>3/28/17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marL="2055813" indent="-344488">
              <a:defRPr sz="2000"/>
            </a:lvl6pPr>
            <a:lvl7pPr marL="2055813" indent="-344488">
              <a:defRPr sz="2000"/>
            </a:lvl7pPr>
            <a:lvl8pPr marL="2055813" indent="-344488">
              <a:defRPr sz="2000"/>
            </a:lvl8pPr>
            <a:lvl9pPr marL="2055813" indent="-344488">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70FAA508-F0CD-46EA-95FB-26B559A0B5D9}" type="datetimeFigureOut">
              <a:rPr lang="en-US" smtClean="0"/>
              <a:t>3/28/17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US"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70FAA508-F0CD-46EA-95FB-26B559A0B5D9}" type="datetimeFigureOut">
              <a:rPr lang="en-US" smtClean="0"/>
              <a:t>3/28/17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a:xfrm>
            <a:off x="6580094" y="188259"/>
            <a:ext cx="2133600" cy="365125"/>
          </a:xfrm>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US"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US"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spcBef>
                <a:spcPts val="300"/>
              </a:spcBef>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US"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US"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US"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US"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0FAA508-F0CD-46EA-95FB-26B559A0B5D9}" type="datetimeFigureOut">
              <a:rPr lang="en-US" smtClean="0"/>
              <a:t>3/28/17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822907-8A9D-4F6B-98F6-913902AD56B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US"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70FAA508-F0CD-46EA-95FB-26B559A0B5D9}" type="datetimeFigureOut">
              <a:rPr lang="en-US" smtClean="0"/>
              <a:t>3/28/17</a:t>
            </a:fld>
            <a:endParaRPr lang="en-US"/>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4A822907-8A9D-4F6B-98F6-913902AD56B5}" type="slidenum">
              <a:rPr lang="en-US" smtClean="0"/>
              <a:t>‹#›</a:t>
            </a:fld>
            <a:endParaRPr lang="en-US"/>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5" Type="http://schemas.openxmlformats.org/officeDocument/2006/relationships/image" Target="../media/image8.jpeg"/><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692811"/>
            <a:ext cx="8915400" cy="2342332"/>
          </a:xfrm>
        </p:spPr>
        <p:txBody>
          <a:bodyPr>
            <a:normAutofit/>
          </a:bodyPr>
          <a:lstStyle/>
          <a:p>
            <a:r>
              <a:rPr lang="en-US" dirty="0" smtClean="0"/>
              <a:t>Assessing Health &amp; Functional Fitness </a:t>
            </a:r>
            <a:endParaRPr lang="en-US" dirty="0"/>
          </a:p>
        </p:txBody>
      </p:sp>
      <p:sp>
        <p:nvSpPr>
          <p:cNvPr id="3" name="Subtitle 2"/>
          <p:cNvSpPr>
            <a:spLocks noGrp="1"/>
          </p:cNvSpPr>
          <p:nvPr>
            <p:ph type="subTitle" idx="1"/>
          </p:nvPr>
        </p:nvSpPr>
        <p:spPr/>
        <p:txBody>
          <a:bodyPr>
            <a:normAutofit/>
          </a:bodyPr>
          <a:lstStyle/>
          <a:p>
            <a:r>
              <a:rPr lang="en-US" sz="3600" dirty="0" smtClean="0"/>
              <a:t>POSTURE AND SOMATOTYPING</a:t>
            </a:r>
            <a:endParaRPr lang="en-US" sz="3600" dirty="0"/>
          </a:p>
        </p:txBody>
      </p:sp>
    </p:spTree>
    <p:extLst>
      <p:ext uri="{BB962C8B-B14F-4D97-AF65-F5344CB8AC3E}">
        <p14:creationId xmlns:p14="http://schemas.microsoft.com/office/powerpoint/2010/main" val="151633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SOMATOTYPING</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042" y="2480302"/>
            <a:ext cx="7173728" cy="3901286"/>
          </a:xfrm>
          <a:prstGeom prst="rect">
            <a:avLst/>
          </a:prstGeom>
        </p:spPr>
      </p:pic>
    </p:spTree>
    <p:extLst>
      <p:ext uri="{BB962C8B-B14F-4D97-AF65-F5344CB8AC3E}">
        <p14:creationId xmlns:p14="http://schemas.microsoft.com/office/powerpoint/2010/main" val="92353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SOMATOTYPING (Classification)</a:t>
            </a:r>
            <a:endParaRPr lang="en-US" dirty="0"/>
          </a:p>
        </p:txBody>
      </p:sp>
      <p:sp>
        <p:nvSpPr>
          <p:cNvPr id="5" name="Content Placeholder 2"/>
          <p:cNvSpPr>
            <a:spLocks noGrp="1"/>
          </p:cNvSpPr>
          <p:nvPr>
            <p:ph idx="1"/>
          </p:nvPr>
        </p:nvSpPr>
        <p:spPr>
          <a:xfrm>
            <a:off x="540936" y="2595562"/>
            <a:ext cx="3329985" cy="3670767"/>
          </a:xfrm>
        </p:spPr>
        <p:txBody>
          <a:bodyPr>
            <a:normAutofit fontScale="77500" lnSpcReduction="20000"/>
          </a:bodyPr>
          <a:lstStyle/>
          <a:p>
            <a:r>
              <a:rPr lang="en-US" dirty="0"/>
              <a:t>A somatotype number of three digits is determined for an individual classified by the system, with the first digit referring to </a:t>
            </a:r>
            <a:r>
              <a:rPr lang="en-US" dirty="0" err="1"/>
              <a:t>endomorphy</a:t>
            </a:r>
            <a:r>
              <a:rPr lang="en-US" dirty="0"/>
              <a:t>, the second to </a:t>
            </a:r>
            <a:r>
              <a:rPr lang="en-US" dirty="0" err="1"/>
              <a:t>mesomorphy</a:t>
            </a:r>
            <a:r>
              <a:rPr lang="en-US" dirty="0"/>
              <a:t>, and the third to </a:t>
            </a:r>
            <a:r>
              <a:rPr lang="en-US" dirty="0" err="1"/>
              <a:t>ectomorphy</a:t>
            </a:r>
            <a:r>
              <a:rPr lang="en-US" dirty="0"/>
              <a:t>; each digit is on a scale of one to seven. Hence the extreme endomorph has the somatotype 711, the extreme mesomorph 171, and the extreme ectomorph 117. So just to get an idea of how you rank, have a look at the diagram below</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4409" y="2038256"/>
            <a:ext cx="3895916" cy="4228073"/>
          </a:xfrm>
          <a:prstGeom prst="rect">
            <a:avLst/>
          </a:prstGeom>
        </p:spPr>
      </p:pic>
    </p:spTree>
    <p:extLst>
      <p:ext uri="{BB962C8B-B14F-4D97-AF65-F5344CB8AC3E}">
        <p14:creationId xmlns:p14="http://schemas.microsoft.com/office/powerpoint/2010/main" val="2029638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SOMATOTYPING (Benefits)</a:t>
            </a:r>
            <a:endParaRPr lang="en-US" dirty="0"/>
          </a:p>
        </p:txBody>
      </p:sp>
      <p:sp>
        <p:nvSpPr>
          <p:cNvPr id="5" name="Content Placeholder 2"/>
          <p:cNvSpPr>
            <a:spLocks noGrp="1"/>
          </p:cNvSpPr>
          <p:nvPr>
            <p:ph idx="1"/>
          </p:nvPr>
        </p:nvSpPr>
        <p:spPr>
          <a:xfrm>
            <a:off x="540936" y="2255320"/>
            <a:ext cx="8372877" cy="4230540"/>
          </a:xfrm>
        </p:spPr>
        <p:txBody>
          <a:bodyPr>
            <a:normAutofit fontScale="92500" lnSpcReduction="20000"/>
          </a:bodyPr>
          <a:lstStyle/>
          <a:p>
            <a:r>
              <a:rPr lang="en-US" b="1" dirty="0" smtClean="0"/>
              <a:t>Endomorphs</a:t>
            </a:r>
            <a:r>
              <a:rPr lang="en-US" b="1" dirty="0"/>
              <a:t>:</a:t>
            </a:r>
            <a:endParaRPr lang="en-US" dirty="0"/>
          </a:p>
          <a:p>
            <a:pPr lvl="1" fontAlgn="base"/>
            <a:r>
              <a:rPr lang="en-US" dirty="0"/>
              <a:t>Size benefits sports such as rugby where bulk is useful, provided it can be moved powerfully</a:t>
            </a:r>
          </a:p>
          <a:p>
            <a:pPr lvl="1" fontAlgn="base"/>
            <a:r>
              <a:rPr lang="en-US" dirty="0"/>
              <a:t>T</a:t>
            </a:r>
            <a:r>
              <a:rPr lang="en-US" dirty="0" smtClean="0"/>
              <a:t>end </a:t>
            </a:r>
            <a:r>
              <a:rPr lang="en-US" dirty="0"/>
              <a:t>to have large lung capacity which can make them suited to sports such as rowing</a:t>
            </a:r>
          </a:p>
          <a:p>
            <a:pPr lvl="1" fontAlgn="base"/>
            <a:r>
              <a:rPr lang="en-US" dirty="0"/>
              <a:t>They can increase muscle mass much more easily than ectomorphs</a:t>
            </a:r>
          </a:p>
          <a:p>
            <a:pPr lvl="1" fontAlgn="base"/>
            <a:r>
              <a:rPr lang="en-US" dirty="0"/>
              <a:t>Sports that require endomorphs would include sumo wrestling, short put, javelin and hammer </a:t>
            </a:r>
            <a:r>
              <a:rPr lang="en-US" dirty="0" smtClean="0"/>
              <a:t>throw.</a:t>
            </a:r>
            <a:endParaRPr lang="en-US" dirty="0"/>
          </a:p>
          <a:p>
            <a:pPr fontAlgn="base"/>
            <a:r>
              <a:rPr lang="en-US" b="1" dirty="0" smtClean="0"/>
              <a:t>Mesomorphs</a:t>
            </a:r>
            <a:r>
              <a:rPr lang="en-US" b="1" dirty="0"/>
              <a:t>:</a:t>
            </a:r>
            <a:endParaRPr lang="en-US" dirty="0"/>
          </a:p>
          <a:p>
            <a:pPr lvl="1" fontAlgn="base"/>
            <a:r>
              <a:rPr lang="en-US" dirty="0"/>
              <a:t>Respond well to cardiovascular and resistance training</a:t>
            </a:r>
          </a:p>
          <a:p>
            <a:pPr lvl="1" fontAlgn="base"/>
            <a:r>
              <a:rPr lang="en-US" dirty="0"/>
              <a:t>Can sustain low body fat levels</a:t>
            </a:r>
          </a:p>
          <a:p>
            <a:pPr lvl="1" fontAlgn="base"/>
            <a:r>
              <a:rPr lang="en-US" dirty="0"/>
              <a:t>All muscle groups can be used to derive positive training adoption</a:t>
            </a:r>
          </a:p>
          <a:p>
            <a:pPr lvl="1" fontAlgn="base"/>
            <a:r>
              <a:rPr lang="en-US" dirty="0"/>
              <a:t>Dependent on the sports’ needs they can easily gain or loose weight</a:t>
            </a:r>
          </a:p>
          <a:p>
            <a:pPr lvl="1" fontAlgn="base"/>
            <a:r>
              <a:rPr lang="en-US" dirty="0"/>
              <a:t>Sports that require mesomorphs would include bodybuilding, weightlifting, sprinting, boxing and rugby.</a:t>
            </a:r>
          </a:p>
          <a:p>
            <a:endParaRPr lang="en-US" dirty="0"/>
          </a:p>
        </p:txBody>
      </p:sp>
    </p:spTree>
    <p:extLst>
      <p:ext uri="{BB962C8B-B14F-4D97-AF65-F5344CB8AC3E}">
        <p14:creationId xmlns:p14="http://schemas.microsoft.com/office/powerpoint/2010/main" val="1510659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SOMATOTYPING (Benefits)</a:t>
            </a:r>
            <a:endParaRPr lang="en-US" dirty="0"/>
          </a:p>
        </p:txBody>
      </p:sp>
      <p:sp>
        <p:nvSpPr>
          <p:cNvPr id="5" name="Content Placeholder 2"/>
          <p:cNvSpPr>
            <a:spLocks noGrp="1"/>
          </p:cNvSpPr>
          <p:nvPr>
            <p:ph idx="1"/>
          </p:nvPr>
        </p:nvSpPr>
        <p:spPr>
          <a:xfrm>
            <a:off x="540936" y="2255320"/>
            <a:ext cx="8372877" cy="4230540"/>
          </a:xfrm>
        </p:spPr>
        <p:txBody>
          <a:bodyPr>
            <a:normAutofit/>
          </a:bodyPr>
          <a:lstStyle/>
          <a:p>
            <a:pPr fontAlgn="base"/>
            <a:r>
              <a:rPr lang="en-US" b="1" dirty="0"/>
              <a:t>Ectomorphs:</a:t>
            </a:r>
            <a:endParaRPr lang="en-US" dirty="0"/>
          </a:p>
          <a:p>
            <a:pPr lvl="1" fontAlgn="base"/>
            <a:r>
              <a:rPr lang="en-US" dirty="0"/>
              <a:t>Light frame makes them suited for aerobic activity like gymnastics</a:t>
            </a:r>
          </a:p>
          <a:p>
            <a:pPr lvl="1" fontAlgn="base"/>
            <a:r>
              <a:rPr lang="en-US" dirty="0"/>
              <a:t>Smaller body surface area also enhances their suitability for endurance activity</a:t>
            </a:r>
          </a:p>
          <a:p>
            <a:pPr lvl="1" fontAlgn="base"/>
            <a:r>
              <a:rPr lang="en-US" dirty="0"/>
              <a:t>Their body is better at thermo regulation, important in endurance based sports</a:t>
            </a:r>
          </a:p>
          <a:p>
            <a:pPr lvl="1" fontAlgn="base"/>
            <a:r>
              <a:rPr lang="en-US" dirty="0"/>
              <a:t>Sports that require ectomorphs would include long distance running, high jump, gymnastics and horse racing (jockey</a:t>
            </a:r>
            <a:r>
              <a:rPr lang="en-US" dirty="0" smtClean="0"/>
              <a:t>)</a:t>
            </a:r>
            <a:endParaRPr lang="en-US" dirty="0"/>
          </a:p>
        </p:txBody>
      </p:sp>
    </p:spTree>
    <p:extLst>
      <p:ext uri="{BB962C8B-B14F-4D97-AF65-F5344CB8AC3E}">
        <p14:creationId xmlns:p14="http://schemas.microsoft.com/office/powerpoint/2010/main" val="2099465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ANTHROPOMETRY</a:t>
            </a:r>
            <a:endParaRPr lang="en-US" dirty="0"/>
          </a:p>
        </p:txBody>
      </p:sp>
      <p:sp>
        <p:nvSpPr>
          <p:cNvPr id="3" name="Content Placeholder 2"/>
          <p:cNvSpPr>
            <a:spLocks noGrp="1"/>
          </p:cNvSpPr>
          <p:nvPr>
            <p:ph idx="1"/>
          </p:nvPr>
        </p:nvSpPr>
        <p:spPr/>
        <p:txBody>
          <a:bodyPr/>
          <a:lstStyle/>
          <a:p>
            <a:r>
              <a:rPr lang="en-US" dirty="0" smtClean="0"/>
              <a:t>HEIGHT</a:t>
            </a:r>
          </a:p>
          <a:p>
            <a:r>
              <a:rPr lang="en-US" dirty="0" smtClean="0"/>
              <a:t>WEIGHT</a:t>
            </a:r>
          </a:p>
          <a:p>
            <a:r>
              <a:rPr lang="en-US" dirty="0" smtClean="0"/>
              <a:t>BODY COMPOSITION</a:t>
            </a:r>
          </a:p>
          <a:p>
            <a:endParaRPr lang="en-US" dirty="0"/>
          </a:p>
        </p:txBody>
      </p:sp>
    </p:spTree>
    <p:extLst>
      <p:ext uri="{BB962C8B-B14F-4D97-AF65-F5344CB8AC3E}">
        <p14:creationId xmlns:p14="http://schemas.microsoft.com/office/powerpoint/2010/main" val="421006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PLANES AND MOVEMENTS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85701" y="2404177"/>
            <a:ext cx="2176127" cy="3670300"/>
          </a:xfrm>
          <a:prstGeom prst="rect">
            <a:avLst/>
          </a:prstGeom>
        </p:spPr>
      </p:pic>
      <p:sp>
        <p:nvSpPr>
          <p:cNvPr id="6" name="Content Placeholder 2"/>
          <p:cNvSpPr txBox="1">
            <a:spLocks/>
          </p:cNvSpPr>
          <p:nvPr/>
        </p:nvSpPr>
        <p:spPr>
          <a:xfrm>
            <a:off x="945044" y="2262759"/>
            <a:ext cx="7556313" cy="4389294"/>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b="1" dirty="0" smtClean="0"/>
              <a:t>Sagittal</a:t>
            </a:r>
            <a:r>
              <a:rPr lang="en-US" dirty="0" smtClean="0"/>
              <a:t>/ Median		</a:t>
            </a:r>
          </a:p>
          <a:p>
            <a:pPr lvl="1"/>
            <a:r>
              <a:rPr lang="en-US" dirty="0" smtClean="0"/>
              <a:t>Flexion/ Extension</a:t>
            </a:r>
          </a:p>
          <a:p>
            <a:pPr lvl="1"/>
            <a:r>
              <a:rPr lang="en-US" dirty="0" err="1" smtClean="0"/>
              <a:t>Dorsi</a:t>
            </a:r>
            <a:r>
              <a:rPr lang="en-US" dirty="0" smtClean="0"/>
              <a:t>/ Plantar Flexion</a:t>
            </a:r>
          </a:p>
          <a:p>
            <a:pPr lvl="1"/>
            <a:r>
              <a:rPr lang="en-US" dirty="0" smtClean="0"/>
              <a:t>Forward/ Backward Bending</a:t>
            </a:r>
          </a:p>
          <a:p>
            <a:r>
              <a:rPr lang="en-US" b="1" dirty="0" smtClean="0"/>
              <a:t>Coronal</a:t>
            </a:r>
            <a:r>
              <a:rPr lang="en-US" dirty="0" smtClean="0"/>
              <a:t>/ Frontal	</a:t>
            </a:r>
          </a:p>
          <a:p>
            <a:pPr lvl="1"/>
            <a:r>
              <a:rPr lang="en-US" dirty="0" smtClean="0"/>
              <a:t>Abduction/ Adduction</a:t>
            </a:r>
          </a:p>
          <a:p>
            <a:pPr lvl="1"/>
            <a:r>
              <a:rPr lang="en-US" dirty="0" smtClean="0"/>
              <a:t>Lateral Flexion</a:t>
            </a:r>
          </a:p>
          <a:p>
            <a:pPr lvl="1"/>
            <a:r>
              <a:rPr lang="en-US" dirty="0" smtClean="0"/>
              <a:t>Ulnar/ Radial Deviation</a:t>
            </a:r>
          </a:p>
          <a:p>
            <a:pPr lvl="1"/>
            <a:r>
              <a:rPr lang="en-US" dirty="0" smtClean="0"/>
              <a:t>Eversion/ Inversion</a:t>
            </a:r>
          </a:p>
          <a:p>
            <a:pPr lvl="1"/>
            <a:r>
              <a:rPr lang="en-US" dirty="0" smtClean="0"/>
              <a:t>Pronation/ Supination</a:t>
            </a:r>
          </a:p>
          <a:p>
            <a:r>
              <a:rPr lang="en-US" b="1" dirty="0" smtClean="0"/>
              <a:t>Transverse</a:t>
            </a:r>
            <a:r>
              <a:rPr lang="en-US" dirty="0" smtClean="0"/>
              <a:t>	</a:t>
            </a:r>
          </a:p>
          <a:p>
            <a:pPr lvl="1"/>
            <a:r>
              <a:rPr lang="en-US" dirty="0" smtClean="0"/>
              <a:t>Internal/ External Rotation</a:t>
            </a:r>
          </a:p>
          <a:p>
            <a:pPr lvl="1"/>
            <a:r>
              <a:rPr lang="en-US" dirty="0" smtClean="0"/>
              <a:t>Axial Rotation</a:t>
            </a:r>
          </a:p>
        </p:txBody>
      </p:sp>
    </p:spTree>
    <p:extLst>
      <p:ext uri="{BB962C8B-B14F-4D97-AF65-F5344CB8AC3E}">
        <p14:creationId xmlns:p14="http://schemas.microsoft.com/office/powerpoint/2010/main" val="2037347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POSTURE</a:t>
            </a:r>
            <a:endParaRPr lang="en-US" dirty="0"/>
          </a:p>
        </p:txBody>
      </p:sp>
      <p:sp>
        <p:nvSpPr>
          <p:cNvPr id="3" name="Content Placeholder 2"/>
          <p:cNvSpPr>
            <a:spLocks noGrp="1"/>
          </p:cNvSpPr>
          <p:nvPr>
            <p:ph idx="1"/>
          </p:nvPr>
        </p:nvSpPr>
        <p:spPr/>
        <p:txBody>
          <a:bodyPr>
            <a:normAutofit/>
          </a:bodyPr>
          <a:lstStyle/>
          <a:p>
            <a:r>
              <a:rPr lang="en-GB" dirty="0" smtClean="0"/>
              <a:t>Muscle </a:t>
            </a:r>
            <a:r>
              <a:rPr lang="en-GB" dirty="0"/>
              <a:t>&amp; Skeletal balance which protects the </a:t>
            </a:r>
            <a:r>
              <a:rPr lang="en-GB" dirty="0" smtClean="0"/>
              <a:t>supporting </a:t>
            </a:r>
            <a:r>
              <a:rPr lang="en-GB" dirty="0"/>
              <a:t>structures against injury or progressive abnormal strain </a:t>
            </a:r>
            <a:endParaRPr lang="en-GB" dirty="0" smtClean="0"/>
          </a:p>
          <a:p>
            <a:pPr lvl="1"/>
            <a:r>
              <a:rPr lang="en-GB" dirty="0" smtClean="0"/>
              <a:t>Well-being </a:t>
            </a:r>
            <a:r>
              <a:rPr lang="en-GB" dirty="0"/>
              <a:t>(good habits) ... personal control </a:t>
            </a:r>
            <a:endParaRPr lang="en-GB" dirty="0" smtClean="0"/>
          </a:p>
          <a:p>
            <a:pPr lvl="1"/>
            <a:r>
              <a:rPr lang="en-GB" dirty="0" smtClean="0"/>
              <a:t>Key </a:t>
            </a:r>
            <a:r>
              <a:rPr lang="en-GB" dirty="0"/>
              <a:t>features: Alignment, Joint positions, Muscle </a:t>
            </a:r>
            <a:r>
              <a:rPr lang="en-GB" dirty="0" smtClean="0"/>
              <a:t>Balance</a:t>
            </a:r>
          </a:p>
          <a:p>
            <a:pPr lvl="1"/>
            <a:r>
              <a:rPr lang="en-GB" dirty="0" smtClean="0"/>
              <a:t>Antigravity </a:t>
            </a:r>
            <a:r>
              <a:rPr lang="en-GB" dirty="0"/>
              <a:t>’extensor’ muscles </a:t>
            </a:r>
            <a:endParaRPr lang="en-GB" dirty="0" smtClean="0"/>
          </a:p>
          <a:p>
            <a:pPr lvl="1"/>
            <a:r>
              <a:rPr lang="en-GB" dirty="0" smtClean="0"/>
              <a:t>Breathing </a:t>
            </a:r>
            <a:r>
              <a:rPr lang="en-GB" dirty="0"/>
              <a:t>efficient, adequate (with reference to </a:t>
            </a:r>
            <a:r>
              <a:rPr lang="en-GB" dirty="0" smtClean="0"/>
              <a:t>thoracic </a:t>
            </a:r>
            <a:r>
              <a:rPr lang="en-GB" dirty="0"/>
              <a:t>cage &amp; accessory respiratory muscles) </a:t>
            </a:r>
            <a:endParaRPr lang="en-GB" dirty="0" smtClean="0"/>
          </a:p>
          <a:p>
            <a:pPr lvl="1"/>
            <a:r>
              <a:rPr lang="en-GB" dirty="0" smtClean="0"/>
              <a:t>Organ </a:t>
            </a:r>
            <a:r>
              <a:rPr lang="en-GB" dirty="0"/>
              <a:t>positions/function (with reference to abdominal/pelvic control) </a:t>
            </a:r>
          </a:p>
          <a:p>
            <a:endParaRPr lang="en-GB" dirty="0"/>
          </a:p>
        </p:txBody>
      </p:sp>
    </p:spTree>
    <p:extLst>
      <p:ext uri="{BB962C8B-B14F-4D97-AF65-F5344CB8AC3E}">
        <p14:creationId xmlns:p14="http://schemas.microsoft.com/office/powerpoint/2010/main" val="71807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TENSILE INTEGRITY</a:t>
            </a:r>
            <a:endParaRPr lang="en-GB" dirty="0"/>
          </a:p>
        </p:txBody>
      </p:sp>
      <p:sp>
        <p:nvSpPr>
          <p:cNvPr id="3" name="Content Placeholder 2"/>
          <p:cNvSpPr>
            <a:spLocks noGrp="1"/>
          </p:cNvSpPr>
          <p:nvPr>
            <p:ph idx="1"/>
          </p:nvPr>
        </p:nvSpPr>
        <p:spPr/>
        <p:txBody>
          <a:bodyPr>
            <a:normAutofit lnSpcReduction="10000"/>
          </a:bodyPr>
          <a:lstStyle/>
          <a:p>
            <a:r>
              <a:rPr lang="en-US" b="1" dirty="0" err="1"/>
              <a:t>Tensegrity</a:t>
            </a:r>
            <a:r>
              <a:rPr lang="en-US" b="1" dirty="0"/>
              <a:t> </a:t>
            </a:r>
            <a:endParaRPr lang="en-US" dirty="0" smtClean="0"/>
          </a:p>
          <a:p>
            <a:pPr lvl="1"/>
            <a:r>
              <a:rPr lang="en-GB" dirty="0" smtClean="0"/>
              <a:t>Bones </a:t>
            </a:r>
            <a:r>
              <a:rPr lang="en-GB" dirty="0"/>
              <a:t>acting as spacers kept together by soft tissue. The muscles and connective tissues provide continuous tension, while bones accept variable compressive forces</a:t>
            </a:r>
            <a:r>
              <a:rPr lang="en-GB" dirty="0" smtClean="0"/>
              <a:t>.</a:t>
            </a:r>
          </a:p>
          <a:p>
            <a:pPr lvl="1"/>
            <a:r>
              <a:rPr lang="en-GB" dirty="0" smtClean="0"/>
              <a:t>‘</a:t>
            </a:r>
            <a:r>
              <a:rPr lang="en-GB" dirty="0"/>
              <a:t>Extensor’ tone against gravity, ‘Flexor’ tone to allow bones to ‘float’ as spacers </a:t>
            </a:r>
          </a:p>
          <a:p>
            <a:pPr lvl="1"/>
            <a:r>
              <a:rPr lang="en-GB" dirty="0" smtClean="0"/>
              <a:t>The </a:t>
            </a:r>
            <a:r>
              <a:rPr lang="en-GB" dirty="0"/>
              <a:t>tension-compression interactions of tensegrity </a:t>
            </a:r>
            <a:r>
              <a:rPr lang="en-GB" dirty="0" smtClean="0"/>
              <a:t>minimise </a:t>
            </a:r>
            <a:r>
              <a:rPr lang="en-GB" dirty="0"/>
              <a:t>material needed, add structural resiliency, and constitute the most efficient possible use of space. Stresses are evenly distributed throughout the entire structure rather than accumulating at certain points. </a:t>
            </a:r>
            <a:endParaRPr lang="en-GB" dirty="0" smtClean="0"/>
          </a:p>
          <a:p>
            <a:pPr lvl="1"/>
            <a:r>
              <a:rPr lang="en-GB" dirty="0" smtClean="0"/>
              <a:t>Compressive issue (OA), Tensile Issue (instability, Weakness)</a:t>
            </a:r>
            <a:endParaRPr lang="en-GB" dirty="0"/>
          </a:p>
          <a:p>
            <a:pPr lvl="1"/>
            <a:endParaRPr lang="en-GB" dirty="0"/>
          </a:p>
        </p:txBody>
      </p:sp>
    </p:spTree>
    <p:extLst>
      <p:ext uri="{BB962C8B-B14F-4D97-AF65-F5344CB8AC3E}">
        <p14:creationId xmlns:p14="http://schemas.microsoft.com/office/powerpoint/2010/main" val="2123956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FAULTY POSTURE</a:t>
            </a:r>
            <a:endParaRPr lang="en-GB" dirty="0"/>
          </a:p>
        </p:txBody>
      </p:sp>
      <p:sp>
        <p:nvSpPr>
          <p:cNvPr id="3" name="Content Placeholder 2"/>
          <p:cNvSpPr>
            <a:spLocks noGrp="1"/>
          </p:cNvSpPr>
          <p:nvPr>
            <p:ph idx="1"/>
          </p:nvPr>
        </p:nvSpPr>
        <p:spPr>
          <a:xfrm>
            <a:off x="651668" y="2250907"/>
            <a:ext cx="7610476" cy="4228073"/>
          </a:xfrm>
        </p:spPr>
        <p:txBody>
          <a:bodyPr>
            <a:normAutofit fontScale="77500" lnSpcReduction="20000"/>
          </a:bodyPr>
          <a:lstStyle/>
          <a:p>
            <a:r>
              <a:rPr lang="en-GB" sz="2100" dirty="0"/>
              <a:t>Faulty Muscle &amp; Skeletal balance allows increased strain on the </a:t>
            </a:r>
            <a:r>
              <a:rPr lang="en-GB" sz="2100" dirty="0" smtClean="0"/>
              <a:t>supporting </a:t>
            </a:r>
            <a:r>
              <a:rPr lang="en-GB" sz="2100" dirty="0"/>
              <a:t>structures, with less </a:t>
            </a:r>
            <a:r>
              <a:rPr lang="en-GB" sz="2100" dirty="0" smtClean="0"/>
              <a:t>efficient </a:t>
            </a:r>
            <a:r>
              <a:rPr lang="en-GB" sz="2100" dirty="0"/>
              <a:t>balance of the body. </a:t>
            </a:r>
            <a:r>
              <a:rPr lang="en-GB" sz="2100" dirty="0" smtClean="0"/>
              <a:t>CAUSES:</a:t>
            </a:r>
          </a:p>
          <a:p>
            <a:pPr lvl="1"/>
            <a:r>
              <a:rPr lang="en-GB" sz="2100" dirty="0" smtClean="0"/>
              <a:t>1</a:t>
            </a:r>
            <a:r>
              <a:rPr lang="en-GB" sz="2100" dirty="0"/>
              <a:t>. Cultural aspects. Influencing how people should ‘appear’ </a:t>
            </a:r>
            <a:r>
              <a:rPr lang="en-GB" sz="2100" dirty="0" smtClean="0"/>
              <a:t>…</a:t>
            </a:r>
          </a:p>
          <a:p>
            <a:pPr lvl="1"/>
            <a:r>
              <a:rPr lang="en-GB" sz="2100" dirty="0" smtClean="0"/>
              <a:t>2</a:t>
            </a:r>
            <a:r>
              <a:rPr lang="en-GB" sz="2100" dirty="0"/>
              <a:t>. Repetitive, specialised tasks. </a:t>
            </a:r>
            <a:endParaRPr lang="en-GB" sz="2100" dirty="0" smtClean="0"/>
          </a:p>
          <a:p>
            <a:pPr lvl="1"/>
            <a:r>
              <a:rPr lang="en-GB" sz="2100" dirty="0" smtClean="0"/>
              <a:t>3</a:t>
            </a:r>
            <a:r>
              <a:rPr lang="en-GB" sz="2100" dirty="0"/>
              <a:t>. Discomfort, Pain </a:t>
            </a:r>
            <a:endParaRPr lang="en-GB" sz="2100" dirty="0" smtClean="0"/>
          </a:p>
          <a:p>
            <a:pPr lvl="2"/>
            <a:r>
              <a:rPr lang="en-GB" sz="2100" dirty="0"/>
              <a:t>R</a:t>
            </a:r>
            <a:r>
              <a:rPr lang="en-GB" sz="2100" dirty="0" smtClean="0"/>
              <a:t>egional </a:t>
            </a:r>
            <a:r>
              <a:rPr lang="en-GB" sz="2100" dirty="0"/>
              <a:t>pain syndromes are common place in work, sport, recreation </a:t>
            </a:r>
            <a:endParaRPr lang="en-GB" sz="2100" dirty="0" smtClean="0"/>
          </a:p>
          <a:p>
            <a:pPr lvl="2"/>
            <a:r>
              <a:rPr lang="en-GB" sz="2100" dirty="0" smtClean="0"/>
              <a:t>great </a:t>
            </a:r>
            <a:r>
              <a:rPr lang="en-GB" sz="2100" dirty="0"/>
              <a:t>variety in postural pain – onset, severity, type of symptoms </a:t>
            </a:r>
          </a:p>
          <a:p>
            <a:pPr lvl="2"/>
            <a:r>
              <a:rPr lang="en-GB" sz="2100" dirty="0" smtClean="0"/>
              <a:t>acute </a:t>
            </a:r>
            <a:r>
              <a:rPr lang="en-GB" sz="2100" dirty="0"/>
              <a:t>&amp;/or widespread symptoms need to be diagnosed/managed first before </a:t>
            </a:r>
            <a:r>
              <a:rPr lang="en-GB" sz="2100" dirty="0" smtClean="0"/>
              <a:t>assessing </a:t>
            </a:r>
            <a:r>
              <a:rPr lang="en-GB" sz="2100" dirty="0"/>
              <a:t>muscle imbalance &amp; faulty alignment. For example during the acute stage, immobilisation &amp; support can help settle symptoms. Regard for acute/widespread inflammatory </a:t>
            </a:r>
            <a:r>
              <a:rPr lang="en-GB" sz="2100" dirty="0" smtClean="0"/>
              <a:t>responses/conditions</a:t>
            </a:r>
            <a:endParaRPr lang="en-GB" sz="2100" dirty="0"/>
          </a:p>
          <a:p>
            <a:pPr lvl="1"/>
            <a:r>
              <a:rPr lang="en-GB" sz="2100" dirty="0"/>
              <a:t>4. </a:t>
            </a:r>
            <a:r>
              <a:rPr lang="en-GB" sz="2100" dirty="0" smtClean="0"/>
              <a:t>Disability </a:t>
            </a:r>
            <a:r>
              <a:rPr lang="en-GB" sz="2100" dirty="0"/>
              <a:t>– functional; structural </a:t>
            </a:r>
            <a:r>
              <a:rPr lang="en-GB" sz="2100" dirty="0" smtClean="0"/>
              <a:t>e.g. </a:t>
            </a:r>
            <a:r>
              <a:rPr lang="en-GB" sz="2100" dirty="0"/>
              <a:t>scoliosis, post-surgical </a:t>
            </a:r>
            <a:r>
              <a:rPr lang="en-GB" sz="2100" dirty="0" err="1"/>
              <a:t>mis</a:t>
            </a:r>
            <a:r>
              <a:rPr lang="en-GB" sz="2100" dirty="0"/>
              <a:t>-alignment, chronic functional pelvic </a:t>
            </a:r>
            <a:r>
              <a:rPr lang="en-GB" sz="2100" dirty="0" err="1"/>
              <a:t>mis</a:t>
            </a:r>
            <a:r>
              <a:rPr lang="en-GB" sz="2100" dirty="0"/>
              <a:t>-alignment, musculoskeletal conditions (OA, RA, OP ...) </a:t>
            </a:r>
          </a:p>
          <a:p>
            <a:pPr lvl="1"/>
            <a:r>
              <a:rPr lang="en-GB" sz="2100" dirty="0"/>
              <a:t>5. Dysfunction, </a:t>
            </a:r>
            <a:r>
              <a:rPr lang="en-GB" sz="2100" dirty="0" smtClean="0"/>
              <a:t>Performance </a:t>
            </a:r>
            <a:r>
              <a:rPr lang="en-GB" sz="2100" dirty="0"/>
              <a:t>– various systems can impact </a:t>
            </a:r>
            <a:r>
              <a:rPr lang="en-GB" sz="2100" dirty="0" smtClean="0"/>
              <a:t>e.g. </a:t>
            </a:r>
            <a:r>
              <a:rPr lang="en-GB" sz="2100" dirty="0"/>
              <a:t>cardiovascular; respiratory; autoimmune </a:t>
            </a:r>
          </a:p>
          <a:p>
            <a:pPr lvl="1"/>
            <a:endParaRPr lang="en-GB" dirty="0"/>
          </a:p>
          <a:p>
            <a:endParaRPr lang="en-GB" dirty="0" smtClean="0"/>
          </a:p>
          <a:p>
            <a:pPr lvl="1"/>
            <a:endParaRPr lang="en-GB" dirty="0"/>
          </a:p>
        </p:txBody>
      </p:sp>
    </p:spTree>
    <p:extLst>
      <p:ext uri="{BB962C8B-B14F-4D97-AF65-F5344CB8AC3E}">
        <p14:creationId xmlns:p14="http://schemas.microsoft.com/office/powerpoint/2010/main" val="1866740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POSTURAL TYPES</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2028" y="2446707"/>
            <a:ext cx="6242027" cy="3670300"/>
          </a:xfrm>
        </p:spPr>
      </p:pic>
    </p:spTree>
    <p:extLst>
      <p:ext uri="{BB962C8B-B14F-4D97-AF65-F5344CB8AC3E}">
        <p14:creationId xmlns:p14="http://schemas.microsoft.com/office/powerpoint/2010/main" val="1716060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IDEAL POSTURE</a:t>
            </a:r>
            <a:endParaRPr lang="en-GB" dirty="0"/>
          </a:p>
        </p:txBody>
      </p:sp>
      <p:sp>
        <p:nvSpPr>
          <p:cNvPr id="3" name="Content Placeholder 2"/>
          <p:cNvSpPr>
            <a:spLocks noGrp="1"/>
          </p:cNvSpPr>
          <p:nvPr>
            <p:ph idx="1"/>
          </p:nvPr>
        </p:nvSpPr>
        <p:spPr>
          <a:xfrm>
            <a:off x="651668" y="2314703"/>
            <a:ext cx="7610476" cy="4228073"/>
          </a:xfrm>
        </p:spPr>
        <p:txBody>
          <a:bodyPr>
            <a:noAutofit/>
          </a:bodyPr>
          <a:lstStyle/>
          <a:p>
            <a:pPr>
              <a:spcBef>
                <a:spcPts val="800"/>
              </a:spcBef>
            </a:pPr>
            <a:r>
              <a:rPr lang="en-GB" sz="1300" dirty="0" smtClean="0"/>
              <a:t>Head </a:t>
            </a:r>
            <a:r>
              <a:rPr lang="en-GB" sz="1300" dirty="0"/>
              <a:t>balance maintained with minimal muscular effort </a:t>
            </a:r>
          </a:p>
          <a:p>
            <a:pPr>
              <a:spcBef>
                <a:spcPts val="800"/>
              </a:spcBef>
            </a:pPr>
            <a:r>
              <a:rPr lang="en-GB" sz="1300" dirty="0" smtClean="0"/>
              <a:t>Eyes </a:t>
            </a:r>
            <a:r>
              <a:rPr lang="en-GB" sz="1300" dirty="0"/>
              <a:t>‘horizontal’ will maintain head &amp; neck position, influenced by upper back curve. Increased kyphosis will bring the head/neck forward, to maintain eye level the neck will over-extend … </a:t>
            </a:r>
          </a:p>
          <a:p>
            <a:pPr>
              <a:spcBef>
                <a:spcPts val="800"/>
              </a:spcBef>
            </a:pPr>
            <a:r>
              <a:rPr lang="en-GB" sz="1300" dirty="0" smtClean="0"/>
              <a:t>Upper </a:t>
            </a:r>
            <a:r>
              <a:rPr lang="en-GB" sz="1300" dirty="0"/>
              <a:t>back in turn influenced by positions of the lower back &amp; pelvis </a:t>
            </a:r>
          </a:p>
          <a:p>
            <a:pPr>
              <a:spcBef>
                <a:spcPts val="800"/>
              </a:spcBef>
            </a:pPr>
            <a:r>
              <a:rPr lang="en-GB" sz="1300" dirty="0" smtClean="0"/>
              <a:t>Shoulder </a:t>
            </a:r>
            <a:r>
              <a:rPr lang="en-GB" sz="1300" dirty="0"/>
              <a:t>influenced by position of scapulae, which should lie flat against the upper back, between T2 – T7 (4” or 9cm apart). </a:t>
            </a:r>
            <a:r>
              <a:rPr lang="en-GB" sz="1300" dirty="0" err="1"/>
              <a:t>Glenohumeral</a:t>
            </a:r>
            <a:r>
              <a:rPr lang="en-GB" sz="1300" dirty="0"/>
              <a:t> function influenced by position of scapula. </a:t>
            </a:r>
          </a:p>
          <a:p>
            <a:pPr>
              <a:spcBef>
                <a:spcPts val="800"/>
              </a:spcBef>
            </a:pPr>
            <a:r>
              <a:rPr lang="en-GB" sz="1300" dirty="0" smtClean="0"/>
              <a:t>Pelvis </a:t>
            </a:r>
            <a:r>
              <a:rPr lang="en-GB" sz="1300" dirty="0"/>
              <a:t>&amp; Lower Back. Pelvis can be anterior or </a:t>
            </a:r>
            <a:r>
              <a:rPr lang="en-GB" sz="1300" dirty="0" smtClean="0"/>
              <a:t>posterior </a:t>
            </a:r>
            <a:r>
              <a:rPr lang="en-GB" sz="1300" dirty="0"/>
              <a:t>hip axis. </a:t>
            </a:r>
            <a:r>
              <a:rPr lang="en-GB" sz="1300" b="1" i="1" dirty="0"/>
              <a:t>Neutral position of pelvis</a:t>
            </a:r>
            <a:r>
              <a:rPr lang="en-GB" sz="1300" dirty="0"/>
              <a:t>: ASIS horizontal; ASIS in same vertical plane as Pubic Symphysis (as used by Kendall &amp; McCreary). ASIS &amp; PSIS are approximately same level (normal variation of structure makes it difficult to be exact). </a:t>
            </a:r>
          </a:p>
          <a:p>
            <a:pPr>
              <a:spcBef>
                <a:spcPts val="800"/>
              </a:spcBef>
            </a:pPr>
            <a:r>
              <a:rPr lang="en-GB" sz="1300" dirty="0" smtClean="0"/>
              <a:t>Hips </a:t>
            </a:r>
            <a:r>
              <a:rPr lang="en-GB" sz="1300" dirty="0"/>
              <a:t>&amp; Knees (Plumb line slightly posterior at hip, anterior at knee – helps to maintain balance between these joints; natural limitation of extension movements) </a:t>
            </a:r>
          </a:p>
          <a:p>
            <a:pPr>
              <a:spcBef>
                <a:spcPts val="800"/>
              </a:spcBef>
            </a:pPr>
            <a:r>
              <a:rPr lang="en-GB" sz="1300" dirty="0" smtClean="0"/>
              <a:t>Plumb </a:t>
            </a:r>
            <a:r>
              <a:rPr lang="en-GB" sz="1300" dirty="0"/>
              <a:t>line Ankle slightly anterior to </a:t>
            </a:r>
            <a:r>
              <a:rPr lang="en-GB" sz="1300" dirty="0" smtClean="0"/>
              <a:t>lateral </a:t>
            </a:r>
            <a:r>
              <a:rPr lang="en-GB" sz="1300" dirty="0"/>
              <a:t>malleolus, </a:t>
            </a:r>
            <a:r>
              <a:rPr lang="en-GB" sz="1300" dirty="0" smtClean="0"/>
              <a:t>through </a:t>
            </a:r>
            <a:r>
              <a:rPr lang="en-GB" sz="1300" dirty="0"/>
              <a:t>apex of arch (marked laterally by the </a:t>
            </a:r>
            <a:r>
              <a:rPr lang="en-GB" sz="1300" dirty="0" err="1"/>
              <a:t>calcaneo</a:t>
            </a:r>
            <a:r>
              <a:rPr lang="en-GB" sz="1300" dirty="0"/>
              <a:t>-cuboid joint) </a:t>
            </a:r>
          </a:p>
        </p:txBody>
      </p:sp>
    </p:spTree>
    <p:extLst>
      <p:ext uri="{BB962C8B-B14F-4D97-AF65-F5344CB8AC3E}">
        <p14:creationId xmlns:p14="http://schemas.microsoft.com/office/powerpoint/2010/main" val="1116032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METHODS OF POSTURAL ASSESSMENT</a:t>
            </a:r>
            <a:endParaRPr lang="en-GB" dirty="0"/>
          </a:p>
        </p:txBody>
      </p:sp>
      <p:sp>
        <p:nvSpPr>
          <p:cNvPr id="5" name="Content Placeholder 2"/>
          <p:cNvSpPr>
            <a:spLocks noGrp="1"/>
          </p:cNvSpPr>
          <p:nvPr>
            <p:ph idx="1"/>
          </p:nvPr>
        </p:nvSpPr>
        <p:spPr>
          <a:xfrm>
            <a:off x="651668" y="2314703"/>
            <a:ext cx="2984667" cy="4228073"/>
          </a:xfrm>
        </p:spPr>
        <p:txBody>
          <a:bodyPr>
            <a:noAutofit/>
          </a:bodyPr>
          <a:lstStyle/>
          <a:p>
            <a:pPr>
              <a:spcBef>
                <a:spcPts val="800"/>
              </a:spcBef>
            </a:pPr>
            <a:r>
              <a:rPr lang="en-GB" sz="1600" dirty="0" smtClean="0"/>
              <a:t>Photos taken 2.3m away from target.</a:t>
            </a:r>
          </a:p>
          <a:p>
            <a:pPr>
              <a:spcBef>
                <a:spcPts val="800"/>
              </a:spcBef>
            </a:pPr>
            <a:r>
              <a:rPr lang="en-GB" sz="1600" dirty="0" smtClean="0"/>
              <a:t>Feet marked out on two standard lines with toes or heels touching dependent on the direction of photo</a:t>
            </a:r>
          </a:p>
          <a:p>
            <a:pPr>
              <a:spcBef>
                <a:spcPts val="800"/>
              </a:spcBef>
            </a:pPr>
            <a:r>
              <a:rPr lang="en-GB" sz="1600" dirty="0" smtClean="0"/>
              <a:t>Ideally use plumb line to determine vertical </a:t>
            </a:r>
            <a:r>
              <a:rPr lang="en-GB" sz="1600" dirty="0" err="1" smtClean="0"/>
              <a:t>poistion</a:t>
            </a:r>
            <a:endParaRPr lang="en-GB" sz="1600" dirty="0" smtClean="0"/>
          </a:p>
          <a:p>
            <a:pPr>
              <a:spcBef>
                <a:spcPts val="800"/>
              </a:spcBef>
            </a:pPr>
            <a:r>
              <a:rPr lang="en-GB" sz="1600" dirty="0" smtClean="0"/>
              <a:t>Sheet either 20x20cm squares or 10x10cm squares</a:t>
            </a:r>
          </a:p>
          <a:p>
            <a:pPr>
              <a:spcBef>
                <a:spcPts val="800"/>
              </a:spcBef>
            </a:pPr>
            <a:endParaRPr lang="en-GB" sz="1600" dirty="0" smtClean="0"/>
          </a:p>
          <a:p>
            <a:pPr>
              <a:spcBef>
                <a:spcPts val="800"/>
              </a:spcBef>
            </a:pPr>
            <a:endParaRPr lang="en-GB" sz="16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68257" y="2038256"/>
            <a:ext cx="2423929" cy="2576274"/>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92186" y="2038256"/>
            <a:ext cx="2177016" cy="2576274"/>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68257" y="4614529"/>
            <a:ext cx="2423929" cy="2204693"/>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84211" y="4614529"/>
            <a:ext cx="2192965" cy="2222205"/>
          </a:xfrm>
          <a:prstGeom prst="rect">
            <a:avLst/>
          </a:prstGeom>
        </p:spPr>
      </p:pic>
    </p:spTree>
    <p:extLst>
      <p:ext uri="{BB962C8B-B14F-4D97-AF65-F5344CB8AC3E}">
        <p14:creationId xmlns:p14="http://schemas.microsoft.com/office/powerpoint/2010/main" val="1034424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50065" y="2190307"/>
            <a:ext cx="1845804" cy="4075556"/>
          </a:xfrm>
        </p:spPr>
      </p:pic>
    </p:spTree>
    <p:extLst>
      <p:ext uri="{BB962C8B-B14F-4D97-AF65-F5344CB8AC3E}">
        <p14:creationId xmlns:p14="http://schemas.microsoft.com/office/powerpoint/2010/main" val="1689474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704181" y="2381693"/>
            <a:ext cx="3548303" cy="4210493"/>
          </a:xfrm>
        </p:spPr>
      </p:pic>
    </p:spTree>
    <p:extLst>
      <p:ext uri="{BB962C8B-B14F-4D97-AF65-F5344CB8AC3E}">
        <p14:creationId xmlns:p14="http://schemas.microsoft.com/office/powerpoint/2010/main" val="964031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8680" y="2489237"/>
            <a:ext cx="2547546" cy="3670300"/>
          </a:xfrm>
        </p:spPr>
      </p:pic>
    </p:spTree>
    <p:extLst>
      <p:ext uri="{BB962C8B-B14F-4D97-AF65-F5344CB8AC3E}">
        <p14:creationId xmlns:p14="http://schemas.microsoft.com/office/powerpoint/2010/main" val="1861426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4521" y="2275367"/>
            <a:ext cx="2508319" cy="4146698"/>
          </a:xfrm>
        </p:spPr>
      </p:pic>
    </p:spTree>
    <p:extLst>
      <p:ext uri="{BB962C8B-B14F-4D97-AF65-F5344CB8AC3E}">
        <p14:creationId xmlns:p14="http://schemas.microsoft.com/office/powerpoint/2010/main" val="448340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32008" y="2531768"/>
            <a:ext cx="2811923" cy="3670300"/>
          </a:xfrm>
        </p:spPr>
      </p:pic>
    </p:spTree>
    <p:extLst>
      <p:ext uri="{BB962C8B-B14F-4D97-AF65-F5344CB8AC3E}">
        <p14:creationId xmlns:p14="http://schemas.microsoft.com/office/powerpoint/2010/main" val="1882620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8224" y="2358545"/>
            <a:ext cx="2997200" cy="3872134"/>
          </a:xfrm>
        </p:spPr>
      </p:pic>
    </p:spTree>
    <p:extLst>
      <p:ext uri="{BB962C8B-B14F-4D97-AF65-F5344CB8AC3E}">
        <p14:creationId xmlns:p14="http://schemas.microsoft.com/office/powerpoint/2010/main" val="176234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37259" y="2509284"/>
            <a:ext cx="3019647" cy="3926700"/>
          </a:xfrm>
        </p:spPr>
      </p:pic>
    </p:spTree>
    <p:extLst>
      <p:ext uri="{BB962C8B-B14F-4D97-AF65-F5344CB8AC3E}">
        <p14:creationId xmlns:p14="http://schemas.microsoft.com/office/powerpoint/2010/main" val="597998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SOLVING POSTURE</a:t>
            </a:r>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01849" y="2211572"/>
            <a:ext cx="3197742" cy="4253023"/>
          </a:xfrm>
        </p:spPr>
      </p:pic>
    </p:spTree>
    <p:extLst>
      <p:ext uri="{BB962C8B-B14F-4D97-AF65-F5344CB8AC3E}">
        <p14:creationId xmlns:p14="http://schemas.microsoft.com/office/powerpoint/2010/main" val="333069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 POSTURE</a:t>
            </a:r>
            <a:endParaRPr lang="en-GB" dirty="0"/>
          </a:p>
        </p:txBody>
      </p:sp>
      <p:sp>
        <p:nvSpPr>
          <p:cNvPr id="3" name="Content Placeholder 2"/>
          <p:cNvSpPr>
            <a:spLocks noGrp="1"/>
          </p:cNvSpPr>
          <p:nvPr>
            <p:ph idx="1"/>
          </p:nvPr>
        </p:nvSpPr>
        <p:spPr/>
        <p:txBody>
          <a:bodyPr/>
          <a:lstStyle/>
          <a:p>
            <a:r>
              <a:rPr lang="en-GB" dirty="0" smtClean="0"/>
              <a:t>FOOT POSTURE INDEX</a:t>
            </a:r>
          </a:p>
          <a:p>
            <a:r>
              <a:rPr lang="en-GB" dirty="0" smtClean="0"/>
              <a:t>Way of grading foot position</a:t>
            </a:r>
          </a:p>
          <a:p>
            <a:r>
              <a:rPr lang="en-GB" dirty="0" smtClean="0"/>
              <a:t>Standardised grading to allow easy of use across professions</a:t>
            </a:r>
          </a:p>
          <a:p>
            <a:r>
              <a:rPr lang="en-GB" dirty="0" smtClean="0"/>
              <a:t>Good inter </a:t>
            </a:r>
            <a:r>
              <a:rPr lang="en-GB" dirty="0" err="1" smtClean="0"/>
              <a:t>rater</a:t>
            </a:r>
            <a:r>
              <a:rPr lang="en-GB" dirty="0" smtClean="0"/>
              <a:t> reliability </a:t>
            </a:r>
          </a:p>
        </p:txBody>
      </p:sp>
    </p:spTree>
    <p:extLst>
      <p:ext uri="{BB962C8B-B14F-4D97-AF65-F5344CB8AC3E}">
        <p14:creationId xmlns:p14="http://schemas.microsoft.com/office/powerpoint/2010/main" val="1554500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 POSTURE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1566" y="2352340"/>
            <a:ext cx="6230679" cy="4253765"/>
          </a:xfrm>
        </p:spPr>
      </p:pic>
    </p:spTree>
    <p:extLst>
      <p:ext uri="{BB962C8B-B14F-4D97-AF65-F5344CB8AC3E}">
        <p14:creationId xmlns:p14="http://schemas.microsoft.com/office/powerpoint/2010/main" val="207232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 POSTURE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8679" y="2376572"/>
            <a:ext cx="5443870" cy="4187003"/>
          </a:xfrm>
        </p:spPr>
      </p:pic>
    </p:spTree>
    <p:extLst>
      <p:ext uri="{BB962C8B-B14F-4D97-AF65-F5344CB8AC3E}">
        <p14:creationId xmlns:p14="http://schemas.microsoft.com/office/powerpoint/2010/main" val="1882358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 POSTURE</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7657" y="2190307"/>
            <a:ext cx="5146158" cy="4423144"/>
          </a:xfrm>
        </p:spPr>
      </p:pic>
    </p:spTree>
    <p:extLst>
      <p:ext uri="{BB962C8B-B14F-4D97-AF65-F5344CB8AC3E}">
        <p14:creationId xmlns:p14="http://schemas.microsoft.com/office/powerpoint/2010/main" val="676672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a:t>
            </a:r>
            <a:endParaRPr lang="en-US" dirty="0"/>
          </a:p>
        </p:txBody>
      </p:sp>
      <p:sp>
        <p:nvSpPr>
          <p:cNvPr id="3" name="Content Placeholder 2"/>
          <p:cNvSpPr>
            <a:spLocks noGrp="1"/>
          </p:cNvSpPr>
          <p:nvPr>
            <p:ph idx="1"/>
          </p:nvPr>
        </p:nvSpPr>
        <p:spPr/>
        <p:txBody>
          <a:bodyPr/>
          <a:lstStyle/>
          <a:p>
            <a:r>
              <a:rPr lang="en-US" dirty="0" smtClean="0"/>
              <a:t>WHAT IS SOMATOTYPING?</a:t>
            </a:r>
          </a:p>
          <a:p>
            <a:r>
              <a:rPr lang="en-US" dirty="0" smtClean="0"/>
              <a:t>WHAT ARE THE MAIN SOMATOTYPES AND DEFINE THEM?</a:t>
            </a:r>
          </a:p>
          <a:p>
            <a:r>
              <a:rPr lang="en-US" dirty="0" smtClean="0"/>
              <a:t>HOW CAN YOU WORK OUT A SOMATOTYPE?</a:t>
            </a:r>
          </a:p>
          <a:p>
            <a:endParaRPr lang="en-US" dirty="0" smtClean="0"/>
          </a:p>
          <a:p>
            <a:endParaRPr lang="en-US" dirty="0"/>
          </a:p>
        </p:txBody>
      </p:sp>
    </p:spTree>
    <p:extLst>
      <p:ext uri="{BB962C8B-B14F-4D97-AF65-F5344CB8AC3E}">
        <p14:creationId xmlns:p14="http://schemas.microsoft.com/office/powerpoint/2010/main" val="1264318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a:t>
            </a:r>
            <a:endParaRPr lang="en-US" dirty="0"/>
          </a:p>
        </p:txBody>
      </p:sp>
      <p:sp>
        <p:nvSpPr>
          <p:cNvPr id="3" name="Content Placeholder 2"/>
          <p:cNvSpPr>
            <a:spLocks noGrp="1"/>
          </p:cNvSpPr>
          <p:nvPr>
            <p:ph idx="1"/>
          </p:nvPr>
        </p:nvSpPr>
        <p:spPr/>
        <p:txBody>
          <a:bodyPr/>
          <a:lstStyle/>
          <a:p>
            <a:r>
              <a:rPr lang="en-US" dirty="0" smtClean="0"/>
              <a:t>WHAT IS POSTURE?</a:t>
            </a:r>
          </a:p>
          <a:p>
            <a:r>
              <a:rPr lang="en-US" dirty="0" smtClean="0"/>
              <a:t>WHY IS IT IMPORTANT?</a:t>
            </a:r>
          </a:p>
          <a:p>
            <a:r>
              <a:rPr lang="en-US" dirty="0" smtClean="0"/>
              <a:t>WHAT ARE THE MAJOR POSTURAL TYPES OF THE BODY?</a:t>
            </a:r>
          </a:p>
          <a:p>
            <a:r>
              <a:rPr lang="en-US" dirty="0" smtClean="0"/>
              <a:t>WHAT PROBLEMS CAN ARISE THROUGH POOR POSTURE?</a:t>
            </a:r>
            <a:endParaRPr lang="en-US" dirty="0"/>
          </a:p>
        </p:txBody>
      </p:sp>
    </p:spTree>
    <p:extLst>
      <p:ext uri="{BB962C8B-B14F-4D97-AF65-F5344CB8AC3E}">
        <p14:creationId xmlns:p14="http://schemas.microsoft.com/office/powerpoint/2010/main" val="580904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PRACTICAL</a:t>
            </a:r>
            <a:endParaRPr lang="en-US" dirty="0"/>
          </a:p>
        </p:txBody>
      </p:sp>
      <p:sp>
        <p:nvSpPr>
          <p:cNvPr id="3" name="Content Placeholder 2"/>
          <p:cNvSpPr>
            <a:spLocks noGrp="1"/>
          </p:cNvSpPr>
          <p:nvPr>
            <p:ph idx="1"/>
          </p:nvPr>
        </p:nvSpPr>
        <p:spPr/>
        <p:txBody>
          <a:bodyPr/>
          <a:lstStyle/>
          <a:p>
            <a:r>
              <a:rPr lang="en-US" dirty="0" smtClean="0"/>
              <a:t>Posture</a:t>
            </a:r>
            <a:endParaRPr lang="en-US" dirty="0" smtClean="0"/>
          </a:p>
          <a:p>
            <a:r>
              <a:rPr lang="en-US" dirty="0" smtClean="0"/>
              <a:t>Somatotyping </a:t>
            </a:r>
          </a:p>
        </p:txBody>
      </p:sp>
    </p:spTree>
    <p:extLst>
      <p:ext uri="{BB962C8B-B14F-4D97-AF65-F5344CB8AC3E}">
        <p14:creationId xmlns:p14="http://schemas.microsoft.com/office/powerpoint/2010/main" val="1368819096"/>
      </p:ext>
    </p:extLst>
  </p:cSld>
  <p:clrMapOvr>
    <a:masterClrMapping/>
  </p:clrMapOvr>
</p:sld>
</file>

<file path=ppt/theme/theme1.xml><?xml version="1.0" encoding="utf-8"?>
<a:theme xmlns:a="http://schemas.openxmlformats.org/drawingml/2006/main" name="Perception">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Perception">
      <a:majorFont>
        <a:latin typeface="Century Gothic"/>
        <a:ea typeface=""/>
        <a:cs typeface=""/>
        <a:font script="Jpan" typeface="メイリオ"/>
        <a:font script="Hans" typeface="宋体"/>
        <a:font script="Hant" typeface="新細明體"/>
      </a:majorFont>
      <a:minorFont>
        <a:latin typeface="Century Gothic"/>
        <a:ea typeface=""/>
        <a:cs typeface=""/>
        <a:font script="Jpan" typeface="メイリオ"/>
        <a:font script="Hans" typeface="宋体"/>
        <a:font script="Hant" typeface="新細明體"/>
      </a:minorFont>
    </a:fontScheme>
    <a:fmtScheme name="Perception">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Perception.thmx</Template>
  <TotalTime>1356</TotalTime>
  <Words>959</Words>
  <Application>Microsoft Macintosh PowerPoint</Application>
  <PresentationFormat>On-screen Show (4:3)</PresentationFormat>
  <Paragraphs>107</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Century Gothic</vt:lpstr>
      <vt:lpstr>Wingdings 2</vt:lpstr>
      <vt:lpstr>Perception</vt:lpstr>
      <vt:lpstr>Assessing Health &amp; Functional Fitness </vt:lpstr>
      <vt:lpstr>SOMATOTYPING</vt:lpstr>
      <vt:lpstr>SOMATOTYPING (Classification)</vt:lpstr>
      <vt:lpstr>SOMATOTYPING (Benefits)</vt:lpstr>
      <vt:lpstr>SOMATOTYPING (Benefits)</vt:lpstr>
      <vt:lpstr>ANTHROPOMETRY</vt:lpstr>
      <vt:lpstr>PLANES AND MOVEMENTS</vt:lpstr>
      <vt:lpstr>POSTURE</vt:lpstr>
      <vt:lpstr>TENSILE INTEGRITY</vt:lpstr>
      <vt:lpstr>FAULTY POSTURE</vt:lpstr>
      <vt:lpstr>COMMON POSTURAL TYPES</vt:lpstr>
      <vt:lpstr>IDEAL POSTURE</vt:lpstr>
      <vt:lpstr>METHODS OF POSTURAL ASSESSMENT</vt:lpstr>
      <vt:lpstr>PROBLEM SOLVING POSTURE</vt:lpstr>
      <vt:lpstr>PROBLEM SOLVING POSTURE</vt:lpstr>
      <vt:lpstr>PROBLEM SOLVING POSTURE</vt:lpstr>
      <vt:lpstr>PROBLEM SOLVING POSTURE</vt:lpstr>
      <vt:lpstr>PROBLEM SOLVING POSTURE</vt:lpstr>
      <vt:lpstr>PROBLEM SOLVING POSTURE</vt:lpstr>
      <vt:lpstr>PROBLEM SOLVING POSTURE</vt:lpstr>
      <vt:lpstr>PROBLEM SOLVING POSTURE</vt:lpstr>
      <vt:lpstr>FOOT POSTURE</vt:lpstr>
      <vt:lpstr>FOOT POSTURE</vt:lpstr>
      <vt:lpstr>FOOT POSTURE</vt:lpstr>
      <vt:lpstr>FOOT POSTURE</vt:lpstr>
      <vt:lpstr>Reflection</vt:lpstr>
      <vt:lpstr>Reflection</vt:lpstr>
      <vt:lpstr>PRACTICAL</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Health &amp; Functional Fitness </dc:title>
  <dc:creator>daniel martin</dc:creator>
  <cp:lastModifiedBy>Daniel Martin</cp:lastModifiedBy>
  <cp:revision>24</cp:revision>
  <dcterms:created xsi:type="dcterms:W3CDTF">2015-12-21T23:23:13Z</dcterms:created>
  <dcterms:modified xsi:type="dcterms:W3CDTF">2017-03-28T08:45:41Z</dcterms:modified>
</cp:coreProperties>
</file>