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2E38AB-5063-4AB4-B128-5C317AF2552F}" v="6" dt="2022-12-05T12:06:57.5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2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ea Shchepanovich (2026173)" userId="373310de-e91a-4747-8700-253a6f867df1" providerId="ADAL" clId="{952E38AB-5063-4AB4-B128-5C317AF2552F}"/>
    <pc:docChg chg="custSel modSld">
      <pc:chgData name="Tea Shchepanovich (2026173)" userId="373310de-e91a-4747-8700-253a6f867df1" providerId="ADAL" clId="{952E38AB-5063-4AB4-B128-5C317AF2552F}" dt="2022-12-05T14:07:31.903" v="391" actId="5793"/>
      <pc:docMkLst>
        <pc:docMk/>
      </pc:docMkLst>
      <pc:sldChg chg="modSp mod">
        <pc:chgData name="Tea Shchepanovich (2026173)" userId="373310de-e91a-4747-8700-253a6f867df1" providerId="ADAL" clId="{952E38AB-5063-4AB4-B128-5C317AF2552F}" dt="2022-12-05T13:31:29.252" v="380" actId="20577"/>
        <pc:sldMkLst>
          <pc:docMk/>
          <pc:sldMk cId="2571317927" sldId="256"/>
        </pc:sldMkLst>
        <pc:spChg chg="mod">
          <ac:chgData name="Tea Shchepanovich (2026173)" userId="373310de-e91a-4747-8700-253a6f867df1" providerId="ADAL" clId="{952E38AB-5063-4AB4-B128-5C317AF2552F}" dt="2022-12-05T13:31:29.252" v="380" actId="20577"/>
          <ac:spMkLst>
            <pc:docMk/>
            <pc:sldMk cId="2571317927" sldId="256"/>
            <ac:spMk id="3" creationId="{38830D01-0B64-3AD3-1521-FBD2A3FE8FF9}"/>
          </ac:spMkLst>
        </pc:spChg>
      </pc:sldChg>
      <pc:sldChg chg="modSp mod">
        <pc:chgData name="Tea Shchepanovich (2026173)" userId="373310de-e91a-4747-8700-253a6f867df1" providerId="ADAL" clId="{952E38AB-5063-4AB4-B128-5C317AF2552F}" dt="2022-12-05T12:00:08.833" v="44" actId="1076"/>
        <pc:sldMkLst>
          <pc:docMk/>
          <pc:sldMk cId="2540986281" sldId="262"/>
        </pc:sldMkLst>
        <pc:spChg chg="mod">
          <ac:chgData name="Tea Shchepanovich (2026173)" userId="373310de-e91a-4747-8700-253a6f867df1" providerId="ADAL" clId="{952E38AB-5063-4AB4-B128-5C317AF2552F}" dt="2022-12-05T12:00:08.833" v="44" actId="1076"/>
          <ac:spMkLst>
            <pc:docMk/>
            <pc:sldMk cId="2540986281" sldId="262"/>
            <ac:spMk id="9" creationId="{20631F18-FA18-8CA0-722D-22FD77871CDD}"/>
          </ac:spMkLst>
        </pc:spChg>
      </pc:sldChg>
      <pc:sldChg chg="addSp modSp mod">
        <pc:chgData name="Tea Shchepanovich (2026173)" userId="373310de-e91a-4747-8700-253a6f867df1" providerId="ADAL" clId="{952E38AB-5063-4AB4-B128-5C317AF2552F}" dt="2022-12-05T14:07:31.903" v="391" actId="5793"/>
        <pc:sldMkLst>
          <pc:docMk/>
          <pc:sldMk cId="530484946" sldId="263"/>
        </pc:sldMkLst>
        <pc:spChg chg="mod">
          <ac:chgData name="Tea Shchepanovich (2026173)" userId="373310de-e91a-4747-8700-253a6f867df1" providerId="ADAL" clId="{952E38AB-5063-4AB4-B128-5C317AF2552F}" dt="2022-12-05T14:07:31.903" v="391" actId="5793"/>
          <ac:spMkLst>
            <pc:docMk/>
            <pc:sldMk cId="530484946" sldId="263"/>
            <ac:spMk id="6" creationId="{D1F2EE92-FFE6-42DB-EB28-FB6DA857A854}"/>
          </ac:spMkLst>
        </pc:spChg>
        <pc:spChg chg="add mod">
          <ac:chgData name="Tea Shchepanovich (2026173)" userId="373310de-e91a-4747-8700-253a6f867df1" providerId="ADAL" clId="{952E38AB-5063-4AB4-B128-5C317AF2552F}" dt="2022-12-05T11:59:50.257" v="42" actId="1076"/>
          <ac:spMkLst>
            <pc:docMk/>
            <pc:sldMk cId="530484946" sldId="263"/>
            <ac:spMk id="8" creationId="{04223FB0-B8B7-F933-8F98-968B22F9B163}"/>
          </ac:spMkLst>
        </pc:spChg>
        <pc:picChg chg="add mod">
          <ac:chgData name="Tea Shchepanovich (2026173)" userId="373310de-e91a-4747-8700-253a6f867df1" providerId="ADAL" clId="{952E38AB-5063-4AB4-B128-5C317AF2552F}" dt="2022-12-05T14:05:31.595" v="382" actId="1076"/>
          <ac:picMkLst>
            <pc:docMk/>
            <pc:sldMk cId="530484946" sldId="263"/>
            <ac:picMk id="5" creationId="{3D0F9518-E9B3-F1ED-24F7-BC73445C3911}"/>
          </ac:picMkLst>
        </pc:picChg>
      </pc:sldChg>
      <pc:sldChg chg="modSp mod">
        <pc:chgData name="Tea Shchepanovich (2026173)" userId="373310de-e91a-4747-8700-253a6f867df1" providerId="ADAL" clId="{952E38AB-5063-4AB4-B128-5C317AF2552F}" dt="2022-11-30T15:39:28.718" v="29" actId="27636"/>
        <pc:sldMkLst>
          <pc:docMk/>
          <pc:sldMk cId="1685816601" sldId="267"/>
        </pc:sldMkLst>
        <pc:spChg chg="mod">
          <ac:chgData name="Tea Shchepanovich (2026173)" userId="373310de-e91a-4747-8700-253a6f867df1" providerId="ADAL" clId="{952E38AB-5063-4AB4-B128-5C317AF2552F}" dt="2022-11-30T15:39:28.718" v="29" actId="27636"/>
          <ac:spMkLst>
            <pc:docMk/>
            <pc:sldMk cId="1685816601" sldId="267"/>
            <ac:spMk id="6" creationId="{D1F2EE92-FFE6-42DB-EB28-FB6DA857A854}"/>
          </ac:spMkLst>
        </pc:spChg>
      </pc:sldChg>
      <pc:sldChg chg="modSp mod">
        <pc:chgData name="Tea Shchepanovich (2026173)" userId="373310de-e91a-4747-8700-253a6f867df1" providerId="ADAL" clId="{952E38AB-5063-4AB4-B128-5C317AF2552F}" dt="2022-12-05T12:08:07.819" v="378" actId="20577"/>
        <pc:sldMkLst>
          <pc:docMk/>
          <pc:sldMk cId="3899121085" sldId="268"/>
        </pc:sldMkLst>
        <pc:spChg chg="mod">
          <ac:chgData name="Tea Shchepanovich (2026173)" userId="373310de-e91a-4747-8700-253a6f867df1" providerId="ADAL" clId="{952E38AB-5063-4AB4-B128-5C317AF2552F}" dt="2022-12-05T12:08:07.819" v="378" actId="20577"/>
          <ac:spMkLst>
            <pc:docMk/>
            <pc:sldMk cId="3899121085" sldId="268"/>
            <ac:spMk id="6" creationId="{D1F2EE92-FFE6-42DB-EB28-FB6DA857A854}"/>
          </ac:spMkLst>
        </pc:spChg>
      </pc:sldChg>
    </pc:docChg>
  </pc:docChgLst>
  <pc:docChgLst>
    <pc:chgData name="Tea Shchepanovich" userId="373310de-e91a-4747-8700-253a6f867df1" providerId="ADAL" clId="{952E38AB-5063-4AB4-B128-5C317AF2552F}"/>
    <pc:docChg chg="modSld">
      <pc:chgData name="Tea Shchepanovich" userId="373310de-e91a-4747-8700-253a6f867df1" providerId="ADAL" clId="{952E38AB-5063-4AB4-B128-5C317AF2552F}" dt="2022-11-28T11:10:48.831" v="16" actId="20577"/>
      <pc:docMkLst>
        <pc:docMk/>
      </pc:docMkLst>
      <pc:sldChg chg="modSp mod">
        <pc:chgData name="Tea Shchepanovich" userId="373310de-e91a-4747-8700-253a6f867df1" providerId="ADAL" clId="{952E38AB-5063-4AB4-B128-5C317AF2552F}" dt="2022-11-28T11:10:48.831" v="16" actId="20577"/>
        <pc:sldMkLst>
          <pc:docMk/>
          <pc:sldMk cId="4184764675" sldId="259"/>
        </pc:sldMkLst>
        <pc:spChg chg="mod">
          <ac:chgData name="Tea Shchepanovich" userId="373310de-e91a-4747-8700-253a6f867df1" providerId="ADAL" clId="{952E38AB-5063-4AB4-B128-5C317AF2552F}" dt="2022-11-28T11:10:48.831" v="16" actId="20577"/>
          <ac:spMkLst>
            <pc:docMk/>
            <pc:sldMk cId="4184764675" sldId="259"/>
            <ac:spMk id="3" creationId="{38830D01-0B64-3AD3-1521-FBD2A3FE8FF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7455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9609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8485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8357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54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211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3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1837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2724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3002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031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12/5/2022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4586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2017/16/section/1/enacted" TargetMode="External"/><Relationship Id="rId13" Type="http://schemas.openxmlformats.org/officeDocument/2006/relationships/hyperlink" Target="https://www.legislation.gov.uk/ukpga/1998/42/contents" TargetMode="External"/><Relationship Id="rId3" Type="http://schemas.openxmlformats.org/officeDocument/2006/relationships/hyperlink" Target="https://slideplayer.com/slide/3840608/" TargetMode="External"/><Relationship Id="rId7" Type="http://schemas.openxmlformats.org/officeDocument/2006/relationships/hyperlink" Target="https://www.legislation.gov.uk/ukpga/2014/6/contents/enacted" TargetMode="External"/><Relationship Id="rId12" Type="http://schemas.openxmlformats.org/officeDocument/2006/relationships/hyperlink" Target="https://www.justiceinspectorates.gov.uk/hmiprobation/research/the-evidence-base-probation/organisational-delivery/services/" TargetMode="External"/><Relationship Id="rId17" Type="http://schemas.openxmlformats.org/officeDocument/2006/relationships/hyperlink" Target="https://www.who.int/health-topics/child-health#tab=tab_1" TargetMode="External"/><Relationship Id="rId2" Type="http://schemas.openxmlformats.org/officeDocument/2006/relationships/image" Target="../media/image1.jpeg"/><Relationship Id="rId16" Type="http://schemas.openxmlformats.org/officeDocument/2006/relationships/hyperlink" Target="https://assets.publishing.service.gov.uk/government/uploads/system/uploads/attachment_data/file/942454/Working_together_to_safeguard_children_inter_agency_guidance.pdf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legislation.gov.uk/ukpga/1989/41/contents" TargetMode="External"/><Relationship Id="rId11" Type="http://schemas.openxmlformats.org/officeDocument/2006/relationships/hyperlink" Target="https://www.helpinghandshomecare.co.uk/visiting-care/who-is-visiting-care-for/" TargetMode="External"/><Relationship Id="rId5" Type="http://schemas.openxmlformats.org/officeDocument/2006/relationships/hyperlink" Target="https://www.legislation.gov.uk/ukpga/2010/15/contents" TargetMode="External"/><Relationship Id="rId15" Type="http://schemas.openxmlformats.org/officeDocument/2006/relationships/hyperlink" Target="https://www.ohchr.org/en/instruments-mechanisms/instruments/convention-rights-child" TargetMode="External"/><Relationship Id="rId10" Type="http://schemas.openxmlformats.org/officeDocument/2006/relationships/hyperlink" Target="https://www.gov.uk/moving-from-benefits-to-work/help-for-parents-and-carers" TargetMode="External"/><Relationship Id="rId4" Type="http://schemas.openxmlformats.org/officeDocument/2006/relationships/hyperlink" Target="https://www.eif.org.uk/why-it-matters/what-is-early-intervention" TargetMode="External"/><Relationship Id="rId9" Type="http://schemas.openxmlformats.org/officeDocument/2006/relationships/hyperlink" Target="https://www.legislation.gov.uk/ukpga/2002/32/contents" TargetMode="External"/><Relationship Id="rId14" Type="http://schemas.openxmlformats.org/officeDocument/2006/relationships/hyperlink" Target="https://www.thurrock.gov.uk/childrens-care-professionals-processes/common-assessment-framewor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Network connection abstract against a white background">
            <a:extLst>
              <a:ext uri="{FF2B5EF4-FFF2-40B4-BE49-F238E27FC236}">
                <a16:creationId xmlns:a16="http://schemas.microsoft.com/office/drawing/2014/main" id="{74B6EF3D-B9EF-7477-65E7-948B69C236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94"/>
          <a:stretch/>
        </p:blipFill>
        <p:spPr>
          <a:xfrm>
            <a:off x="-524" y="-1"/>
            <a:ext cx="12191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810A5E-6468-C943-B380-D06B5DB52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999" y="253219"/>
            <a:ext cx="10767392" cy="2095261"/>
          </a:xfrm>
        </p:spPr>
        <p:txBody>
          <a:bodyPr>
            <a:normAutofit fontScale="90000"/>
          </a:bodyPr>
          <a:lstStyle/>
          <a:p>
            <a:r>
              <a:rPr lang="en-GB" sz="8000" dirty="0"/>
              <a:t>Assessment Component 1 </a:t>
            </a:r>
            <a:br>
              <a:rPr lang="en-GB" sz="8000" dirty="0"/>
            </a:br>
            <a:r>
              <a:rPr lang="en-GB" sz="8000" dirty="0"/>
              <a:t>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830D01-0B64-3AD3-1521-FBD2A3FE8F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2348481"/>
            <a:ext cx="8382000" cy="2799990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Student name: Tea Shchepanovich</a:t>
            </a:r>
          </a:p>
          <a:p>
            <a:pPr algn="l"/>
            <a:r>
              <a:rPr lang="en-GB" dirty="0"/>
              <a:t>Student ID: 2026173</a:t>
            </a:r>
          </a:p>
          <a:p>
            <a:pPr algn="l"/>
            <a:r>
              <a:rPr lang="en-GB" dirty="0"/>
              <a:t>Module name: Children, Young People and Families</a:t>
            </a:r>
          </a:p>
          <a:p>
            <a:pPr algn="l"/>
            <a:r>
              <a:rPr lang="en-GB" dirty="0"/>
              <a:t>Module code: (BMHP5004_LON)</a:t>
            </a:r>
          </a:p>
          <a:p>
            <a:pPr algn="l"/>
            <a:r>
              <a:rPr lang="en-GB" dirty="0"/>
              <a:t>Lecturer name: Dr Leila Surani</a:t>
            </a:r>
          </a:p>
          <a:p>
            <a:pPr algn="l"/>
            <a:r>
              <a:rPr lang="en-GB" dirty="0"/>
              <a:t>Date: 07/12/2022</a:t>
            </a:r>
          </a:p>
          <a:p>
            <a:pPr algn="l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6E5D47-8DA4-6274-3947-3BD27A83D8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4682" y="5638695"/>
            <a:ext cx="3206774" cy="1219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13179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Network connection abstract against a white background">
            <a:extLst>
              <a:ext uri="{FF2B5EF4-FFF2-40B4-BE49-F238E27FC236}">
                <a16:creationId xmlns:a16="http://schemas.microsoft.com/office/drawing/2014/main" id="{74B6EF3D-B9EF-7477-65E7-948B69C236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94"/>
          <a:stretch/>
        </p:blipFill>
        <p:spPr>
          <a:xfrm>
            <a:off x="-524" y="-1"/>
            <a:ext cx="12191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810A5E-6468-C943-B380-D06B5DB52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999" y="253220"/>
            <a:ext cx="10767392" cy="1333250"/>
          </a:xfrm>
        </p:spPr>
        <p:txBody>
          <a:bodyPr>
            <a:normAutofit/>
          </a:bodyPr>
          <a:lstStyle/>
          <a:p>
            <a:r>
              <a:rPr lang="en-GB" sz="8000" dirty="0"/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830D01-0B64-3AD3-1521-FBD2A3FE8F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999" y="1839691"/>
            <a:ext cx="10767391" cy="3799004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dirty="0"/>
              <a:t>A child, according to the Convention on the Rights of the Child (1989), is any person under the age of eighteen who requires special care and assistance. Children must be provided with a steady environment that supports their development, including access to opportunities for education and growth, adequate health and nutrition, and safety from threats (World Health Organization, 2022).</a:t>
            </a:r>
          </a:p>
        </p:txBody>
      </p:sp>
    </p:spTree>
    <p:extLst>
      <p:ext uri="{BB962C8B-B14F-4D97-AF65-F5344CB8AC3E}">
        <p14:creationId xmlns:p14="http://schemas.microsoft.com/office/powerpoint/2010/main" val="20156040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Network connection abstract against a white background">
            <a:extLst>
              <a:ext uri="{FF2B5EF4-FFF2-40B4-BE49-F238E27FC236}">
                <a16:creationId xmlns:a16="http://schemas.microsoft.com/office/drawing/2014/main" id="{74B6EF3D-B9EF-7477-65E7-948B69C236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94"/>
          <a:stretch/>
        </p:blipFill>
        <p:spPr>
          <a:xfrm>
            <a:off x="-524" y="-1"/>
            <a:ext cx="12191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810A5E-6468-C943-B380-D06B5DB52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999" y="253220"/>
            <a:ext cx="10767392" cy="1333250"/>
          </a:xfrm>
        </p:spPr>
        <p:txBody>
          <a:bodyPr>
            <a:normAutofit/>
          </a:bodyPr>
          <a:lstStyle/>
          <a:p>
            <a:r>
              <a:rPr lang="en-GB" sz="8000" dirty="0"/>
              <a:t>Case Study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830D01-0B64-3AD3-1521-FBD2A3FE8F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1305" y="1586470"/>
            <a:ext cx="11449878" cy="250845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/>
              <a:t>The most exposed time in a person's life is childhood because they depend on a grown person to provide their basic needs (Bagattini, 2019). 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Case study describes single-parent family with two vulnerable children </a:t>
            </a:r>
            <a:r>
              <a:rPr lang="en-GB" sz="2200"/>
              <a:t>in Bristol.</a:t>
            </a:r>
            <a:endParaRPr lang="en-GB" sz="2200" dirty="0"/>
          </a:p>
          <a:p>
            <a:pPr>
              <a:lnSpc>
                <a:spcPct val="150000"/>
              </a:lnSpc>
            </a:pPr>
            <a:r>
              <a:rPr lang="en-GB" dirty="0"/>
              <a:t>Signs of vulnerability: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253B1C-3303-F01B-ECE5-BC23D380C090}"/>
              </a:ext>
            </a:extLst>
          </p:cNvPr>
          <p:cNvSpPr txBox="1"/>
          <p:nvPr/>
        </p:nvSpPr>
        <p:spPr>
          <a:xfrm>
            <a:off x="318052" y="4081670"/>
            <a:ext cx="57779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100" dirty="0"/>
              <a:t>Lack of nuclear family structure.</a:t>
            </a:r>
          </a:p>
          <a:p>
            <a:r>
              <a:rPr lang="en-GB" sz="2100" dirty="0"/>
              <a:t>                                           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100" dirty="0"/>
              <a:t>No source of income. </a:t>
            </a:r>
          </a:p>
          <a:p>
            <a:endParaRPr lang="en-GB" sz="21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100" dirty="0"/>
              <a:t>Mothers’ depression.      </a:t>
            </a:r>
          </a:p>
          <a:p>
            <a:r>
              <a:rPr lang="en-GB" sz="2100" dirty="0"/>
              <a:t>                                      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100" dirty="0"/>
              <a:t>Lack of motivation and will to improve parenting skills.                                                              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45436E-ED56-E78F-1E22-BAE164FFFB18}"/>
              </a:ext>
            </a:extLst>
          </p:cNvPr>
          <p:cNvSpPr txBox="1"/>
          <p:nvPr/>
        </p:nvSpPr>
        <p:spPr>
          <a:xfrm>
            <a:off x="6096000" y="4081670"/>
            <a:ext cx="5777948" cy="29084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100" dirty="0"/>
              <a:t>Lack of control, boundaries, and support.</a:t>
            </a:r>
          </a:p>
          <a:p>
            <a:r>
              <a:rPr lang="en-GB" sz="2100" dirty="0"/>
              <a:t>                                                                       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100" dirty="0"/>
              <a:t>Domestic violence.    </a:t>
            </a:r>
          </a:p>
          <a:p>
            <a:endParaRPr lang="en-GB" sz="21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100" dirty="0"/>
              <a:t>Children showing anti-social behaviour.</a:t>
            </a:r>
          </a:p>
          <a:p>
            <a:endParaRPr lang="en-GB" sz="21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100" dirty="0"/>
              <a:t>Sons’ mental illness.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47646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Network connection abstract against a white background">
            <a:extLst>
              <a:ext uri="{FF2B5EF4-FFF2-40B4-BE49-F238E27FC236}">
                <a16:creationId xmlns:a16="http://schemas.microsoft.com/office/drawing/2014/main" id="{74B6EF3D-B9EF-7477-65E7-948B69C236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94"/>
          <a:stretch/>
        </p:blipFill>
        <p:spPr>
          <a:xfrm>
            <a:off x="-524" y="-1"/>
            <a:ext cx="12191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810A5E-6468-C943-B380-D06B5DB52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999" y="253220"/>
            <a:ext cx="10767392" cy="1999650"/>
          </a:xfrm>
        </p:spPr>
        <p:txBody>
          <a:bodyPr>
            <a:normAutofit fontScale="90000"/>
          </a:bodyPr>
          <a:lstStyle/>
          <a:p>
            <a:r>
              <a:rPr lang="en-GB" sz="8000" dirty="0"/>
              <a:t>The Triangle Assessment Framework </a:t>
            </a:r>
          </a:p>
        </p:txBody>
      </p:sp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D00957A1-7A2A-5C9D-F799-A381975606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3873" y="2100612"/>
            <a:ext cx="7004254" cy="449789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0631F18-FA18-8CA0-722D-22FD77871CDD}"/>
              </a:ext>
            </a:extLst>
          </p:cNvPr>
          <p:cNvSpPr txBox="1"/>
          <p:nvPr/>
        </p:nvSpPr>
        <p:spPr>
          <a:xfrm>
            <a:off x="9598127" y="6427304"/>
            <a:ext cx="21432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(Alvord, 2015)</a:t>
            </a:r>
          </a:p>
        </p:txBody>
      </p:sp>
    </p:spTree>
    <p:extLst>
      <p:ext uri="{BB962C8B-B14F-4D97-AF65-F5344CB8AC3E}">
        <p14:creationId xmlns:p14="http://schemas.microsoft.com/office/powerpoint/2010/main" val="20312341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Network connection abstract against a white background">
            <a:extLst>
              <a:ext uri="{FF2B5EF4-FFF2-40B4-BE49-F238E27FC236}">
                <a16:creationId xmlns:a16="http://schemas.microsoft.com/office/drawing/2014/main" id="{74B6EF3D-B9EF-7477-65E7-948B69C236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94"/>
          <a:stretch/>
        </p:blipFill>
        <p:spPr>
          <a:xfrm>
            <a:off x="-524" y="-1"/>
            <a:ext cx="12191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810A5E-6468-C943-B380-D06B5DB52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999" y="253219"/>
            <a:ext cx="10767392" cy="2092415"/>
          </a:xfrm>
        </p:spPr>
        <p:txBody>
          <a:bodyPr>
            <a:normAutofit fontScale="90000"/>
          </a:bodyPr>
          <a:lstStyle/>
          <a:p>
            <a:r>
              <a:rPr lang="en-GB" sz="8000" dirty="0"/>
              <a:t>Lack of parenting skills and it’s impact on children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84453ABB-B234-EE4A-55B7-91D946483C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999" y="2598853"/>
            <a:ext cx="5334001" cy="4005928"/>
          </a:xfrm>
        </p:spPr>
        <p:txBody>
          <a:bodyPr>
            <a:normAutofit fontScale="77500" lnSpcReduction="2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/>
              <a:t>A child is more prone to criminal behaviour.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/>
              <a:t>Behavioural	problems – aggression, antisocial behaviour.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/>
              <a:t>Poor physical and mental growth and development.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/>
              <a:t>Problems with authority.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/>
              <a:t>Poor performance in school.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Subtitle 5">
            <a:extLst>
              <a:ext uri="{FF2B5EF4-FFF2-40B4-BE49-F238E27FC236}">
                <a16:creationId xmlns:a16="http://schemas.microsoft.com/office/drawing/2014/main" id="{000DA60D-CD2C-4304-4A98-653451CE1C45}"/>
              </a:ext>
            </a:extLst>
          </p:cNvPr>
          <p:cNvSpPr txBox="1">
            <a:spLocks/>
          </p:cNvSpPr>
          <p:nvPr/>
        </p:nvSpPr>
        <p:spPr>
          <a:xfrm>
            <a:off x="6095466" y="2593653"/>
            <a:ext cx="5334001" cy="400592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Lack	of confidence.</a:t>
            </a:r>
          </a:p>
          <a:p>
            <a:pPr algn="l"/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Disorganized.</a:t>
            </a:r>
          </a:p>
          <a:p>
            <a:pPr algn="l"/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Low self-esteem.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Depression.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Believe that violence	is the only way to solve problems.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E5EB35-D805-ABFB-F7F0-B4198D8BF589}"/>
              </a:ext>
            </a:extLst>
          </p:cNvPr>
          <p:cNvSpPr txBox="1"/>
          <p:nvPr/>
        </p:nvSpPr>
        <p:spPr>
          <a:xfrm>
            <a:off x="8481391" y="6467061"/>
            <a:ext cx="35250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v-SE"/>
              <a:t>(Sasan, Kaligid and Villegas, 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32168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Network connection abstract against a white background">
            <a:extLst>
              <a:ext uri="{FF2B5EF4-FFF2-40B4-BE49-F238E27FC236}">
                <a16:creationId xmlns:a16="http://schemas.microsoft.com/office/drawing/2014/main" id="{74B6EF3D-B9EF-7477-65E7-948B69C236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94"/>
          <a:stretch/>
        </p:blipFill>
        <p:spPr>
          <a:xfrm>
            <a:off x="-524" y="-1"/>
            <a:ext cx="12191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810A5E-6468-C943-B380-D06B5DB52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999" y="253220"/>
            <a:ext cx="10767392" cy="1344873"/>
          </a:xfrm>
        </p:spPr>
        <p:txBody>
          <a:bodyPr>
            <a:normAutofit/>
          </a:bodyPr>
          <a:lstStyle/>
          <a:p>
            <a:r>
              <a:rPr lang="en-GB" sz="8000" dirty="0"/>
              <a:t>Maslow’s Theory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631F18-FA18-8CA0-722D-22FD77871CDD}"/>
              </a:ext>
            </a:extLst>
          </p:cNvPr>
          <p:cNvSpPr txBox="1"/>
          <p:nvPr/>
        </p:nvSpPr>
        <p:spPr>
          <a:xfrm>
            <a:off x="9170504" y="6349210"/>
            <a:ext cx="290222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(Desmet and Fokkinga, 2020)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8D21BD-1347-0584-1090-FE3A75B442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3511" y="1558034"/>
            <a:ext cx="9643909" cy="4791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9862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Network connection abstract against a white background">
            <a:extLst>
              <a:ext uri="{FF2B5EF4-FFF2-40B4-BE49-F238E27FC236}">
                <a16:creationId xmlns:a16="http://schemas.microsoft.com/office/drawing/2014/main" id="{74B6EF3D-B9EF-7477-65E7-948B69C236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94"/>
          <a:stretch/>
        </p:blipFill>
        <p:spPr>
          <a:xfrm>
            <a:off x="-524" y="-1"/>
            <a:ext cx="12191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810A5E-6468-C943-B380-D06B5DB52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999" y="253219"/>
            <a:ext cx="10767392" cy="2079163"/>
          </a:xfrm>
        </p:spPr>
        <p:txBody>
          <a:bodyPr>
            <a:normAutofit fontScale="90000"/>
          </a:bodyPr>
          <a:lstStyle/>
          <a:p>
            <a:r>
              <a:rPr lang="en-GB" sz="8000" dirty="0"/>
              <a:t>Actions of social services with the family 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D1F2EE92-FFE6-42DB-EB28-FB6DA857A8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1303" y="2332381"/>
            <a:ext cx="6604069" cy="4525618"/>
          </a:xfrm>
        </p:spPr>
        <p:txBody>
          <a:bodyPr>
            <a:normAutofit fontScale="92500" lnSpcReduction="10000"/>
          </a:bodyPr>
          <a:lstStyle/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dirty="0"/>
              <a:t>The family intervention worker - constructive attitude, outlining the circumstances and possible outcomes. 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dirty="0"/>
              <a:t>Participating in a parenting programme.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dirty="0"/>
              <a:t>Support for improving parenting skills was provided.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dirty="0"/>
              <a:t>Provided help for depression and for financial situation.</a:t>
            </a:r>
          </a:p>
          <a:p>
            <a:pPr algn="l"/>
            <a:endParaRPr lang="en-GB" dirty="0"/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dirty="0"/>
              <a:t>Children’s mental health services.</a:t>
            </a:r>
          </a:p>
          <a:p>
            <a:pPr algn="l"/>
            <a:endParaRPr lang="en-GB" dirty="0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3D0F9518-E9B3-F1ED-24F7-BC73445C39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4115" y="3739487"/>
            <a:ext cx="5417341" cy="28652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4223FB0-B8B7-F933-8F98-968B22F9B163}"/>
              </a:ext>
            </a:extLst>
          </p:cNvPr>
          <p:cNvSpPr txBox="1"/>
          <p:nvPr/>
        </p:nvSpPr>
        <p:spPr>
          <a:xfrm>
            <a:off x="10008399" y="6519410"/>
            <a:ext cx="649224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(HM Inspectorate of Probation, 2020)</a:t>
            </a:r>
          </a:p>
        </p:txBody>
      </p:sp>
    </p:spTree>
    <p:extLst>
      <p:ext uri="{BB962C8B-B14F-4D97-AF65-F5344CB8AC3E}">
        <p14:creationId xmlns:p14="http://schemas.microsoft.com/office/powerpoint/2010/main" val="5304849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Network connection abstract against a white background">
            <a:extLst>
              <a:ext uri="{FF2B5EF4-FFF2-40B4-BE49-F238E27FC236}">
                <a16:creationId xmlns:a16="http://schemas.microsoft.com/office/drawing/2014/main" id="{74B6EF3D-B9EF-7477-65E7-948B69C236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94"/>
          <a:stretch/>
        </p:blipFill>
        <p:spPr>
          <a:xfrm>
            <a:off x="-524" y="-1"/>
            <a:ext cx="12191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810A5E-6468-C943-B380-D06B5DB52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998" y="253220"/>
            <a:ext cx="10767392" cy="1204519"/>
          </a:xfrm>
        </p:spPr>
        <p:txBody>
          <a:bodyPr>
            <a:normAutofit/>
          </a:bodyPr>
          <a:lstStyle/>
          <a:p>
            <a:r>
              <a:rPr lang="en-GB" sz="8000" dirty="0"/>
              <a:t>Results and outcomes 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D1F2EE92-FFE6-42DB-EB28-FB6DA857A8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1303" y="2332381"/>
            <a:ext cx="11198087" cy="4272399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dirty="0"/>
              <a:t>Improved parenting skills.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dirty="0"/>
              <a:t>Relationship and communication within the family is improved.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dirty="0"/>
              <a:t>Domestic violence of her son stopped.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dirty="0"/>
              <a:t>Son is engaged in an education course.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dirty="0"/>
              <a:t>The daughter attendance in school increased to 89%.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4233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Network connection abstract against a white background">
            <a:extLst>
              <a:ext uri="{FF2B5EF4-FFF2-40B4-BE49-F238E27FC236}">
                <a16:creationId xmlns:a16="http://schemas.microsoft.com/office/drawing/2014/main" id="{74B6EF3D-B9EF-7477-65E7-948B69C236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94"/>
          <a:stretch/>
        </p:blipFill>
        <p:spPr>
          <a:xfrm>
            <a:off x="-524" y="-1"/>
            <a:ext cx="12191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810A5E-6468-C943-B380-D06B5DB52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999" y="253219"/>
            <a:ext cx="10767392" cy="2092415"/>
          </a:xfrm>
        </p:spPr>
        <p:txBody>
          <a:bodyPr>
            <a:normAutofit fontScale="90000"/>
          </a:bodyPr>
          <a:lstStyle/>
          <a:p>
            <a:r>
              <a:rPr lang="en-GB" sz="8000" dirty="0"/>
              <a:t>The policies and legislations related to the case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84453ABB-B234-EE4A-55B7-91D946483C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999" y="2598853"/>
            <a:ext cx="5334001" cy="4005928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/>
              <a:t>The Children Act (1989)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/>
              <a:t>The Human Rights Act (1998) </a:t>
            </a:r>
          </a:p>
          <a:p>
            <a:pPr algn="l"/>
            <a:endParaRPr lang="en-GB" sz="28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/>
              <a:t>The Education Act (2002)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/>
              <a:t>The Equality Act (2010)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Subtitle 5">
            <a:extLst>
              <a:ext uri="{FF2B5EF4-FFF2-40B4-BE49-F238E27FC236}">
                <a16:creationId xmlns:a16="http://schemas.microsoft.com/office/drawing/2014/main" id="{000DA60D-CD2C-4304-4A98-653451CE1C45}"/>
              </a:ext>
            </a:extLst>
          </p:cNvPr>
          <p:cNvSpPr txBox="1">
            <a:spLocks/>
          </p:cNvSpPr>
          <p:nvPr/>
        </p:nvSpPr>
        <p:spPr>
          <a:xfrm>
            <a:off x="6095466" y="2593653"/>
            <a:ext cx="5334001" cy="40059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/>
              <a:t>The Children and Families Act (2014) </a:t>
            </a:r>
          </a:p>
          <a:p>
            <a:pPr algn="l"/>
            <a:endParaRPr lang="en-GB" sz="28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/>
              <a:t>The Children and Social Work Act (2017)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/>
              <a:t>Working Together to Safeguard Children (2018) </a:t>
            </a:r>
          </a:p>
        </p:txBody>
      </p:sp>
    </p:spTree>
    <p:extLst>
      <p:ext uri="{BB962C8B-B14F-4D97-AF65-F5344CB8AC3E}">
        <p14:creationId xmlns:p14="http://schemas.microsoft.com/office/powerpoint/2010/main" val="3043713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Network connection abstract against a white background">
            <a:extLst>
              <a:ext uri="{FF2B5EF4-FFF2-40B4-BE49-F238E27FC236}">
                <a16:creationId xmlns:a16="http://schemas.microsoft.com/office/drawing/2014/main" id="{74B6EF3D-B9EF-7477-65E7-948B69C236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94"/>
          <a:stretch/>
        </p:blipFill>
        <p:spPr>
          <a:xfrm>
            <a:off x="-524" y="-1"/>
            <a:ext cx="12191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810A5E-6468-C943-B380-D06B5DB52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998" y="253220"/>
            <a:ext cx="10767392" cy="1204519"/>
          </a:xfrm>
        </p:spPr>
        <p:txBody>
          <a:bodyPr>
            <a:normAutofit/>
          </a:bodyPr>
          <a:lstStyle/>
          <a:p>
            <a:r>
              <a:rPr lang="en-GB" sz="8000" dirty="0"/>
              <a:t>Conclusion 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D1F2EE92-FFE6-42DB-EB28-FB6DA857A8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1303" y="2332381"/>
            <a:ext cx="11198087" cy="4272399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dirty="0"/>
              <a:t>Children need a steady environment that encourages development and growth.</a:t>
            </a:r>
          </a:p>
          <a:p>
            <a:pPr algn="l"/>
            <a:endParaRPr lang="en-GB" dirty="0"/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dirty="0"/>
              <a:t>Childhood is the most vulnerable period because all needs depend on a grown person.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dirty="0"/>
              <a:t>The Triangle Assessment Framework is a very useful tool for gathering information.</a:t>
            </a:r>
          </a:p>
          <a:p>
            <a:pPr algn="l"/>
            <a:endParaRPr lang="en-GB" dirty="0"/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dirty="0"/>
              <a:t>A lack of parenting skills can have long-term consequences for children.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dirty="0"/>
              <a:t>A core social work value is the significance of relationship development.</a:t>
            </a:r>
          </a:p>
        </p:txBody>
      </p:sp>
    </p:spTree>
    <p:extLst>
      <p:ext uri="{BB962C8B-B14F-4D97-AF65-F5344CB8AC3E}">
        <p14:creationId xmlns:p14="http://schemas.microsoft.com/office/powerpoint/2010/main" val="42258909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Network connection abstract against a white background">
            <a:extLst>
              <a:ext uri="{FF2B5EF4-FFF2-40B4-BE49-F238E27FC236}">
                <a16:creationId xmlns:a16="http://schemas.microsoft.com/office/drawing/2014/main" id="{74B6EF3D-B9EF-7477-65E7-948B69C236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94"/>
          <a:stretch/>
        </p:blipFill>
        <p:spPr>
          <a:xfrm>
            <a:off x="-524" y="-1"/>
            <a:ext cx="12191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810A5E-6468-C943-B380-D06B5DB52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998" y="253220"/>
            <a:ext cx="10767392" cy="1204519"/>
          </a:xfrm>
        </p:spPr>
        <p:txBody>
          <a:bodyPr>
            <a:normAutofit/>
          </a:bodyPr>
          <a:lstStyle/>
          <a:p>
            <a:r>
              <a:rPr lang="en-GB" sz="8000" dirty="0"/>
              <a:t> Recommendations 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D1F2EE92-FFE6-42DB-EB28-FB6DA857A8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1303" y="1710961"/>
            <a:ext cx="11198087" cy="4893820"/>
          </a:xfrm>
        </p:spPr>
        <p:txBody>
          <a:bodyPr>
            <a:normAutofit/>
          </a:bodyPr>
          <a:lstStyle/>
          <a:p>
            <a:pPr algn="l"/>
            <a:endParaRPr lang="en-GB" dirty="0"/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dirty="0"/>
              <a:t>Early detection and earlier intervention.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dirty="0"/>
              <a:t>Community Social Groups.</a:t>
            </a:r>
          </a:p>
          <a:p>
            <a:pPr algn="l"/>
            <a:endParaRPr lang="en-GB" dirty="0"/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dirty="0"/>
              <a:t>Including a debt advisor.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dirty="0"/>
              <a:t>Jobcentre Plus – GOV.UK.</a:t>
            </a:r>
          </a:p>
          <a:p>
            <a:pPr algn="l"/>
            <a:endParaRPr lang="en-GB" dirty="0"/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dirty="0"/>
              <a:t>Home visits.</a:t>
            </a:r>
          </a:p>
        </p:txBody>
      </p:sp>
    </p:spTree>
    <p:extLst>
      <p:ext uri="{BB962C8B-B14F-4D97-AF65-F5344CB8AC3E}">
        <p14:creationId xmlns:p14="http://schemas.microsoft.com/office/powerpoint/2010/main" val="16858166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Network connection abstract against a white background">
            <a:extLst>
              <a:ext uri="{FF2B5EF4-FFF2-40B4-BE49-F238E27FC236}">
                <a16:creationId xmlns:a16="http://schemas.microsoft.com/office/drawing/2014/main" id="{74B6EF3D-B9EF-7477-65E7-948B69C236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94"/>
          <a:stretch/>
        </p:blipFill>
        <p:spPr>
          <a:xfrm>
            <a:off x="-524" y="-1"/>
            <a:ext cx="12191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810A5E-6468-C943-B380-D06B5DB52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998" y="253220"/>
            <a:ext cx="10767392" cy="1204519"/>
          </a:xfrm>
        </p:spPr>
        <p:txBody>
          <a:bodyPr>
            <a:normAutofit/>
          </a:bodyPr>
          <a:lstStyle/>
          <a:p>
            <a:r>
              <a:rPr lang="en-GB" sz="8000" dirty="0"/>
              <a:t>References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D1F2EE92-FFE6-42DB-EB28-FB6DA857A8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7639" y="1457739"/>
            <a:ext cx="11595654" cy="5400261"/>
          </a:xfrm>
        </p:spPr>
        <p:txBody>
          <a:bodyPr>
            <a:normAutofit fontScale="85000" lnSpcReduction="20000"/>
          </a:bodyPr>
          <a:lstStyle/>
          <a:p>
            <a:pPr algn="l">
              <a:lnSpc>
                <a:spcPct val="12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Alvord, E. (2015). </a:t>
            </a:r>
            <a:r>
              <a:rPr lang="en-GB" sz="11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Welcome to CAF Training Working Together for Derbyshire Services: Better Outcomes for Children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Slideplayer.com.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https://slideplayer.com/slide/3840608/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(Accessed: 23 November 2022)</a:t>
            </a:r>
            <a:endParaRPr lang="en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lnSpc>
                <a:spcPct val="12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Bagattini, A. (2019). Children’s well-being and vulnerability. </a:t>
            </a:r>
            <a:r>
              <a:rPr lang="en-GB" sz="11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Ethics and Social Welfare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13(3), pp.211–215. doi:10.1080/17496535.2019.1647973. (Accessed: 16 November 2022)</a:t>
            </a:r>
          </a:p>
          <a:p>
            <a:pPr algn="l">
              <a:lnSpc>
                <a:spcPct val="12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Desmet, P. and Fokkinga, S. (2020). Beyond Maslow’s Pyramid: Introducing a Typology of Thirteen Fundamental Needs for Human-</a:t>
            </a:r>
            <a:r>
              <a:rPr lang="en-GB" sz="1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Centered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Design. </a:t>
            </a:r>
            <a:r>
              <a:rPr lang="en-GB" sz="11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Multimodal Technologies and Interaction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4(3), p.38. doi:10.3390/mti4030038. (Accessed: 16 November 2022)</a:t>
            </a:r>
            <a:endParaRPr lang="en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lnSpc>
                <a:spcPct val="12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Early Intervention Foundation (2018). </a:t>
            </a:r>
            <a:r>
              <a:rPr lang="en-GB" sz="11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Is Early intervention?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[online] Early intervention foundation.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4"/>
              </a:rPr>
              <a:t>https://www.eif.org.uk/why-it-matters/what-is-early-intervention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(Accessed: 23 November 2022)</a:t>
            </a:r>
            <a:endParaRPr lang="en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lnSpc>
                <a:spcPct val="12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Equality Act 2010 (2010). </a:t>
            </a:r>
            <a:r>
              <a:rPr lang="en-GB" sz="11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Equality Act 2010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Legislation.gov.uk.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5"/>
              </a:rPr>
              <a:t>https://www.legislation.gov.uk/ukpga/2010/15/contents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(Accessed: 20 November 2022)</a:t>
            </a:r>
            <a:endParaRPr lang="en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lnSpc>
                <a:spcPct val="12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GOV.UK (1989). </a:t>
            </a:r>
            <a:r>
              <a:rPr lang="en-GB" sz="11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Children Act 1989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Legislation.gov.uk.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6"/>
              </a:rPr>
              <a:t>https://www.legislation.gov.uk/ukpga/1989/41/contents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(Accessed: 20 November 2022)</a:t>
            </a:r>
            <a:endParaRPr lang="en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lnSpc>
                <a:spcPct val="12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GOV.UK (2014). </a:t>
            </a:r>
            <a:r>
              <a:rPr lang="en-GB" sz="11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Children and Families Act 2014.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Legislation.gov.uk.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7"/>
              </a:rPr>
              <a:t>https://www.legislation.gov.uk/ukpga/2014/6/contents/enacted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(Accessed: 20 November 2022)</a:t>
            </a:r>
            <a:endParaRPr lang="en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lnSpc>
                <a:spcPct val="12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GOV.UK (2017). </a:t>
            </a:r>
            <a:r>
              <a:rPr lang="en-GB" sz="11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Children and Social Work Act 2017.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Legislation.gov.uk.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8"/>
              </a:rPr>
              <a:t>https://www.legislation.gov.uk/ukpga/2017/16/section/1/enacted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(Accessed: 20 November 2022)</a:t>
            </a:r>
            <a:endParaRPr lang="en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lnSpc>
                <a:spcPct val="12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GOV.UK (2019). </a:t>
            </a:r>
            <a:r>
              <a:rPr lang="en-GB" sz="11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Education Act 2002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Legislation.gov.uk.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9"/>
              </a:rPr>
              <a:t>https://www.legislation.gov.uk/ukpga/2002/32/contents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(Accessed: 20 November 2022)</a:t>
            </a:r>
            <a:endParaRPr lang="en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lnSpc>
                <a:spcPct val="120000"/>
              </a:lnSpc>
            </a:pPr>
            <a:r>
              <a:rPr lang="en-GB" sz="1200" dirty="0">
                <a:effectLst/>
                <a:latin typeface="Times New Roman" panose="02020603050405020304" pitchFamily="18" charset="0"/>
              </a:rPr>
              <a:t>GOV.UK (2022).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Help with moving from benefits to work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Available at: </a:t>
            </a:r>
            <a:r>
              <a:rPr lang="en-GB" sz="1200" dirty="0">
                <a:effectLst/>
                <a:latin typeface="Times New Roman" panose="02020603050405020304" pitchFamily="18" charset="0"/>
                <a:hlinkClick r:id="rId10"/>
              </a:rPr>
              <a:t>https://www.gov.uk/moving-from-benefits-to-work/help-for-parents-and-carers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 </a:t>
            </a:r>
            <a:r>
              <a:rPr lang="en-GB" sz="1200" dirty="0">
                <a:latin typeface="Times New Roman" panose="02020603050405020304" pitchFamily="18" charset="0"/>
              </a:rPr>
              <a:t>(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Accessed 23 Nov</a:t>
            </a:r>
            <a:r>
              <a:rPr lang="en-GB" sz="1200" dirty="0">
                <a:latin typeface="Times New Roman" panose="02020603050405020304" pitchFamily="18" charset="0"/>
              </a:rPr>
              <a:t>ember 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2022)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l">
              <a:lnSpc>
                <a:spcPct val="12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Helping Hands Home Care (2021).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Who is Visiting Care for?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Available at: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1"/>
              </a:rPr>
              <a:t>https://www.helpinghandshomecare.co.uk/visiting-care/who-is-visiting-care-for/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(Accessed: 23 November 2022)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lnSpc>
                <a:spcPct val="12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HM Inspectorate of Probation (2020). </a:t>
            </a:r>
            <a:r>
              <a:rPr lang="en-GB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https://www.justiceinspectorates.gov.uk/hmiprobation/research/the-evidence-base-probation/organisational-delivery/services/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Accessed: 23 November 2022)</a:t>
            </a:r>
            <a:endParaRPr lang="en-GB" sz="11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l">
              <a:lnSpc>
                <a:spcPct val="12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Human Rights Act (1998). </a:t>
            </a:r>
            <a:r>
              <a:rPr lang="en-GB" sz="11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Human Rights Act 1998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Legislation.gov.uk.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3"/>
              </a:rPr>
              <a:t>https://www.legislation.gov.uk/ukpga/1998/42/contents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(Accessed: 20 November 2022)</a:t>
            </a:r>
          </a:p>
          <a:p>
            <a:pPr algn="l">
              <a:lnSpc>
                <a:spcPct val="120000"/>
              </a:lnSpc>
            </a:pPr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Sasan, J.M., Kaligid, Ma.T.G. and Villegas, M.A. (2022). The Deteriorating Effect of Poor Parental Skill to Children and Teens Mental Health. </a:t>
            </a:r>
            <a:r>
              <a:rPr lang="en-GB" sz="1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Emerging Issues in Early Childhood Education</a:t>
            </a:r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4(1), pp.42–50. doi:10.31098/ijeiece.v4i1.880. ( Accessed: 23 November 2022)</a:t>
            </a:r>
            <a:endParaRPr lang="en-GB" sz="1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l">
              <a:lnSpc>
                <a:spcPct val="12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Thurrock Council (2020). </a:t>
            </a:r>
            <a:r>
              <a:rPr lang="en-GB" sz="11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Common assessment framework | Children’s care professionals processes | Thurrock Council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 Thurrock.gov.uk.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4"/>
              </a:rPr>
              <a:t>https://www.thurrock.gov.uk/childrens-care-professionals-processes/common-assessment-framework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(Accessed: 23 November 2022)</a:t>
            </a:r>
            <a:endParaRPr lang="en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lnSpc>
                <a:spcPct val="12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United Nations (1989). </a:t>
            </a:r>
            <a:r>
              <a:rPr lang="en-GB" sz="11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Convention on the Rights of the Child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OHCHR.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5"/>
              </a:rPr>
              <a:t>https://www.ohchr.org/en/instruments-mechanisms/instruments/convention-rights-child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(Accessed: 14 November 2022)</a:t>
            </a:r>
            <a:endParaRPr lang="en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lnSpc>
                <a:spcPct val="12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Working Together to Safeguard Children. (2018). </a:t>
            </a:r>
            <a:r>
              <a:rPr lang="en-GB" sz="11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gov.uk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HM Government, p.9.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6"/>
              </a:rPr>
              <a:t>https://assets.publishing.service.gov.uk/government/uploads/system/uploads/attachment_data/file/942454/Working_together_to_safeguard_children_inter_agency_guidance.pdf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(Accessed: 20 November 2022)</a:t>
            </a:r>
            <a:endParaRPr lang="en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lnSpc>
                <a:spcPct val="12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World Health Organisation (2022). </a:t>
            </a:r>
            <a:r>
              <a:rPr lang="en-GB" sz="11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Child health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7"/>
              </a:rPr>
              <a:t>https://www.who.int/health-topics/child-health#tab=tab_1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(Accessed</a:t>
            </a:r>
            <a:r>
              <a:rPr lang="en-GB" sz="11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 14 November 2022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)</a:t>
            </a:r>
            <a:endParaRPr lang="en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91210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475</TotalTime>
  <Words>1369</Words>
  <Application>Microsoft Office PowerPoint</Application>
  <PresentationFormat>Widescreen</PresentationFormat>
  <Paragraphs>125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Times New Roman</vt:lpstr>
      <vt:lpstr>Wingdings</vt:lpstr>
      <vt:lpstr>Office Theme</vt:lpstr>
      <vt:lpstr>Assessment Component 1  Presentation </vt:lpstr>
      <vt:lpstr>Introduction</vt:lpstr>
      <vt:lpstr>Case Study</vt:lpstr>
      <vt:lpstr>The Triangle Assessment Framework </vt:lpstr>
      <vt:lpstr>Lack of parenting skills and it’s impact on children</vt:lpstr>
      <vt:lpstr>Maslow’s Theory</vt:lpstr>
      <vt:lpstr>Actions of social services with the family </vt:lpstr>
      <vt:lpstr>Results and outcomes </vt:lpstr>
      <vt:lpstr>The policies and legislations related to the case</vt:lpstr>
      <vt:lpstr>Conclusion </vt:lpstr>
      <vt:lpstr> Recommendations 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Component 1  Presentation </dc:title>
  <dc:creator>Tea Shchepanovich (2026173)</dc:creator>
  <cp:lastModifiedBy>Tea Shchepanovich (2026173)</cp:lastModifiedBy>
  <cp:revision>1</cp:revision>
  <dcterms:created xsi:type="dcterms:W3CDTF">2022-11-23T19:11:32Z</dcterms:created>
  <dcterms:modified xsi:type="dcterms:W3CDTF">2022-12-05T14:07:42Z</dcterms:modified>
</cp:coreProperties>
</file>