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69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A048AC-E10C-4F1D-83C9-6C4D0A0F2152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AF5B79-8A81-4113-98C4-C13CEE65231D}">
      <dgm:prSet/>
      <dgm:spPr/>
      <dgm:t>
        <a:bodyPr/>
        <a:lstStyle/>
        <a:p>
          <a:r>
            <a:rPr lang="en-GB" b="1"/>
            <a:t>Reduced turnover and improved retention, particularly in frontline roles.</a:t>
          </a:r>
          <a:endParaRPr lang="en-US"/>
        </a:p>
      </dgm:t>
    </dgm:pt>
    <dgm:pt modelId="{D0B8353E-9977-4216-B041-2D76661DAB29}" type="parTrans" cxnId="{EF2F0942-EB14-44D4-88E7-FA765167FB70}">
      <dgm:prSet/>
      <dgm:spPr/>
      <dgm:t>
        <a:bodyPr/>
        <a:lstStyle/>
        <a:p>
          <a:endParaRPr lang="en-US"/>
        </a:p>
      </dgm:t>
    </dgm:pt>
    <dgm:pt modelId="{08AE589F-ADDD-4BEA-8EE9-D5544BDA6BDC}" type="sibTrans" cxnId="{EF2F0942-EB14-44D4-88E7-FA765167FB70}">
      <dgm:prSet/>
      <dgm:spPr/>
      <dgm:t>
        <a:bodyPr/>
        <a:lstStyle/>
        <a:p>
          <a:endParaRPr lang="en-US"/>
        </a:p>
      </dgm:t>
    </dgm:pt>
    <dgm:pt modelId="{1B21E1EF-9166-4228-9609-5CA72FC6223C}">
      <dgm:prSet/>
      <dgm:spPr/>
      <dgm:t>
        <a:bodyPr/>
        <a:lstStyle/>
        <a:p>
          <a:r>
            <a:rPr lang="en-GB" b="1" i="0" baseline="0"/>
            <a:t>Improved service consistency and client satisfaction.</a:t>
          </a:r>
          <a:endParaRPr lang="en-US"/>
        </a:p>
      </dgm:t>
    </dgm:pt>
    <dgm:pt modelId="{00B424D4-AF74-477D-88B6-47CFB8B285CD}" type="parTrans" cxnId="{FC22F48F-F62D-43E7-A9D5-000FD1AE661B}">
      <dgm:prSet/>
      <dgm:spPr/>
      <dgm:t>
        <a:bodyPr/>
        <a:lstStyle/>
        <a:p>
          <a:endParaRPr lang="en-US"/>
        </a:p>
      </dgm:t>
    </dgm:pt>
    <dgm:pt modelId="{0D438B50-815B-4F54-AD00-314F07BEFACF}" type="sibTrans" cxnId="{FC22F48F-F62D-43E7-A9D5-000FD1AE661B}">
      <dgm:prSet/>
      <dgm:spPr/>
      <dgm:t>
        <a:bodyPr/>
        <a:lstStyle/>
        <a:p>
          <a:endParaRPr lang="en-US"/>
        </a:p>
      </dgm:t>
    </dgm:pt>
    <dgm:pt modelId="{AE27EFB4-1B57-4E26-9477-BFB283EE33D8}">
      <dgm:prSet/>
      <dgm:spPr/>
      <dgm:t>
        <a:bodyPr/>
        <a:lstStyle/>
        <a:p>
          <a:r>
            <a:rPr lang="en-GB" b="1" i="0" baseline="0"/>
            <a:t>Higher employee engagement and stronger sense of belonging.</a:t>
          </a:r>
          <a:endParaRPr lang="en-US"/>
        </a:p>
      </dgm:t>
    </dgm:pt>
    <dgm:pt modelId="{58F60598-9899-42D6-A765-DC597A18EE56}" type="parTrans" cxnId="{97C6E1BC-0B4C-4FB0-A932-D439241714B0}">
      <dgm:prSet/>
      <dgm:spPr/>
      <dgm:t>
        <a:bodyPr/>
        <a:lstStyle/>
        <a:p>
          <a:endParaRPr lang="en-US"/>
        </a:p>
      </dgm:t>
    </dgm:pt>
    <dgm:pt modelId="{454BD55B-5A5A-42A6-BE79-0C6C35BA2A50}" type="sibTrans" cxnId="{97C6E1BC-0B4C-4FB0-A932-D439241714B0}">
      <dgm:prSet/>
      <dgm:spPr/>
      <dgm:t>
        <a:bodyPr/>
        <a:lstStyle/>
        <a:p>
          <a:endParaRPr lang="en-US"/>
        </a:p>
      </dgm:t>
    </dgm:pt>
    <dgm:pt modelId="{C866AEDF-992E-4BA8-AC0D-00FF5724D656}">
      <dgm:prSet/>
      <dgm:spPr/>
      <dgm:t>
        <a:bodyPr/>
        <a:lstStyle/>
        <a:p>
          <a:r>
            <a:rPr lang="en-GB" b="1" i="0" baseline="0"/>
            <a:t>Stronger reputation with public-sector clients.</a:t>
          </a:r>
          <a:endParaRPr lang="en-US"/>
        </a:p>
      </dgm:t>
    </dgm:pt>
    <dgm:pt modelId="{203D17E3-1E76-44EE-964A-9DE284ADAC9B}" type="parTrans" cxnId="{09938D03-0EB9-472C-A724-06D6D85788D7}">
      <dgm:prSet/>
      <dgm:spPr/>
      <dgm:t>
        <a:bodyPr/>
        <a:lstStyle/>
        <a:p>
          <a:endParaRPr lang="en-US"/>
        </a:p>
      </dgm:t>
    </dgm:pt>
    <dgm:pt modelId="{67AA5A9C-F40C-42DD-A91D-9FE6B320802D}" type="sibTrans" cxnId="{09938D03-0EB9-472C-A724-06D6D85788D7}">
      <dgm:prSet/>
      <dgm:spPr/>
      <dgm:t>
        <a:bodyPr/>
        <a:lstStyle/>
        <a:p>
          <a:endParaRPr lang="en-US"/>
        </a:p>
      </dgm:t>
    </dgm:pt>
    <dgm:pt modelId="{6CF5C0C0-96A9-4FAB-87FE-AA5509D10D5C}">
      <dgm:prSet/>
      <dgm:spPr/>
      <dgm:t>
        <a:bodyPr/>
        <a:lstStyle/>
        <a:p>
          <a:r>
            <a:rPr lang="en-GB" b="1" i="0" baseline="0"/>
            <a:t>More confident and capable managers.</a:t>
          </a:r>
          <a:endParaRPr lang="en-US"/>
        </a:p>
      </dgm:t>
    </dgm:pt>
    <dgm:pt modelId="{5F8A3AAE-BE80-4B9B-B5BE-2BA5BD77C8A2}" type="parTrans" cxnId="{B0578C23-915F-419F-852B-F53303C0FCAC}">
      <dgm:prSet/>
      <dgm:spPr/>
      <dgm:t>
        <a:bodyPr/>
        <a:lstStyle/>
        <a:p>
          <a:endParaRPr lang="en-US"/>
        </a:p>
      </dgm:t>
    </dgm:pt>
    <dgm:pt modelId="{A11EBEAA-A214-4EF7-9FB8-7493D94962F8}" type="sibTrans" cxnId="{B0578C23-915F-419F-852B-F53303C0FCAC}">
      <dgm:prSet/>
      <dgm:spPr/>
      <dgm:t>
        <a:bodyPr/>
        <a:lstStyle/>
        <a:p>
          <a:endParaRPr lang="en-US"/>
        </a:p>
      </dgm:t>
    </dgm:pt>
    <dgm:pt modelId="{7433976D-17EE-4AAC-B6AF-B5E952B1D9F7}">
      <dgm:prSet/>
      <dgm:spPr/>
      <dgm:t>
        <a:bodyPr/>
        <a:lstStyle/>
        <a:p>
          <a:r>
            <a:rPr lang="en-GB" b="1" i="0" baseline="0"/>
            <a:t>A more resilient and people-centred organisational culture.</a:t>
          </a:r>
          <a:endParaRPr lang="en-US"/>
        </a:p>
      </dgm:t>
    </dgm:pt>
    <dgm:pt modelId="{7F3B607D-C1E4-46A0-BB69-E13C27629C10}" type="parTrans" cxnId="{74B0909F-A26C-4D13-A223-1BA3AB4F0FB8}">
      <dgm:prSet/>
      <dgm:spPr/>
      <dgm:t>
        <a:bodyPr/>
        <a:lstStyle/>
        <a:p>
          <a:endParaRPr lang="en-US"/>
        </a:p>
      </dgm:t>
    </dgm:pt>
    <dgm:pt modelId="{EFFD336F-97C1-43E5-8CCB-E73651418B41}" type="sibTrans" cxnId="{74B0909F-A26C-4D13-A223-1BA3AB4F0FB8}">
      <dgm:prSet/>
      <dgm:spPr/>
      <dgm:t>
        <a:bodyPr/>
        <a:lstStyle/>
        <a:p>
          <a:endParaRPr lang="en-US"/>
        </a:p>
      </dgm:t>
    </dgm:pt>
    <dgm:pt modelId="{33C8E059-66D3-4336-AB14-7A1C1236B491}">
      <dgm:prSet/>
      <dgm:spPr/>
      <dgm:t>
        <a:bodyPr/>
        <a:lstStyle/>
        <a:p>
          <a:r>
            <a:rPr lang="en-GB" b="1" i="0" baseline="0"/>
            <a:t>Better performance conversations and clearer accountability.</a:t>
          </a:r>
          <a:endParaRPr lang="en-US"/>
        </a:p>
      </dgm:t>
    </dgm:pt>
    <dgm:pt modelId="{6647BC92-C774-40FF-AB6B-3A21FFF3AC82}" type="parTrans" cxnId="{509349CF-6215-4F97-B686-29B4270877F3}">
      <dgm:prSet/>
      <dgm:spPr/>
      <dgm:t>
        <a:bodyPr/>
        <a:lstStyle/>
        <a:p>
          <a:endParaRPr lang="en-US"/>
        </a:p>
      </dgm:t>
    </dgm:pt>
    <dgm:pt modelId="{BBB1C3BF-9A05-4744-81EB-DFACE0C90F05}" type="sibTrans" cxnId="{509349CF-6215-4F97-B686-29B4270877F3}">
      <dgm:prSet/>
      <dgm:spPr/>
      <dgm:t>
        <a:bodyPr/>
        <a:lstStyle/>
        <a:p>
          <a:endParaRPr lang="en-US"/>
        </a:p>
      </dgm:t>
    </dgm:pt>
    <dgm:pt modelId="{F513D410-4757-47AC-9DEB-C55507306A9A}" type="pres">
      <dgm:prSet presAssocID="{B1A048AC-E10C-4F1D-83C9-6C4D0A0F2152}" presName="cycle" presStyleCnt="0">
        <dgm:presLayoutVars>
          <dgm:dir/>
          <dgm:resizeHandles val="exact"/>
        </dgm:presLayoutVars>
      </dgm:prSet>
      <dgm:spPr/>
    </dgm:pt>
    <dgm:pt modelId="{4261776A-880A-4003-A10B-35653DD60A99}" type="pres">
      <dgm:prSet presAssocID="{90AF5B79-8A81-4113-98C4-C13CEE65231D}" presName="dummy" presStyleCnt="0"/>
      <dgm:spPr/>
    </dgm:pt>
    <dgm:pt modelId="{85EE0271-2664-4860-8817-E89D3FE9E2F6}" type="pres">
      <dgm:prSet presAssocID="{90AF5B79-8A81-4113-98C4-C13CEE65231D}" presName="node" presStyleLbl="revTx" presStyleIdx="0" presStyleCnt="7">
        <dgm:presLayoutVars>
          <dgm:bulletEnabled val="1"/>
        </dgm:presLayoutVars>
      </dgm:prSet>
      <dgm:spPr/>
    </dgm:pt>
    <dgm:pt modelId="{13B5EB81-F6CA-498E-A358-FF066753E4B3}" type="pres">
      <dgm:prSet presAssocID="{08AE589F-ADDD-4BEA-8EE9-D5544BDA6BDC}" presName="sibTrans" presStyleLbl="node1" presStyleIdx="0" presStyleCnt="7"/>
      <dgm:spPr/>
    </dgm:pt>
    <dgm:pt modelId="{A7A34421-CB94-4964-A5BF-D86D8DF6B379}" type="pres">
      <dgm:prSet presAssocID="{1B21E1EF-9166-4228-9609-5CA72FC6223C}" presName="dummy" presStyleCnt="0"/>
      <dgm:spPr/>
    </dgm:pt>
    <dgm:pt modelId="{B142D4E4-CFE9-47B3-BE1B-DD90B18B2CDF}" type="pres">
      <dgm:prSet presAssocID="{1B21E1EF-9166-4228-9609-5CA72FC6223C}" presName="node" presStyleLbl="revTx" presStyleIdx="1" presStyleCnt="7">
        <dgm:presLayoutVars>
          <dgm:bulletEnabled val="1"/>
        </dgm:presLayoutVars>
      </dgm:prSet>
      <dgm:spPr/>
    </dgm:pt>
    <dgm:pt modelId="{8C43C154-577F-4F55-AEDF-7EDC3DE0D953}" type="pres">
      <dgm:prSet presAssocID="{0D438B50-815B-4F54-AD00-314F07BEFACF}" presName="sibTrans" presStyleLbl="node1" presStyleIdx="1" presStyleCnt="7"/>
      <dgm:spPr/>
    </dgm:pt>
    <dgm:pt modelId="{853D7368-8CE2-4B00-8060-F104C474599C}" type="pres">
      <dgm:prSet presAssocID="{AE27EFB4-1B57-4E26-9477-BFB283EE33D8}" presName="dummy" presStyleCnt="0"/>
      <dgm:spPr/>
    </dgm:pt>
    <dgm:pt modelId="{140AD5C0-DC4B-4C9C-A789-CF77D4A99701}" type="pres">
      <dgm:prSet presAssocID="{AE27EFB4-1B57-4E26-9477-BFB283EE33D8}" presName="node" presStyleLbl="revTx" presStyleIdx="2" presStyleCnt="7">
        <dgm:presLayoutVars>
          <dgm:bulletEnabled val="1"/>
        </dgm:presLayoutVars>
      </dgm:prSet>
      <dgm:spPr/>
    </dgm:pt>
    <dgm:pt modelId="{D1C0F4E0-F6A5-4BEE-B419-E0B1083BAFDE}" type="pres">
      <dgm:prSet presAssocID="{454BD55B-5A5A-42A6-BE79-0C6C35BA2A50}" presName="sibTrans" presStyleLbl="node1" presStyleIdx="2" presStyleCnt="7"/>
      <dgm:spPr/>
    </dgm:pt>
    <dgm:pt modelId="{24BDB777-00E5-493A-AFA3-BB3C28B5ED2F}" type="pres">
      <dgm:prSet presAssocID="{C866AEDF-992E-4BA8-AC0D-00FF5724D656}" presName="dummy" presStyleCnt="0"/>
      <dgm:spPr/>
    </dgm:pt>
    <dgm:pt modelId="{4EAADC9F-7704-455D-B572-250CC63A4B47}" type="pres">
      <dgm:prSet presAssocID="{C866AEDF-992E-4BA8-AC0D-00FF5724D656}" presName="node" presStyleLbl="revTx" presStyleIdx="3" presStyleCnt="7">
        <dgm:presLayoutVars>
          <dgm:bulletEnabled val="1"/>
        </dgm:presLayoutVars>
      </dgm:prSet>
      <dgm:spPr/>
    </dgm:pt>
    <dgm:pt modelId="{D66D4EF9-E072-4152-95AF-63E7E33FFB19}" type="pres">
      <dgm:prSet presAssocID="{67AA5A9C-F40C-42DD-A91D-9FE6B320802D}" presName="sibTrans" presStyleLbl="node1" presStyleIdx="3" presStyleCnt="7"/>
      <dgm:spPr/>
    </dgm:pt>
    <dgm:pt modelId="{FF358F4A-77C0-45F1-92E4-BEA007FFB00D}" type="pres">
      <dgm:prSet presAssocID="{6CF5C0C0-96A9-4FAB-87FE-AA5509D10D5C}" presName="dummy" presStyleCnt="0"/>
      <dgm:spPr/>
    </dgm:pt>
    <dgm:pt modelId="{463F0A4A-817A-4D17-A6E9-103B704E8B7B}" type="pres">
      <dgm:prSet presAssocID="{6CF5C0C0-96A9-4FAB-87FE-AA5509D10D5C}" presName="node" presStyleLbl="revTx" presStyleIdx="4" presStyleCnt="7">
        <dgm:presLayoutVars>
          <dgm:bulletEnabled val="1"/>
        </dgm:presLayoutVars>
      </dgm:prSet>
      <dgm:spPr/>
    </dgm:pt>
    <dgm:pt modelId="{5D5565BC-E847-41D5-A1CC-1623DCD0B6E7}" type="pres">
      <dgm:prSet presAssocID="{A11EBEAA-A214-4EF7-9FB8-7493D94962F8}" presName="sibTrans" presStyleLbl="node1" presStyleIdx="4" presStyleCnt="7"/>
      <dgm:spPr/>
    </dgm:pt>
    <dgm:pt modelId="{BA1AE5B2-459D-4668-9F27-B4C74126A2F5}" type="pres">
      <dgm:prSet presAssocID="{7433976D-17EE-4AAC-B6AF-B5E952B1D9F7}" presName="dummy" presStyleCnt="0"/>
      <dgm:spPr/>
    </dgm:pt>
    <dgm:pt modelId="{CB3F95C0-8ECB-47AF-A973-D053EF10D0A5}" type="pres">
      <dgm:prSet presAssocID="{7433976D-17EE-4AAC-B6AF-B5E952B1D9F7}" presName="node" presStyleLbl="revTx" presStyleIdx="5" presStyleCnt="7">
        <dgm:presLayoutVars>
          <dgm:bulletEnabled val="1"/>
        </dgm:presLayoutVars>
      </dgm:prSet>
      <dgm:spPr/>
    </dgm:pt>
    <dgm:pt modelId="{05703AE1-460B-45BC-B75E-D85D6BE50597}" type="pres">
      <dgm:prSet presAssocID="{EFFD336F-97C1-43E5-8CCB-E73651418B41}" presName="sibTrans" presStyleLbl="node1" presStyleIdx="5" presStyleCnt="7"/>
      <dgm:spPr/>
    </dgm:pt>
    <dgm:pt modelId="{DF43D00B-20AC-4D3E-AB8C-8AAD1A89CC72}" type="pres">
      <dgm:prSet presAssocID="{33C8E059-66D3-4336-AB14-7A1C1236B491}" presName="dummy" presStyleCnt="0"/>
      <dgm:spPr/>
    </dgm:pt>
    <dgm:pt modelId="{50F15AB1-50C1-4393-9C93-26FDDC089C29}" type="pres">
      <dgm:prSet presAssocID="{33C8E059-66D3-4336-AB14-7A1C1236B491}" presName="node" presStyleLbl="revTx" presStyleIdx="6" presStyleCnt="7">
        <dgm:presLayoutVars>
          <dgm:bulletEnabled val="1"/>
        </dgm:presLayoutVars>
      </dgm:prSet>
      <dgm:spPr/>
    </dgm:pt>
    <dgm:pt modelId="{0F178A07-60FF-4EC8-A04E-125C034656CC}" type="pres">
      <dgm:prSet presAssocID="{BBB1C3BF-9A05-4744-81EB-DFACE0C90F05}" presName="sibTrans" presStyleLbl="node1" presStyleIdx="6" presStyleCnt="7"/>
      <dgm:spPr/>
    </dgm:pt>
  </dgm:ptLst>
  <dgm:cxnLst>
    <dgm:cxn modelId="{09938D03-0EB9-472C-A724-06D6D85788D7}" srcId="{B1A048AC-E10C-4F1D-83C9-6C4D0A0F2152}" destId="{C866AEDF-992E-4BA8-AC0D-00FF5724D656}" srcOrd="3" destOrd="0" parTransId="{203D17E3-1E76-44EE-964A-9DE284ADAC9B}" sibTransId="{67AA5A9C-F40C-42DD-A91D-9FE6B320802D}"/>
    <dgm:cxn modelId="{77B2310C-7621-4F51-B679-D52A7AB86417}" type="presOf" srcId="{A11EBEAA-A214-4EF7-9FB8-7493D94962F8}" destId="{5D5565BC-E847-41D5-A1CC-1623DCD0B6E7}" srcOrd="0" destOrd="0" presId="urn:microsoft.com/office/officeart/2005/8/layout/cycle1"/>
    <dgm:cxn modelId="{C7912D10-CBAA-4D41-A86D-EDC637E4D5B7}" type="presOf" srcId="{33C8E059-66D3-4336-AB14-7A1C1236B491}" destId="{50F15AB1-50C1-4393-9C93-26FDDC089C29}" srcOrd="0" destOrd="0" presId="urn:microsoft.com/office/officeart/2005/8/layout/cycle1"/>
    <dgm:cxn modelId="{DCB0281D-4785-48BC-8E9D-ACD46D794FE3}" type="presOf" srcId="{0D438B50-815B-4F54-AD00-314F07BEFACF}" destId="{8C43C154-577F-4F55-AEDF-7EDC3DE0D953}" srcOrd="0" destOrd="0" presId="urn:microsoft.com/office/officeart/2005/8/layout/cycle1"/>
    <dgm:cxn modelId="{B0578C23-915F-419F-852B-F53303C0FCAC}" srcId="{B1A048AC-E10C-4F1D-83C9-6C4D0A0F2152}" destId="{6CF5C0C0-96A9-4FAB-87FE-AA5509D10D5C}" srcOrd="4" destOrd="0" parTransId="{5F8A3AAE-BE80-4B9B-B5BE-2BA5BD77C8A2}" sibTransId="{A11EBEAA-A214-4EF7-9FB8-7493D94962F8}"/>
    <dgm:cxn modelId="{47B60A3A-F504-488A-BEDD-B20780CACE92}" type="presOf" srcId="{7433976D-17EE-4AAC-B6AF-B5E952B1D9F7}" destId="{CB3F95C0-8ECB-47AF-A973-D053EF10D0A5}" srcOrd="0" destOrd="0" presId="urn:microsoft.com/office/officeart/2005/8/layout/cycle1"/>
    <dgm:cxn modelId="{685EFB3A-29E4-4064-8BEE-B407D36F87DC}" type="presOf" srcId="{EFFD336F-97C1-43E5-8CCB-E73651418B41}" destId="{05703AE1-460B-45BC-B75E-D85D6BE50597}" srcOrd="0" destOrd="0" presId="urn:microsoft.com/office/officeart/2005/8/layout/cycle1"/>
    <dgm:cxn modelId="{694AE55C-CAAD-4AF4-8A39-E67DD6B99EC2}" type="presOf" srcId="{AE27EFB4-1B57-4E26-9477-BFB283EE33D8}" destId="{140AD5C0-DC4B-4C9C-A789-CF77D4A99701}" srcOrd="0" destOrd="0" presId="urn:microsoft.com/office/officeart/2005/8/layout/cycle1"/>
    <dgm:cxn modelId="{EF2F0942-EB14-44D4-88E7-FA765167FB70}" srcId="{B1A048AC-E10C-4F1D-83C9-6C4D0A0F2152}" destId="{90AF5B79-8A81-4113-98C4-C13CEE65231D}" srcOrd="0" destOrd="0" parTransId="{D0B8353E-9977-4216-B041-2D76661DAB29}" sibTransId="{08AE589F-ADDD-4BEA-8EE9-D5544BDA6BDC}"/>
    <dgm:cxn modelId="{E030C74D-9E44-4050-ABA8-FFDAC70C5854}" type="presOf" srcId="{BBB1C3BF-9A05-4744-81EB-DFACE0C90F05}" destId="{0F178A07-60FF-4EC8-A04E-125C034656CC}" srcOrd="0" destOrd="0" presId="urn:microsoft.com/office/officeart/2005/8/layout/cycle1"/>
    <dgm:cxn modelId="{FC22F48F-F62D-43E7-A9D5-000FD1AE661B}" srcId="{B1A048AC-E10C-4F1D-83C9-6C4D0A0F2152}" destId="{1B21E1EF-9166-4228-9609-5CA72FC6223C}" srcOrd="1" destOrd="0" parTransId="{00B424D4-AF74-477D-88B6-47CFB8B285CD}" sibTransId="{0D438B50-815B-4F54-AD00-314F07BEFACF}"/>
    <dgm:cxn modelId="{74B0909F-A26C-4D13-A223-1BA3AB4F0FB8}" srcId="{B1A048AC-E10C-4F1D-83C9-6C4D0A0F2152}" destId="{7433976D-17EE-4AAC-B6AF-B5E952B1D9F7}" srcOrd="5" destOrd="0" parTransId="{7F3B607D-C1E4-46A0-BB69-E13C27629C10}" sibTransId="{EFFD336F-97C1-43E5-8CCB-E73651418B41}"/>
    <dgm:cxn modelId="{65632BA1-77BD-43D3-8462-7CAC83F0DF4A}" type="presOf" srcId="{67AA5A9C-F40C-42DD-A91D-9FE6B320802D}" destId="{D66D4EF9-E072-4152-95AF-63E7E33FFB19}" srcOrd="0" destOrd="0" presId="urn:microsoft.com/office/officeart/2005/8/layout/cycle1"/>
    <dgm:cxn modelId="{86E9F0A1-091B-47F2-AF07-91C1FFACA222}" type="presOf" srcId="{C866AEDF-992E-4BA8-AC0D-00FF5724D656}" destId="{4EAADC9F-7704-455D-B572-250CC63A4B47}" srcOrd="0" destOrd="0" presId="urn:microsoft.com/office/officeart/2005/8/layout/cycle1"/>
    <dgm:cxn modelId="{DB9C38A2-70A7-42D5-94F1-D607F12F74F7}" type="presOf" srcId="{6CF5C0C0-96A9-4FAB-87FE-AA5509D10D5C}" destId="{463F0A4A-817A-4D17-A6E9-103B704E8B7B}" srcOrd="0" destOrd="0" presId="urn:microsoft.com/office/officeart/2005/8/layout/cycle1"/>
    <dgm:cxn modelId="{39853FBA-FFAA-4BD9-BD78-1F4885303549}" type="presOf" srcId="{B1A048AC-E10C-4F1D-83C9-6C4D0A0F2152}" destId="{F513D410-4757-47AC-9DEB-C55507306A9A}" srcOrd="0" destOrd="0" presId="urn:microsoft.com/office/officeart/2005/8/layout/cycle1"/>
    <dgm:cxn modelId="{97C6E1BC-0B4C-4FB0-A932-D439241714B0}" srcId="{B1A048AC-E10C-4F1D-83C9-6C4D0A0F2152}" destId="{AE27EFB4-1B57-4E26-9477-BFB283EE33D8}" srcOrd="2" destOrd="0" parTransId="{58F60598-9899-42D6-A765-DC597A18EE56}" sibTransId="{454BD55B-5A5A-42A6-BE79-0C6C35BA2A50}"/>
    <dgm:cxn modelId="{2030C1C4-33B4-4B92-B296-6C0C1C7CC8A7}" type="presOf" srcId="{1B21E1EF-9166-4228-9609-5CA72FC6223C}" destId="{B142D4E4-CFE9-47B3-BE1B-DD90B18B2CDF}" srcOrd="0" destOrd="0" presId="urn:microsoft.com/office/officeart/2005/8/layout/cycle1"/>
    <dgm:cxn modelId="{509349CF-6215-4F97-B686-29B4270877F3}" srcId="{B1A048AC-E10C-4F1D-83C9-6C4D0A0F2152}" destId="{33C8E059-66D3-4336-AB14-7A1C1236B491}" srcOrd="6" destOrd="0" parTransId="{6647BC92-C774-40FF-AB6B-3A21FFF3AC82}" sibTransId="{BBB1C3BF-9A05-4744-81EB-DFACE0C90F05}"/>
    <dgm:cxn modelId="{D6B190E5-3054-4433-8D67-575AEC54F475}" type="presOf" srcId="{08AE589F-ADDD-4BEA-8EE9-D5544BDA6BDC}" destId="{13B5EB81-F6CA-498E-A358-FF066753E4B3}" srcOrd="0" destOrd="0" presId="urn:microsoft.com/office/officeart/2005/8/layout/cycle1"/>
    <dgm:cxn modelId="{777E1AE7-75C0-4CE4-9080-F60580A2352A}" type="presOf" srcId="{454BD55B-5A5A-42A6-BE79-0C6C35BA2A50}" destId="{D1C0F4E0-F6A5-4BEE-B419-E0B1083BAFDE}" srcOrd="0" destOrd="0" presId="urn:microsoft.com/office/officeart/2005/8/layout/cycle1"/>
    <dgm:cxn modelId="{49F84AF7-988C-4B92-A58A-6DBB6934896D}" type="presOf" srcId="{90AF5B79-8A81-4113-98C4-C13CEE65231D}" destId="{85EE0271-2664-4860-8817-E89D3FE9E2F6}" srcOrd="0" destOrd="0" presId="urn:microsoft.com/office/officeart/2005/8/layout/cycle1"/>
    <dgm:cxn modelId="{1A0F11B1-66BC-4D67-A28F-B50CFCDDDF67}" type="presParOf" srcId="{F513D410-4757-47AC-9DEB-C55507306A9A}" destId="{4261776A-880A-4003-A10B-35653DD60A99}" srcOrd="0" destOrd="0" presId="urn:microsoft.com/office/officeart/2005/8/layout/cycle1"/>
    <dgm:cxn modelId="{9ECF33D5-9C56-4EFA-923F-F7D370487D4F}" type="presParOf" srcId="{F513D410-4757-47AC-9DEB-C55507306A9A}" destId="{85EE0271-2664-4860-8817-E89D3FE9E2F6}" srcOrd="1" destOrd="0" presId="urn:microsoft.com/office/officeart/2005/8/layout/cycle1"/>
    <dgm:cxn modelId="{0F728D46-C6D0-4AD4-912C-0B196F819D95}" type="presParOf" srcId="{F513D410-4757-47AC-9DEB-C55507306A9A}" destId="{13B5EB81-F6CA-498E-A358-FF066753E4B3}" srcOrd="2" destOrd="0" presId="urn:microsoft.com/office/officeart/2005/8/layout/cycle1"/>
    <dgm:cxn modelId="{6031838D-D935-4E97-A2F0-50387BACD6E8}" type="presParOf" srcId="{F513D410-4757-47AC-9DEB-C55507306A9A}" destId="{A7A34421-CB94-4964-A5BF-D86D8DF6B379}" srcOrd="3" destOrd="0" presId="urn:microsoft.com/office/officeart/2005/8/layout/cycle1"/>
    <dgm:cxn modelId="{E515CAC3-8DFD-4CA0-8BFA-BD0FF33E485B}" type="presParOf" srcId="{F513D410-4757-47AC-9DEB-C55507306A9A}" destId="{B142D4E4-CFE9-47B3-BE1B-DD90B18B2CDF}" srcOrd="4" destOrd="0" presId="urn:microsoft.com/office/officeart/2005/8/layout/cycle1"/>
    <dgm:cxn modelId="{6EDBCF81-FDE3-4B1A-B2A1-1E11BAE3F44D}" type="presParOf" srcId="{F513D410-4757-47AC-9DEB-C55507306A9A}" destId="{8C43C154-577F-4F55-AEDF-7EDC3DE0D953}" srcOrd="5" destOrd="0" presId="urn:microsoft.com/office/officeart/2005/8/layout/cycle1"/>
    <dgm:cxn modelId="{C1C925D2-FDEA-41F8-8713-66B984D3A28A}" type="presParOf" srcId="{F513D410-4757-47AC-9DEB-C55507306A9A}" destId="{853D7368-8CE2-4B00-8060-F104C474599C}" srcOrd="6" destOrd="0" presId="urn:microsoft.com/office/officeart/2005/8/layout/cycle1"/>
    <dgm:cxn modelId="{995A00A5-AD45-4DAC-922D-64D227388C19}" type="presParOf" srcId="{F513D410-4757-47AC-9DEB-C55507306A9A}" destId="{140AD5C0-DC4B-4C9C-A789-CF77D4A99701}" srcOrd="7" destOrd="0" presId="urn:microsoft.com/office/officeart/2005/8/layout/cycle1"/>
    <dgm:cxn modelId="{3FF2B6F5-BE39-486E-921A-41590C989F25}" type="presParOf" srcId="{F513D410-4757-47AC-9DEB-C55507306A9A}" destId="{D1C0F4E0-F6A5-4BEE-B419-E0B1083BAFDE}" srcOrd="8" destOrd="0" presId="urn:microsoft.com/office/officeart/2005/8/layout/cycle1"/>
    <dgm:cxn modelId="{EFCA996B-3A2E-408B-90F4-7EDEA8F9D501}" type="presParOf" srcId="{F513D410-4757-47AC-9DEB-C55507306A9A}" destId="{24BDB777-00E5-493A-AFA3-BB3C28B5ED2F}" srcOrd="9" destOrd="0" presId="urn:microsoft.com/office/officeart/2005/8/layout/cycle1"/>
    <dgm:cxn modelId="{F8876CF3-602D-4688-A45F-C168571EC7F7}" type="presParOf" srcId="{F513D410-4757-47AC-9DEB-C55507306A9A}" destId="{4EAADC9F-7704-455D-B572-250CC63A4B47}" srcOrd="10" destOrd="0" presId="urn:microsoft.com/office/officeart/2005/8/layout/cycle1"/>
    <dgm:cxn modelId="{682F6CCC-B8FA-4F27-8CDE-054F472ED69B}" type="presParOf" srcId="{F513D410-4757-47AC-9DEB-C55507306A9A}" destId="{D66D4EF9-E072-4152-95AF-63E7E33FFB19}" srcOrd="11" destOrd="0" presId="urn:microsoft.com/office/officeart/2005/8/layout/cycle1"/>
    <dgm:cxn modelId="{6B73F75B-D395-46D5-8090-95E5F85B79EB}" type="presParOf" srcId="{F513D410-4757-47AC-9DEB-C55507306A9A}" destId="{FF358F4A-77C0-45F1-92E4-BEA007FFB00D}" srcOrd="12" destOrd="0" presId="urn:microsoft.com/office/officeart/2005/8/layout/cycle1"/>
    <dgm:cxn modelId="{71D8AFAE-04ED-4B07-AD88-A252D162ED09}" type="presParOf" srcId="{F513D410-4757-47AC-9DEB-C55507306A9A}" destId="{463F0A4A-817A-4D17-A6E9-103B704E8B7B}" srcOrd="13" destOrd="0" presId="urn:microsoft.com/office/officeart/2005/8/layout/cycle1"/>
    <dgm:cxn modelId="{CA50FC63-1D2C-4D36-8B6A-3C995497F42F}" type="presParOf" srcId="{F513D410-4757-47AC-9DEB-C55507306A9A}" destId="{5D5565BC-E847-41D5-A1CC-1623DCD0B6E7}" srcOrd="14" destOrd="0" presId="urn:microsoft.com/office/officeart/2005/8/layout/cycle1"/>
    <dgm:cxn modelId="{E084F95F-C40E-4C23-9EF6-AE4F75FA3387}" type="presParOf" srcId="{F513D410-4757-47AC-9DEB-C55507306A9A}" destId="{BA1AE5B2-459D-4668-9F27-B4C74126A2F5}" srcOrd="15" destOrd="0" presId="urn:microsoft.com/office/officeart/2005/8/layout/cycle1"/>
    <dgm:cxn modelId="{595A8ED0-1E3E-430F-AF23-AE80BC63C5CA}" type="presParOf" srcId="{F513D410-4757-47AC-9DEB-C55507306A9A}" destId="{CB3F95C0-8ECB-47AF-A973-D053EF10D0A5}" srcOrd="16" destOrd="0" presId="urn:microsoft.com/office/officeart/2005/8/layout/cycle1"/>
    <dgm:cxn modelId="{CE763D34-B181-427A-B028-6F7591BBF899}" type="presParOf" srcId="{F513D410-4757-47AC-9DEB-C55507306A9A}" destId="{05703AE1-460B-45BC-B75E-D85D6BE50597}" srcOrd="17" destOrd="0" presId="urn:microsoft.com/office/officeart/2005/8/layout/cycle1"/>
    <dgm:cxn modelId="{508251FD-D0BD-4F96-A5DA-DAC8FC2A7287}" type="presParOf" srcId="{F513D410-4757-47AC-9DEB-C55507306A9A}" destId="{DF43D00B-20AC-4D3E-AB8C-8AAD1A89CC72}" srcOrd="18" destOrd="0" presId="urn:microsoft.com/office/officeart/2005/8/layout/cycle1"/>
    <dgm:cxn modelId="{6EA15697-C6E1-44A0-AE9D-580F3A255C10}" type="presParOf" srcId="{F513D410-4757-47AC-9DEB-C55507306A9A}" destId="{50F15AB1-50C1-4393-9C93-26FDDC089C29}" srcOrd="19" destOrd="0" presId="urn:microsoft.com/office/officeart/2005/8/layout/cycle1"/>
    <dgm:cxn modelId="{1854664D-088E-4F9D-B396-5383F2B0BFEC}" type="presParOf" srcId="{F513D410-4757-47AC-9DEB-C55507306A9A}" destId="{0F178A07-60FF-4EC8-A04E-125C034656CC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BAE437-DA3C-47A3-8E3A-2839BE74FDD7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9E1AEB-68C7-4FF3-9AA7-5119DF329A56}">
      <dgm:prSet/>
      <dgm:spPr/>
      <dgm:t>
        <a:bodyPr/>
        <a:lstStyle/>
        <a:p>
          <a:r>
            <a:rPr lang="en-GB" b="1"/>
            <a:t>Year 1:</a:t>
          </a:r>
          <a:endParaRPr lang="en-US"/>
        </a:p>
      </dgm:t>
    </dgm:pt>
    <dgm:pt modelId="{0EEDEAE8-163A-4836-8D89-EBC3609E7B33}" type="parTrans" cxnId="{D645AA40-2658-432F-A6DE-C32BF3ACABBE}">
      <dgm:prSet/>
      <dgm:spPr/>
      <dgm:t>
        <a:bodyPr/>
        <a:lstStyle/>
        <a:p>
          <a:endParaRPr lang="en-US"/>
        </a:p>
      </dgm:t>
    </dgm:pt>
    <dgm:pt modelId="{50AF67A8-470D-45C6-9DF0-1375D072D096}" type="sibTrans" cxnId="{D645AA40-2658-432F-A6DE-C32BF3ACABBE}">
      <dgm:prSet/>
      <dgm:spPr/>
      <dgm:t>
        <a:bodyPr/>
        <a:lstStyle/>
        <a:p>
          <a:endParaRPr lang="en-US"/>
        </a:p>
      </dgm:t>
    </dgm:pt>
    <dgm:pt modelId="{108EAAF3-0D41-4694-B389-B39076F3B7F1}">
      <dgm:prSet/>
      <dgm:spPr/>
      <dgm:t>
        <a:bodyPr/>
        <a:lstStyle/>
        <a:p>
          <a:r>
            <a:rPr lang="en-GB"/>
            <a:t>Launch management development programme.</a:t>
          </a:r>
          <a:endParaRPr lang="en-US"/>
        </a:p>
      </dgm:t>
    </dgm:pt>
    <dgm:pt modelId="{AA3063DA-B0BA-4F2A-92B2-3121E4F2690B}" type="parTrans" cxnId="{656FE983-8EF0-434C-975E-48523233CBF9}">
      <dgm:prSet/>
      <dgm:spPr/>
      <dgm:t>
        <a:bodyPr/>
        <a:lstStyle/>
        <a:p>
          <a:endParaRPr lang="en-US"/>
        </a:p>
      </dgm:t>
    </dgm:pt>
    <dgm:pt modelId="{2BF1BC94-1E98-4E15-B251-213E1B984DDB}" type="sibTrans" cxnId="{656FE983-8EF0-434C-975E-48523233CBF9}">
      <dgm:prSet/>
      <dgm:spPr/>
      <dgm:t>
        <a:bodyPr/>
        <a:lstStyle/>
        <a:p>
          <a:endParaRPr lang="en-US"/>
        </a:p>
      </dgm:t>
    </dgm:pt>
    <dgm:pt modelId="{4E1F9F2F-20A7-4B5B-B08E-4577FF6F3D2F}">
      <dgm:prSet/>
      <dgm:spPr/>
      <dgm:t>
        <a:bodyPr/>
        <a:lstStyle/>
        <a:p>
          <a:r>
            <a:rPr lang="en-GB"/>
            <a:t>Introduce performance management framework.</a:t>
          </a:r>
          <a:endParaRPr lang="en-US"/>
        </a:p>
      </dgm:t>
    </dgm:pt>
    <dgm:pt modelId="{88AD4D12-1252-4BA8-9AFB-A7EA778FC7BF}" type="parTrans" cxnId="{727674BC-DA12-4F5A-851E-3A56B6B9C8B7}">
      <dgm:prSet/>
      <dgm:spPr/>
      <dgm:t>
        <a:bodyPr/>
        <a:lstStyle/>
        <a:p>
          <a:endParaRPr lang="en-US"/>
        </a:p>
      </dgm:t>
    </dgm:pt>
    <dgm:pt modelId="{6CFEC4D0-9B20-4D23-9481-0E2916CDBF98}" type="sibTrans" cxnId="{727674BC-DA12-4F5A-851E-3A56B6B9C8B7}">
      <dgm:prSet/>
      <dgm:spPr/>
      <dgm:t>
        <a:bodyPr/>
        <a:lstStyle/>
        <a:p>
          <a:endParaRPr lang="en-US"/>
        </a:p>
      </dgm:t>
    </dgm:pt>
    <dgm:pt modelId="{514D3BC3-1F33-48F8-B7C7-1A16E643C5FF}">
      <dgm:prSet/>
      <dgm:spPr/>
      <dgm:t>
        <a:bodyPr/>
        <a:lstStyle/>
        <a:p>
          <a:r>
            <a:rPr lang="en-GB"/>
            <a:t>Begin cultural diagnostic and design values workshops.</a:t>
          </a:r>
          <a:endParaRPr lang="en-US"/>
        </a:p>
      </dgm:t>
    </dgm:pt>
    <dgm:pt modelId="{581A49E2-7506-4286-9925-CBCF0EFF4060}" type="parTrans" cxnId="{E24A5AB0-2A68-499D-903A-B85CD0089F43}">
      <dgm:prSet/>
      <dgm:spPr/>
      <dgm:t>
        <a:bodyPr/>
        <a:lstStyle/>
        <a:p>
          <a:endParaRPr lang="en-US"/>
        </a:p>
      </dgm:t>
    </dgm:pt>
    <dgm:pt modelId="{A2AC25B1-2CFE-413D-9D88-C9E3E2B8A5C5}" type="sibTrans" cxnId="{E24A5AB0-2A68-499D-903A-B85CD0089F43}">
      <dgm:prSet/>
      <dgm:spPr/>
      <dgm:t>
        <a:bodyPr/>
        <a:lstStyle/>
        <a:p>
          <a:endParaRPr lang="en-US"/>
        </a:p>
      </dgm:t>
    </dgm:pt>
    <dgm:pt modelId="{66E7F70F-3DCC-4685-B77D-CAA28092B6CE}">
      <dgm:prSet/>
      <dgm:spPr/>
      <dgm:t>
        <a:bodyPr/>
        <a:lstStyle/>
        <a:p>
          <a:r>
            <a:rPr lang="en-GB"/>
            <a:t>Improve induction and communication processes.</a:t>
          </a:r>
          <a:endParaRPr lang="en-US"/>
        </a:p>
      </dgm:t>
    </dgm:pt>
    <dgm:pt modelId="{E5211504-165B-424D-84C0-50049308189C}" type="parTrans" cxnId="{D8B34FE0-0E65-4194-AE24-D83DD45CE64C}">
      <dgm:prSet/>
      <dgm:spPr/>
      <dgm:t>
        <a:bodyPr/>
        <a:lstStyle/>
        <a:p>
          <a:endParaRPr lang="en-US"/>
        </a:p>
      </dgm:t>
    </dgm:pt>
    <dgm:pt modelId="{76CB6C75-CE94-435C-A6D7-4DCA1367A336}" type="sibTrans" cxnId="{D8B34FE0-0E65-4194-AE24-D83DD45CE64C}">
      <dgm:prSet/>
      <dgm:spPr/>
      <dgm:t>
        <a:bodyPr/>
        <a:lstStyle/>
        <a:p>
          <a:endParaRPr lang="en-US"/>
        </a:p>
      </dgm:t>
    </dgm:pt>
    <dgm:pt modelId="{7C18A57C-E948-49CD-B092-2FD0C0097E35}">
      <dgm:prSet/>
      <dgm:spPr/>
      <dgm:t>
        <a:bodyPr/>
        <a:lstStyle/>
        <a:p>
          <a:r>
            <a:rPr lang="en-GB" b="1"/>
            <a:t>Year 2:</a:t>
          </a:r>
          <a:endParaRPr lang="en-US"/>
        </a:p>
      </dgm:t>
    </dgm:pt>
    <dgm:pt modelId="{8FAB992C-D859-4681-9CD9-54ECECB37430}" type="parTrans" cxnId="{555ACEA4-DCE5-4A92-B7B4-E72006417199}">
      <dgm:prSet/>
      <dgm:spPr/>
      <dgm:t>
        <a:bodyPr/>
        <a:lstStyle/>
        <a:p>
          <a:endParaRPr lang="en-US"/>
        </a:p>
      </dgm:t>
    </dgm:pt>
    <dgm:pt modelId="{E4E4166E-1827-4FDF-ADE1-F5F58813EF2C}" type="sibTrans" cxnId="{555ACEA4-DCE5-4A92-B7B4-E72006417199}">
      <dgm:prSet/>
      <dgm:spPr/>
      <dgm:t>
        <a:bodyPr/>
        <a:lstStyle/>
        <a:p>
          <a:endParaRPr lang="en-US"/>
        </a:p>
      </dgm:t>
    </dgm:pt>
    <dgm:pt modelId="{99704748-976D-4EF7-B419-F3662C9B6E32}">
      <dgm:prSet/>
      <dgm:spPr/>
      <dgm:t>
        <a:bodyPr/>
        <a:lstStyle/>
        <a:p>
          <a:r>
            <a:rPr lang="en-GB"/>
            <a:t>Embed development pathways.</a:t>
          </a:r>
          <a:endParaRPr lang="en-US"/>
        </a:p>
      </dgm:t>
    </dgm:pt>
    <dgm:pt modelId="{536B3AFC-8644-4B7F-BDDF-A22680DCEFB0}" type="parTrans" cxnId="{79553C27-A867-4724-B2D5-6D0496F7E97D}">
      <dgm:prSet/>
      <dgm:spPr/>
      <dgm:t>
        <a:bodyPr/>
        <a:lstStyle/>
        <a:p>
          <a:endParaRPr lang="en-US"/>
        </a:p>
      </dgm:t>
    </dgm:pt>
    <dgm:pt modelId="{F3796912-569B-4460-84DF-E6ADF389CC31}" type="sibTrans" cxnId="{79553C27-A867-4724-B2D5-6D0496F7E97D}">
      <dgm:prSet/>
      <dgm:spPr/>
      <dgm:t>
        <a:bodyPr/>
        <a:lstStyle/>
        <a:p>
          <a:endParaRPr lang="en-US"/>
        </a:p>
      </dgm:t>
    </dgm:pt>
    <dgm:pt modelId="{8F3B36BF-9E55-4AFA-95C2-CBD6CF64A815}">
      <dgm:prSet/>
      <dgm:spPr/>
      <dgm:t>
        <a:bodyPr/>
        <a:lstStyle/>
        <a:p>
          <a:r>
            <a:rPr lang="en-GB"/>
            <a:t>Implement recognition initiatives.</a:t>
          </a:r>
          <a:endParaRPr lang="en-US"/>
        </a:p>
      </dgm:t>
    </dgm:pt>
    <dgm:pt modelId="{7FE346AB-48CC-4E81-AD41-8A5BF9F210D2}" type="parTrans" cxnId="{3E71BD12-5329-4896-88E3-B34D3ABA8925}">
      <dgm:prSet/>
      <dgm:spPr/>
      <dgm:t>
        <a:bodyPr/>
        <a:lstStyle/>
        <a:p>
          <a:endParaRPr lang="en-US"/>
        </a:p>
      </dgm:t>
    </dgm:pt>
    <dgm:pt modelId="{5D5239DB-DC0C-4357-A50A-255A486E1971}" type="sibTrans" cxnId="{3E71BD12-5329-4896-88E3-B34D3ABA8925}">
      <dgm:prSet/>
      <dgm:spPr/>
      <dgm:t>
        <a:bodyPr/>
        <a:lstStyle/>
        <a:p>
          <a:endParaRPr lang="en-US"/>
        </a:p>
      </dgm:t>
    </dgm:pt>
    <dgm:pt modelId="{B8FF0E6B-E8D7-4376-B063-B108CFC2873A}">
      <dgm:prSet/>
      <dgm:spPr/>
      <dgm:t>
        <a:bodyPr/>
        <a:lstStyle/>
        <a:p>
          <a:r>
            <a:rPr lang="en-GB"/>
            <a:t>Formalise employee voice mechanisms.</a:t>
          </a:r>
          <a:endParaRPr lang="en-US"/>
        </a:p>
      </dgm:t>
    </dgm:pt>
    <dgm:pt modelId="{3CEC40B5-0A72-4284-B615-EA9BAE9D9956}" type="parTrans" cxnId="{18DA02F7-2CF1-488E-93CC-7C0E800E9A77}">
      <dgm:prSet/>
      <dgm:spPr/>
      <dgm:t>
        <a:bodyPr/>
        <a:lstStyle/>
        <a:p>
          <a:endParaRPr lang="en-US"/>
        </a:p>
      </dgm:t>
    </dgm:pt>
    <dgm:pt modelId="{A45A786B-651E-4360-B6E3-EAC1D5B62070}" type="sibTrans" cxnId="{18DA02F7-2CF1-488E-93CC-7C0E800E9A77}">
      <dgm:prSet/>
      <dgm:spPr/>
      <dgm:t>
        <a:bodyPr/>
        <a:lstStyle/>
        <a:p>
          <a:endParaRPr lang="en-US"/>
        </a:p>
      </dgm:t>
    </dgm:pt>
    <dgm:pt modelId="{2A013CD7-FF57-4DD8-BE18-546EA56E1EF7}">
      <dgm:prSet/>
      <dgm:spPr/>
      <dgm:t>
        <a:bodyPr/>
        <a:lstStyle/>
        <a:p>
          <a:r>
            <a:rPr lang="en-GB"/>
            <a:t>Strengthen cross-team collaboration.</a:t>
          </a:r>
          <a:endParaRPr lang="en-US"/>
        </a:p>
      </dgm:t>
    </dgm:pt>
    <dgm:pt modelId="{6BE16BBC-EBCD-4DE2-8D59-66AEB4FC7458}" type="parTrans" cxnId="{F2EF8A20-5CB7-4FB8-8992-36F5588034F1}">
      <dgm:prSet/>
      <dgm:spPr/>
      <dgm:t>
        <a:bodyPr/>
        <a:lstStyle/>
        <a:p>
          <a:endParaRPr lang="en-US"/>
        </a:p>
      </dgm:t>
    </dgm:pt>
    <dgm:pt modelId="{178B3DA4-1161-492E-9BB1-6C9F4C19CA94}" type="sibTrans" cxnId="{F2EF8A20-5CB7-4FB8-8992-36F5588034F1}">
      <dgm:prSet/>
      <dgm:spPr/>
      <dgm:t>
        <a:bodyPr/>
        <a:lstStyle/>
        <a:p>
          <a:endParaRPr lang="en-US"/>
        </a:p>
      </dgm:t>
    </dgm:pt>
    <dgm:pt modelId="{1C46A121-9A24-4201-915B-247EABDF4645}">
      <dgm:prSet/>
      <dgm:spPr/>
      <dgm:t>
        <a:bodyPr/>
        <a:lstStyle/>
        <a:p>
          <a:r>
            <a:rPr lang="en-GB" b="1"/>
            <a:t>Year 3:</a:t>
          </a:r>
          <a:endParaRPr lang="en-US"/>
        </a:p>
      </dgm:t>
    </dgm:pt>
    <dgm:pt modelId="{105902AA-C6E1-4053-A4EE-45E5CCF6838F}" type="parTrans" cxnId="{D9FA0D07-7C5F-48E9-AC5B-F007B6362889}">
      <dgm:prSet/>
      <dgm:spPr/>
      <dgm:t>
        <a:bodyPr/>
        <a:lstStyle/>
        <a:p>
          <a:endParaRPr lang="en-US"/>
        </a:p>
      </dgm:t>
    </dgm:pt>
    <dgm:pt modelId="{E9C65940-F806-4006-9EC5-32E5A5D75B9D}" type="sibTrans" cxnId="{D9FA0D07-7C5F-48E9-AC5B-F007B6362889}">
      <dgm:prSet/>
      <dgm:spPr/>
      <dgm:t>
        <a:bodyPr/>
        <a:lstStyle/>
        <a:p>
          <a:endParaRPr lang="en-US"/>
        </a:p>
      </dgm:t>
    </dgm:pt>
    <dgm:pt modelId="{B03573E8-E4E0-4705-B650-2B7834A6A3EA}">
      <dgm:prSet/>
      <dgm:spPr/>
      <dgm:t>
        <a:bodyPr/>
        <a:lstStyle/>
        <a:p>
          <a:r>
            <a:rPr lang="en-GB"/>
            <a:t>Full cultural integration into HR processes.</a:t>
          </a:r>
          <a:endParaRPr lang="en-US"/>
        </a:p>
      </dgm:t>
    </dgm:pt>
    <dgm:pt modelId="{E55182BF-E3CF-4F34-AEAE-AD2E089FBCEE}" type="parTrans" cxnId="{63386DED-C230-47A8-9DAD-0DB0BA9646ED}">
      <dgm:prSet/>
      <dgm:spPr/>
      <dgm:t>
        <a:bodyPr/>
        <a:lstStyle/>
        <a:p>
          <a:endParaRPr lang="en-US"/>
        </a:p>
      </dgm:t>
    </dgm:pt>
    <dgm:pt modelId="{928D3CC8-5AA8-4801-B583-238FF6724DFA}" type="sibTrans" cxnId="{63386DED-C230-47A8-9DAD-0DB0BA9646ED}">
      <dgm:prSet/>
      <dgm:spPr/>
      <dgm:t>
        <a:bodyPr/>
        <a:lstStyle/>
        <a:p>
          <a:endParaRPr lang="en-US"/>
        </a:p>
      </dgm:t>
    </dgm:pt>
    <dgm:pt modelId="{8B770261-5147-498D-9654-66C65AF6FFC0}">
      <dgm:prSet/>
      <dgm:spPr/>
      <dgm:t>
        <a:bodyPr/>
        <a:lstStyle/>
        <a:p>
          <a:r>
            <a:rPr lang="en-GB"/>
            <a:t>Review and refine performance and engagement strategies.</a:t>
          </a:r>
          <a:endParaRPr lang="en-US"/>
        </a:p>
      </dgm:t>
    </dgm:pt>
    <dgm:pt modelId="{0130092C-4128-4757-B5A8-9D416D77B448}" type="parTrans" cxnId="{A6A1F89C-DDDB-4378-BD7D-58A86DC9FC31}">
      <dgm:prSet/>
      <dgm:spPr/>
      <dgm:t>
        <a:bodyPr/>
        <a:lstStyle/>
        <a:p>
          <a:endParaRPr lang="en-US"/>
        </a:p>
      </dgm:t>
    </dgm:pt>
    <dgm:pt modelId="{AE2051F6-74E7-4364-992A-3D6180E7BE64}" type="sibTrans" cxnId="{A6A1F89C-DDDB-4378-BD7D-58A86DC9FC31}">
      <dgm:prSet/>
      <dgm:spPr/>
      <dgm:t>
        <a:bodyPr/>
        <a:lstStyle/>
        <a:p>
          <a:endParaRPr lang="en-US"/>
        </a:p>
      </dgm:t>
    </dgm:pt>
    <dgm:pt modelId="{824AAE9C-93FA-49D1-A80C-093C6737CBBA}">
      <dgm:prSet/>
      <dgm:spPr/>
      <dgm:t>
        <a:bodyPr/>
        <a:lstStyle/>
        <a:p>
          <a:r>
            <a:rPr lang="en-GB"/>
            <a:t>Demonstrate measurable impact to clients.</a:t>
          </a:r>
          <a:endParaRPr lang="en-US"/>
        </a:p>
      </dgm:t>
    </dgm:pt>
    <dgm:pt modelId="{9DD1AD78-BAB3-448E-94F0-4823175F90C4}" type="parTrans" cxnId="{4B4DD5F4-321C-4E64-BBBE-65195F9EA61F}">
      <dgm:prSet/>
      <dgm:spPr/>
      <dgm:t>
        <a:bodyPr/>
        <a:lstStyle/>
        <a:p>
          <a:endParaRPr lang="en-US"/>
        </a:p>
      </dgm:t>
    </dgm:pt>
    <dgm:pt modelId="{9B331D3D-7A5B-4E15-ACD0-9097F580BCFF}" type="sibTrans" cxnId="{4B4DD5F4-321C-4E64-BBBE-65195F9EA61F}">
      <dgm:prSet/>
      <dgm:spPr/>
      <dgm:t>
        <a:bodyPr/>
        <a:lstStyle/>
        <a:p>
          <a:endParaRPr lang="en-US"/>
        </a:p>
      </dgm:t>
    </dgm:pt>
    <dgm:pt modelId="{EF80DB88-6F88-474C-BEF5-F2A9DD36E2D9}" type="pres">
      <dgm:prSet presAssocID="{EABAE437-DA3C-47A3-8E3A-2839BE74FDD7}" presName="cycle" presStyleCnt="0">
        <dgm:presLayoutVars>
          <dgm:dir/>
          <dgm:resizeHandles val="exact"/>
        </dgm:presLayoutVars>
      </dgm:prSet>
      <dgm:spPr/>
    </dgm:pt>
    <dgm:pt modelId="{A3AEE8A2-027E-47D9-B5AD-05DDA9D0A795}" type="pres">
      <dgm:prSet presAssocID="{B49E1AEB-68C7-4FF3-9AA7-5119DF329A56}" presName="dummy" presStyleCnt="0"/>
      <dgm:spPr/>
    </dgm:pt>
    <dgm:pt modelId="{61A76061-4580-4748-8070-AD2023C46A4E}" type="pres">
      <dgm:prSet presAssocID="{B49E1AEB-68C7-4FF3-9AA7-5119DF329A56}" presName="node" presStyleLbl="revTx" presStyleIdx="0" presStyleCnt="3">
        <dgm:presLayoutVars>
          <dgm:bulletEnabled val="1"/>
        </dgm:presLayoutVars>
      </dgm:prSet>
      <dgm:spPr/>
    </dgm:pt>
    <dgm:pt modelId="{5DC7B777-14D1-4495-87AA-5657CE94F28E}" type="pres">
      <dgm:prSet presAssocID="{50AF67A8-470D-45C6-9DF0-1375D072D096}" presName="sibTrans" presStyleLbl="node1" presStyleIdx="0" presStyleCnt="3"/>
      <dgm:spPr/>
    </dgm:pt>
    <dgm:pt modelId="{34B5B3F9-0171-48D6-8C00-523EDA2FE5F0}" type="pres">
      <dgm:prSet presAssocID="{7C18A57C-E948-49CD-B092-2FD0C0097E35}" presName="dummy" presStyleCnt="0"/>
      <dgm:spPr/>
    </dgm:pt>
    <dgm:pt modelId="{DB1E92C1-2977-4ED2-8AE5-C61075DA0618}" type="pres">
      <dgm:prSet presAssocID="{7C18A57C-E948-49CD-B092-2FD0C0097E35}" presName="node" presStyleLbl="revTx" presStyleIdx="1" presStyleCnt="3">
        <dgm:presLayoutVars>
          <dgm:bulletEnabled val="1"/>
        </dgm:presLayoutVars>
      </dgm:prSet>
      <dgm:spPr/>
    </dgm:pt>
    <dgm:pt modelId="{CDF27C5E-FA38-46CF-B31B-55D8817B4D16}" type="pres">
      <dgm:prSet presAssocID="{E4E4166E-1827-4FDF-ADE1-F5F58813EF2C}" presName="sibTrans" presStyleLbl="node1" presStyleIdx="1" presStyleCnt="3"/>
      <dgm:spPr/>
    </dgm:pt>
    <dgm:pt modelId="{C17E88B3-3C19-44C2-A349-9E82F7EE3BA4}" type="pres">
      <dgm:prSet presAssocID="{1C46A121-9A24-4201-915B-247EABDF4645}" presName="dummy" presStyleCnt="0"/>
      <dgm:spPr/>
    </dgm:pt>
    <dgm:pt modelId="{5177712C-4237-49C2-8F1D-54C04DAD2B9B}" type="pres">
      <dgm:prSet presAssocID="{1C46A121-9A24-4201-915B-247EABDF4645}" presName="node" presStyleLbl="revTx" presStyleIdx="2" presStyleCnt="3">
        <dgm:presLayoutVars>
          <dgm:bulletEnabled val="1"/>
        </dgm:presLayoutVars>
      </dgm:prSet>
      <dgm:spPr/>
    </dgm:pt>
    <dgm:pt modelId="{D81141A7-A4BF-46F4-8787-91B6E74B189E}" type="pres">
      <dgm:prSet presAssocID="{E9C65940-F806-4006-9EC5-32E5A5D75B9D}" presName="sibTrans" presStyleLbl="node1" presStyleIdx="2" presStyleCnt="3"/>
      <dgm:spPr/>
    </dgm:pt>
  </dgm:ptLst>
  <dgm:cxnLst>
    <dgm:cxn modelId="{D9FA0D07-7C5F-48E9-AC5B-F007B6362889}" srcId="{EABAE437-DA3C-47A3-8E3A-2839BE74FDD7}" destId="{1C46A121-9A24-4201-915B-247EABDF4645}" srcOrd="2" destOrd="0" parTransId="{105902AA-C6E1-4053-A4EE-45E5CCF6838F}" sibTransId="{E9C65940-F806-4006-9EC5-32E5A5D75B9D}"/>
    <dgm:cxn modelId="{968A7F09-8EEE-4E6F-B9E1-9C7A2796F7D0}" type="presOf" srcId="{108EAAF3-0D41-4694-B389-B39076F3B7F1}" destId="{61A76061-4580-4748-8070-AD2023C46A4E}" srcOrd="0" destOrd="1" presId="urn:microsoft.com/office/officeart/2005/8/layout/cycle1"/>
    <dgm:cxn modelId="{0A06220C-9DC7-4A60-ABC9-A322B2193235}" type="presOf" srcId="{66E7F70F-3DCC-4685-B77D-CAA28092B6CE}" destId="{61A76061-4580-4748-8070-AD2023C46A4E}" srcOrd="0" destOrd="4" presId="urn:microsoft.com/office/officeart/2005/8/layout/cycle1"/>
    <dgm:cxn modelId="{3E71BD12-5329-4896-88E3-B34D3ABA8925}" srcId="{7C18A57C-E948-49CD-B092-2FD0C0097E35}" destId="{8F3B36BF-9E55-4AFA-95C2-CBD6CF64A815}" srcOrd="1" destOrd="0" parTransId="{7FE346AB-48CC-4E81-AD41-8A5BF9F210D2}" sibTransId="{5D5239DB-DC0C-4357-A50A-255A486E1971}"/>
    <dgm:cxn modelId="{F2EF8A20-5CB7-4FB8-8992-36F5588034F1}" srcId="{7C18A57C-E948-49CD-B092-2FD0C0097E35}" destId="{2A013CD7-FF57-4DD8-BE18-546EA56E1EF7}" srcOrd="3" destOrd="0" parTransId="{6BE16BBC-EBCD-4DE2-8D59-66AEB4FC7458}" sibTransId="{178B3DA4-1161-492E-9BB1-6C9F4C19CA94}"/>
    <dgm:cxn modelId="{6A801725-43B8-41FE-9D6D-2B1B0CA537AA}" type="presOf" srcId="{B03573E8-E4E0-4705-B650-2B7834A6A3EA}" destId="{5177712C-4237-49C2-8F1D-54C04DAD2B9B}" srcOrd="0" destOrd="1" presId="urn:microsoft.com/office/officeart/2005/8/layout/cycle1"/>
    <dgm:cxn modelId="{79553C27-A867-4724-B2D5-6D0496F7E97D}" srcId="{7C18A57C-E948-49CD-B092-2FD0C0097E35}" destId="{99704748-976D-4EF7-B419-F3662C9B6E32}" srcOrd="0" destOrd="0" parTransId="{536B3AFC-8644-4B7F-BDDF-A22680DCEFB0}" sibTransId="{F3796912-569B-4460-84DF-E6ADF389CC31}"/>
    <dgm:cxn modelId="{D645AA40-2658-432F-A6DE-C32BF3ACABBE}" srcId="{EABAE437-DA3C-47A3-8E3A-2839BE74FDD7}" destId="{B49E1AEB-68C7-4FF3-9AA7-5119DF329A56}" srcOrd="0" destOrd="0" parTransId="{0EEDEAE8-163A-4836-8D89-EBC3609E7B33}" sibTransId="{50AF67A8-470D-45C6-9DF0-1375D072D096}"/>
    <dgm:cxn modelId="{C5E78C5C-5873-4817-B8A3-C9BC9D6AC657}" type="presOf" srcId="{E9C65940-F806-4006-9EC5-32E5A5D75B9D}" destId="{D81141A7-A4BF-46F4-8787-91B6E74B189E}" srcOrd="0" destOrd="0" presId="urn:microsoft.com/office/officeart/2005/8/layout/cycle1"/>
    <dgm:cxn modelId="{000D4862-1D62-4095-8010-E0154D23C5A3}" type="presOf" srcId="{8B770261-5147-498D-9654-66C65AF6FFC0}" destId="{5177712C-4237-49C2-8F1D-54C04DAD2B9B}" srcOrd="0" destOrd="2" presId="urn:microsoft.com/office/officeart/2005/8/layout/cycle1"/>
    <dgm:cxn modelId="{2B2E1273-CD7C-4476-ADB4-805A64B2DC65}" type="presOf" srcId="{B49E1AEB-68C7-4FF3-9AA7-5119DF329A56}" destId="{61A76061-4580-4748-8070-AD2023C46A4E}" srcOrd="0" destOrd="0" presId="urn:microsoft.com/office/officeart/2005/8/layout/cycle1"/>
    <dgm:cxn modelId="{DF83D17C-B2A6-4181-BD3A-B7097EB56AEA}" type="presOf" srcId="{8F3B36BF-9E55-4AFA-95C2-CBD6CF64A815}" destId="{DB1E92C1-2977-4ED2-8AE5-C61075DA0618}" srcOrd="0" destOrd="2" presId="urn:microsoft.com/office/officeart/2005/8/layout/cycle1"/>
    <dgm:cxn modelId="{656FE983-8EF0-434C-975E-48523233CBF9}" srcId="{B49E1AEB-68C7-4FF3-9AA7-5119DF329A56}" destId="{108EAAF3-0D41-4694-B389-B39076F3B7F1}" srcOrd="0" destOrd="0" parTransId="{AA3063DA-B0BA-4F2A-92B2-3121E4F2690B}" sibTransId="{2BF1BC94-1E98-4E15-B251-213E1B984DDB}"/>
    <dgm:cxn modelId="{8CF56086-D5BD-4A40-9A14-E4DFD2A92EFC}" type="presOf" srcId="{EABAE437-DA3C-47A3-8E3A-2839BE74FDD7}" destId="{EF80DB88-6F88-474C-BEF5-F2A9DD36E2D9}" srcOrd="0" destOrd="0" presId="urn:microsoft.com/office/officeart/2005/8/layout/cycle1"/>
    <dgm:cxn modelId="{77628187-F419-4384-9D82-37F68BBCF694}" type="presOf" srcId="{B8FF0E6B-E8D7-4376-B063-B108CFC2873A}" destId="{DB1E92C1-2977-4ED2-8AE5-C61075DA0618}" srcOrd="0" destOrd="3" presId="urn:microsoft.com/office/officeart/2005/8/layout/cycle1"/>
    <dgm:cxn modelId="{B4F2CD8A-779B-4791-8BDF-176EA399284D}" type="presOf" srcId="{50AF67A8-470D-45C6-9DF0-1375D072D096}" destId="{5DC7B777-14D1-4495-87AA-5657CE94F28E}" srcOrd="0" destOrd="0" presId="urn:microsoft.com/office/officeart/2005/8/layout/cycle1"/>
    <dgm:cxn modelId="{A6A1F89C-DDDB-4378-BD7D-58A86DC9FC31}" srcId="{1C46A121-9A24-4201-915B-247EABDF4645}" destId="{8B770261-5147-498D-9654-66C65AF6FFC0}" srcOrd="1" destOrd="0" parTransId="{0130092C-4128-4757-B5A8-9D416D77B448}" sibTransId="{AE2051F6-74E7-4364-992A-3D6180E7BE64}"/>
    <dgm:cxn modelId="{D05CFFA1-6FBD-4989-9C83-EA103D537085}" type="presOf" srcId="{2A013CD7-FF57-4DD8-BE18-546EA56E1EF7}" destId="{DB1E92C1-2977-4ED2-8AE5-C61075DA0618}" srcOrd="0" destOrd="4" presId="urn:microsoft.com/office/officeart/2005/8/layout/cycle1"/>
    <dgm:cxn modelId="{555ACEA4-DCE5-4A92-B7B4-E72006417199}" srcId="{EABAE437-DA3C-47A3-8E3A-2839BE74FDD7}" destId="{7C18A57C-E948-49CD-B092-2FD0C0097E35}" srcOrd="1" destOrd="0" parTransId="{8FAB992C-D859-4681-9CD9-54ECECB37430}" sibTransId="{E4E4166E-1827-4FDF-ADE1-F5F58813EF2C}"/>
    <dgm:cxn modelId="{E36B40A9-8ED1-4827-A6C6-DD699593E4E2}" type="presOf" srcId="{514D3BC3-1F33-48F8-B7C7-1A16E643C5FF}" destId="{61A76061-4580-4748-8070-AD2023C46A4E}" srcOrd="0" destOrd="3" presId="urn:microsoft.com/office/officeart/2005/8/layout/cycle1"/>
    <dgm:cxn modelId="{E24A5AB0-2A68-499D-903A-B85CD0089F43}" srcId="{B49E1AEB-68C7-4FF3-9AA7-5119DF329A56}" destId="{514D3BC3-1F33-48F8-B7C7-1A16E643C5FF}" srcOrd="2" destOrd="0" parTransId="{581A49E2-7506-4286-9925-CBCF0EFF4060}" sibTransId="{A2AC25B1-2CFE-413D-9D88-C9E3E2B8A5C5}"/>
    <dgm:cxn modelId="{0A4A52B7-374A-4553-AA86-F5DE8FB13342}" type="presOf" srcId="{E4E4166E-1827-4FDF-ADE1-F5F58813EF2C}" destId="{CDF27C5E-FA38-46CF-B31B-55D8817B4D16}" srcOrd="0" destOrd="0" presId="urn:microsoft.com/office/officeart/2005/8/layout/cycle1"/>
    <dgm:cxn modelId="{727674BC-DA12-4F5A-851E-3A56B6B9C8B7}" srcId="{B49E1AEB-68C7-4FF3-9AA7-5119DF329A56}" destId="{4E1F9F2F-20A7-4B5B-B08E-4577FF6F3D2F}" srcOrd="1" destOrd="0" parTransId="{88AD4D12-1252-4BA8-9AFB-A7EA778FC7BF}" sibTransId="{6CFEC4D0-9B20-4D23-9481-0E2916CDBF98}"/>
    <dgm:cxn modelId="{D06F75BF-0479-4135-86FB-1B750AB0218F}" type="presOf" srcId="{4E1F9F2F-20A7-4B5B-B08E-4577FF6F3D2F}" destId="{61A76061-4580-4748-8070-AD2023C46A4E}" srcOrd="0" destOrd="2" presId="urn:microsoft.com/office/officeart/2005/8/layout/cycle1"/>
    <dgm:cxn modelId="{D8B34FE0-0E65-4194-AE24-D83DD45CE64C}" srcId="{B49E1AEB-68C7-4FF3-9AA7-5119DF329A56}" destId="{66E7F70F-3DCC-4685-B77D-CAA28092B6CE}" srcOrd="3" destOrd="0" parTransId="{E5211504-165B-424D-84C0-50049308189C}" sibTransId="{76CB6C75-CE94-435C-A6D7-4DCA1367A336}"/>
    <dgm:cxn modelId="{C9D3EDE4-44AC-454E-BEA2-7DC11B360A43}" type="presOf" srcId="{824AAE9C-93FA-49D1-A80C-093C6737CBBA}" destId="{5177712C-4237-49C2-8F1D-54C04DAD2B9B}" srcOrd="0" destOrd="3" presId="urn:microsoft.com/office/officeart/2005/8/layout/cycle1"/>
    <dgm:cxn modelId="{BE2F31E8-F92E-40F7-A515-7F2E5436C87B}" type="presOf" srcId="{99704748-976D-4EF7-B419-F3662C9B6E32}" destId="{DB1E92C1-2977-4ED2-8AE5-C61075DA0618}" srcOrd="0" destOrd="1" presId="urn:microsoft.com/office/officeart/2005/8/layout/cycle1"/>
    <dgm:cxn modelId="{66EB3BEB-15BF-4B80-965D-824088D09A0F}" type="presOf" srcId="{1C46A121-9A24-4201-915B-247EABDF4645}" destId="{5177712C-4237-49C2-8F1D-54C04DAD2B9B}" srcOrd="0" destOrd="0" presId="urn:microsoft.com/office/officeart/2005/8/layout/cycle1"/>
    <dgm:cxn modelId="{63386DED-C230-47A8-9DAD-0DB0BA9646ED}" srcId="{1C46A121-9A24-4201-915B-247EABDF4645}" destId="{B03573E8-E4E0-4705-B650-2B7834A6A3EA}" srcOrd="0" destOrd="0" parTransId="{E55182BF-E3CF-4F34-AEAE-AD2E089FBCEE}" sibTransId="{928D3CC8-5AA8-4801-B583-238FF6724DFA}"/>
    <dgm:cxn modelId="{C97C8DF1-DD23-4754-B999-C0D6BD959245}" type="presOf" srcId="{7C18A57C-E948-49CD-B092-2FD0C0097E35}" destId="{DB1E92C1-2977-4ED2-8AE5-C61075DA0618}" srcOrd="0" destOrd="0" presId="urn:microsoft.com/office/officeart/2005/8/layout/cycle1"/>
    <dgm:cxn modelId="{4B4DD5F4-321C-4E64-BBBE-65195F9EA61F}" srcId="{1C46A121-9A24-4201-915B-247EABDF4645}" destId="{824AAE9C-93FA-49D1-A80C-093C6737CBBA}" srcOrd="2" destOrd="0" parTransId="{9DD1AD78-BAB3-448E-94F0-4823175F90C4}" sibTransId="{9B331D3D-7A5B-4E15-ACD0-9097F580BCFF}"/>
    <dgm:cxn modelId="{18DA02F7-2CF1-488E-93CC-7C0E800E9A77}" srcId="{7C18A57C-E948-49CD-B092-2FD0C0097E35}" destId="{B8FF0E6B-E8D7-4376-B063-B108CFC2873A}" srcOrd="2" destOrd="0" parTransId="{3CEC40B5-0A72-4284-B615-EA9BAE9D9956}" sibTransId="{A45A786B-651E-4360-B6E3-EAC1D5B62070}"/>
    <dgm:cxn modelId="{B0FF3A3E-0926-4DBA-9C04-A7BD1BEE7C4D}" type="presParOf" srcId="{EF80DB88-6F88-474C-BEF5-F2A9DD36E2D9}" destId="{A3AEE8A2-027E-47D9-B5AD-05DDA9D0A795}" srcOrd="0" destOrd="0" presId="urn:microsoft.com/office/officeart/2005/8/layout/cycle1"/>
    <dgm:cxn modelId="{5B8565AF-5745-4A9C-A59B-AFCBA9A2AB48}" type="presParOf" srcId="{EF80DB88-6F88-474C-BEF5-F2A9DD36E2D9}" destId="{61A76061-4580-4748-8070-AD2023C46A4E}" srcOrd="1" destOrd="0" presId="urn:microsoft.com/office/officeart/2005/8/layout/cycle1"/>
    <dgm:cxn modelId="{D4C94645-F6BC-40BC-ACCD-C84BBEA80F45}" type="presParOf" srcId="{EF80DB88-6F88-474C-BEF5-F2A9DD36E2D9}" destId="{5DC7B777-14D1-4495-87AA-5657CE94F28E}" srcOrd="2" destOrd="0" presId="urn:microsoft.com/office/officeart/2005/8/layout/cycle1"/>
    <dgm:cxn modelId="{9B781557-9460-4718-B4AF-7D83F2D3D8E3}" type="presParOf" srcId="{EF80DB88-6F88-474C-BEF5-F2A9DD36E2D9}" destId="{34B5B3F9-0171-48D6-8C00-523EDA2FE5F0}" srcOrd="3" destOrd="0" presId="urn:microsoft.com/office/officeart/2005/8/layout/cycle1"/>
    <dgm:cxn modelId="{B61D6FF7-80B1-46AE-8AB4-38BDB3AAAC03}" type="presParOf" srcId="{EF80DB88-6F88-474C-BEF5-F2A9DD36E2D9}" destId="{DB1E92C1-2977-4ED2-8AE5-C61075DA0618}" srcOrd="4" destOrd="0" presId="urn:microsoft.com/office/officeart/2005/8/layout/cycle1"/>
    <dgm:cxn modelId="{2DE9D97D-8282-42B4-BEA3-94A3F06A87D0}" type="presParOf" srcId="{EF80DB88-6F88-474C-BEF5-F2A9DD36E2D9}" destId="{CDF27C5E-FA38-46CF-B31B-55D8817B4D16}" srcOrd="5" destOrd="0" presId="urn:microsoft.com/office/officeart/2005/8/layout/cycle1"/>
    <dgm:cxn modelId="{9EE157B2-5F4E-4762-9909-635B6A63610D}" type="presParOf" srcId="{EF80DB88-6F88-474C-BEF5-F2A9DD36E2D9}" destId="{C17E88B3-3C19-44C2-A349-9E82F7EE3BA4}" srcOrd="6" destOrd="0" presId="urn:microsoft.com/office/officeart/2005/8/layout/cycle1"/>
    <dgm:cxn modelId="{9DB42B6F-2521-45ED-94CB-9FD4112F7015}" type="presParOf" srcId="{EF80DB88-6F88-474C-BEF5-F2A9DD36E2D9}" destId="{5177712C-4237-49C2-8F1D-54C04DAD2B9B}" srcOrd="7" destOrd="0" presId="urn:microsoft.com/office/officeart/2005/8/layout/cycle1"/>
    <dgm:cxn modelId="{D238C1E4-0A01-46F4-B55B-8CA291165BA2}" type="presParOf" srcId="{EF80DB88-6F88-474C-BEF5-F2A9DD36E2D9}" destId="{D81141A7-A4BF-46F4-8787-91B6E74B189E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EE0271-2664-4860-8817-E89D3FE9E2F6}">
      <dsp:nvSpPr>
        <dsp:cNvPr id="0" name=""/>
        <dsp:cNvSpPr/>
      </dsp:nvSpPr>
      <dsp:spPr>
        <a:xfrm>
          <a:off x="3827188" y="2838"/>
          <a:ext cx="1118578" cy="1118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Reduced turnover and improved retention, particularly in frontline roles.</a:t>
          </a:r>
          <a:endParaRPr lang="en-US" sz="1100" kern="1200"/>
        </a:p>
      </dsp:txBody>
      <dsp:txXfrm>
        <a:off x="3827188" y="2838"/>
        <a:ext cx="1118578" cy="1118578"/>
      </dsp:txXfrm>
    </dsp:sp>
    <dsp:sp modelId="{13B5EB81-F6CA-498E-A358-FF066753E4B3}">
      <dsp:nvSpPr>
        <dsp:cNvPr id="0" name=""/>
        <dsp:cNvSpPr/>
      </dsp:nvSpPr>
      <dsp:spPr>
        <a:xfrm>
          <a:off x="331916" y="62119"/>
          <a:ext cx="5798361" cy="5798361"/>
        </a:xfrm>
        <a:prstGeom prst="circularArrow">
          <a:avLst>
            <a:gd name="adj1" fmla="val 3762"/>
            <a:gd name="adj2" fmla="val 234707"/>
            <a:gd name="adj3" fmla="val 19827514"/>
            <a:gd name="adj4" fmla="val 18605064"/>
            <a:gd name="adj5" fmla="val 438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2D4E4-CFE9-47B3-BE1B-DD90B18B2CDF}">
      <dsp:nvSpPr>
        <dsp:cNvPr id="0" name=""/>
        <dsp:cNvSpPr/>
      </dsp:nvSpPr>
      <dsp:spPr>
        <a:xfrm>
          <a:off x="5267925" y="1809464"/>
          <a:ext cx="1118578" cy="1118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baseline="0"/>
            <a:t>Improved service consistency and client satisfaction.</a:t>
          </a:r>
          <a:endParaRPr lang="en-US" sz="1100" kern="1200"/>
        </a:p>
      </dsp:txBody>
      <dsp:txXfrm>
        <a:off x="5267925" y="1809464"/>
        <a:ext cx="1118578" cy="1118578"/>
      </dsp:txXfrm>
    </dsp:sp>
    <dsp:sp modelId="{8C43C154-577F-4F55-AEDF-7EDC3DE0D953}">
      <dsp:nvSpPr>
        <dsp:cNvPr id="0" name=""/>
        <dsp:cNvSpPr/>
      </dsp:nvSpPr>
      <dsp:spPr>
        <a:xfrm>
          <a:off x="331916" y="62119"/>
          <a:ext cx="5798361" cy="5798361"/>
        </a:xfrm>
        <a:prstGeom prst="circularArrow">
          <a:avLst>
            <a:gd name="adj1" fmla="val 3762"/>
            <a:gd name="adj2" fmla="val 234707"/>
            <a:gd name="adj3" fmla="val 1230629"/>
            <a:gd name="adj4" fmla="val 21557063"/>
            <a:gd name="adj5" fmla="val 438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AD5C0-DC4B-4C9C-A789-CF77D4A99701}">
      <dsp:nvSpPr>
        <dsp:cNvPr id="0" name=""/>
        <dsp:cNvSpPr/>
      </dsp:nvSpPr>
      <dsp:spPr>
        <a:xfrm>
          <a:off x="4753732" y="4062290"/>
          <a:ext cx="1118578" cy="1118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baseline="0"/>
            <a:t>Higher employee engagement and stronger sense of belonging.</a:t>
          </a:r>
          <a:endParaRPr lang="en-US" sz="1100" kern="1200"/>
        </a:p>
      </dsp:txBody>
      <dsp:txXfrm>
        <a:off x="4753732" y="4062290"/>
        <a:ext cx="1118578" cy="1118578"/>
      </dsp:txXfrm>
    </dsp:sp>
    <dsp:sp modelId="{D1C0F4E0-F6A5-4BEE-B419-E0B1083BAFDE}">
      <dsp:nvSpPr>
        <dsp:cNvPr id="0" name=""/>
        <dsp:cNvSpPr/>
      </dsp:nvSpPr>
      <dsp:spPr>
        <a:xfrm>
          <a:off x="331916" y="62119"/>
          <a:ext cx="5798361" cy="5798361"/>
        </a:xfrm>
        <a:prstGeom prst="circularArrow">
          <a:avLst>
            <a:gd name="adj1" fmla="val 3762"/>
            <a:gd name="adj2" fmla="val 234707"/>
            <a:gd name="adj3" fmla="val 4437841"/>
            <a:gd name="adj4" fmla="val 3307450"/>
            <a:gd name="adj5" fmla="val 438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ADC9F-7704-455D-B572-250CC63A4B47}">
      <dsp:nvSpPr>
        <dsp:cNvPr id="0" name=""/>
        <dsp:cNvSpPr/>
      </dsp:nvSpPr>
      <dsp:spPr>
        <a:xfrm>
          <a:off x="2671807" y="5064892"/>
          <a:ext cx="1118578" cy="1118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baseline="0"/>
            <a:t>Stronger reputation with public-sector clients.</a:t>
          </a:r>
          <a:endParaRPr lang="en-US" sz="1100" kern="1200"/>
        </a:p>
      </dsp:txBody>
      <dsp:txXfrm>
        <a:off x="2671807" y="5064892"/>
        <a:ext cx="1118578" cy="1118578"/>
      </dsp:txXfrm>
    </dsp:sp>
    <dsp:sp modelId="{D66D4EF9-E072-4152-95AF-63E7E33FFB19}">
      <dsp:nvSpPr>
        <dsp:cNvPr id="0" name=""/>
        <dsp:cNvSpPr/>
      </dsp:nvSpPr>
      <dsp:spPr>
        <a:xfrm>
          <a:off x="331916" y="62119"/>
          <a:ext cx="5798361" cy="5798361"/>
        </a:xfrm>
        <a:prstGeom prst="circularArrow">
          <a:avLst>
            <a:gd name="adj1" fmla="val 3762"/>
            <a:gd name="adj2" fmla="val 234707"/>
            <a:gd name="adj3" fmla="val 7257843"/>
            <a:gd name="adj4" fmla="val 6127452"/>
            <a:gd name="adj5" fmla="val 438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F0A4A-817A-4D17-A6E9-103B704E8B7B}">
      <dsp:nvSpPr>
        <dsp:cNvPr id="0" name=""/>
        <dsp:cNvSpPr/>
      </dsp:nvSpPr>
      <dsp:spPr>
        <a:xfrm>
          <a:off x="589883" y="4062290"/>
          <a:ext cx="1118578" cy="1118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baseline="0"/>
            <a:t>More confident and capable managers.</a:t>
          </a:r>
          <a:endParaRPr lang="en-US" sz="1100" kern="1200"/>
        </a:p>
      </dsp:txBody>
      <dsp:txXfrm>
        <a:off x="589883" y="4062290"/>
        <a:ext cx="1118578" cy="1118578"/>
      </dsp:txXfrm>
    </dsp:sp>
    <dsp:sp modelId="{5D5565BC-E847-41D5-A1CC-1623DCD0B6E7}">
      <dsp:nvSpPr>
        <dsp:cNvPr id="0" name=""/>
        <dsp:cNvSpPr/>
      </dsp:nvSpPr>
      <dsp:spPr>
        <a:xfrm>
          <a:off x="331916" y="62119"/>
          <a:ext cx="5798361" cy="5798361"/>
        </a:xfrm>
        <a:prstGeom prst="circularArrow">
          <a:avLst>
            <a:gd name="adj1" fmla="val 3762"/>
            <a:gd name="adj2" fmla="val 234707"/>
            <a:gd name="adj3" fmla="val 10608229"/>
            <a:gd name="adj4" fmla="val 9334664"/>
            <a:gd name="adj5" fmla="val 438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F95C0-8ECB-47AF-A973-D053EF10D0A5}">
      <dsp:nvSpPr>
        <dsp:cNvPr id="0" name=""/>
        <dsp:cNvSpPr/>
      </dsp:nvSpPr>
      <dsp:spPr>
        <a:xfrm>
          <a:off x="75690" y="1809464"/>
          <a:ext cx="1118578" cy="1118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baseline="0"/>
            <a:t>A more resilient and people-centred organisational culture.</a:t>
          </a:r>
          <a:endParaRPr lang="en-US" sz="1100" kern="1200"/>
        </a:p>
      </dsp:txBody>
      <dsp:txXfrm>
        <a:off x="75690" y="1809464"/>
        <a:ext cx="1118578" cy="1118578"/>
      </dsp:txXfrm>
    </dsp:sp>
    <dsp:sp modelId="{05703AE1-460B-45BC-B75E-D85D6BE50597}">
      <dsp:nvSpPr>
        <dsp:cNvPr id="0" name=""/>
        <dsp:cNvSpPr/>
      </dsp:nvSpPr>
      <dsp:spPr>
        <a:xfrm>
          <a:off x="331916" y="62119"/>
          <a:ext cx="5798361" cy="5798361"/>
        </a:xfrm>
        <a:prstGeom prst="circularArrow">
          <a:avLst>
            <a:gd name="adj1" fmla="val 3762"/>
            <a:gd name="adj2" fmla="val 234707"/>
            <a:gd name="adj3" fmla="val 13560229"/>
            <a:gd name="adj4" fmla="val 12337779"/>
            <a:gd name="adj5" fmla="val 438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15AB1-50C1-4393-9C93-26FDDC089C29}">
      <dsp:nvSpPr>
        <dsp:cNvPr id="0" name=""/>
        <dsp:cNvSpPr/>
      </dsp:nvSpPr>
      <dsp:spPr>
        <a:xfrm>
          <a:off x="1516427" y="2838"/>
          <a:ext cx="1118578" cy="1118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baseline="0"/>
            <a:t>Better performance conversations and clearer accountability.</a:t>
          </a:r>
          <a:endParaRPr lang="en-US" sz="1100" kern="1200"/>
        </a:p>
      </dsp:txBody>
      <dsp:txXfrm>
        <a:off x="1516427" y="2838"/>
        <a:ext cx="1118578" cy="1118578"/>
      </dsp:txXfrm>
    </dsp:sp>
    <dsp:sp modelId="{0F178A07-60FF-4EC8-A04E-125C034656CC}">
      <dsp:nvSpPr>
        <dsp:cNvPr id="0" name=""/>
        <dsp:cNvSpPr/>
      </dsp:nvSpPr>
      <dsp:spPr>
        <a:xfrm>
          <a:off x="331916" y="62119"/>
          <a:ext cx="5798361" cy="5798361"/>
        </a:xfrm>
        <a:prstGeom prst="circularArrow">
          <a:avLst>
            <a:gd name="adj1" fmla="val 3762"/>
            <a:gd name="adj2" fmla="val 234707"/>
            <a:gd name="adj3" fmla="val 16741417"/>
            <a:gd name="adj4" fmla="val 15423876"/>
            <a:gd name="adj5" fmla="val 438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A76061-4580-4748-8070-AD2023C46A4E}">
      <dsp:nvSpPr>
        <dsp:cNvPr id="0" name=""/>
        <dsp:cNvSpPr/>
      </dsp:nvSpPr>
      <dsp:spPr>
        <a:xfrm>
          <a:off x="3063454" y="1513349"/>
          <a:ext cx="1819389" cy="181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Year 1: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Launch management development programme.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Introduce performance management framework.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Begin cultural diagnostic and design values workshops.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Improve induction and communication processes.</a:t>
          </a:r>
          <a:endParaRPr lang="en-US" sz="1000" kern="1200"/>
        </a:p>
      </dsp:txBody>
      <dsp:txXfrm>
        <a:off x="3063454" y="1513349"/>
        <a:ext cx="1819389" cy="1819389"/>
      </dsp:txXfrm>
    </dsp:sp>
    <dsp:sp modelId="{5DC7B777-14D1-4495-87AA-5657CE94F28E}">
      <dsp:nvSpPr>
        <dsp:cNvPr id="0" name=""/>
        <dsp:cNvSpPr/>
      </dsp:nvSpPr>
      <dsp:spPr>
        <a:xfrm>
          <a:off x="289095" y="1154544"/>
          <a:ext cx="4305307" cy="4305307"/>
        </a:xfrm>
        <a:prstGeom prst="circularArrow">
          <a:avLst>
            <a:gd name="adj1" fmla="val 8241"/>
            <a:gd name="adj2" fmla="val 575443"/>
            <a:gd name="adj3" fmla="val 2966940"/>
            <a:gd name="adj4" fmla="val 49655"/>
            <a:gd name="adj5" fmla="val 96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E92C1-2977-4ED2-8AE5-C61075DA0618}">
      <dsp:nvSpPr>
        <dsp:cNvPr id="0" name=""/>
        <dsp:cNvSpPr/>
      </dsp:nvSpPr>
      <dsp:spPr>
        <a:xfrm>
          <a:off x="1532054" y="4165811"/>
          <a:ext cx="1819389" cy="181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Year 2: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Embed development pathways.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Implement recognition initiatives.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Formalise employee voice mechanisms.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Strengthen cross-team collaboration.</a:t>
          </a:r>
          <a:endParaRPr lang="en-US" sz="1000" kern="1200"/>
        </a:p>
      </dsp:txBody>
      <dsp:txXfrm>
        <a:off x="1532054" y="4165811"/>
        <a:ext cx="1819389" cy="1819389"/>
      </dsp:txXfrm>
    </dsp:sp>
    <dsp:sp modelId="{CDF27C5E-FA38-46CF-B31B-55D8817B4D16}">
      <dsp:nvSpPr>
        <dsp:cNvPr id="0" name=""/>
        <dsp:cNvSpPr/>
      </dsp:nvSpPr>
      <dsp:spPr>
        <a:xfrm>
          <a:off x="289095" y="1154544"/>
          <a:ext cx="4305307" cy="4305307"/>
        </a:xfrm>
        <a:prstGeom prst="circularArrow">
          <a:avLst>
            <a:gd name="adj1" fmla="val 8241"/>
            <a:gd name="adj2" fmla="val 575443"/>
            <a:gd name="adj3" fmla="val 10174902"/>
            <a:gd name="adj4" fmla="val 7257617"/>
            <a:gd name="adj5" fmla="val 96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77712C-4237-49C2-8F1D-54C04DAD2B9B}">
      <dsp:nvSpPr>
        <dsp:cNvPr id="0" name=""/>
        <dsp:cNvSpPr/>
      </dsp:nvSpPr>
      <dsp:spPr>
        <a:xfrm>
          <a:off x="655" y="1513349"/>
          <a:ext cx="1819389" cy="181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Year 3: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Full cultural integration into HR processes.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Review and refine performance and engagement strategies.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Demonstrate measurable impact to clients.</a:t>
          </a:r>
          <a:endParaRPr lang="en-US" sz="1000" kern="1200"/>
        </a:p>
      </dsp:txBody>
      <dsp:txXfrm>
        <a:off x="655" y="1513349"/>
        <a:ext cx="1819389" cy="1819389"/>
      </dsp:txXfrm>
    </dsp:sp>
    <dsp:sp modelId="{D81141A7-A4BF-46F4-8787-91B6E74B189E}">
      <dsp:nvSpPr>
        <dsp:cNvPr id="0" name=""/>
        <dsp:cNvSpPr/>
      </dsp:nvSpPr>
      <dsp:spPr>
        <a:xfrm>
          <a:off x="289095" y="1154544"/>
          <a:ext cx="4305307" cy="4305307"/>
        </a:xfrm>
        <a:prstGeom prst="circularArrow">
          <a:avLst>
            <a:gd name="adj1" fmla="val 8241"/>
            <a:gd name="adj2" fmla="val 575443"/>
            <a:gd name="adj3" fmla="val 16859603"/>
            <a:gd name="adj4" fmla="val 14964955"/>
            <a:gd name="adj5" fmla="val 96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943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174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96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318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353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011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105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293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867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81754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08001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1528022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94719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27133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96075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6273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309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530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  <p:sldLayoutId id="2147483824" r:id="rId12"/>
    <p:sldLayoutId id="2147483825" r:id="rId13"/>
    <p:sldLayoutId id="2147483826" r:id="rId14"/>
    <p:sldLayoutId id="2147483827" r:id="rId15"/>
    <p:sldLayoutId id="2147483828" r:id="rId16"/>
    <p:sldLayoutId id="214748382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eople-on-conference-room-1181427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holding a person's hand&#10;&#10;AI-generated content may be incorrect.">
            <a:extLst>
              <a:ext uri="{FF2B5EF4-FFF2-40B4-BE49-F238E27FC236}">
                <a16:creationId xmlns:a16="http://schemas.microsoft.com/office/drawing/2014/main" id="{1DE9785C-4D12-C302-0E94-953555592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8"/>
          <a:stretch>
            <a:fillRect/>
          </a:stretch>
        </p:blipFill>
        <p:spPr>
          <a:xfrm>
            <a:off x="0" y="10"/>
            <a:ext cx="1219200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3FDB7B-C6C7-4751-6564-2F84CD6F56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619" y="-255639"/>
            <a:ext cx="9057375" cy="1494504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10272D"/>
                </a:solidFill>
                <a:latin typeface="Helvetica Neue"/>
                <a:ea typeface="Helvetica Neue"/>
                <a:cs typeface="Helvetica Neue"/>
              </a:rPr>
              <a:t>Future People Management Strategy for </a:t>
            </a:r>
            <a:r>
              <a:rPr lang="en-GB" sz="3200" dirty="0" err="1">
                <a:solidFill>
                  <a:srgbClr val="10272D"/>
                </a:solidFill>
                <a:latin typeface="Helvetica Neue"/>
                <a:ea typeface="Helvetica Neue"/>
                <a:cs typeface="Helvetica Neue"/>
              </a:rPr>
              <a:t>BrightWave</a:t>
            </a:r>
            <a:r>
              <a:rPr lang="en-GB" sz="3200" dirty="0">
                <a:solidFill>
                  <a:srgbClr val="10272D"/>
                </a:solidFill>
                <a:latin typeface="Helvetica Neue"/>
                <a:ea typeface="Helvetica Neue"/>
                <a:cs typeface="Helvetica Neue"/>
              </a:rPr>
              <a:t> Services Ltd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FA0B5-B634-C896-27CC-9F2EC65DB1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8640" y="3791289"/>
            <a:ext cx="4023360" cy="120814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C1C2F4-DD27-D664-26B2-B34EC8ABE0D9}"/>
              </a:ext>
            </a:extLst>
          </p:cNvPr>
          <p:cNvSpPr txBox="1"/>
          <p:nvPr/>
        </p:nvSpPr>
        <p:spPr>
          <a:xfrm>
            <a:off x="373626" y="4758813"/>
            <a:ext cx="6135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000000"/>
                </a:highlight>
              </a:rPr>
              <a:t>Andreea Tanasa </a:t>
            </a:r>
          </a:p>
          <a:p>
            <a:r>
              <a:rPr lang="en-GB" dirty="0">
                <a:highlight>
                  <a:srgbClr val="000000"/>
                </a:highlight>
              </a:rPr>
              <a:t>(2332157)</a:t>
            </a:r>
          </a:p>
        </p:txBody>
      </p:sp>
    </p:spTree>
    <p:extLst>
      <p:ext uri="{BB962C8B-B14F-4D97-AF65-F5344CB8AC3E}">
        <p14:creationId xmlns:p14="http://schemas.microsoft.com/office/powerpoint/2010/main" val="364124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02078-D6E8-BE0F-7A1F-66786D08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/>
              <a:t>Overview presentation </a:t>
            </a:r>
          </a:p>
        </p:txBody>
      </p:sp>
      <p:sp>
        <p:nvSpPr>
          <p:cNvPr id="52" name="Content Placeholder 51">
            <a:extLst>
              <a:ext uri="{FF2B5EF4-FFF2-40B4-BE49-F238E27FC236}">
                <a16:creationId xmlns:a16="http://schemas.microsoft.com/office/drawing/2014/main" id="{3C25197F-E014-4780-1FE8-D73F32906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 marL="0" lv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dirty="0"/>
              <a:t>1.	The current people-management challenges facing </a:t>
            </a:r>
            <a:r>
              <a:rPr lang="en-GB" dirty="0" err="1"/>
              <a:t>BrightWave</a:t>
            </a:r>
            <a:r>
              <a:rPr lang="en-GB" dirty="0"/>
              <a:t>.</a:t>
            </a:r>
          </a:p>
          <a:p>
            <a:pPr marL="0" lv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dirty="0"/>
              <a:t>2.	The influence of organisational culture on performance and behaviour.</a:t>
            </a:r>
          </a:p>
          <a:p>
            <a:pPr marL="0" lv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dirty="0"/>
              <a:t>3.	A proposed three-year HR plan that emphasizes engagement, retention, performance management, leadership potential, and cultural change.</a:t>
            </a:r>
            <a:endParaRPr lang="en-US" dirty="0"/>
          </a:p>
        </p:txBody>
      </p:sp>
      <p:pic>
        <p:nvPicPr>
          <p:cNvPr id="16" name="Content Placeholder 15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FCA57949-6F3F-CD88-CE4C-2BB871BC7B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610" r="18879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8746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yellow background with a clock and text">
            <a:extLst>
              <a:ext uri="{FF2B5EF4-FFF2-40B4-BE49-F238E27FC236}">
                <a16:creationId xmlns:a16="http://schemas.microsoft.com/office/drawing/2014/main" id="{FC377D0C-354D-4C16-B6BD-68B7080BA5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36" t="839" r="8757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7B9392-492E-54EE-D489-2AEEAF861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484865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000" dirty="0"/>
              <a:t>People management challenges </a:t>
            </a:r>
          </a:p>
        </p:txBody>
      </p:sp>
    </p:spTree>
    <p:extLst>
      <p:ext uri="{BB962C8B-B14F-4D97-AF65-F5344CB8AC3E}">
        <p14:creationId xmlns:p14="http://schemas.microsoft.com/office/powerpoint/2010/main" val="83560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erson and person pointing at a chart&#10;&#10;AI-generated content may be incorrect.">
            <a:extLst>
              <a:ext uri="{FF2B5EF4-FFF2-40B4-BE49-F238E27FC236}">
                <a16:creationId xmlns:a16="http://schemas.microsoft.com/office/drawing/2014/main" id="{86224BA7-EE55-806A-48FC-E14B3A7549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11" y="480060"/>
            <a:ext cx="11237975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80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culture model">
            <a:extLst>
              <a:ext uri="{FF2B5EF4-FFF2-40B4-BE49-F238E27FC236}">
                <a16:creationId xmlns:a16="http://schemas.microsoft.com/office/drawing/2014/main" id="{C71239DB-97FB-CC65-9075-DBC525CB3C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84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writing on a chalkboard&#10;&#10;AI-generated content may be incorrect.">
            <a:extLst>
              <a:ext uri="{FF2B5EF4-FFF2-40B4-BE49-F238E27FC236}">
                <a16:creationId xmlns:a16="http://schemas.microsoft.com/office/drawing/2014/main" id="{337CF62E-BACD-099C-B127-FB968361AF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77" r="17433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14578C7-5EB6-E445-A410-D214FDE780BD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Avoidance of difficult conversations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Managers value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harmony and are afraid of confrontation.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Weak development mindset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Staff perceive no career pathways, reducing motivation and retention.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Low psychological safety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Poor team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performance is strongly predicted by employees’ inability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to voice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concerns or recommend changes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(Edmondson, 2019).</a:t>
            </a:r>
          </a:p>
        </p:txBody>
      </p:sp>
    </p:spTree>
    <p:extLst>
      <p:ext uri="{BB962C8B-B14F-4D97-AF65-F5344CB8AC3E}">
        <p14:creationId xmlns:p14="http://schemas.microsoft.com/office/powerpoint/2010/main" val="1453978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5FA259C-67E1-B8E3-C49A-C5C39C4F084E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Cultural Change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Demonstrable commitment to fair work.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Staff wellbeing initiatives.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Responsible employment practices.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Evidence of continuous training and development.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Content Placeholder 4" descr="Many colorful hands around the earth&#10;&#10;AI-generated content may be incorrect.">
            <a:extLst>
              <a:ext uri="{FF2B5EF4-FFF2-40B4-BE49-F238E27FC236}">
                <a16:creationId xmlns:a16="http://schemas.microsoft.com/office/drawing/2014/main" id="{2366680B-9FBA-3B25-2530-0F3EED16A2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63" r="5184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8129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6DB5131-F481-CB92-26E5-4FCA25251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0" y="2160589"/>
            <a:ext cx="3176589" cy="3880773"/>
          </a:xfrm>
        </p:spPr>
        <p:txBody>
          <a:bodyPr>
            <a:normAutofit/>
          </a:bodyPr>
          <a:lstStyle/>
          <a:p>
            <a:r>
              <a:rPr lang="en-US"/>
              <a:t>1.	Management Capability</a:t>
            </a:r>
          </a:p>
          <a:p>
            <a:r>
              <a:rPr lang="en-US"/>
              <a:t>2.	Performance Management Excellence</a:t>
            </a:r>
          </a:p>
          <a:p>
            <a:r>
              <a:rPr lang="en-US"/>
              <a:t>3.	Employee Engagement and Retention</a:t>
            </a:r>
          </a:p>
          <a:p>
            <a:r>
              <a:rPr lang="en-US"/>
              <a:t>4.	Cultural Transformation</a:t>
            </a:r>
          </a:p>
          <a:p>
            <a:endParaRPr lang="en-US"/>
          </a:p>
        </p:txBody>
      </p:sp>
      <p:pic>
        <p:nvPicPr>
          <p:cNvPr id="7" name="Picture 6" descr="A person looking at a magnifying glass&#10;&#10;AI-generated content may be incorrect.">
            <a:extLst>
              <a:ext uri="{FF2B5EF4-FFF2-40B4-BE49-F238E27FC236}">
                <a16:creationId xmlns:a16="http://schemas.microsoft.com/office/drawing/2014/main" id="{A8E240DB-EBAE-A6CD-4A56-2347479D8F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45" b="1"/>
          <a:stretch>
            <a:fillRect/>
          </a:stretch>
        </p:blipFill>
        <p:spPr>
          <a:xfrm>
            <a:off x="799814" y="1999221"/>
            <a:ext cx="5062993" cy="2847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540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AEDAC98-F4D7-6505-4924-8E9556A72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/>
              <a:t>Management Capability</a:t>
            </a:r>
          </a:p>
          <a:p>
            <a:pPr>
              <a:lnSpc>
                <a:spcPct val="90000"/>
              </a:lnSpc>
            </a:pPr>
            <a:endParaRPr lang="en-US" sz="1500"/>
          </a:p>
          <a:p>
            <a:pPr>
              <a:lnSpc>
                <a:spcPct val="90000"/>
              </a:lnSpc>
            </a:pPr>
            <a:r>
              <a:rPr lang="en-GB" sz="1500"/>
              <a:t>•	Training in coaching, feedback, and difficult conversations.</a:t>
            </a:r>
          </a:p>
          <a:p>
            <a:pPr>
              <a:lnSpc>
                <a:spcPct val="90000"/>
              </a:lnSpc>
            </a:pPr>
            <a:r>
              <a:rPr lang="en-GB" sz="1500"/>
              <a:t>•	Workshops on motivation, team dynamics, and conflict management.</a:t>
            </a:r>
          </a:p>
          <a:p>
            <a:pPr>
              <a:lnSpc>
                <a:spcPct val="90000"/>
              </a:lnSpc>
            </a:pPr>
            <a:r>
              <a:rPr lang="en-GB" sz="1500"/>
              <a:t>•	Clear competency frameworks linked to progression (CIPD, 2021).</a:t>
            </a:r>
          </a:p>
          <a:p>
            <a:pPr>
              <a:lnSpc>
                <a:spcPct val="90000"/>
              </a:lnSpc>
            </a:pPr>
            <a:r>
              <a:rPr lang="en-GB" sz="1500"/>
              <a:t>•	Mentoring for new supervisors to support transition from technical roles.</a:t>
            </a:r>
          </a:p>
          <a:p>
            <a:pPr>
              <a:lnSpc>
                <a:spcPct val="90000"/>
              </a:lnSpc>
            </a:pPr>
            <a:r>
              <a:rPr lang="en-GB" sz="1500"/>
              <a:t>•	Certification or accredited short courses for key managers.</a:t>
            </a:r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5" name="Content Placeholder 4" descr="A hand placing a block on top of a stair&#10;&#10;AI-generated content may be incorrect.">
            <a:extLst>
              <a:ext uri="{FF2B5EF4-FFF2-40B4-BE49-F238E27FC236}">
                <a16:creationId xmlns:a16="http://schemas.microsoft.com/office/drawing/2014/main" id="{BEB87A02-8731-9525-265C-EC45DCFE1D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3" r="4627" b="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0415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diagram of a diagram">
            <a:extLst>
              <a:ext uri="{FF2B5EF4-FFF2-40B4-BE49-F238E27FC236}">
                <a16:creationId xmlns:a16="http://schemas.microsoft.com/office/drawing/2014/main" id="{0A9CE667-94AD-4351-0BD1-E07FB3E185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00" y="422031"/>
            <a:ext cx="10019426" cy="6189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3400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urple and white box with white text&#10;&#10;AI-generated content may be incorrect.">
            <a:extLst>
              <a:ext uri="{FF2B5EF4-FFF2-40B4-BE49-F238E27FC236}">
                <a16:creationId xmlns:a16="http://schemas.microsoft.com/office/drawing/2014/main" id="{FE95948D-BDC6-87C2-0858-C17EE94F2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916" y="611763"/>
            <a:ext cx="9734672" cy="54270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907604-3A55-DBAF-29D4-C2D610C5C783}"/>
              </a:ext>
            </a:extLst>
          </p:cNvPr>
          <p:cNvSpPr txBox="1"/>
          <p:nvPr/>
        </p:nvSpPr>
        <p:spPr>
          <a:xfrm>
            <a:off x="3291215" y="1286188"/>
            <a:ext cx="3125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>
                <a:highlight>
                  <a:srgbClr val="000000"/>
                </a:highlight>
              </a:rPr>
              <a:t>Enhanced Induction Programme</a:t>
            </a:r>
            <a:endParaRPr lang="en-GB" dirty="0">
              <a:highlight>
                <a:srgbClr val="000000"/>
              </a:highligh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D0C783-5F76-50E0-E82D-EB64B770DD5C}"/>
              </a:ext>
            </a:extLst>
          </p:cNvPr>
          <p:cNvSpPr txBox="1"/>
          <p:nvPr/>
        </p:nvSpPr>
        <p:spPr>
          <a:xfrm>
            <a:off x="6882581" y="1286189"/>
            <a:ext cx="32839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>
                <a:highlight>
                  <a:srgbClr val="000000"/>
                </a:highlight>
              </a:rPr>
              <a:t>Career Pathways and Internal Progression</a:t>
            </a:r>
            <a:endParaRPr lang="en-GB" dirty="0">
              <a:highlight>
                <a:srgbClr val="000000"/>
              </a:highligh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6F0BA5-934A-50BD-C9FC-EAA256B51077}"/>
              </a:ext>
            </a:extLst>
          </p:cNvPr>
          <p:cNvSpPr txBox="1"/>
          <p:nvPr/>
        </p:nvSpPr>
        <p:spPr>
          <a:xfrm>
            <a:off x="3291215" y="4454012"/>
            <a:ext cx="3125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0000"/>
                </a:highlight>
              </a:rPr>
              <a:t>Recognition and Wellbeing Initiatives</a:t>
            </a:r>
            <a:endParaRPr lang="en-GB" dirty="0">
              <a:highlight>
                <a:srgbClr val="0000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EE266F-1D23-0141-51E0-152FDD64F57D}"/>
              </a:ext>
            </a:extLst>
          </p:cNvPr>
          <p:cNvSpPr txBox="1"/>
          <p:nvPr/>
        </p:nvSpPr>
        <p:spPr>
          <a:xfrm>
            <a:off x="7424652" y="4454012"/>
            <a:ext cx="3125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>
                <a:highlight>
                  <a:srgbClr val="000000"/>
                </a:highlight>
              </a:rPr>
              <a:t>Employee Voice Mechanisms</a:t>
            </a:r>
            <a:endParaRPr lang="en-GB" dirty="0">
              <a:highlight>
                <a:srgbClr val="0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45114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2CF31D9-91B1-4021-C756-22D7EC8E8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48" y="1009397"/>
            <a:ext cx="3409782" cy="3823607"/>
          </a:xfrm>
        </p:spPr>
        <p:txBody>
          <a:bodyPr>
            <a:normAutofit/>
          </a:bodyPr>
          <a:lstStyle/>
          <a:p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Shifting to a People-Centred Culture</a:t>
            </a:r>
            <a:endParaRPr lang="en-US" sz="32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Several arrows with different colors&#10;&#10;AI-generated content may be incorrect.">
            <a:extLst>
              <a:ext uri="{FF2B5EF4-FFF2-40B4-BE49-F238E27FC236}">
                <a16:creationId xmlns:a16="http://schemas.microsoft.com/office/drawing/2014/main" id="{484C7E27-B959-05FA-8A56-3BF179053D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398" y="1669888"/>
            <a:ext cx="6831503" cy="35182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44B74F-B588-E168-C815-1CFD47C5C86A}"/>
              </a:ext>
            </a:extLst>
          </p:cNvPr>
          <p:cNvSpPr txBox="1"/>
          <p:nvPr/>
        </p:nvSpPr>
        <p:spPr>
          <a:xfrm>
            <a:off x="4925961" y="1927123"/>
            <a:ext cx="1366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Phase 1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895FCA-41BA-EA2A-C96B-9ED589395214}"/>
              </a:ext>
            </a:extLst>
          </p:cNvPr>
          <p:cNvSpPr txBox="1"/>
          <p:nvPr/>
        </p:nvSpPr>
        <p:spPr>
          <a:xfrm>
            <a:off x="7144138" y="1956620"/>
            <a:ext cx="3893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10000"/>
                  </a:schemeClr>
                </a:solidFill>
                <a:highlight>
                  <a:srgbClr val="FFFF00"/>
                </a:highlight>
              </a:rPr>
              <a:t>Define the Desired Culture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6DFD18-0C1E-465E-3632-433D776BA939}"/>
              </a:ext>
            </a:extLst>
          </p:cNvPr>
          <p:cNvSpPr txBox="1"/>
          <p:nvPr/>
        </p:nvSpPr>
        <p:spPr>
          <a:xfrm>
            <a:off x="4925961" y="326431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Phase 2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90763C-B4B5-30D2-AC77-2273D82116B3}"/>
              </a:ext>
            </a:extLst>
          </p:cNvPr>
          <p:cNvSpPr txBox="1"/>
          <p:nvPr/>
        </p:nvSpPr>
        <p:spPr>
          <a:xfrm>
            <a:off x="6695768" y="3264310"/>
            <a:ext cx="421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>
                    <a:lumMod val="10000"/>
                  </a:schemeClr>
                </a:solidFill>
                <a:highlight>
                  <a:srgbClr val="FFFF00"/>
                </a:highlight>
              </a:rPr>
              <a:t>Role-Modelling and Communication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ABA17A1-719B-BF2E-F3A4-B1E90F3E90E0}"/>
              </a:ext>
            </a:extLst>
          </p:cNvPr>
          <p:cNvSpPr txBox="1"/>
          <p:nvPr/>
        </p:nvSpPr>
        <p:spPr>
          <a:xfrm>
            <a:off x="4963336" y="4473677"/>
            <a:ext cx="1641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Phase 3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97E83B7-97C5-4E89-5075-E4FB5A63E873}"/>
              </a:ext>
            </a:extLst>
          </p:cNvPr>
          <p:cNvSpPr txBox="1"/>
          <p:nvPr/>
        </p:nvSpPr>
        <p:spPr>
          <a:xfrm>
            <a:off x="6784258" y="4473677"/>
            <a:ext cx="4031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10000"/>
                  </a:schemeClr>
                </a:solidFill>
                <a:highlight>
                  <a:srgbClr val="FFFF00"/>
                </a:highlight>
              </a:rPr>
              <a:t>Embed and Reinforce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9A436B-4D01-02B0-07B9-0A6DB5B4EABA}"/>
              </a:ext>
            </a:extLst>
          </p:cNvPr>
          <p:cNvSpPr txBox="1"/>
          <p:nvPr/>
        </p:nvSpPr>
        <p:spPr>
          <a:xfrm>
            <a:off x="4689987" y="5427406"/>
            <a:ext cx="6670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Cultural change is gradual but essential for sustainable performance (Kotter, 2012).</a:t>
            </a:r>
          </a:p>
        </p:txBody>
      </p:sp>
    </p:spTree>
    <p:extLst>
      <p:ext uri="{BB962C8B-B14F-4D97-AF65-F5344CB8AC3E}">
        <p14:creationId xmlns:p14="http://schemas.microsoft.com/office/powerpoint/2010/main" val="27521039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519A6BF-1839-D4A8-17FA-333FD81D4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96" y="816077"/>
            <a:ext cx="3730810" cy="3505201"/>
          </a:xfrm>
        </p:spPr>
        <p:txBody>
          <a:bodyPr>
            <a:normAutofit/>
          </a:bodyPr>
          <a:lstStyle/>
          <a:p>
            <a:r>
              <a:rPr lang="en-GB" sz="2800" b="1" dirty="0"/>
              <a:t>The Expected       Outcomes</a:t>
            </a:r>
            <a:endParaRPr lang="en-US" sz="2800" dirty="0">
              <a:solidFill>
                <a:srgbClr val="FFFFFF"/>
              </a:solidFill>
            </a:endParaRPr>
          </a:p>
        </p:txBody>
      </p:sp>
      <p:graphicFrame>
        <p:nvGraphicFramePr>
          <p:cNvPr id="14" name="TextBox 5">
            <a:extLst>
              <a:ext uri="{FF2B5EF4-FFF2-40B4-BE49-F238E27FC236}">
                <a16:creationId xmlns:a16="http://schemas.microsoft.com/office/drawing/2014/main" id="{497DDBA5-E299-F6AC-9F52-2478E12DA58E}"/>
              </a:ext>
            </a:extLst>
          </p:cNvPr>
          <p:cNvGraphicFramePr/>
          <p:nvPr/>
        </p:nvGraphicFramePr>
        <p:xfrm>
          <a:off x="4894965" y="1061885"/>
          <a:ext cx="6462194" cy="6186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" name="Picture 16" descr="A group of people sitting in a circle&#10;&#10;AI-generated content may be incorrect.">
            <a:extLst>
              <a:ext uri="{FF2B5EF4-FFF2-40B4-BE49-F238E27FC236}">
                <a16:creationId xmlns:a16="http://schemas.microsoft.com/office/drawing/2014/main" id="{B4C8223A-2613-E5E9-DE88-F6DF704164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10" y="1948926"/>
            <a:ext cx="4412226" cy="441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33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timeline&#10;&#10;AI-generated content may be incorrect.">
            <a:extLst>
              <a:ext uri="{FF2B5EF4-FFF2-40B4-BE49-F238E27FC236}">
                <a16:creationId xmlns:a16="http://schemas.microsoft.com/office/drawing/2014/main" id="{FD636FDB-CECB-B8F6-2383-E5EB062DC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949" y="0"/>
            <a:ext cx="7007051" cy="5586884"/>
          </a:xfrm>
        </p:spPr>
      </p:pic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CE509C87-0865-7AEF-18A0-6FCAC5B5AF1B}"/>
              </a:ext>
            </a:extLst>
          </p:cNvPr>
          <p:cNvGraphicFramePr/>
          <p:nvPr/>
        </p:nvGraphicFramePr>
        <p:xfrm>
          <a:off x="160774" y="361741"/>
          <a:ext cx="4883499" cy="7142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5007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5DC232-51EC-F994-A24E-768A06ED6BF6}"/>
              </a:ext>
            </a:extLst>
          </p:cNvPr>
          <p:cNvSpPr txBox="1"/>
          <p:nvPr/>
        </p:nvSpPr>
        <p:spPr>
          <a:xfrm>
            <a:off x="673754" y="2160590"/>
            <a:ext cx="3973943" cy="3440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 err="1">
                <a:solidFill>
                  <a:schemeClr val="bg1"/>
                </a:solidFill>
                <a:highlight>
                  <a:srgbClr val="FFFF00"/>
                </a:highlight>
              </a:rPr>
              <a:t>BrightWave</a:t>
            </a:r>
            <a:r>
              <a:rPr lang="en-US" sz="1700" dirty="0">
                <a:solidFill>
                  <a:schemeClr val="bg1"/>
                </a:solidFill>
                <a:highlight>
                  <a:srgbClr val="FFFF00"/>
                </a:highlight>
              </a:rPr>
              <a:t> has strong foundations and a dedicated workforce, but significant challenges are impacting performance, retention, and client satisfaction.</a:t>
            </a:r>
            <a:br>
              <a:rPr lang="en-US" sz="17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US" sz="1700" dirty="0">
                <a:solidFill>
                  <a:schemeClr val="bg1"/>
                </a:solidFill>
                <a:highlight>
                  <a:srgbClr val="FFFF00"/>
                </a:highlight>
              </a:rPr>
              <a:t>By investing in management capability, strengthening performance management, improving employee experience, and shifting towards a people-</a:t>
            </a:r>
            <a:r>
              <a:rPr lang="en-US" sz="1700" dirty="0" err="1">
                <a:solidFill>
                  <a:schemeClr val="bg1"/>
                </a:solidFill>
                <a:highlight>
                  <a:srgbClr val="FFFF00"/>
                </a:highlight>
              </a:rPr>
              <a:t>centred</a:t>
            </a:r>
            <a:r>
              <a:rPr lang="en-US" sz="1700" dirty="0">
                <a:solidFill>
                  <a:schemeClr val="bg1"/>
                </a:solidFill>
                <a:highlight>
                  <a:srgbClr val="FFFF00"/>
                </a:highlight>
              </a:rPr>
              <a:t> culture, </a:t>
            </a:r>
            <a:r>
              <a:rPr lang="en-US" sz="1700" dirty="0" err="1">
                <a:solidFill>
                  <a:schemeClr val="bg1"/>
                </a:solidFill>
                <a:highlight>
                  <a:srgbClr val="FFFF00"/>
                </a:highlight>
              </a:rPr>
              <a:t>BrightWave</a:t>
            </a:r>
            <a:r>
              <a:rPr lang="en-US" sz="1700" dirty="0">
                <a:solidFill>
                  <a:schemeClr val="bg1"/>
                </a:solidFill>
                <a:highlight>
                  <a:srgbClr val="FFFF00"/>
                </a:highlight>
              </a:rPr>
              <a:t> can create a more sustainable, competitive, and high-performing organization (Owen et al., 2001).</a:t>
            </a:r>
          </a:p>
        </p:txBody>
      </p:sp>
      <p:pic>
        <p:nvPicPr>
          <p:cNvPr id="5" name="Content Placeholder 4" descr="A person touching a puzzle&#10;&#10;AI-generated content may be incorrect.">
            <a:extLst>
              <a:ext uri="{FF2B5EF4-FFF2-40B4-BE49-F238E27FC236}">
                <a16:creationId xmlns:a16="http://schemas.microsoft.com/office/drawing/2014/main" id="{C1A72040-F558-9EBF-9309-7B2FB0C1C7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2072574"/>
            <a:ext cx="5143500" cy="270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150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person writing on a book&#10;&#10;AI-generated content may be incorrect.">
            <a:extLst>
              <a:ext uri="{FF2B5EF4-FFF2-40B4-BE49-F238E27FC236}">
                <a16:creationId xmlns:a16="http://schemas.microsoft.com/office/drawing/2014/main" id="{35F35011-CC16-7C5E-0688-C300588103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70" r="425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DDBD12-68EF-4252-3926-5F5577A7CCCC}"/>
              </a:ext>
            </a:extLst>
          </p:cNvPr>
          <p:cNvSpPr txBox="1"/>
          <p:nvPr/>
        </p:nvSpPr>
        <p:spPr>
          <a:xfrm>
            <a:off x="677333" y="609600"/>
            <a:ext cx="385112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E564F2-8C9D-9D3B-2C10-496DD4254FD9}"/>
              </a:ext>
            </a:extLst>
          </p:cNvPr>
          <p:cNvSpPr txBox="1"/>
          <p:nvPr/>
        </p:nvSpPr>
        <p:spPr>
          <a:xfrm>
            <a:off x="677333" y="1296237"/>
            <a:ext cx="4287957" cy="55617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Armstrong, M. (2021)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Armstrong’s Handbook of Human Resource Management Practice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16th ed. London: Kogan Page.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Armstrong, M. and Taylor, S. (2020)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Armstrong’s Handbook of Human Resource Management Practice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15th ed. London: Kogan Page.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CIPD (2021)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People Management Skills Survey 2021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London: Chartered Institute of Personnel and Development.</a:t>
            </a:r>
            <a:b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Available at: https://www.cipd.org/uk/knowledge/reports/people-management-skills/</a:t>
            </a:r>
            <a:b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(Accessed: 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27 November 2025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Edmondson, A. (2019)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Fearless </a:t>
            </a:r>
            <a:r>
              <a:rPr lang="en-US" sz="16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Creating Psychological Safety in the Workplace for Learning, Innovation and Growth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Hoboken: Wiley.</a:t>
            </a:r>
          </a:p>
        </p:txBody>
      </p:sp>
    </p:spTree>
    <p:extLst>
      <p:ext uri="{BB962C8B-B14F-4D97-AF65-F5344CB8AC3E}">
        <p14:creationId xmlns:p14="http://schemas.microsoft.com/office/powerpoint/2010/main" val="148569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D80B82-6AD2-73F0-290F-1850ABF6A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person writing on a book&#10;&#10;AI-generated content may be incorrect.">
            <a:extLst>
              <a:ext uri="{FF2B5EF4-FFF2-40B4-BE49-F238E27FC236}">
                <a16:creationId xmlns:a16="http://schemas.microsoft.com/office/drawing/2014/main" id="{19D74646-3737-88B2-C184-F696A957D1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70" r="425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AEB1A7-1B45-84E1-882F-322961760A8E}"/>
              </a:ext>
            </a:extLst>
          </p:cNvPr>
          <p:cNvSpPr txBox="1"/>
          <p:nvPr/>
        </p:nvSpPr>
        <p:spPr>
          <a:xfrm>
            <a:off x="677333" y="609600"/>
            <a:ext cx="385112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F897AA-6512-42F5-CACB-FB2640C91260}"/>
              </a:ext>
            </a:extLst>
          </p:cNvPr>
          <p:cNvSpPr txBox="1"/>
          <p:nvPr/>
        </p:nvSpPr>
        <p:spPr>
          <a:xfrm>
            <a:off x="285136" y="1148536"/>
            <a:ext cx="4581986" cy="57094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Harter, J. K., Schmidt, F. L., and Hayes, T. L. (2002)</a:t>
            </a:r>
            <a:b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‘Business-unit-level relationship between employee satisfaction, employee engagement, and business outcomes’,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Journal of Applied Psychology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87(2), pp. 268–279.</a:t>
            </a:r>
            <a:b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DOI: 10.1037/0021-9010.87.2.268</a:t>
            </a:r>
            <a:b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Available at: https://psycnet.apa.org/record/2002-01143-010</a:t>
            </a:r>
            <a:b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(Accessed: 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 </a:t>
            </a:r>
            <a:r>
              <a:rPr lang="en-GB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 2025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Kotter, J. (2012).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Leading Change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Boston: Harvard Business Review Press.</a:t>
            </a:r>
            <a:b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(Reprint of 1996 edition.)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Schein, E. H. (2010).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4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Organisational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Culture and Leadership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4th ed. San Francisco: Jossey-Bass.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Owen, K.,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Mundry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R.,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Guikd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W., &amp;Guild, R.(2001). Creating and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sustaining a high-performance organization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Managing Service Quality: An International Journal, 11(1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),10-21. Google Scholar. ( Accessed on 21 November 2025).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Ulrich, D., Younger, J., Brockbank, W. and Ulrich, M. (2012)</a:t>
            </a:r>
            <a:b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HR from the Outside In: Six Competencies for the Future of Human Resources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New York: McGraw-Hill.</a:t>
            </a:r>
          </a:p>
        </p:txBody>
      </p:sp>
    </p:spTree>
    <p:extLst>
      <p:ext uri="{BB962C8B-B14F-4D97-AF65-F5344CB8AC3E}">
        <p14:creationId xmlns:p14="http://schemas.microsoft.com/office/powerpoint/2010/main" val="18396917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244</TotalTime>
  <Words>810</Words>
  <Application>Microsoft Office PowerPoint</Application>
  <PresentationFormat>Widescreen</PresentationFormat>
  <Paragraphs>78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Century Gothic</vt:lpstr>
      <vt:lpstr>Helvetica Neue</vt:lpstr>
      <vt:lpstr>Times New Roman</vt:lpstr>
      <vt:lpstr>Wingdings 3</vt:lpstr>
      <vt:lpstr>Ion</vt:lpstr>
      <vt:lpstr>Future People Management Strategy for BrightWave Services Ltd</vt:lpstr>
      <vt:lpstr>Overview presentation </vt:lpstr>
      <vt:lpstr>People management challenges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Tanasa</dc:creator>
  <cp:lastModifiedBy>Andreea-Mihaela Tanasa (2332157)</cp:lastModifiedBy>
  <cp:revision>6</cp:revision>
  <dcterms:created xsi:type="dcterms:W3CDTF">2025-11-27T13:52:58Z</dcterms:created>
  <dcterms:modified xsi:type="dcterms:W3CDTF">2025-11-30T19:06:26Z</dcterms:modified>
</cp:coreProperties>
</file>