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media/image8.jpg" ContentType="image/png"/>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1"/>
  </p:sldMasterIdLst>
  <p:sldIdLst>
    <p:sldId id="263" r:id="rId2"/>
    <p:sldId id="256" r:id="rId3"/>
    <p:sldId id="257" r:id="rId4"/>
    <p:sldId id="258" r:id="rId5"/>
    <p:sldId id="266" r:id="rId6"/>
    <p:sldId id="267" r:id="rId7"/>
    <p:sldId id="259" r:id="rId8"/>
    <p:sldId id="262" r:id="rId9"/>
    <p:sldId id="270" r:id="rId10"/>
    <p:sldId id="260" r:id="rId11"/>
    <p:sldId id="261" r:id="rId12"/>
    <p:sldId id="271" r:id="rId13"/>
    <p:sldId id="272" r:id="rId14"/>
    <p:sldId id="273" r:id="rId15"/>
    <p:sldId id="274" r:id="rId16"/>
    <p:sldId id="275" r:id="rId17"/>
    <p:sldId id="276" r:id="rId18"/>
    <p:sldId id="277" r:id="rId19"/>
    <p:sldId id="278" r:id="rId20"/>
    <p:sldId id="264" r:id="rId21"/>
    <p:sldId id="26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p:scale>
          <a:sx n="92" d="100"/>
          <a:sy n="92" d="100"/>
        </p:scale>
        <p:origin x="501"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E3D303-0289-4C36-AE72-5FDDFD6A6E4A}" type="doc">
      <dgm:prSet loTypeId="urn:microsoft.com/office/officeart/2008/layout/AlternatingHexagons" loCatId="list" qsTypeId="urn:microsoft.com/office/officeart/2005/8/quickstyle/simple4" qsCatId="simple" csTypeId="urn:microsoft.com/office/officeart/2005/8/colors/colorful1" csCatId="colorful" phldr="1"/>
      <dgm:spPr/>
      <dgm:t>
        <a:bodyPr/>
        <a:lstStyle/>
        <a:p>
          <a:endParaRPr lang="en-GB"/>
        </a:p>
      </dgm:t>
    </dgm:pt>
    <dgm:pt modelId="{D365DF47-8624-4849-81B0-4ACD11B61D7E}">
      <dgm:prSet phldrT="[Text]"/>
      <dgm:spPr/>
      <dgm:t>
        <a:bodyPr/>
        <a:lstStyle/>
        <a:p>
          <a:r>
            <a:rPr lang="en-GB" dirty="0"/>
            <a:t>Our People</a:t>
          </a:r>
        </a:p>
      </dgm:t>
    </dgm:pt>
    <dgm:pt modelId="{97A9F441-B8A5-4594-8C8C-F0075F341DF7}" type="parTrans" cxnId="{F381D543-08CD-48A6-B3E8-A145F8C3E4F4}">
      <dgm:prSet/>
      <dgm:spPr/>
      <dgm:t>
        <a:bodyPr/>
        <a:lstStyle/>
        <a:p>
          <a:endParaRPr lang="en-GB"/>
        </a:p>
      </dgm:t>
    </dgm:pt>
    <dgm:pt modelId="{AF5C15B1-20A7-4267-9B3B-440F569252F5}" type="sibTrans" cxnId="{F381D543-08CD-48A6-B3E8-A145F8C3E4F4}">
      <dgm:prSet/>
      <dgm:spPr/>
      <dgm:t>
        <a:bodyPr/>
        <a:lstStyle/>
        <a:p>
          <a:r>
            <a:rPr lang="en-GB" dirty="0"/>
            <a:t>Our Community</a:t>
          </a:r>
        </a:p>
      </dgm:t>
    </dgm:pt>
    <dgm:pt modelId="{CADC11E2-1B3E-4887-9F6C-68F0038613D4}">
      <dgm:prSet phldrT="[Text]"/>
      <dgm:spPr/>
      <dgm:t>
        <a:bodyPr/>
        <a:lstStyle/>
        <a:p>
          <a:r>
            <a:rPr lang="en-GB" dirty="0"/>
            <a:t>Human Rights</a:t>
          </a:r>
        </a:p>
      </dgm:t>
    </dgm:pt>
    <dgm:pt modelId="{7F5E5DDB-B72E-409B-8F93-F195B6CDB0A2}" type="parTrans" cxnId="{573C2F7D-7D21-4A19-8643-7F5D3BBBDE66}">
      <dgm:prSet/>
      <dgm:spPr/>
      <dgm:t>
        <a:bodyPr/>
        <a:lstStyle/>
        <a:p>
          <a:endParaRPr lang="en-GB"/>
        </a:p>
      </dgm:t>
    </dgm:pt>
    <dgm:pt modelId="{37EB5936-7870-4D81-B092-177BB8B600C8}" type="sibTrans" cxnId="{573C2F7D-7D21-4A19-8643-7F5D3BBBDE66}">
      <dgm:prSet/>
      <dgm:spPr/>
      <dgm:t>
        <a:bodyPr/>
        <a:lstStyle/>
        <a:p>
          <a:r>
            <a:rPr lang="en-GB" dirty="0"/>
            <a:t>Responsible Sourcing</a:t>
          </a:r>
        </a:p>
      </dgm:t>
    </dgm:pt>
    <dgm:pt modelId="{0AB5C6A5-698E-4ADD-84C3-6ED0E248509D}">
      <dgm:prSet phldrT="[Text]"/>
      <dgm:spPr/>
      <dgm:t>
        <a:bodyPr/>
        <a:lstStyle/>
        <a:p>
          <a:r>
            <a:rPr lang="en-GB" dirty="0"/>
            <a:t>Responsible Seafood</a:t>
          </a:r>
        </a:p>
      </dgm:t>
    </dgm:pt>
    <dgm:pt modelId="{9A785F76-29AA-49F0-A95F-9CCC632CFE25}" type="parTrans" cxnId="{05D550C7-5B37-4F5D-89D1-5501739F76F3}">
      <dgm:prSet/>
      <dgm:spPr/>
      <dgm:t>
        <a:bodyPr/>
        <a:lstStyle/>
        <a:p>
          <a:endParaRPr lang="en-GB"/>
        </a:p>
      </dgm:t>
    </dgm:pt>
    <dgm:pt modelId="{BE0CABC0-A1F0-4D4B-8856-40464DCE6632}" type="sibTrans" cxnId="{05D550C7-5B37-4F5D-89D1-5501739F76F3}">
      <dgm:prSet/>
      <dgm:spPr>
        <a:noFill/>
      </dgm:spPr>
      <dgm:t>
        <a:bodyPr/>
        <a:lstStyle/>
        <a:p>
          <a:endParaRPr lang="en-GB"/>
        </a:p>
      </dgm:t>
    </dgm:pt>
    <dgm:pt modelId="{8F389C1F-1D3F-41AF-8243-FBD5020BA21E}" type="pres">
      <dgm:prSet presAssocID="{80E3D303-0289-4C36-AE72-5FDDFD6A6E4A}" presName="Name0" presStyleCnt="0">
        <dgm:presLayoutVars>
          <dgm:chMax/>
          <dgm:chPref/>
          <dgm:dir/>
          <dgm:animLvl val="lvl"/>
        </dgm:presLayoutVars>
      </dgm:prSet>
      <dgm:spPr/>
    </dgm:pt>
    <dgm:pt modelId="{A30EEBD9-A23E-454F-A0A6-797666944AE6}" type="pres">
      <dgm:prSet presAssocID="{D365DF47-8624-4849-81B0-4ACD11B61D7E}" presName="composite" presStyleCnt="0"/>
      <dgm:spPr/>
    </dgm:pt>
    <dgm:pt modelId="{70FDE452-720A-4B8D-A633-393A63027408}" type="pres">
      <dgm:prSet presAssocID="{D365DF47-8624-4849-81B0-4ACD11B61D7E}" presName="Parent1" presStyleLbl="node1" presStyleIdx="0" presStyleCnt="6">
        <dgm:presLayoutVars>
          <dgm:chMax val="1"/>
          <dgm:chPref val="1"/>
          <dgm:bulletEnabled val="1"/>
        </dgm:presLayoutVars>
      </dgm:prSet>
      <dgm:spPr/>
    </dgm:pt>
    <dgm:pt modelId="{F92109B1-7151-42AA-823E-E61030439163}" type="pres">
      <dgm:prSet presAssocID="{D365DF47-8624-4849-81B0-4ACD11B61D7E}" presName="Childtext1" presStyleLbl="revTx" presStyleIdx="0" presStyleCnt="3">
        <dgm:presLayoutVars>
          <dgm:chMax val="0"/>
          <dgm:chPref val="0"/>
          <dgm:bulletEnabled val="1"/>
        </dgm:presLayoutVars>
      </dgm:prSet>
      <dgm:spPr/>
    </dgm:pt>
    <dgm:pt modelId="{53EFD497-7B06-46AC-B8CC-4B43365022A6}" type="pres">
      <dgm:prSet presAssocID="{D365DF47-8624-4849-81B0-4ACD11B61D7E}" presName="BalanceSpacing" presStyleCnt="0"/>
      <dgm:spPr/>
    </dgm:pt>
    <dgm:pt modelId="{A47FADF7-96B9-4196-8E90-D559BC87EBB1}" type="pres">
      <dgm:prSet presAssocID="{D365DF47-8624-4849-81B0-4ACD11B61D7E}" presName="BalanceSpacing1" presStyleCnt="0"/>
      <dgm:spPr/>
    </dgm:pt>
    <dgm:pt modelId="{397326A6-87E1-4810-8B39-96981196635A}" type="pres">
      <dgm:prSet presAssocID="{AF5C15B1-20A7-4267-9B3B-440F569252F5}" presName="Accent1Text" presStyleLbl="node1" presStyleIdx="1" presStyleCnt="6"/>
      <dgm:spPr/>
    </dgm:pt>
    <dgm:pt modelId="{21F8207A-9AED-4381-AA5C-BD5B0CD76864}" type="pres">
      <dgm:prSet presAssocID="{AF5C15B1-20A7-4267-9B3B-440F569252F5}" presName="spaceBetweenRectangles" presStyleCnt="0"/>
      <dgm:spPr/>
    </dgm:pt>
    <dgm:pt modelId="{2770A35D-5799-451E-BD2E-0BAA3BDBB782}" type="pres">
      <dgm:prSet presAssocID="{CADC11E2-1B3E-4887-9F6C-68F0038613D4}" presName="composite" presStyleCnt="0"/>
      <dgm:spPr/>
    </dgm:pt>
    <dgm:pt modelId="{A5BD4CF5-E3E6-4744-8597-36BFE7A136AA}" type="pres">
      <dgm:prSet presAssocID="{CADC11E2-1B3E-4887-9F6C-68F0038613D4}" presName="Parent1" presStyleLbl="node1" presStyleIdx="2" presStyleCnt="6">
        <dgm:presLayoutVars>
          <dgm:chMax val="1"/>
          <dgm:chPref val="1"/>
          <dgm:bulletEnabled val="1"/>
        </dgm:presLayoutVars>
      </dgm:prSet>
      <dgm:spPr/>
    </dgm:pt>
    <dgm:pt modelId="{FB3C42E4-2212-4709-9582-C16BFCA30606}" type="pres">
      <dgm:prSet presAssocID="{CADC11E2-1B3E-4887-9F6C-68F0038613D4}" presName="Childtext1" presStyleLbl="revTx" presStyleIdx="1" presStyleCnt="3">
        <dgm:presLayoutVars>
          <dgm:chMax val="0"/>
          <dgm:chPref val="0"/>
          <dgm:bulletEnabled val="1"/>
        </dgm:presLayoutVars>
      </dgm:prSet>
      <dgm:spPr/>
    </dgm:pt>
    <dgm:pt modelId="{DFD690E5-FCBE-4C9D-8CD0-14B6F3171D98}" type="pres">
      <dgm:prSet presAssocID="{CADC11E2-1B3E-4887-9F6C-68F0038613D4}" presName="BalanceSpacing" presStyleCnt="0"/>
      <dgm:spPr/>
    </dgm:pt>
    <dgm:pt modelId="{2E33D10C-3B73-49A7-A8D7-703D959D828F}" type="pres">
      <dgm:prSet presAssocID="{CADC11E2-1B3E-4887-9F6C-68F0038613D4}" presName="BalanceSpacing1" presStyleCnt="0"/>
      <dgm:spPr/>
    </dgm:pt>
    <dgm:pt modelId="{FA8232CC-7F8A-4006-8CED-4D5314A7513C}" type="pres">
      <dgm:prSet presAssocID="{37EB5936-7870-4D81-B092-177BB8B600C8}" presName="Accent1Text" presStyleLbl="node1" presStyleIdx="3" presStyleCnt="6"/>
      <dgm:spPr/>
    </dgm:pt>
    <dgm:pt modelId="{23D3726E-EA0F-4ED9-BF43-0290D563C134}" type="pres">
      <dgm:prSet presAssocID="{37EB5936-7870-4D81-B092-177BB8B600C8}" presName="spaceBetweenRectangles" presStyleCnt="0"/>
      <dgm:spPr/>
    </dgm:pt>
    <dgm:pt modelId="{99B75596-62B1-46A2-8960-E7C1F6F982FA}" type="pres">
      <dgm:prSet presAssocID="{0AB5C6A5-698E-4ADD-84C3-6ED0E248509D}" presName="composite" presStyleCnt="0"/>
      <dgm:spPr/>
    </dgm:pt>
    <dgm:pt modelId="{AA873542-59FE-4EB4-9391-61A9BD1F01E3}" type="pres">
      <dgm:prSet presAssocID="{0AB5C6A5-698E-4ADD-84C3-6ED0E248509D}" presName="Parent1" presStyleLbl="node1" presStyleIdx="4" presStyleCnt="6">
        <dgm:presLayoutVars>
          <dgm:chMax val="1"/>
          <dgm:chPref val="1"/>
          <dgm:bulletEnabled val="1"/>
        </dgm:presLayoutVars>
      </dgm:prSet>
      <dgm:spPr/>
    </dgm:pt>
    <dgm:pt modelId="{F5B0CDC9-3478-4C4E-98A3-B357FF523B22}" type="pres">
      <dgm:prSet presAssocID="{0AB5C6A5-698E-4ADD-84C3-6ED0E248509D}" presName="Childtext1" presStyleLbl="revTx" presStyleIdx="2" presStyleCnt="3">
        <dgm:presLayoutVars>
          <dgm:chMax val="0"/>
          <dgm:chPref val="0"/>
          <dgm:bulletEnabled val="1"/>
        </dgm:presLayoutVars>
      </dgm:prSet>
      <dgm:spPr/>
    </dgm:pt>
    <dgm:pt modelId="{C869989F-7BD6-4952-B0CF-AB266EE053E2}" type="pres">
      <dgm:prSet presAssocID="{0AB5C6A5-698E-4ADD-84C3-6ED0E248509D}" presName="BalanceSpacing" presStyleCnt="0"/>
      <dgm:spPr/>
    </dgm:pt>
    <dgm:pt modelId="{71021799-05D7-470D-AFB0-5FBD8F0B4BAA}" type="pres">
      <dgm:prSet presAssocID="{0AB5C6A5-698E-4ADD-84C3-6ED0E248509D}" presName="BalanceSpacing1" presStyleCnt="0"/>
      <dgm:spPr/>
    </dgm:pt>
    <dgm:pt modelId="{1B6163B7-3784-4E77-BB68-5AA634F89F60}" type="pres">
      <dgm:prSet presAssocID="{BE0CABC0-A1F0-4D4B-8856-40464DCE6632}" presName="Accent1Text" presStyleLbl="node1" presStyleIdx="5" presStyleCnt="6"/>
      <dgm:spPr/>
    </dgm:pt>
  </dgm:ptLst>
  <dgm:cxnLst>
    <dgm:cxn modelId="{39DCC20A-0938-4E99-A4B6-7976EDC53763}" type="presOf" srcId="{0AB5C6A5-698E-4ADD-84C3-6ED0E248509D}" destId="{AA873542-59FE-4EB4-9391-61A9BD1F01E3}" srcOrd="0" destOrd="0" presId="urn:microsoft.com/office/officeart/2008/layout/AlternatingHexagons"/>
    <dgm:cxn modelId="{775AB436-024B-4ED1-AC69-F1BC64607DC4}" type="presOf" srcId="{AF5C15B1-20A7-4267-9B3B-440F569252F5}" destId="{397326A6-87E1-4810-8B39-96981196635A}" srcOrd="0" destOrd="0" presId="urn:microsoft.com/office/officeart/2008/layout/AlternatingHexagons"/>
    <dgm:cxn modelId="{775C4D43-1BD2-4899-867F-52E53F92F92E}" type="presOf" srcId="{D365DF47-8624-4849-81B0-4ACD11B61D7E}" destId="{70FDE452-720A-4B8D-A633-393A63027408}" srcOrd="0" destOrd="0" presId="urn:microsoft.com/office/officeart/2008/layout/AlternatingHexagons"/>
    <dgm:cxn modelId="{F381D543-08CD-48A6-B3E8-A145F8C3E4F4}" srcId="{80E3D303-0289-4C36-AE72-5FDDFD6A6E4A}" destId="{D365DF47-8624-4849-81B0-4ACD11B61D7E}" srcOrd="0" destOrd="0" parTransId="{97A9F441-B8A5-4594-8C8C-F0075F341DF7}" sibTransId="{AF5C15B1-20A7-4267-9B3B-440F569252F5}"/>
    <dgm:cxn modelId="{573C2F7D-7D21-4A19-8643-7F5D3BBBDE66}" srcId="{80E3D303-0289-4C36-AE72-5FDDFD6A6E4A}" destId="{CADC11E2-1B3E-4887-9F6C-68F0038613D4}" srcOrd="1" destOrd="0" parTransId="{7F5E5DDB-B72E-409B-8F93-F195B6CDB0A2}" sibTransId="{37EB5936-7870-4D81-B092-177BB8B600C8}"/>
    <dgm:cxn modelId="{CA068B9A-9429-470C-AF05-AF5895CE93F6}" type="presOf" srcId="{37EB5936-7870-4D81-B092-177BB8B600C8}" destId="{FA8232CC-7F8A-4006-8CED-4D5314A7513C}" srcOrd="0" destOrd="0" presId="urn:microsoft.com/office/officeart/2008/layout/AlternatingHexagons"/>
    <dgm:cxn modelId="{C54412BA-44F8-48AB-AACE-B0BB5A01EC66}" type="presOf" srcId="{BE0CABC0-A1F0-4D4B-8856-40464DCE6632}" destId="{1B6163B7-3784-4E77-BB68-5AA634F89F60}" srcOrd="0" destOrd="0" presId="urn:microsoft.com/office/officeart/2008/layout/AlternatingHexagons"/>
    <dgm:cxn modelId="{05D550C7-5B37-4F5D-89D1-5501739F76F3}" srcId="{80E3D303-0289-4C36-AE72-5FDDFD6A6E4A}" destId="{0AB5C6A5-698E-4ADD-84C3-6ED0E248509D}" srcOrd="2" destOrd="0" parTransId="{9A785F76-29AA-49F0-A95F-9CCC632CFE25}" sibTransId="{BE0CABC0-A1F0-4D4B-8856-40464DCE6632}"/>
    <dgm:cxn modelId="{078D12DA-04ED-42B3-9A8F-EC92893E4017}" type="presOf" srcId="{80E3D303-0289-4C36-AE72-5FDDFD6A6E4A}" destId="{8F389C1F-1D3F-41AF-8243-FBD5020BA21E}" srcOrd="0" destOrd="0" presId="urn:microsoft.com/office/officeart/2008/layout/AlternatingHexagons"/>
    <dgm:cxn modelId="{7F524AF0-6972-4255-8447-B8AF653A296F}" type="presOf" srcId="{CADC11E2-1B3E-4887-9F6C-68F0038613D4}" destId="{A5BD4CF5-E3E6-4744-8597-36BFE7A136AA}" srcOrd="0" destOrd="0" presId="urn:microsoft.com/office/officeart/2008/layout/AlternatingHexagons"/>
    <dgm:cxn modelId="{65252C2A-3B02-45B2-B241-79E874EA6A69}" type="presParOf" srcId="{8F389C1F-1D3F-41AF-8243-FBD5020BA21E}" destId="{A30EEBD9-A23E-454F-A0A6-797666944AE6}" srcOrd="0" destOrd="0" presId="urn:microsoft.com/office/officeart/2008/layout/AlternatingHexagons"/>
    <dgm:cxn modelId="{25F205D5-EC89-4F3A-9759-2AE700001925}" type="presParOf" srcId="{A30EEBD9-A23E-454F-A0A6-797666944AE6}" destId="{70FDE452-720A-4B8D-A633-393A63027408}" srcOrd="0" destOrd="0" presId="urn:microsoft.com/office/officeart/2008/layout/AlternatingHexagons"/>
    <dgm:cxn modelId="{2590D043-895B-4BE8-8902-9D3547ADA331}" type="presParOf" srcId="{A30EEBD9-A23E-454F-A0A6-797666944AE6}" destId="{F92109B1-7151-42AA-823E-E61030439163}" srcOrd="1" destOrd="0" presId="urn:microsoft.com/office/officeart/2008/layout/AlternatingHexagons"/>
    <dgm:cxn modelId="{C257A882-4970-4DD7-89D4-0215089C2536}" type="presParOf" srcId="{A30EEBD9-A23E-454F-A0A6-797666944AE6}" destId="{53EFD497-7B06-46AC-B8CC-4B43365022A6}" srcOrd="2" destOrd="0" presId="urn:microsoft.com/office/officeart/2008/layout/AlternatingHexagons"/>
    <dgm:cxn modelId="{FB88D0C1-1D4F-41EA-A40F-16A2C70F2926}" type="presParOf" srcId="{A30EEBD9-A23E-454F-A0A6-797666944AE6}" destId="{A47FADF7-96B9-4196-8E90-D559BC87EBB1}" srcOrd="3" destOrd="0" presId="urn:microsoft.com/office/officeart/2008/layout/AlternatingHexagons"/>
    <dgm:cxn modelId="{1BFCB428-6A70-4467-882F-1AACBB900CFA}" type="presParOf" srcId="{A30EEBD9-A23E-454F-A0A6-797666944AE6}" destId="{397326A6-87E1-4810-8B39-96981196635A}" srcOrd="4" destOrd="0" presId="urn:microsoft.com/office/officeart/2008/layout/AlternatingHexagons"/>
    <dgm:cxn modelId="{9B022910-EB7B-4851-92D7-652CDF0ADCDA}" type="presParOf" srcId="{8F389C1F-1D3F-41AF-8243-FBD5020BA21E}" destId="{21F8207A-9AED-4381-AA5C-BD5B0CD76864}" srcOrd="1" destOrd="0" presId="urn:microsoft.com/office/officeart/2008/layout/AlternatingHexagons"/>
    <dgm:cxn modelId="{3F98A5DE-0FC6-4B98-A22B-A269FB057D87}" type="presParOf" srcId="{8F389C1F-1D3F-41AF-8243-FBD5020BA21E}" destId="{2770A35D-5799-451E-BD2E-0BAA3BDBB782}" srcOrd="2" destOrd="0" presId="urn:microsoft.com/office/officeart/2008/layout/AlternatingHexagons"/>
    <dgm:cxn modelId="{5E532C02-1E34-4C9D-96F9-8A7B4962B9DF}" type="presParOf" srcId="{2770A35D-5799-451E-BD2E-0BAA3BDBB782}" destId="{A5BD4CF5-E3E6-4744-8597-36BFE7A136AA}" srcOrd="0" destOrd="0" presId="urn:microsoft.com/office/officeart/2008/layout/AlternatingHexagons"/>
    <dgm:cxn modelId="{898895DD-4495-4F75-87DF-1805C22A5DDE}" type="presParOf" srcId="{2770A35D-5799-451E-BD2E-0BAA3BDBB782}" destId="{FB3C42E4-2212-4709-9582-C16BFCA30606}" srcOrd="1" destOrd="0" presId="urn:microsoft.com/office/officeart/2008/layout/AlternatingHexagons"/>
    <dgm:cxn modelId="{754DBDD3-8C40-42CA-89A8-4F851E4CF031}" type="presParOf" srcId="{2770A35D-5799-451E-BD2E-0BAA3BDBB782}" destId="{DFD690E5-FCBE-4C9D-8CD0-14B6F3171D98}" srcOrd="2" destOrd="0" presId="urn:microsoft.com/office/officeart/2008/layout/AlternatingHexagons"/>
    <dgm:cxn modelId="{45DA0248-35BF-4C2F-A329-2B16E285B7F8}" type="presParOf" srcId="{2770A35D-5799-451E-BD2E-0BAA3BDBB782}" destId="{2E33D10C-3B73-49A7-A8D7-703D959D828F}" srcOrd="3" destOrd="0" presId="urn:microsoft.com/office/officeart/2008/layout/AlternatingHexagons"/>
    <dgm:cxn modelId="{1DF1844C-8BAD-459A-9461-57C6145EC95F}" type="presParOf" srcId="{2770A35D-5799-451E-BD2E-0BAA3BDBB782}" destId="{FA8232CC-7F8A-4006-8CED-4D5314A7513C}" srcOrd="4" destOrd="0" presId="urn:microsoft.com/office/officeart/2008/layout/AlternatingHexagons"/>
    <dgm:cxn modelId="{72011D5F-4484-415B-A435-ED8198778C27}" type="presParOf" srcId="{8F389C1F-1D3F-41AF-8243-FBD5020BA21E}" destId="{23D3726E-EA0F-4ED9-BF43-0290D563C134}" srcOrd="3" destOrd="0" presId="urn:microsoft.com/office/officeart/2008/layout/AlternatingHexagons"/>
    <dgm:cxn modelId="{CEFAA800-564A-4192-807E-11EC27BCE2F3}" type="presParOf" srcId="{8F389C1F-1D3F-41AF-8243-FBD5020BA21E}" destId="{99B75596-62B1-46A2-8960-E7C1F6F982FA}" srcOrd="4" destOrd="0" presId="urn:microsoft.com/office/officeart/2008/layout/AlternatingHexagons"/>
    <dgm:cxn modelId="{D316CF4B-0065-409B-A06B-D7703F648F6A}" type="presParOf" srcId="{99B75596-62B1-46A2-8960-E7C1F6F982FA}" destId="{AA873542-59FE-4EB4-9391-61A9BD1F01E3}" srcOrd="0" destOrd="0" presId="urn:microsoft.com/office/officeart/2008/layout/AlternatingHexagons"/>
    <dgm:cxn modelId="{8130B89F-02DE-40A8-AD4B-C25E851B6AD1}" type="presParOf" srcId="{99B75596-62B1-46A2-8960-E7C1F6F982FA}" destId="{F5B0CDC9-3478-4C4E-98A3-B357FF523B22}" srcOrd="1" destOrd="0" presId="urn:microsoft.com/office/officeart/2008/layout/AlternatingHexagons"/>
    <dgm:cxn modelId="{696CBA72-E453-4B1D-B6C6-4B9D823AC56F}" type="presParOf" srcId="{99B75596-62B1-46A2-8960-E7C1F6F982FA}" destId="{C869989F-7BD6-4952-B0CF-AB266EE053E2}" srcOrd="2" destOrd="0" presId="urn:microsoft.com/office/officeart/2008/layout/AlternatingHexagons"/>
    <dgm:cxn modelId="{533DEE6E-5582-4DF2-82B4-EE45D0D7DA6A}" type="presParOf" srcId="{99B75596-62B1-46A2-8960-E7C1F6F982FA}" destId="{71021799-05D7-470D-AFB0-5FBD8F0B4BAA}" srcOrd="3" destOrd="0" presId="urn:microsoft.com/office/officeart/2008/layout/AlternatingHexagons"/>
    <dgm:cxn modelId="{A660E9B3-20BF-4A72-8A1E-0E708D8211D5}" type="presParOf" srcId="{99B75596-62B1-46A2-8960-E7C1F6F982FA}" destId="{1B6163B7-3784-4E77-BB68-5AA634F89F60}"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436526-C212-4B16-BF0B-D0CFA8A786C0}" type="doc">
      <dgm:prSet loTypeId="urn:microsoft.com/office/officeart/2005/8/layout/hList9" loCatId="list" qsTypeId="urn:microsoft.com/office/officeart/2005/8/quickstyle/3d3" qsCatId="3D" csTypeId="urn:microsoft.com/office/officeart/2005/8/colors/accent1_2" csCatId="accent1" phldr="1"/>
      <dgm:spPr/>
      <dgm:t>
        <a:bodyPr/>
        <a:lstStyle/>
        <a:p>
          <a:endParaRPr lang="en-GB"/>
        </a:p>
      </dgm:t>
    </dgm:pt>
    <dgm:pt modelId="{29BA9B61-3BD6-4980-91A4-23C77AE47D8B}">
      <dgm:prSet phldrT="[Text]"/>
      <dgm:spPr/>
      <dgm:t>
        <a:bodyPr/>
        <a:lstStyle/>
        <a:p>
          <a:r>
            <a:rPr lang="en-GB" dirty="0"/>
            <a:t>Environmental Impact</a:t>
          </a:r>
        </a:p>
      </dgm:t>
    </dgm:pt>
    <dgm:pt modelId="{77D6B11F-5A12-49B6-A929-1244A541A3BE}" type="parTrans" cxnId="{34BD99D4-3817-4DCA-9974-59552FE2D421}">
      <dgm:prSet/>
      <dgm:spPr/>
      <dgm:t>
        <a:bodyPr/>
        <a:lstStyle/>
        <a:p>
          <a:endParaRPr lang="en-GB"/>
        </a:p>
      </dgm:t>
    </dgm:pt>
    <dgm:pt modelId="{95E39833-1E7F-420D-A791-A9C8F532E159}" type="sibTrans" cxnId="{34BD99D4-3817-4DCA-9974-59552FE2D421}">
      <dgm:prSet/>
      <dgm:spPr/>
      <dgm:t>
        <a:bodyPr/>
        <a:lstStyle/>
        <a:p>
          <a:endParaRPr lang="en-GB"/>
        </a:p>
      </dgm:t>
    </dgm:pt>
    <dgm:pt modelId="{6661EF2B-B022-4CFE-A3FB-34C348C5AEDD}">
      <dgm:prSet phldrT="[Text]"/>
      <dgm:spPr/>
      <dgm:t>
        <a:bodyPr/>
        <a:lstStyle/>
        <a:p>
          <a:r>
            <a:rPr lang="en-GB" dirty="0"/>
            <a:t>Energy &amp; Carbon</a:t>
          </a:r>
        </a:p>
      </dgm:t>
    </dgm:pt>
    <dgm:pt modelId="{7E3DD73F-8167-4CEE-A932-BDF4EFB6AA3A}" type="parTrans" cxnId="{DD0E170E-34BA-42C2-BF94-0CB523542ABE}">
      <dgm:prSet/>
      <dgm:spPr/>
      <dgm:t>
        <a:bodyPr/>
        <a:lstStyle/>
        <a:p>
          <a:endParaRPr lang="en-GB"/>
        </a:p>
      </dgm:t>
    </dgm:pt>
    <dgm:pt modelId="{14A25158-D762-4B26-8428-86E095037020}" type="sibTrans" cxnId="{DD0E170E-34BA-42C2-BF94-0CB523542ABE}">
      <dgm:prSet/>
      <dgm:spPr/>
      <dgm:t>
        <a:bodyPr/>
        <a:lstStyle/>
        <a:p>
          <a:endParaRPr lang="en-GB"/>
        </a:p>
      </dgm:t>
    </dgm:pt>
    <dgm:pt modelId="{5A0CFD9C-8A8F-476D-A81D-708309D705DB}">
      <dgm:prSet phldrT="[Text]"/>
      <dgm:spPr/>
      <dgm:t>
        <a:bodyPr/>
        <a:lstStyle/>
        <a:p>
          <a:r>
            <a:rPr lang="en-GB" dirty="0"/>
            <a:t>Water</a:t>
          </a:r>
        </a:p>
      </dgm:t>
    </dgm:pt>
    <dgm:pt modelId="{6455C46B-AF61-4D6B-B51A-110E0353352C}" type="parTrans" cxnId="{F71B32B6-C71C-4A56-BA2F-AD1652BBDB3A}">
      <dgm:prSet/>
      <dgm:spPr/>
      <dgm:t>
        <a:bodyPr/>
        <a:lstStyle/>
        <a:p>
          <a:endParaRPr lang="en-GB"/>
        </a:p>
      </dgm:t>
    </dgm:pt>
    <dgm:pt modelId="{55992623-51A2-4134-88B0-52FDFCB9D0EF}" type="sibTrans" cxnId="{F71B32B6-C71C-4A56-BA2F-AD1652BBDB3A}">
      <dgm:prSet/>
      <dgm:spPr/>
      <dgm:t>
        <a:bodyPr/>
        <a:lstStyle/>
        <a:p>
          <a:endParaRPr lang="en-GB"/>
        </a:p>
      </dgm:t>
    </dgm:pt>
    <dgm:pt modelId="{D9521D59-81AA-4360-9F64-6ED5166F728E}">
      <dgm:prSet phldrT="[Text]"/>
      <dgm:spPr/>
      <dgm:t>
        <a:bodyPr/>
        <a:lstStyle/>
        <a:p>
          <a:r>
            <a:rPr lang="en-GB" dirty="0"/>
            <a:t>Social Impact</a:t>
          </a:r>
        </a:p>
      </dgm:t>
    </dgm:pt>
    <dgm:pt modelId="{41B75CC4-A20E-4C93-9ED9-1416D6E5621D}" type="parTrans" cxnId="{AADE46A1-AAA2-4D7A-A1D0-D4B5F6C2EB57}">
      <dgm:prSet/>
      <dgm:spPr/>
      <dgm:t>
        <a:bodyPr/>
        <a:lstStyle/>
        <a:p>
          <a:endParaRPr lang="en-GB"/>
        </a:p>
      </dgm:t>
    </dgm:pt>
    <dgm:pt modelId="{5901CFE4-E9B9-4EF4-82A8-8CE32CC62A07}" type="sibTrans" cxnId="{AADE46A1-AAA2-4D7A-A1D0-D4B5F6C2EB57}">
      <dgm:prSet/>
      <dgm:spPr/>
      <dgm:t>
        <a:bodyPr/>
        <a:lstStyle/>
        <a:p>
          <a:endParaRPr lang="en-GB"/>
        </a:p>
      </dgm:t>
    </dgm:pt>
    <dgm:pt modelId="{DE37D36C-8D11-4E1F-B293-2BD3BDD7528D}">
      <dgm:prSet phldrT="[Text]"/>
      <dgm:spPr/>
      <dgm:t>
        <a:bodyPr/>
        <a:lstStyle/>
        <a:p>
          <a:r>
            <a:rPr lang="en-GB" dirty="0"/>
            <a:t>Youth Development</a:t>
          </a:r>
        </a:p>
      </dgm:t>
    </dgm:pt>
    <dgm:pt modelId="{F8A16403-648D-4C81-B336-9BB10873BADF}" type="parTrans" cxnId="{AD96853F-6AE5-45CE-BDD3-B25691F2D93E}">
      <dgm:prSet/>
      <dgm:spPr/>
      <dgm:t>
        <a:bodyPr/>
        <a:lstStyle/>
        <a:p>
          <a:endParaRPr lang="en-GB"/>
        </a:p>
      </dgm:t>
    </dgm:pt>
    <dgm:pt modelId="{9EBC46C9-2D6F-469D-853C-E2EEB2E6FACF}" type="sibTrans" cxnId="{AD96853F-6AE5-45CE-BDD3-B25691F2D93E}">
      <dgm:prSet/>
      <dgm:spPr/>
      <dgm:t>
        <a:bodyPr/>
        <a:lstStyle/>
        <a:p>
          <a:endParaRPr lang="en-GB"/>
        </a:p>
      </dgm:t>
    </dgm:pt>
    <dgm:pt modelId="{84AB827A-FBA7-4476-8AEB-AD6827FCFA35}">
      <dgm:prSet phldrT="[Text]"/>
      <dgm:spPr/>
      <dgm:t>
        <a:bodyPr/>
        <a:lstStyle/>
        <a:p>
          <a:r>
            <a:rPr lang="en-GB" dirty="0"/>
            <a:t>Inclusive growth</a:t>
          </a:r>
        </a:p>
      </dgm:t>
    </dgm:pt>
    <dgm:pt modelId="{BD34F81C-B720-457E-9688-151A5F795B21}" type="parTrans" cxnId="{F8CFB2F9-49F1-41E1-BFF4-7128ADE334F2}">
      <dgm:prSet/>
      <dgm:spPr/>
      <dgm:t>
        <a:bodyPr/>
        <a:lstStyle/>
        <a:p>
          <a:endParaRPr lang="en-GB"/>
        </a:p>
      </dgm:t>
    </dgm:pt>
    <dgm:pt modelId="{47E8CAFF-ED97-4C2A-B176-3554D8447DBA}" type="sibTrans" cxnId="{F8CFB2F9-49F1-41E1-BFF4-7128ADE334F2}">
      <dgm:prSet/>
      <dgm:spPr/>
      <dgm:t>
        <a:bodyPr/>
        <a:lstStyle/>
        <a:p>
          <a:endParaRPr lang="en-GB"/>
        </a:p>
      </dgm:t>
    </dgm:pt>
    <dgm:pt modelId="{A6E98D49-AB90-4042-B918-18E2BBE03F8B}">
      <dgm:prSet phldrT="[Text]"/>
      <dgm:spPr/>
      <dgm:t>
        <a:bodyPr/>
        <a:lstStyle/>
        <a:p>
          <a:r>
            <a:rPr lang="en-GB" dirty="0"/>
            <a:t>Waste</a:t>
          </a:r>
        </a:p>
      </dgm:t>
    </dgm:pt>
    <dgm:pt modelId="{D476E389-19EF-4C6E-9A6F-E2B0580445D9}" type="parTrans" cxnId="{4A49ABE0-C251-45CF-94AC-4533D3833F06}">
      <dgm:prSet/>
      <dgm:spPr/>
      <dgm:t>
        <a:bodyPr/>
        <a:lstStyle/>
        <a:p>
          <a:endParaRPr lang="en-GB"/>
        </a:p>
      </dgm:t>
    </dgm:pt>
    <dgm:pt modelId="{E9960284-3022-435B-8163-4AAA911E771D}" type="sibTrans" cxnId="{4A49ABE0-C251-45CF-94AC-4533D3833F06}">
      <dgm:prSet/>
      <dgm:spPr/>
      <dgm:t>
        <a:bodyPr/>
        <a:lstStyle/>
        <a:p>
          <a:endParaRPr lang="en-GB"/>
        </a:p>
      </dgm:t>
    </dgm:pt>
    <dgm:pt modelId="{4F4088FC-0BC7-476B-84A8-24AAF8F9AB73}">
      <dgm:prSet phldrT="[Text]"/>
      <dgm:spPr/>
      <dgm:t>
        <a:bodyPr/>
        <a:lstStyle/>
        <a:p>
          <a:r>
            <a:rPr lang="en-GB" dirty="0"/>
            <a:t>Responsible Sourcing</a:t>
          </a:r>
        </a:p>
      </dgm:t>
    </dgm:pt>
    <dgm:pt modelId="{4AE5CD7B-6203-45A7-91C9-DBD6F9765345}" type="parTrans" cxnId="{44501529-0CF8-469A-A425-6FF61BC2A2DE}">
      <dgm:prSet/>
      <dgm:spPr/>
      <dgm:t>
        <a:bodyPr/>
        <a:lstStyle/>
        <a:p>
          <a:endParaRPr lang="en-GB"/>
        </a:p>
      </dgm:t>
    </dgm:pt>
    <dgm:pt modelId="{93B3CE65-0DD4-4133-94AA-BF8040023381}" type="sibTrans" cxnId="{44501529-0CF8-469A-A425-6FF61BC2A2DE}">
      <dgm:prSet/>
      <dgm:spPr/>
      <dgm:t>
        <a:bodyPr/>
        <a:lstStyle/>
        <a:p>
          <a:endParaRPr lang="en-GB"/>
        </a:p>
      </dgm:t>
    </dgm:pt>
    <dgm:pt modelId="{30D53875-D6B0-499C-970D-1424C62495A2}">
      <dgm:prSet phldrT="[Text]"/>
      <dgm:spPr/>
      <dgm:t>
        <a:bodyPr/>
        <a:lstStyle/>
        <a:p>
          <a:r>
            <a:rPr lang="en-GB" dirty="0"/>
            <a:t>Human Rights</a:t>
          </a:r>
        </a:p>
      </dgm:t>
    </dgm:pt>
    <dgm:pt modelId="{445FCDAA-BDCB-4CF1-85EB-66FDA33EA421}" type="parTrans" cxnId="{783D8C47-19E4-49CC-80DA-56B3C6000D4C}">
      <dgm:prSet/>
      <dgm:spPr/>
      <dgm:t>
        <a:bodyPr/>
        <a:lstStyle/>
        <a:p>
          <a:endParaRPr lang="en-GB"/>
        </a:p>
      </dgm:t>
    </dgm:pt>
    <dgm:pt modelId="{40239817-4B97-41FC-BE50-6D15273743CA}" type="sibTrans" cxnId="{783D8C47-19E4-49CC-80DA-56B3C6000D4C}">
      <dgm:prSet/>
      <dgm:spPr/>
      <dgm:t>
        <a:bodyPr/>
        <a:lstStyle/>
        <a:p>
          <a:endParaRPr lang="en-GB"/>
        </a:p>
      </dgm:t>
    </dgm:pt>
    <dgm:pt modelId="{A3D98612-F233-4ADB-8B84-587085D62866}">
      <dgm:prSet phldrT="[Text]"/>
      <dgm:spPr/>
      <dgm:t>
        <a:bodyPr/>
        <a:lstStyle/>
        <a:p>
          <a:r>
            <a:rPr lang="en-GB" dirty="0"/>
            <a:t>Community Investment</a:t>
          </a:r>
        </a:p>
      </dgm:t>
    </dgm:pt>
    <dgm:pt modelId="{5EA964F5-3605-4DF0-98D0-3A51AE84B3DD}" type="parTrans" cxnId="{24D60202-F914-430C-86A6-43DB82DA4375}">
      <dgm:prSet/>
      <dgm:spPr/>
      <dgm:t>
        <a:bodyPr/>
        <a:lstStyle/>
        <a:p>
          <a:endParaRPr lang="en-GB"/>
        </a:p>
      </dgm:t>
    </dgm:pt>
    <dgm:pt modelId="{1B65A729-505A-4A9E-BE58-2F01F59DE157}" type="sibTrans" cxnId="{24D60202-F914-430C-86A6-43DB82DA4375}">
      <dgm:prSet/>
      <dgm:spPr/>
      <dgm:t>
        <a:bodyPr/>
        <a:lstStyle/>
        <a:p>
          <a:endParaRPr lang="en-GB"/>
        </a:p>
      </dgm:t>
    </dgm:pt>
    <dgm:pt modelId="{35FE085D-24F9-473F-AE04-38C94B348F5C}" type="pres">
      <dgm:prSet presAssocID="{B9436526-C212-4B16-BF0B-D0CFA8A786C0}" presName="list" presStyleCnt="0">
        <dgm:presLayoutVars>
          <dgm:dir/>
          <dgm:animLvl val="lvl"/>
        </dgm:presLayoutVars>
      </dgm:prSet>
      <dgm:spPr/>
    </dgm:pt>
    <dgm:pt modelId="{D3153426-1C8C-4382-9F60-5D0CA295241E}" type="pres">
      <dgm:prSet presAssocID="{29BA9B61-3BD6-4980-91A4-23C77AE47D8B}" presName="posSpace" presStyleCnt="0"/>
      <dgm:spPr/>
    </dgm:pt>
    <dgm:pt modelId="{4AB8C007-17F3-46DA-9A35-C537DE1B7E91}" type="pres">
      <dgm:prSet presAssocID="{29BA9B61-3BD6-4980-91A4-23C77AE47D8B}" presName="vertFlow" presStyleCnt="0"/>
      <dgm:spPr/>
    </dgm:pt>
    <dgm:pt modelId="{C0C83808-F84A-48A2-8567-51BAB1E80C1C}" type="pres">
      <dgm:prSet presAssocID="{29BA9B61-3BD6-4980-91A4-23C77AE47D8B}" presName="topSpace" presStyleCnt="0"/>
      <dgm:spPr/>
    </dgm:pt>
    <dgm:pt modelId="{3850E688-B564-467E-AE20-19B402AD0944}" type="pres">
      <dgm:prSet presAssocID="{29BA9B61-3BD6-4980-91A4-23C77AE47D8B}" presName="firstComp" presStyleCnt="0"/>
      <dgm:spPr/>
    </dgm:pt>
    <dgm:pt modelId="{E25BB292-0F98-4D94-A203-E250230209E4}" type="pres">
      <dgm:prSet presAssocID="{29BA9B61-3BD6-4980-91A4-23C77AE47D8B}" presName="firstChild" presStyleLbl="bgAccFollowNode1" presStyleIdx="0" presStyleCnt="8"/>
      <dgm:spPr/>
    </dgm:pt>
    <dgm:pt modelId="{51C59C63-F7DF-49A9-B52B-C1DE3780D479}" type="pres">
      <dgm:prSet presAssocID="{29BA9B61-3BD6-4980-91A4-23C77AE47D8B}" presName="firstChildTx" presStyleLbl="bgAccFollowNode1" presStyleIdx="0" presStyleCnt="8">
        <dgm:presLayoutVars>
          <dgm:bulletEnabled val="1"/>
        </dgm:presLayoutVars>
      </dgm:prSet>
      <dgm:spPr/>
    </dgm:pt>
    <dgm:pt modelId="{58FA9FF6-C06B-4DEC-821A-89900F1C86AA}" type="pres">
      <dgm:prSet presAssocID="{5A0CFD9C-8A8F-476D-A81D-708309D705DB}" presName="comp" presStyleCnt="0"/>
      <dgm:spPr/>
    </dgm:pt>
    <dgm:pt modelId="{9295BCEF-1D41-4551-A833-CF0E4074885C}" type="pres">
      <dgm:prSet presAssocID="{5A0CFD9C-8A8F-476D-A81D-708309D705DB}" presName="child" presStyleLbl="bgAccFollowNode1" presStyleIdx="1" presStyleCnt="8"/>
      <dgm:spPr/>
    </dgm:pt>
    <dgm:pt modelId="{5D2C1D83-4FE0-401D-8032-9DA520B79429}" type="pres">
      <dgm:prSet presAssocID="{5A0CFD9C-8A8F-476D-A81D-708309D705DB}" presName="childTx" presStyleLbl="bgAccFollowNode1" presStyleIdx="1" presStyleCnt="8">
        <dgm:presLayoutVars>
          <dgm:bulletEnabled val="1"/>
        </dgm:presLayoutVars>
      </dgm:prSet>
      <dgm:spPr/>
    </dgm:pt>
    <dgm:pt modelId="{A08D8A72-F0EC-4C7C-996D-220E47166186}" type="pres">
      <dgm:prSet presAssocID="{A6E98D49-AB90-4042-B918-18E2BBE03F8B}" presName="comp" presStyleCnt="0"/>
      <dgm:spPr/>
    </dgm:pt>
    <dgm:pt modelId="{9196DF1E-1002-4983-9CB8-167F2055E773}" type="pres">
      <dgm:prSet presAssocID="{A6E98D49-AB90-4042-B918-18E2BBE03F8B}" presName="child" presStyleLbl="bgAccFollowNode1" presStyleIdx="2" presStyleCnt="8"/>
      <dgm:spPr/>
    </dgm:pt>
    <dgm:pt modelId="{54007B6A-069B-45AD-ABCE-5B34C2464473}" type="pres">
      <dgm:prSet presAssocID="{A6E98D49-AB90-4042-B918-18E2BBE03F8B}" presName="childTx" presStyleLbl="bgAccFollowNode1" presStyleIdx="2" presStyleCnt="8">
        <dgm:presLayoutVars>
          <dgm:bulletEnabled val="1"/>
        </dgm:presLayoutVars>
      </dgm:prSet>
      <dgm:spPr/>
    </dgm:pt>
    <dgm:pt modelId="{5713E8DA-DEBA-4C76-80B6-FA84C927D04E}" type="pres">
      <dgm:prSet presAssocID="{4F4088FC-0BC7-476B-84A8-24AAF8F9AB73}" presName="comp" presStyleCnt="0"/>
      <dgm:spPr/>
    </dgm:pt>
    <dgm:pt modelId="{9D9DF9FD-A425-451B-BE75-E9C332EBFE81}" type="pres">
      <dgm:prSet presAssocID="{4F4088FC-0BC7-476B-84A8-24AAF8F9AB73}" presName="child" presStyleLbl="bgAccFollowNode1" presStyleIdx="3" presStyleCnt="8"/>
      <dgm:spPr/>
    </dgm:pt>
    <dgm:pt modelId="{6E25D061-24D0-457C-B699-AC9B13EFD5C4}" type="pres">
      <dgm:prSet presAssocID="{4F4088FC-0BC7-476B-84A8-24AAF8F9AB73}" presName="childTx" presStyleLbl="bgAccFollowNode1" presStyleIdx="3" presStyleCnt="8">
        <dgm:presLayoutVars>
          <dgm:bulletEnabled val="1"/>
        </dgm:presLayoutVars>
      </dgm:prSet>
      <dgm:spPr/>
    </dgm:pt>
    <dgm:pt modelId="{76257F77-6401-48AC-B9FB-D02D6F592B8D}" type="pres">
      <dgm:prSet presAssocID="{29BA9B61-3BD6-4980-91A4-23C77AE47D8B}" presName="negSpace" presStyleCnt="0"/>
      <dgm:spPr/>
    </dgm:pt>
    <dgm:pt modelId="{4DEA6AD6-0112-4936-8C86-5B186E829AE4}" type="pres">
      <dgm:prSet presAssocID="{29BA9B61-3BD6-4980-91A4-23C77AE47D8B}" presName="circle" presStyleLbl="node1" presStyleIdx="0" presStyleCnt="2"/>
      <dgm:spPr/>
    </dgm:pt>
    <dgm:pt modelId="{01AA7EC0-CAFB-49F9-A1F7-9642F6C482C7}" type="pres">
      <dgm:prSet presAssocID="{95E39833-1E7F-420D-A791-A9C8F532E159}" presName="transSpace" presStyleCnt="0"/>
      <dgm:spPr/>
    </dgm:pt>
    <dgm:pt modelId="{6321B0C8-05E7-4B1A-B7C6-B013166E292A}" type="pres">
      <dgm:prSet presAssocID="{D9521D59-81AA-4360-9F64-6ED5166F728E}" presName="posSpace" presStyleCnt="0"/>
      <dgm:spPr/>
    </dgm:pt>
    <dgm:pt modelId="{C1CF7E11-ABB4-40FB-A3E2-37E044AACE48}" type="pres">
      <dgm:prSet presAssocID="{D9521D59-81AA-4360-9F64-6ED5166F728E}" presName="vertFlow" presStyleCnt="0"/>
      <dgm:spPr/>
    </dgm:pt>
    <dgm:pt modelId="{390E5A14-D0BF-4C1E-B8C5-B96AAEE314B7}" type="pres">
      <dgm:prSet presAssocID="{D9521D59-81AA-4360-9F64-6ED5166F728E}" presName="topSpace" presStyleCnt="0"/>
      <dgm:spPr/>
    </dgm:pt>
    <dgm:pt modelId="{995DA2A3-1FA7-4ED7-A7A9-873B7B8209AA}" type="pres">
      <dgm:prSet presAssocID="{D9521D59-81AA-4360-9F64-6ED5166F728E}" presName="firstComp" presStyleCnt="0"/>
      <dgm:spPr/>
    </dgm:pt>
    <dgm:pt modelId="{5CC6CC54-5DB5-4C25-88F7-1EFFD8B55F31}" type="pres">
      <dgm:prSet presAssocID="{D9521D59-81AA-4360-9F64-6ED5166F728E}" presName="firstChild" presStyleLbl="bgAccFollowNode1" presStyleIdx="4" presStyleCnt="8"/>
      <dgm:spPr/>
    </dgm:pt>
    <dgm:pt modelId="{8C816EFA-6F07-488B-8D80-1D6DA0F7A5CB}" type="pres">
      <dgm:prSet presAssocID="{D9521D59-81AA-4360-9F64-6ED5166F728E}" presName="firstChildTx" presStyleLbl="bgAccFollowNode1" presStyleIdx="4" presStyleCnt="8">
        <dgm:presLayoutVars>
          <dgm:bulletEnabled val="1"/>
        </dgm:presLayoutVars>
      </dgm:prSet>
      <dgm:spPr/>
    </dgm:pt>
    <dgm:pt modelId="{DF26CC65-024E-42D4-9C79-05E3145C7B2E}" type="pres">
      <dgm:prSet presAssocID="{84AB827A-FBA7-4476-8AEB-AD6827FCFA35}" presName="comp" presStyleCnt="0"/>
      <dgm:spPr/>
    </dgm:pt>
    <dgm:pt modelId="{80011426-2828-4A03-ACFE-D62F3A668559}" type="pres">
      <dgm:prSet presAssocID="{84AB827A-FBA7-4476-8AEB-AD6827FCFA35}" presName="child" presStyleLbl="bgAccFollowNode1" presStyleIdx="5" presStyleCnt="8"/>
      <dgm:spPr/>
    </dgm:pt>
    <dgm:pt modelId="{24D22A06-4892-49F8-A5AC-41244BDF861A}" type="pres">
      <dgm:prSet presAssocID="{84AB827A-FBA7-4476-8AEB-AD6827FCFA35}" presName="childTx" presStyleLbl="bgAccFollowNode1" presStyleIdx="5" presStyleCnt="8">
        <dgm:presLayoutVars>
          <dgm:bulletEnabled val="1"/>
        </dgm:presLayoutVars>
      </dgm:prSet>
      <dgm:spPr/>
    </dgm:pt>
    <dgm:pt modelId="{93FA78B5-40D9-4EE3-ACBD-95596632442B}" type="pres">
      <dgm:prSet presAssocID="{30D53875-D6B0-499C-970D-1424C62495A2}" presName="comp" presStyleCnt="0"/>
      <dgm:spPr/>
    </dgm:pt>
    <dgm:pt modelId="{A0EFCCA6-0F71-44FA-A3CE-268BABACB4CC}" type="pres">
      <dgm:prSet presAssocID="{30D53875-D6B0-499C-970D-1424C62495A2}" presName="child" presStyleLbl="bgAccFollowNode1" presStyleIdx="6" presStyleCnt="8"/>
      <dgm:spPr/>
    </dgm:pt>
    <dgm:pt modelId="{27606CE5-CCA0-4539-943E-A755F093266E}" type="pres">
      <dgm:prSet presAssocID="{30D53875-D6B0-499C-970D-1424C62495A2}" presName="childTx" presStyleLbl="bgAccFollowNode1" presStyleIdx="6" presStyleCnt="8">
        <dgm:presLayoutVars>
          <dgm:bulletEnabled val="1"/>
        </dgm:presLayoutVars>
      </dgm:prSet>
      <dgm:spPr/>
    </dgm:pt>
    <dgm:pt modelId="{B79F1F08-C9D1-4DD5-AA8E-99FA36F662F1}" type="pres">
      <dgm:prSet presAssocID="{A3D98612-F233-4ADB-8B84-587085D62866}" presName="comp" presStyleCnt="0"/>
      <dgm:spPr/>
    </dgm:pt>
    <dgm:pt modelId="{831E4D79-7819-42DA-A00F-4892D73F3A17}" type="pres">
      <dgm:prSet presAssocID="{A3D98612-F233-4ADB-8B84-587085D62866}" presName="child" presStyleLbl="bgAccFollowNode1" presStyleIdx="7" presStyleCnt="8"/>
      <dgm:spPr/>
    </dgm:pt>
    <dgm:pt modelId="{B30FFEA9-CA94-4931-97D0-644D08D81FED}" type="pres">
      <dgm:prSet presAssocID="{A3D98612-F233-4ADB-8B84-587085D62866}" presName="childTx" presStyleLbl="bgAccFollowNode1" presStyleIdx="7" presStyleCnt="8">
        <dgm:presLayoutVars>
          <dgm:bulletEnabled val="1"/>
        </dgm:presLayoutVars>
      </dgm:prSet>
      <dgm:spPr/>
    </dgm:pt>
    <dgm:pt modelId="{BC4575CC-3F09-45CD-AFF3-3B2FFF8EB321}" type="pres">
      <dgm:prSet presAssocID="{D9521D59-81AA-4360-9F64-6ED5166F728E}" presName="negSpace" presStyleCnt="0"/>
      <dgm:spPr/>
    </dgm:pt>
    <dgm:pt modelId="{B95B876A-0021-4570-9C34-C80DB33845C9}" type="pres">
      <dgm:prSet presAssocID="{D9521D59-81AA-4360-9F64-6ED5166F728E}" presName="circle" presStyleLbl="node1" presStyleIdx="1" presStyleCnt="2"/>
      <dgm:spPr/>
    </dgm:pt>
  </dgm:ptLst>
  <dgm:cxnLst>
    <dgm:cxn modelId="{24D60202-F914-430C-86A6-43DB82DA4375}" srcId="{D9521D59-81AA-4360-9F64-6ED5166F728E}" destId="{A3D98612-F233-4ADB-8B84-587085D62866}" srcOrd="3" destOrd="0" parTransId="{5EA964F5-3605-4DF0-98D0-3A51AE84B3DD}" sibTransId="{1B65A729-505A-4A9E-BE58-2F01F59DE157}"/>
    <dgm:cxn modelId="{CA31BB02-D442-46C9-A6D2-FD2202C4EC07}" type="presOf" srcId="{84AB827A-FBA7-4476-8AEB-AD6827FCFA35}" destId="{80011426-2828-4A03-ACFE-D62F3A668559}" srcOrd="0" destOrd="0" presId="urn:microsoft.com/office/officeart/2005/8/layout/hList9"/>
    <dgm:cxn modelId="{DD0E170E-34BA-42C2-BF94-0CB523542ABE}" srcId="{29BA9B61-3BD6-4980-91A4-23C77AE47D8B}" destId="{6661EF2B-B022-4CFE-A3FB-34C348C5AEDD}" srcOrd="0" destOrd="0" parTransId="{7E3DD73F-8167-4CEE-A932-BDF4EFB6AA3A}" sibTransId="{14A25158-D762-4B26-8428-86E095037020}"/>
    <dgm:cxn modelId="{44501529-0CF8-469A-A425-6FF61BC2A2DE}" srcId="{29BA9B61-3BD6-4980-91A4-23C77AE47D8B}" destId="{4F4088FC-0BC7-476B-84A8-24AAF8F9AB73}" srcOrd="3" destOrd="0" parTransId="{4AE5CD7B-6203-45A7-91C9-DBD6F9765345}" sibTransId="{93B3CE65-0DD4-4133-94AA-BF8040023381}"/>
    <dgm:cxn modelId="{9D52ED2E-9366-4FB0-9BC0-7563AABCA441}" type="presOf" srcId="{A6E98D49-AB90-4042-B918-18E2BBE03F8B}" destId="{54007B6A-069B-45AD-ABCE-5B34C2464473}" srcOrd="1" destOrd="0" presId="urn:microsoft.com/office/officeart/2005/8/layout/hList9"/>
    <dgm:cxn modelId="{BBC95938-0A43-4599-B0F8-627D6942F415}" type="presOf" srcId="{DE37D36C-8D11-4E1F-B293-2BD3BDD7528D}" destId="{8C816EFA-6F07-488B-8D80-1D6DA0F7A5CB}" srcOrd="1" destOrd="0" presId="urn:microsoft.com/office/officeart/2005/8/layout/hList9"/>
    <dgm:cxn modelId="{AD96853F-6AE5-45CE-BDD3-B25691F2D93E}" srcId="{D9521D59-81AA-4360-9F64-6ED5166F728E}" destId="{DE37D36C-8D11-4E1F-B293-2BD3BDD7528D}" srcOrd="0" destOrd="0" parTransId="{F8A16403-648D-4C81-B336-9BB10873BADF}" sibTransId="{9EBC46C9-2D6F-469D-853C-E2EEB2E6FACF}"/>
    <dgm:cxn modelId="{55D5995F-5D18-41DE-93A8-5E4AC9B007D0}" type="presOf" srcId="{5A0CFD9C-8A8F-476D-A81D-708309D705DB}" destId="{9295BCEF-1D41-4551-A833-CF0E4074885C}" srcOrd="0" destOrd="0" presId="urn:microsoft.com/office/officeart/2005/8/layout/hList9"/>
    <dgm:cxn modelId="{8EAC3C46-3C67-4292-9AEF-FFC9F1C8C380}" type="presOf" srcId="{6661EF2B-B022-4CFE-A3FB-34C348C5AEDD}" destId="{E25BB292-0F98-4D94-A203-E250230209E4}" srcOrd="0" destOrd="0" presId="urn:microsoft.com/office/officeart/2005/8/layout/hList9"/>
    <dgm:cxn modelId="{783D8C47-19E4-49CC-80DA-56B3C6000D4C}" srcId="{D9521D59-81AA-4360-9F64-6ED5166F728E}" destId="{30D53875-D6B0-499C-970D-1424C62495A2}" srcOrd="2" destOrd="0" parTransId="{445FCDAA-BDCB-4CF1-85EB-66FDA33EA421}" sibTransId="{40239817-4B97-41FC-BE50-6D15273743CA}"/>
    <dgm:cxn modelId="{53CA076D-5AA7-4FAA-A51E-76C8DD5783ED}" type="presOf" srcId="{DE37D36C-8D11-4E1F-B293-2BD3BDD7528D}" destId="{5CC6CC54-5DB5-4C25-88F7-1EFFD8B55F31}" srcOrd="0" destOrd="0" presId="urn:microsoft.com/office/officeart/2005/8/layout/hList9"/>
    <dgm:cxn modelId="{2E95C44D-3B53-4BB8-B183-D87046D279F4}" type="presOf" srcId="{4F4088FC-0BC7-476B-84A8-24AAF8F9AB73}" destId="{6E25D061-24D0-457C-B699-AC9B13EFD5C4}" srcOrd="1" destOrd="0" presId="urn:microsoft.com/office/officeart/2005/8/layout/hList9"/>
    <dgm:cxn modelId="{078D246E-0CA0-43BF-B2FF-7CFFEF2A5E59}" type="presOf" srcId="{4F4088FC-0BC7-476B-84A8-24AAF8F9AB73}" destId="{9D9DF9FD-A425-451B-BE75-E9C332EBFE81}" srcOrd="0" destOrd="0" presId="urn:microsoft.com/office/officeart/2005/8/layout/hList9"/>
    <dgm:cxn modelId="{10DC694E-131C-4D0B-B2A4-B362B78C9029}" type="presOf" srcId="{6661EF2B-B022-4CFE-A3FB-34C348C5AEDD}" destId="{51C59C63-F7DF-49A9-B52B-C1DE3780D479}" srcOrd="1" destOrd="0" presId="urn:microsoft.com/office/officeart/2005/8/layout/hList9"/>
    <dgm:cxn modelId="{D6943755-7E71-498D-8734-A56132420DC6}" type="presOf" srcId="{30D53875-D6B0-499C-970D-1424C62495A2}" destId="{A0EFCCA6-0F71-44FA-A3CE-268BABACB4CC}" srcOrd="0" destOrd="0" presId="urn:microsoft.com/office/officeart/2005/8/layout/hList9"/>
    <dgm:cxn modelId="{41F23779-F9D2-489B-A8D5-DAD9D380BEB0}" type="presOf" srcId="{B9436526-C212-4B16-BF0B-D0CFA8A786C0}" destId="{35FE085D-24F9-473F-AE04-38C94B348F5C}" srcOrd="0" destOrd="0" presId="urn:microsoft.com/office/officeart/2005/8/layout/hList9"/>
    <dgm:cxn modelId="{F0ACB682-ECE9-4B86-AAF6-61C9D80D5D3B}" type="presOf" srcId="{A3D98612-F233-4ADB-8B84-587085D62866}" destId="{B30FFEA9-CA94-4931-97D0-644D08D81FED}" srcOrd="1" destOrd="0" presId="urn:microsoft.com/office/officeart/2005/8/layout/hList9"/>
    <dgm:cxn modelId="{E7B87F84-6E40-436B-B09C-18071F9C9A35}" type="presOf" srcId="{84AB827A-FBA7-4476-8AEB-AD6827FCFA35}" destId="{24D22A06-4892-49F8-A5AC-41244BDF861A}" srcOrd="1" destOrd="0" presId="urn:microsoft.com/office/officeart/2005/8/layout/hList9"/>
    <dgm:cxn modelId="{FC579D98-8D39-4725-BC99-D23121B589E0}" type="presOf" srcId="{30D53875-D6B0-499C-970D-1424C62495A2}" destId="{27606CE5-CCA0-4539-943E-A755F093266E}" srcOrd="1" destOrd="0" presId="urn:microsoft.com/office/officeart/2005/8/layout/hList9"/>
    <dgm:cxn modelId="{AADE46A1-AAA2-4D7A-A1D0-D4B5F6C2EB57}" srcId="{B9436526-C212-4B16-BF0B-D0CFA8A786C0}" destId="{D9521D59-81AA-4360-9F64-6ED5166F728E}" srcOrd="1" destOrd="0" parTransId="{41B75CC4-A20E-4C93-9ED9-1416D6E5621D}" sibTransId="{5901CFE4-E9B9-4EF4-82A8-8CE32CC62A07}"/>
    <dgm:cxn modelId="{6348E5A8-3BFA-4F0E-B010-5721BCD98E0D}" type="presOf" srcId="{5A0CFD9C-8A8F-476D-A81D-708309D705DB}" destId="{5D2C1D83-4FE0-401D-8032-9DA520B79429}" srcOrd="1" destOrd="0" presId="urn:microsoft.com/office/officeart/2005/8/layout/hList9"/>
    <dgm:cxn modelId="{F71B32B6-C71C-4A56-BA2F-AD1652BBDB3A}" srcId="{29BA9B61-3BD6-4980-91A4-23C77AE47D8B}" destId="{5A0CFD9C-8A8F-476D-A81D-708309D705DB}" srcOrd="1" destOrd="0" parTransId="{6455C46B-AF61-4D6B-B51A-110E0353352C}" sibTransId="{55992623-51A2-4134-88B0-52FDFCB9D0EF}"/>
    <dgm:cxn modelId="{34BD99D4-3817-4DCA-9974-59552FE2D421}" srcId="{B9436526-C212-4B16-BF0B-D0CFA8A786C0}" destId="{29BA9B61-3BD6-4980-91A4-23C77AE47D8B}" srcOrd="0" destOrd="0" parTransId="{77D6B11F-5A12-49B6-A929-1244A541A3BE}" sibTransId="{95E39833-1E7F-420D-A791-A9C8F532E159}"/>
    <dgm:cxn modelId="{3FFC91DB-6ABB-4B18-805A-4A2C02D684E2}" type="presOf" srcId="{D9521D59-81AA-4360-9F64-6ED5166F728E}" destId="{B95B876A-0021-4570-9C34-C80DB33845C9}" srcOrd="0" destOrd="0" presId="urn:microsoft.com/office/officeart/2005/8/layout/hList9"/>
    <dgm:cxn modelId="{E76C06DD-ED3F-4008-A3C7-168FE1D82486}" type="presOf" srcId="{A6E98D49-AB90-4042-B918-18E2BBE03F8B}" destId="{9196DF1E-1002-4983-9CB8-167F2055E773}" srcOrd="0" destOrd="0" presId="urn:microsoft.com/office/officeart/2005/8/layout/hList9"/>
    <dgm:cxn modelId="{4A49ABE0-C251-45CF-94AC-4533D3833F06}" srcId="{29BA9B61-3BD6-4980-91A4-23C77AE47D8B}" destId="{A6E98D49-AB90-4042-B918-18E2BBE03F8B}" srcOrd="2" destOrd="0" parTransId="{D476E389-19EF-4C6E-9A6F-E2B0580445D9}" sibTransId="{E9960284-3022-435B-8163-4AAA911E771D}"/>
    <dgm:cxn modelId="{32AC00E2-B906-4125-8BCE-8099B6CE9FC4}" type="presOf" srcId="{29BA9B61-3BD6-4980-91A4-23C77AE47D8B}" destId="{4DEA6AD6-0112-4936-8C86-5B186E829AE4}" srcOrd="0" destOrd="0" presId="urn:microsoft.com/office/officeart/2005/8/layout/hList9"/>
    <dgm:cxn modelId="{751892E8-AF4E-4135-8B27-BC204EE0573D}" type="presOf" srcId="{A3D98612-F233-4ADB-8B84-587085D62866}" destId="{831E4D79-7819-42DA-A00F-4892D73F3A17}" srcOrd="0" destOrd="0" presId="urn:microsoft.com/office/officeart/2005/8/layout/hList9"/>
    <dgm:cxn modelId="{F8CFB2F9-49F1-41E1-BFF4-7128ADE334F2}" srcId="{D9521D59-81AA-4360-9F64-6ED5166F728E}" destId="{84AB827A-FBA7-4476-8AEB-AD6827FCFA35}" srcOrd="1" destOrd="0" parTransId="{BD34F81C-B720-457E-9688-151A5F795B21}" sibTransId="{47E8CAFF-ED97-4C2A-B176-3554D8447DBA}"/>
    <dgm:cxn modelId="{A6586299-3311-45B2-9060-D25039C89151}" type="presParOf" srcId="{35FE085D-24F9-473F-AE04-38C94B348F5C}" destId="{D3153426-1C8C-4382-9F60-5D0CA295241E}" srcOrd="0" destOrd="0" presId="urn:microsoft.com/office/officeart/2005/8/layout/hList9"/>
    <dgm:cxn modelId="{F09374C2-15A4-4FF5-97F8-D06A986C8B20}" type="presParOf" srcId="{35FE085D-24F9-473F-AE04-38C94B348F5C}" destId="{4AB8C007-17F3-46DA-9A35-C537DE1B7E91}" srcOrd="1" destOrd="0" presId="urn:microsoft.com/office/officeart/2005/8/layout/hList9"/>
    <dgm:cxn modelId="{B6270B90-091D-4541-A6A8-35331A446882}" type="presParOf" srcId="{4AB8C007-17F3-46DA-9A35-C537DE1B7E91}" destId="{C0C83808-F84A-48A2-8567-51BAB1E80C1C}" srcOrd="0" destOrd="0" presId="urn:microsoft.com/office/officeart/2005/8/layout/hList9"/>
    <dgm:cxn modelId="{7B1A26F9-EB2E-4632-80AF-904A7DAF707E}" type="presParOf" srcId="{4AB8C007-17F3-46DA-9A35-C537DE1B7E91}" destId="{3850E688-B564-467E-AE20-19B402AD0944}" srcOrd="1" destOrd="0" presId="urn:microsoft.com/office/officeart/2005/8/layout/hList9"/>
    <dgm:cxn modelId="{9DB18F31-1C96-43BA-886E-DB571D7BFA7F}" type="presParOf" srcId="{3850E688-B564-467E-AE20-19B402AD0944}" destId="{E25BB292-0F98-4D94-A203-E250230209E4}" srcOrd="0" destOrd="0" presId="urn:microsoft.com/office/officeart/2005/8/layout/hList9"/>
    <dgm:cxn modelId="{42460B08-37B4-4F04-A757-F7E6BB6D48D3}" type="presParOf" srcId="{3850E688-B564-467E-AE20-19B402AD0944}" destId="{51C59C63-F7DF-49A9-B52B-C1DE3780D479}" srcOrd="1" destOrd="0" presId="urn:microsoft.com/office/officeart/2005/8/layout/hList9"/>
    <dgm:cxn modelId="{B32469F4-4ED7-46E4-A713-29AFBF8941CF}" type="presParOf" srcId="{4AB8C007-17F3-46DA-9A35-C537DE1B7E91}" destId="{58FA9FF6-C06B-4DEC-821A-89900F1C86AA}" srcOrd="2" destOrd="0" presId="urn:microsoft.com/office/officeart/2005/8/layout/hList9"/>
    <dgm:cxn modelId="{C45EAF4E-DFA8-4639-874E-87C0B858F700}" type="presParOf" srcId="{58FA9FF6-C06B-4DEC-821A-89900F1C86AA}" destId="{9295BCEF-1D41-4551-A833-CF0E4074885C}" srcOrd="0" destOrd="0" presId="urn:microsoft.com/office/officeart/2005/8/layout/hList9"/>
    <dgm:cxn modelId="{667C6C53-32E8-45FF-B81D-CB21FC4F1D83}" type="presParOf" srcId="{58FA9FF6-C06B-4DEC-821A-89900F1C86AA}" destId="{5D2C1D83-4FE0-401D-8032-9DA520B79429}" srcOrd="1" destOrd="0" presId="urn:microsoft.com/office/officeart/2005/8/layout/hList9"/>
    <dgm:cxn modelId="{2D687730-A9BC-440E-BC57-7D9B16475474}" type="presParOf" srcId="{4AB8C007-17F3-46DA-9A35-C537DE1B7E91}" destId="{A08D8A72-F0EC-4C7C-996D-220E47166186}" srcOrd="3" destOrd="0" presId="urn:microsoft.com/office/officeart/2005/8/layout/hList9"/>
    <dgm:cxn modelId="{E3A8FFF3-65A4-42EA-8B03-34C607E9DEAA}" type="presParOf" srcId="{A08D8A72-F0EC-4C7C-996D-220E47166186}" destId="{9196DF1E-1002-4983-9CB8-167F2055E773}" srcOrd="0" destOrd="0" presId="urn:microsoft.com/office/officeart/2005/8/layout/hList9"/>
    <dgm:cxn modelId="{6D8B5EB2-1862-4AC3-92C1-954644B2FF65}" type="presParOf" srcId="{A08D8A72-F0EC-4C7C-996D-220E47166186}" destId="{54007B6A-069B-45AD-ABCE-5B34C2464473}" srcOrd="1" destOrd="0" presId="urn:microsoft.com/office/officeart/2005/8/layout/hList9"/>
    <dgm:cxn modelId="{00B611A3-5C94-4CA2-8CE4-BCDA260DD6D0}" type="presParOf" srcId="{4AB8C007-17F3-46DA-9A35-C537DE1B7E91}" destId="{5713E8DA-DEBA-4C76-80B6-FA84C927D04E}" srcOrd="4" destOrd="0" presId="urn:microsoft.com/office/officeart/2005/8/layout/hList9"/>
    <dgm:cxn modelId="{A43FC26F-0F43-4446-B4B6-44816B6AAC4B}" type="presParOf" srcId="{5713E8DA-DEBA-4C76-80B6-FA84C927D04E}" destId="{9D9DF9FD-A425-451B-BE75-E9C332EBFE81}" srcOrd="0" destOrd="0" presId="urn:microsoft.com/office/officeart/2005/8/layout/hList9"/>
    <dgm:cxn modelId="{071A0532-459F-404A-A634-064B6EEDED43}" type="presParOf" srcId="{5713E8DA-DEBA-4C76-80B6-FA84C927D04E}" destId="{6E25D061-24D0-457C-B699-AC9B13EFD5C4}" srcOrd="1" destOrd="0" presId="urn:microsoft.com/office/officeart/2005/8/layout/hList9"/>
    <dgm:cxn modelId="{438CAA13-253A-409F-B84D-8F6C5691F16A}" type="presParOf" srcId="{35FE085D-24F9-473F-AE04-38C94B348F5C}" destId="{76257F77-6401-48AC-B9FB-D02D6F592B8D}" srcOrd="2" destOrd="0" presId="urn:microsoft.com/office/officeart/2005/8/layout/hList9"/>
    <dgm:cxn modelId="{B426FD59-3D6F-4197-8DA2-00BE3473587F}" type="presParOf" srcId="{35FE085D-24F9-473F-AE04-38C94B348F5C}" destId="{4DEA6AD6-0112-4936-8C86-5B186E829AE4}" srcOrd="3" destOrd="0" presId="urn:microsoft.com/office/officeart/2005/8/layout/hList9"/>
    <dgm:cxn modelId="{C8CF972D-D33E-455B-95E7-0CADB34B5A6A}" type="presParOf" srcId="{35FE085D-24F9-473F-AE04-38C94B348F5C}" destId="{01AA7EC0-CAFB-49F9-A1F7-9642F6C482C7}" srcOrd="4" destOrd="0" presId="urn:microsoft.com/office/officeart/2005/8/layout/hList9"/>
    <dgm:cxn modelId="{76E0FF90-3BC5-487B-A7FA-A7B7F0FDBDE4}" type="presParOf" srcId="{35FE085D-24F9-473F-AE04-38C94B348F5C}" destId="{6321B0C8-05E7-4B1A-B7C6-B013166E292A}" srcOrd="5" destOrd="0" presId="urn:microsoft.com/office/officeart/2005/8/layout/hList9"/>
    <dgm:cxn modelId="{0EBDE765-054D-4861-8B07-7FFCDE2866B1}" type="presParOf" srcId="{35FE085D-24F9-473F-AE04-38C94B348F5C}" destId="{C1CF7E11-ABB4-40FB-A3E2-37E044AACE48}" srcOrd="6" destOrd="0" presId="urn:microsoft.com/office/officeart/2005/8/layout/hList9"/>
    <dgm:cxn modelId="{A4A7EBFF-0847-4B04-976A-C5C50D135925}" type="presParOf" srcId="{C1CF7E11-ABB4-40FB-A3E2-37E044AACE48}" destId="{390E5A14-D0BF-4C1E-B8C5-B96AAEE314B7}" srcOrd="0" destOrd="0" presId="urn:microsoft.com/office/officeart/2005/8/layout/hList9"/>
    <dgm:cxn modelId="{7905D190-4948-48F3-80F3-D944C857AD62}" type="presParOf" srcId="{C1CF7E11-ABB4-40FB-A3E2-37E044AACE48}" destId="{995DA2A3-1FA7-4ED7-A7A9-873B7B8209AA}" srcOrd="1" destOrd="0" presId="urn:microsoft.com/office/officeart/2005/8/layout/hList9"/>
    <dgm:cxn modelId="{EF18E27C-4719-4E15-BCB0-11F232708371}" type="presParOf" srcId="{995DA2A3-1FA7-4ED7-A7A9-873B7B8209AA}" destId="{5CC6CC54-5DB5-4C25-88F7-1EFFD8B55F31}" srcOrd="0" destOrd="0" presId="urn:microsoft.com/office/officeart/2005/8/layout/hList9"/>
    <dgm:cxn modelId="{4978BCA6-5AF5-435D-8DF9-FCB60A3BDD65}" type="presParOf" srcId="{995DA2A3-1FA7-4ED7-A7A9-873B7B8209AA}" destId="{8C816EFA-6F07-488B-8D80-1D6DA0F7A5CB}" srcOrd="1" destOrd="0" presId="urn:microsoft.com/office/officeart/2005/8/layout/hList9"/>
    <dgm:cxn modelId="{23A6E110-F8D4-4331-A945-8B19DA73B082}" type="presParOf" srcId="{C1CF7E11-ABB4-40FB-A3E2-37E044AACE48}" destId="{DF26CC65-024E-42D4-9C79-05E3145C7B2E}" srcOrd="2" destOrd="0" presId="urn:microsoft.com/office/officeart/2005/8/layout/hList9"/>
    <dgm:cxn modelId="{832F40C3-1079-4A7B-82BC-9B77FA884DDB}" type="presParOf" srcId="{DF26CC65-024E-42D4-9C79-05E3145C7B2E}" destId="{80011426-2828-4A03-ACFE-D62F3A668559}" srcOrd="0" destOrd="0" presId="urn:microsoft.com/office/officeart/2005/8/layout/hList9"/>
    <dgm:cxn modelId="{D4AC761C-B829-437D-9BD4-EA7F305D7B22}" type="presParOf" srcId="{DF26CC65-024E-42D4-9C79-05E3145C7B2E}" destId="{24D22A06-4892-49F8-A5AC-41244BDF861A}" srcOrd="1" destOrd="0" presId="urn:microsoft.com/office/officeart/2005/8/layout/hList9"/>
    <dgm:cxn modelId="{B53737BA-FC54-4923-92BB-F360AC32A148}" type="presParOf" srcId="{C1CF7E11-ABB4-40FB-A3E2-37E044AACE48}" destId="{93FA78B5-40D9-4EE3-ACBD-95596632442B}" srcOrd="3" destOrd="0" presId="urn:microsoft.com/office/officeart/2005/8/layout/hList9"/>
    <dgm:cxn modelId="{6C822766-132E-4698-9200-6D85405B45D9}" type="presParOf" srcId="{93FA78B5-40D9-4EE3-ACBD-95596632442B}" destId="{A0EFCCA6-0F71-44FA-A3CE-268BABACB4CC}" srcOrd="0" destOrd="0" presId="urn:microsoft.com/office/officeart/2005/8/layout/hList9"/>
    <dgm:cxn modelId="{81895EDE-34D9-40AE-84E6-474183775021}" type="presParOf" srcId="{93FA78B5-40D9-4EE3-ACBD-95596632442B}" destId="{27606CE5-CCA0-4539-943E-A755F093266E}" srcOrd="1" destOrd="0" presId="urn:microsoft.com/office/officeart/2005/8/layout/hList9"/>
    <dgm:cxn modelId="{178BE1DB-9232-46F1-95A9-0CE31BF23106}" type="presParOf" srcId="{C1CF7E11-ABB4-40FB-A3E2-37E044AACE48}" destId="{B79F1F08-C9D1-4DD5-AA8E-99FA36F662F1}" srcOrd="4" destOrd="0" presId="urn:microsoft.com/office/officeart/2005/8/layout/hList9"/>
    <dgm:cxn modelId="{0F02B05F-7F1C-4802-B245-6E40EE8B5693}" type="presParOf" srcId="{B79F1F08-C9D1-4DD5-AA8E-99FA36F662F1}" destId="{831E4D79-7819-42DA-A00F-4892D73F3A17}" srcOrd="0" destOrd="0" presId="urn:microsoft.com/office/officeart/2005/8/layout/hList9"/>
    <dgm:cxn modelId="{5028DAB4-ACAC-498C-8520-1F0F6DDD8F00}" type="presParOf" srcId="{B79F1F08-C9D1-4DD5-AA8E-99FA36F662F1}" destId="{B30FFEA9-CA94-4931-97D0-644D08D81FED}" srcOrd="1" destOrd="0" presId="urn:microsoft.com/office/officeart/2005/8/layout/hList9"/>
    <dgm:cxn modelId="{7BCB8D41-6A7C-43D7-8BE6-5527751A53B7}" type="presParOf" srcId="{35FE085D-24F9-473F-AE04-38C94B348F5C}" destId="{BC4575CC-3F09-45CD-AFF3-3B2FFF8EB321}" srcOrd="7" destOrd="0" presId="urn:microsoft.com/office/officeart/2005/8/layout/hList9"/>
    <dgm:cxn modelId="{7636943F-72AA-4E09-85BE-9CDAAED04AFB}" type="presParOf" srcId="{35FE085D-24F9-473F-AE04-38C94B348F5C}" destId="{B95B876A-0021-4570-9C34-C80DB33845C9}" srcOrd="8" destOrd="0" presId="urn:microsoft.com/office/officeart/2005/8/layout/hList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FDE452-720A-4B8D-A633-393A63027408}">
      <dsp:nvSpPr>
        <dsp:cNvPr id="0" name=""/>
        <dsp:cNvSpPr/>
      </dsp:nvSpPr>
      <dsp:spPr>
        <a:xfrm rot="5400000">
          <a:off x="2204977" y="94095"/>
          <a:ext cx="1438145" cy="1251186"/>
        </a:xfrm>
        <a:prstGeom prst="hexagon">
          <a:avLst>
            <a:gd name="adj" fmla="val 25000"/>
            <a:gd name="vf" fmla="val 11547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Our People</a:t>
          </a:r>
        </a:p>
      </dsp:txBody>
      <dsp:txXfrm rot="-5400000">
        <a:off x="2493432" y="224727"/>
        <a:ext cx="861234" cy="989923"/>
      </dsp:txXfrm>
    </dsp:sp>
    <dsp:sp modelId="{F92109B1-7151-42AA-823E-E61030439163}">
      <dsp:nvSpPr>
        <dsp:cNvPr id="0" name=""/>
        <dsp:cNvSpPr/>
      </dsp:nvSpPr>
      <dsp:spPr>
        <a:xfrm>
          <a:off x="3587611" y="288244"/>
          <a:ext cx="1604970" cy="862887"/>
        </a:xfrm>
        <a:prstGeom prst="rect">
          <a:avLst/>
        </a:prstGeom>
        <a:noFill/>
        <a:ln>
          <a:noFill/>
        </a:ln>
        <a:effectLst/>
      </dsp:spPr>
      <dsp:style>
        <a:lnRef idx="0">
          <a:scrgbClr r="0" g="0" b="0"/>
        </a:lnRef>
        <a:fillRef idx="0">
          <a:scrgbClr r="0" g="0" b="0"/>
        </a:fillRef>
        <a:effectRef idx="0">
          <a:scrgbClr r="0" g="0" b="0"/>
        </a:effectRef>
        <a:fontRef idx="minor"/>
      </dsp:style>
    </dsp:sp>
    <dsp:sp modelId="{397326A6-87E1-4810-8B39-96981196635A}">
      <dsp:nvSpPr>
        <dsp:cNvPr id="0" name=""/>
        <dsp:cNvSpPr/>
      </dsp:nvSpPr>
      <dsp:spPr>
        <a:xfrm rot="5400000">
          <a:off x="853696" y="94095"/>
          <a:ext cx="1438145" cy="1251186"/>
        </a:xfrm>
        <a:prstGeom prst="hexagon">
          <a:avLst>
            <a:gd name="adj" fmla="val 25000"/>
            <a:gd name="vf" fmla="val 115470"/>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kern="1200" dirty="0"/>
            <a:t>Our Community</a:t>
          </a:r>
        </a:p>
      </dsp:txBody>
      <dsp:txXfrm rot="-5400000">
        <a:off x="1142151" y="224727"/>
        <a:ext cx="861234" cy="989923"/>
      </dsp:txXfrm>
    </dsp:sp>
    <dsp:sp modelId="{A5BD4CF5-E3E6-4744-8597-36BFE7A136AA}">
      <dsp:nvSpPr>
        <dsp:cNvPr id="0" name=""/>
        <dsp:cNvSpPr/>
      </dsp:nvSpPr>
      <dsp:spPr>
        <a:xfrm rot="5400000">
          <a:off x="1526748" y="1314793"/>
          <a:ext cx="1438145" cy="1251186"/>
        </a:xfrm>
        <a:prstGeom prst="hexagon">
          <a:avLst>
            <a:gd name="adj" fmla="val 25000"/>
            <a:gd name="vf" fmla="val 115470"/>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Human Rights</a:t>
          </a:r>
        </a:p>
      </dsp:txBody>
      <dsp:txXfrm rot="-5400000">
        <a:off x="1815203" y="1445425"/>
        <a:ext cx="861234" cy="989923"/>
      </dsp:txXfrm>
    </dsp:sp>
    <dsp:sp modelId="{FB3C42E4-2212-4709-9582-C16BFCA30606}">
      <dsp:nvSpPr>
        <dsp:cNvPr id="0" name=""/>
        <dsp:cNvSpPr/>
      </dsp:nvSpPr>
      <dsp:spPr>
        <a:xfrm>
          <a:off x="15257" y="1508942"/>
          <a:ext cx="1553197" cy="862887"/>
        </a:xfrm>
        <a:prstGeom prst="rect">
          <a:avLst/>
        </a:prstGeom>
        <a:noFill/>
        <a:ln>
          <a:noFill/>
        </a:ln>
        <a:effectLst/>
      </dsp:spPr>
      <dsp:style>
        <a:lnRef idx="0">
          <a:scrgbClr r="0" g="0" b="0"/>
        </a:lnRef>
        <a:fillRef idx="0">
          <a:scrgbClr r="0" g="0" b="0"/>
        </a:fillRef>
        <a:effectRef idx="0">
          <a:scrgbClr r="0" g="0" b="0"/>
        </a:effectRef>
        <a:fontRef idx="minor"/>
      </dsp:style>
    </dsp:sp>
    <dsp:sp modelId="{FA8232CC-7F8A-4006-8CED-4D5314A7513C}">
      <dsp:nvSpPr>
        <dsp:cNvPr id="0" name=""/>
        <dsp:cNvSpPr/>
      </dsp:nvSpPr>
      <dsp:spPr>
        <a:xfrm rot="5400000">
          <a:off x="2878030" y="1314793"/>
          <a:ext cx="1438145" cy="1251186"/>
        </a:xfrm>
        <a:prstGeom prst="hexagon">
          <a:avLst>
            <a:gd name="adj" fmla="val 25000"/>
            <a:gd name="vf" fmla="val 115470"/>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a:t>Responsible Sourcing</a:t>
          </a:r>
        </a:p>
      </dsp:txBody>
      <dsp:txXfrm rot="-5400000">
        <a:off x="3166485" y="1445425"/>
        <a:ext cx="861234" cy="989923"/>
      </dsp:txXfrm>
    </dsp:sp>
    <dsp:sp modelId="{AA873542-59FE-4EB4-9391-61A9BD1F01E3}">
      <dsp:nvSpPr>
        <dsp:cNvPr id="0" name=""/>
        <dsp:cNvSpPr/>
      </dsp:nvSpPr>
      <dsp:spPr>
        <a:xfrm rot="5400000">
          <a:off x="2204977" y="2535491"/>
          <a:ext cx="1438145" cy="1251186"/>
        </a:xfrm>
        <a:prstGeom prst="hexagon">
          <a:avLst>
            <a:gd name="adj" fmla="val 25000"/>
            <a:gd name="vf" fmla="val 115470"/>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Responsible Seafood</a:t>
          </a:r>
        </a:p>
      </dsp:txBody>
      <dsp:txXfrm rot="-5400000">
        <a:off x="2493432" y="2666123"/>
        <a:ext cx="861234" cy="989923"/>
      </dsp:txXfrm>
    </dsp:sp>
    <dsp:sp modelId="{F5B0CDC9-3478-4C4E-98A3-B357FF523B22}">
      <dsp:nvSpPr>
        <dsp:cNvPr id="0" name=""/>
        <dsp:cNvSpPr/>
      </dsp:nvSpPr>
      <dsp:spPr>
        <a:xfrm>
          <a:off x="3587611" y="2729640"/>
          <a:ext cx="1604970" cy="862887"/>
        </a:xfrm>
        <a:prstGeom prst="rect">
          <a:avLst/>
        </a:prstGeom>
        <a:noFill/>
        <a:ln>
          <a:noFill/>
        </a:ln>
        <a:effectLst/>
      </dsp:spPr>
      <dsp:style>
        <a:lnRef idx="0">
          <a:scrgbClr r="0" g="0" b="0"/>
        </a:lnRef>
        <a:fillRef idx="0">
          <a:scrgbClr r="0" g="0" b="0"/>
        </a:fillRef>
        <a:effectRef idx="0">
          <a:scrgbClr r="0" g="0" b="0"/>
        </a:effectRef>
        <a:fontRef idx="minor"/>
      </dsp:style>
    </dsp:sp>
    <dsp:sp modelId="{1B6163B7-3784-4E77-BB68-5AA634F89F60}">
      <dsp:nvSpPr>
        <dsp:cNvPr id="0" name=""/>
        <dsp:cNvSpPr/>
      </dsp:nvSpPr>
      <dsp:spPr>
        <a:xfrm rot="5400000">
          <a:off x="853696" y="2535491"/>
          <a:ext cx="1438145" cy="1251186"/>
        </a:xfrm>
        <a:prstGeom prst="hexagon">
          <a:avLst>
            <a:gd name="adj" fmla="val 25000"/>
            <a:gd name="vf" fmla="val 115470"/>
          </a:avLst>
        </a:prstGeom>
        <a:no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1142151" y="2666123"/>
        <a:ext cx="861234" cy="9899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5BB292-0F98-4D94-A203-E250230209E4}">
      <dsp:nvSpPr>
        <dsp:cNvPr id="0" name=""/>
        <dsp:cNvSpPr/>
      </dsp:nvSpPr>
      <dsp:spPr>
        <a:xfrm>
          <a:off x="2017813" y="374667"/>
          <a:ext cx="1398213" cy="932608"/>
        </a:xfrm>
        <a:prstGeom prst="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0" tIns="99568" rIns="99568" bIns="99568" numCol="1" spcCol="1270" anchor="ctr" anchorCtr="0">
          <a:noAutofit/>
        </a:bodyPr>
        <a:lstStyle/>
        <a:p>
          <a:pPr marL="0" lvl="0" indent="0" algn="l" defTabSz="622300">
            <a:lnSpc>
              <a:spcPct val="90000"/>
            </a:lnSpc>
            <a:spcBef>
              <a:spcPct val="0"/>
            </a:spcBef>
            <a:spcAft>
              <a:spcPct val="35000"/>
            </a:spcAft>
            <a:buNone/>
          </a:pPr>
          <a:r>
            <a:rPr lang="en-GB" sz="1400" kern="1200" dirty="0"/>
            <a:t>Energy &amp; Carbon</a:t>
          </a:r>
        </a:p>
      </dsp:txBody>
      <dsp:txXfrm>
        <a:off x="2241527" y="374667"/>
        <a:ext cx="1174499" cy="932608"/>
      </dsp:txXfrm>
    </dsp:sp>
    <dsp:sp modelId="{9295BCEF-1D41-4551-A833-CF0E4074885C}">
      <dsp:nvSpPr>
        <dsp:cNvPr id="0" name=""/>
        <dsp:cNvSpPr/>
      </dsp:nvSpPr>
      <dsp:spPr>
        <a:xfrm>
          <a:off x="2017813" y="1307275"/>
          <a:ext cx="1398213" cy="932608"/>
        </a:xfrm>
        <a:prstGeom prst="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0" tIns="99568" rIns="99568" bIns="99568" numCol="1" spcCol="1270" anchor="ctr" anchorCtr="0">
          <a:noAutofit/>
        </a:bodyPr>
        <a:lstStyle/>
        <a:p>
          <a:pPr marL="0" lvl="0" indent="0" algn="l" defTabSz="622300">
            <a:lnSpc>
              <a:spcPct val="90000"/>
            </a:lnSpc>
            <a:spcBef>
              <a:spcPct val="0"/>
            </a:spcBef>
            <a:spcAft>
              <a:spcPct val="35000"/>
            </a:spcAft>
            <a:buNone/>
          </a:pPr>
          <a:r>
            <a:rPr lang="en-GB" sz="1400" kern="1200" dirty="0"/>
            <a:t>Water</a:t>
          </a:r>
        </a:p>
      </dsp:txBody>
      <dsp:txXfrm>
        <a:off x="2241527" y="1307275"/>
        <a:ext cx="1174499" cy="932608"/>
      </dsp:txXfrm>
    </dsp:sp>
    <dsp:sp modelId="{9196DF1E-1002-4983-9CB8-167F2055E773}">
      <dsp:nvSpPr>
        <dsp:cNvPr id="0" name=""/>
        <dsp:cNvSpPr/>
      </dsp:nvSpPr>
      <dsp:spPr>
        <a:xfrm>
          <a:off x="2017813" y="2239883"/>
          <a:ext cx="1398213" cy="932608"/>
        </a:xfrm>
        <a:prstGeom prst="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0" tIns="99568" rIns="99568" bIns="99568" numCol="1" spcCol="1270" anchor="ctr" anchorCtr="0">
          <a:noAutofit/>
        </a:bodyPr>
        <a:lstStyle/>
        <a:p>
          <a:pPr marL="0" lvl="0" indent="0" algn="l" defTabSz="622300">
            <a:lnSpc>
              <a:spcPct val="90000"/>
            </a:lnSpc>
            <a:spcBef>
              <a:spcPct val="0"/>
            </a:spcBef>
            <a:spcAft>
              <a:spcPct val="35000"/>
            </a:spcAft>
            <a:buNone/>
          </a:pPr>
          <a:r>
            <a:rPr lang="en-GB" sz="1400" kern="1200" dirty="0"/>
            <a:t>Waste</a:t>
          </a:r>
        </a:p>
      </dsp:txBody>
      <dsp:txXfrm>
        <a:off x="2241527" y="2239883"/>
        <a:ext cx="1174499" cy="932608"/>
      </dsp:txXfrm>
    </dsp:sp>
    <dsp:sp modelId="{9D9DF9FD-A425-451B-BE75-E9C332EBFE81}">
      <dsp:nvSpPr>
        <dsp:cNvPr id="0" name=""/>
        <dsp:cNvSpPr/>
      </dsp:nvSpPr>
      <dsp:spPr>
        <a:xfrm>
          <a:off x="2017813" y="3172492"/>
          <a:ext cx="1398213" cy="932608"/>
        </a:xfrm>
        <a:prstGeom prst="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0" tIns="99568" rIns="99568" bIns="99568" numCol="1" spcCol="1270" anchor="ctr" anchorCtr="0">
          <a:noAutofit/>
        </a:bodyPr>
        <a:lstStyle/>
        <a:p>
          <a:pPr marL="0" lvl="0" indent="0" algn="l" defTabSz="622300">
            <a:lnSpc>
              <a:spcPct val="90000"/>
            </a:lnSpc>
            <a:spcBef>
              <a:spcPct val="0"/>
            </a:spcBef>
            <a:spcAft>
              <a:spcPct val="35000"/>
            </a:spcAft>
            <a:buNone/>
          </a:pPr>
          <a:r>
            <a:rPr lang="en-GB" sz="1400" kern="1200" dirty="0"/>
            <a:t>Responsible Sourcing</a:t>
          </a:r>
        </a:p>
      </dsp:txBody>
      <dsp:txXfrm>
        <a:off x="2241527" y="3172492"/>
        <a:ext cx="1174499" cy="932608"/>
      </dsp:txXfrm>
    </dsp:sp>
    <dsp:sp modelId="{4DEA6AD6-0112-4936-8C86-5B186E829AE4}">
      <dsp:nvSpPr>
        <dsp:cNvPr id="0" name=""/>
        <dsp:cNvSpPr/>
      </dsp:nvSpPr>
      <dsp:spPr>
        <a:xfrm>
          <a:off x="1272099" y="1810"/>
          <a:ext cx="932142" cy="932142"/>
        </a:xfrm>
        <a:prstGeom prst="ellipse">
          <a:avLst/>
        </a:prstGeom>
        <a:solidFill>
          <a:schemeClr val="accent1">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r>
            <a:rPr lang="en-GB" sz="800" kern="1200" dirty="0"/>
            <a:t>Environmental Impact</a:t>
          </a:r>
        </a:p>
      </dsp:txBody>
      <dsp:txXfrm>
        <a:off x="1408608" y="138319"/>
        <a:ext cx="659124" cy="659124"/>
      </dsp:txXfrm>
    </dsp:sp>
    <dsp:sp modelId="{5CC6CC54-5DB5-4C25-88F7-1EFFD8B55F31}">
      <dsp:nvSpPr>
        <dsp:cNvPr id="0" name=""/>
        <dsp:cNvSpPr/>
      </dsp:nvSpPr>
      <dsp:spPr>
        <a:xfrm>
          <a:off x="4348168" y="374667"/>
          <a:ext cx="1398213" cy="932608"/>
        </a:xfrm>
        <a:prstGeom prst="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0" tIns="99568" rIns="99568" bIns="99568" numCol="1" spcCol="1270" anchor="ctr" anchorCtr="0">
          <a:noAutofit/>
        </a:bodyPr>
        <a:lstStyle/>
        <a:p>
          <a:pPr marL="0" lvl="0" indent="0" algn="l" defTabSz="622300">
            <a:lnSpc>
              <a:spcPct val="90000"/>
            </a:lnSpc>
            <a:spcBef>
              <a:spcPct val="0"/>
            </a:spcBef>
            <a:spcAft>
              <a:spcPct val="35000"/>
            </a:spcAft>
            <a:buNone/>
          </a:pPr>
          <a:r>
            <a:rPr lang="en-GB" sz="1400" kern="1200" dirty="0"/>
            <a:t>Youth Development</a:t>
          </a:r>
        </a:p>
      </dsp:txBody>
      <dsp:txXfrm>
        <a:off x="4571883" y="374667"/>
        <a:ext cx="1174499" cy="932608"/>
      </dsp:txXfrm>
    </dsp:sp>
    <dsp:sp modelId="{80011426-2828-4A03-ACFE-D62F3A668559}">
      <dsp:nvSpPr>
        <dsp:cNvPr id="0" name=""/>
        <dsp:cNvSpPr/>
      </dsp:nvSpPr>
      <dsp:spPr>
        <a:xfrm>
          <a:off x="4348168" y="1307275"/>
          <a:ext cx="1398213" cy="932608"/>
        </a:xfrm>
        <a:prstGeom prst="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0" tIns="99568" rIns="99568" bIns="99568" numCol="1" spcCol="1270" anchor="ctr" anchorCtr="0">
          <a:noAutofit/>
        </a:bodyPr>
        <a:lstStyle/>
        <a:p>
          <a:pPr marL="0" lvl="0" indent="0" algn="l" defTabSz="622300">
            <a:lnSpc>
              <a:spcPct val="90000"/>
            </a:lnSpc>
            <a:spcBef>
              <a:spcPct val="0"/>
            </a:spcBef>
            <a:spcAft>
              <a:spcPct val="35000"/>
            </a:spcAft>
            <a:buNone/>
          </a:pPr>
          <a:r>
            <a:rPr lang="en-GB" sz="1400" kern="1200" dirty="0"/>
            <a:t>Inclusive growth</a:t>
          </a:r>
        </a:p>
      </dsp:txBody>
      <dsp:txXfrm>
        <a:off x="4571883" y="1307275"/>
        <a:ext cx="1174499" cy="932608"/>
      </dsp:txXfrm>
    </dsp:sp>
    <dsp:sp modelId="{A0EFCCA6-0F71-44FA-A3CE-268BABACB4CC}">
      <dsp:nvSpPr>
        <dsp:cNvPr id="0" name=""/>
        <dsp:cNvSpPr/>
      </dsp:nvSpPr>
      <dsp:spPr>
        <a:xfrm>
          <a:off x="4348168" y="2239883"/>
          <a:ext cx="1398213" cy="932608"/>
        </a:xfrm>
        <a:prstGeom prst="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0" tIns="99568" rIns="99568" bIns="99568" numCol="1" spcCol="1270" anchor="ctr" anchorCtr="0">
          <a:noAutofit/>
        </a:bodyPr>
        <a:lstStyle/>
        <a:p>
          <a:pPr marL="0" lvl="0" indent="0" algn="l" defTabSz="622300">
            <a:lnSpc>
              <a:spcPct val="90000"/>
            </a:lnSpc>
            <a:spcBef>
              <a:spcPct val="0"/>
            </a:spcBef>
            <a:spcAft>
              <a:spcPct val="35000"/>
            </a:spcAft>
            <a:buNone/>
          </a:pPr>
          <a:r>
            <a:rPr lang="en-GB" sz="1400" kern="1200" dirty="0"/>
            <a:t>Human Rights</a:t>
          </a:r>
        </a:p>
      </dsp:txBody>
      <dsp:txXfrm>
        <a:off x="4571883" y="2239883"/>
        <a:ext cx="1174499" cy="932608"/>
      </dsp:txXfrm>
    </dsp:sp>
    <dsp:sp modelId="{831E4D79-7819-42DA-A00F-4892D73F3A17}">
      <dsp:nvSpPr>
        <dsp:cNvPr id="0" name=""/>
        <dsp:cNvSpPr/>
      </dsp:nvSpPr>
      <dsp:spPr>
        <a:xfrm>
          <a:off x="4348168" y="3172492"/>
          <a:ext cx="1398213" cy="932608"/>
        </a:xfrm>
        <a:prstGeom prst="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0" tIns="99568" rIns="99568" bIns="99568" numCol="1" spcCol="1270" anchor="ctr" anchorCtr="0">
          <a:noAutofit/>
        </a:bodyPr>
        <a:lstStyle/>
        <a:p>
          <a:pPr marL="0" lvl="0" indent="0" algn="l" defTabSz="622300">
            <a:lnSpc>
              <a:spcPct val="90000"/>
            </a:lnSpc>
            <a:spcBef>
              <a:spcPct val="0"/>
            </a:spcBef>
            <a:spcAft>
              <a:spcPct val="35000"/>
            </a:spcAft>
            <a:buNone/>
          </a:pPr>
          <a:r>
            <a:rPr lang="en-GB" sz="1400" kern="1200" dirty="0"/>
            <a:t>Community Investment</a:t>
          </a:r>
        </a:p>
      </dsp:txBody>
      <dsp:txXfrm>
        <a:off x="4571883" y="3172492"/>
        <a:ext cx="1174499" cy="932608"/>
      </dsp:txXfrm>
    </dsp:sp>
    <dsp:sp modelId="{B95B876A-0021-4570-9C34-C80DB33845C9}">
      <dsp:nvSpPr>
        <dsp:cNvPr id="0" name=""/>
        <dsp:cNvSpPr/>
      </dsp:nvSpPr>
      <dsp:spPr>
        <a:xfrm>
          <a:off x="3602455" y="1810"/>
          <a:ext cx="932142" cy="932142"/>
        </a:xfrm>
        <a:prstGeom prst="ellipse">
          <a:avLst/>
        </a:prstGeom>
        <a:solidFill>
          <a:schemeClr val="accent1">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r>
            <a:rPr lang="en-GB" sz="800" kern="1200" dirty="0"/>
            <a:t>Social Impact</a:t>
          </a:r>
        </a:p>
      </dsp:txBody>
      <dsp:txXfrm>
        <a:off x="3738964" y="138319"/>
        <a:ext cx="659124" cy="659124"/>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3/15/2020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2953161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3/15/2020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28235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605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3/15/2020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06349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3/15/2020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59611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3/15/2020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6771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3/15/2020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05432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3/15/2020</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46148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10329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16482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5440387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007558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955669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49999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3/15/2020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539149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3/15/2020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42424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2AC24A9-CCB6-4F8D-B8DB-C2F3692CFA5A}" type="datetimeFigureOut">
              <a:rPr lang="en-US" smtClean="0"/>
              <a:t>3/15/2020</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026029636"/>
      </p:ext>
    </p:extLst>
  </p:cSld>
  <p:clrMap bg1="lt1" tx1="dk1" bg2="lt2" tx2="dk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 id="2147483826" r:id="rId12"/>
    <p:sldLayoutId id="2147483827" r:id="rId13"/>
    <p:sldLayoutId id="2147483828" r:id="rId14"/>
    <p:sldLayoutId id="2147483829" r:id="rId15"/>
    <p:sldLayoutId id="214748383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www.fivetalents.org.uk/un-sustainable-development-goals/?gclid=Cj0KCQjw3qzzBRDnARIsAECmryoWVvXQ-uyfD2HIk7HtkR40yulc1Se3ob1EBmMt5_I2V8cJzxFVjPUaAp81EALw_wcB" TargetMode="External"/><Relationship Id="rId3" Type="http://schemas.openxmlformats.org/officeDocument/2006/relationships/hyperlink" Target="http://www.sd-commission.org.uk/pages/what-is-sustainable-development.html" TargetMode="External"/><Relationship Id="rId7" Type="http://schemas.openxmlformats.org/officeDocument/2006/relationships/hyperlink" Target="https://about.hyatt.com/en/hyatt-thrive.html" TargetMode="External"/><Relationship Id="rId2" Type="http://schemas.openxmlformats.org/officeDocument/2006/relationships/hyperlink" Target="http://www.tyunnos.co.uk/about-us/" TargetMode="External"/><Relationship Id="rId1" Type="http://schemas.openxmlformats.org/officeDocument/2006/relationships/slideLayout" Target="../slideLayouts/slideLayout2.xml"/><Relationship Id="rId6" Type="http://schemas.openxmlformats.org/officeDocument/2006/relationships/hyperlink" Target="https://deepplate.bauscherhepp.com/blog/sustainability-in-the-hotel-and-hospitality-industry" TargetMode="External"/><Relationship Id="rId5" Type="http://schemas.openxmlformats.org/officeDocument/2006/relationships/hyperlink" Target="https://www.europarl.europa.eu/news/en/headlines/economy/20151201STO05603/circular-economy-definition-importance-and-benefits" TargetMode="External"/><Relationship Id="rId4" Type="http://schemas.openxmlformats.org/officeDocument/2006/relationships/hyperlink" Target="https://www.instarmac.co.uk/linear-vs-circular-economy/" TargetMode="External"/><Relationship Id="rId9" Type="http://schemas.openxmlformats.org/officeDocument/2006/relationships/hyperlink" Target="https://cr.hilton.com/environment/#responsible-sourc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A6CE4E8-8038-4D54-97F9-793F4CBF0190}"/>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3400" dirty="0">
                <a:ln>
                  <a:solidFill>
                    <a:schemeClr val="tx1"/>
                  </a:solidFill>
                </a:ln>
              </a:rPr>
              <a:t>Sustainability &amp; Circular Economy</a:t>
            </a:r>
            <a:br>
              <a:rPr lang="en-US" sz="3400" dirty="0">
                <a:ln>
                  <a:solidFill>
                    <a:schemeClr val="tx1"/>
                  </a:solidFill>
                </a:ln>
              </a:rPr>
            </a:br>
            <a:r>
              <a:rPr lang="en-US" sz="3400" dirty="0">
                <a:ln>
                  <a:solidFill>
                    <a:schemeClr val="tx1"/>
                  </a:solidFill>
                </a:ln>
              </a:rPr>
              <a:t>in Hotel &amp; Hospitality Industry</a:t>
            </a:r>
            <a:br>
              <a:rPr lang="en-US" sz="3400" dirty="0">
                <a:ln>
                  <a:solidFill>
                    <a:schemeClr val="tx1"/>
                  </a:solidFill>
                </a:ln>
              </a:rPr>
            </a:br>
            <a:r>
              <a:rPr lang="en-US" sz="3400" dirty="0">
                <a:ln>
                  <a:solidFill>
                    <a:schemeClr val="tx1"/>
                  </a:solidFill>
                </a:ln>
              </a:rPr>
              <a:t>Presenter: MD Shams</a:t>
            </a:r>
            <a:br>
              <a:rPr lang="en-US" sz="3400" dirty="0">
                <a:ln>
                  <a:solidFill>
                    <a:schemeClr val="tx1"/>
                  </a:solidFill>
                </a:ln>
              </a:rPr>
            </a:br>
            <a:r>
              <a:rPr lang="en-US" sz="3400" dirty="0">
                <a:ln>
                  <a:solidFill>
                    <a:schemeClr val="tx1"/>
                  </a:solidFill>
                </a:ln>
              </a:rPr>
              <a:t>Student ID 1705287</a:t>
            </a:r>
          </a:p>
        </p:txBody>
      </p:sp>
    </p:spTree>
    <p:extLst>
      <p:ext uri="{BB962C8B-B14F-4D97-AF65-F5344CB8AC3E}">
        <p14:creationId xmlns:p14="http://schemas.microsoft.com/office/powerpoint/2010/main" val="13657913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06BE9-46CF-4C07-AE2C-3890FB2E81FF}"/>
              </a:ext>
            </a:extLst>
          </p:cNvPr>
          <p:cNvSpPr>
            <a:spLocks noGrp="1"/>
          </p:cNvSpPr>
          <p:nvPr>
            <p:ph type="ctrTitle"/>
          </p:nvPr>
        </p:nvSpPr>
        <p:spPr>
          <a:xfrm>
            <a:off x="5380563" y="2404534"/>
            <a:ext cx="4043992" cy="1646302"/>
          </a:xfrm>
        </p:spPr>
        <p:txBody>
          <a:bodyPr>
            <a:normAutofit/>
          </a:bodyPr>
          <a:lstStyle/>
          <a:p>
            <a:pPr>
              <a:lnSpc>
                <a:spcPct val="90000"/>
              </a:lnSpc>
            </a:pPr>
            <a:r>
              <a:rPr lang="en-GB" sz="3400" dirty="0"/>
              <a:t>Sustainability &amp; Circular Economy</a:t>
            </a:r>
          </a:p>
        </p:txBody>
      </p:sp>
      <p:sp>
        <p:nvSpPr>
          <p:cNvPr id="3" name="Subtitle 2">
            <a:extLst>
              <a:ext uri="{FF2B5EF4-FFF2-40B4-BE49-F238E27FC236}">
                <a16:creationId xmlns:a16="http://schemas.microsoft.com/office/drawing/2014/main" id="{8B54093B-3023-48A7-9E46-199726977F18}"/>
              </a:ext>
            </a:extLst>
          </p:cNvPr>
          <p:cNvSpPr>
            <a:spLocks noGrp="1"/>
          </p:cNvSpPr>
          <p:nvPr>
            <p:ph type="subTitle" idx="1"/>
          </p:nvPr>
        </p:nvSpPr>
        <p:spPr>
          <a:xfrm>
            <a:off x="5380563" y="4050833"/>
            <a:ext cx="3893439" cy="1096899"/>
          </a:xfrm>
        </p:spPr>
        <p:txBody>
          <a:bodyPr>
            <a:normAutofit/>
          </a:bodyPr>
          <a:lstStyle/>
          <a:p>
            <a:r>
              <a:rPr lang="en-GB" dirty="0"/>
              <a:t>Hyatt &amp; Hilton Hotels</a:t>
            </a:r>
          </a:p>
        </p:txBody>
      </p:sp>
      <p:pic>
        <p:nvPicPr>
          <p:cNvPr id="8" name="Picture 7" descr="A group of people standing in front of a building&#10;&#10;Description automatically generated">
            <a:extLst>
              <a:ext uri="{FF2B5EF4-FFF2-40B4-BE49-F238E27FC236}">
                <a16:creationId xmlns:a16="http://schemas.microsoft.com/office/drawing/2014/main" id="{F6AC8D74-094D-4CF9-B175-85D77D88B3A4}"/>
              </a:ext>
            </a:extLst>
          </p:cNvPr>
          <p:cNvPicPr>
            <a:picLocks noChangeAspect="1"/>
          </p:cNvPicPr>
          <p:nvPr/>
        </p:nvPicPr>
        <p:blipFill rotWithShape="1">
          <a:blip r:embed="rId2">
            <a:extLst>
              <a:ext uri="{28A0092B-C50C-407E-A947-70E740481C1C}">
                <a14:useLocalDpi xmlns:a14="http://schemas.microsoft.com/office/drawing/2010/main" val="0"/>
              </a:ext>
            </a:extLst>
          </a:blip>
          <a:srcRect l="3949" r="13009"/>
          <a:stretch/>
        </p:blipFill>
        <p:spPr>
          <a:xfrm>
            <a:off x="332680" y="-1"/>
            <a:ext cx="5062280" cy="3429000"/>
          </a:xfrm>
          <a:custGeom>
            <a:avLst/>
            <a:gdLst/>
            <a:ahLst/>
            <a:cxnLst/>
            <a:rect l="l" t="t" r="r" b="b"/>
            <a:pathLst>
              <a:path w="5062280" h="3429000">
                <a:moveTo>
                  <a:pt x="509916" y="0"/>
                </a:moveTo>
                <a:lnTo>
                  <a:pt x="5062280" y="0"/>
                </a:lnTo>
                <a:lnTo>
                  <a:pt x="5062280" y="21851"/>
                </a:lnTo>
                <a:lnTo>
                  <a:pt x="4549416" y="3429000"/>
                </a:lnTo>
                <a:lnTo>
                  <a:pt x="0" y="3429000"/>
                </a:lnTo>
                <a:close/>
              </a:path>
            </a:pathLst>
          </a:custGeom>
        </p:spPr>
      </p:pic>
      <p:pic>
        <p:nvPicPr>
          <p:cNvPr id="10" name="Picture 9" descr="A large building&#10;&#10;Description automatically generated">
            <a:extLst>
              <a:ext uri="{FF2B5EF4-FFF2-40B4-BE49-F238E27FC236}">
                <a16:creationId xmlns:a16="http://schemas.microsoft.com/office/drawing/2014/main" id="{2B6481C7-4924-4AE0-86D2-D7DD4F28E2B7}"/>
              </a:ext>
            </a:extLst>
          </p:cNvPr>
          <p:cNvPicPr>
            <a:picLocks noChangeAspect="1"/>
          </p:cNvPicPr>
          <p:nvPr/>
        </p:nvPicPr>
        <p:blipFill rotWithShape="1">
          <a:blip r:embed="rId3">
            <a:extLst>
              <a:ext uri="{28A0092B-C50C-407E-A947-70E740481C1C}">
                <a14:useLocalDpi xmlns:a14="http://schemas.microsoft.com/office/drawing/2010/main" val="0"/>
              </a:ext>
            </a:extLst>
          </a:blip>
          <a:srcRect l="3154" r="2446" b="2"/>
          <a:stretch/>
        </p:blipFill>
        <p:spPr>
          <a:xfrm>
            <a:off x="20" y="3428999"/>
            <a:ext cx="4882076" cy="3429001"/>
          </a:xfrm>
          <a:custGeom>
            <a:avLst/>
            <a:gdLst/>
            <a:ahLst/>
            <a:cxnLst/>
            <a:rect l="l" t="t" r="r" b="b"/>
            <a:pathLst>
              <a:path w="4882096" h="3429001">
                <a:moveTo>
                  <a:pt x="332680" y="0"/>
                </a:moveTo>
                <a:lnTo>
                  <a:pt x="4882096" y="0"/>
                </a:lnTo>
                <a:lnTo>
                  <a:pt x="4365943" y="3429001"/>
                </a:lnTo>
                <a:lnTo>
                  <a:pt x="0" y="3429001"/>
                </a:lnTo>
                <a:lnTo>
                  <a:pt x="0" y="2237155"/>
                </a:lnTo>
                <a:close/>
              </a:path>
            </a:pathLst>
          </a:custGeom>
        </p:spPr>
      </p:pic>
      <p:cxnSp>
        <p:nvCxnSpPr>
          <p:cNvPr id="15" name="Straight Connector 14">
            <a:extLst>
              <a:ext uri="{FF2B5EF4-FFF2-40B4-BE49-F238E27FC236}">
                <a16:creationId xmlns:a16="http://schemas.microsoft.com/office/drawing/2014/main" id="{2EC607CC-319E-425D-8A0C-EC6E84F6C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33493"/>
            <a:ext cx="454940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6475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9679E-D402-46C4-9431-1B6CBEB7AF3A}"/>
              </a:ext>
            </a:extLst>
          </p:cNvPr>
          <p:cNvSpPr>
            <a:spLocks noGrp="1"/>
          </p:cNvSpPr>
          <p:nvPr>
            <p:ph type="title"/>
          </p:nvPr>
        </p:nvSpPr>
        <p:spPr>
          <a:xfrm>
            <a:off x="5536734" y="609600"/>
            <a:ext cx="3737268" cy="1320800"/>
          </a:xfrm>
        </p:spPr>
        <p:txBody>
          <a:bodyPr>
            <a:normAutofit/>
          </a:bodyPr>
          <a:lstStyle/>
          <a:p>
            <a:r>
              <a:rPr lang="en-GB" sz="3300" dirty="0"/>
              <a:t>Sustainability – Introduction </a:t>
            </a:r>
            <a:r>
              <a:rPr lang="en-GB" sz="1600" dirty="0"/>
              <a:t>(Ref1)</a:t>
            </a:r>
          </a:p>
        </p:txBody>
      </p:sp>
      <p:sp>
        <p:nvSpPr>
          <p:cNvPr id="3" name="Content Placeholder 2">
            <a:extLst>
              <a:ext uri="{FF2B5EF4-FFF2-40B4-BE49-F238E27FC236}">
                <a16:creationId xmlns:a16="http://schemas.microsoft.com/office/drawing/2014/main" id="{157336F3-6CE1-4548-9E36-B51A20D3E4B7}"/>
              </a:ext>
            </a:extLst>
          </p:cNvPr>
          <p:cNvSpPr>
            <a:spLocks noGrp="1"/>
          </p:cNvSpPr>
          <p:nvPr>
            <p:ph idx="1"/>
          </p:nvPr>
        </p:nvSpPr>
        <p:spPr>
          <a:xfrm>
            <a:off x="5209563" y="2160589"/>
            <a:ext cx="4516328" cy="3880773"/>
          </a:xfrm>
        </p:spPr>
        <p:txBody>
          <a:bodyPr>
            <a:normAutofit/>
          </a:bodyPr>
          <a:lstStyle/>
          <a:p>
            <a:pPr marL="0" indent="0" algn="just">
              <a:lnSpc>
                <a:spcPct val="90000"/>
              </a:lnSpc>
              <a:buNone/>
            </a:pPr>
            <a:r>
              <a:rPr lang="en-GB" sz="1700" dirty="0"/>
              <a:t>We consume a lot of natural resources for our day to day living and produce a lot of wastage. The impact is huge to the environment. Historically the Hotel &amp; Hospitality Industry had huge environmental impact through energy and water consumption, use of durable and consumable goods especially plastic and solid &amp; hazardous waste creation. Sustainability is focusing on balancing our ever growing needs to advance technologically &amp; economically and the needs to protect the environment in which we and others live.</a:t>
            </a:r>
          </a:p>
        </p:txBody>
      </p:sp>
      <p:pic>
        <p:nvPicPr>
          <p:cNvPr id="6" name="Picture 5" descr="A close up of a sign&#10;&#10;Description automatically generated">
            <a:extLst>
              <a:ext uri="{FF2B5EF4-FFF2-40B4-BE49-F238E27FC236}">
                <a16:creationId xmlns:a16="http://schemas.microsoft.com/office/drawing/2014/main" id="{BCB25A86-9B3A-4D68-A38B-98D81EB72E3B}"/>
              </a:ext>
            </a:extLst>
          </p:cNvPr>
          <p:cNvPicPr>
            <a:picLocks noChangeAspect="1"/>
          </p:cNvPicPr>
          <p:nvPr/>
        </p:nvPicPr>
        <p:blipFill rotWithShape="1">
          <a:blip r:embed="rId2">
            <a:extLst>
              <a:ext uri="{28A0092B-C50C-407E-A947-70E740481C1C}">
                <a14:useLocalDpi xmlns:a14="http://schemas.microsoft.com/office/drawing/2010/main" val="0"/>
              </a:ext>
            </a:extLst>
          </a:blip>
          <a:srcRect l="5890" r="15444"/>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90490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 name="Straight Connector 14">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27E0098-649E-4EBF-B1C6-1CDEA0F3CAA2}"/>
              </a:ext>
            </a:extLst>
          </p:cNvPr>
          <p:cNvSpPr>
            <a:spLocks noGrp="1"/>
          </p:cNvSpPr>
          <p:nvPr>
            <p:ph type="title"/>
          </p:nvPr>
        </p:nvSpPr>
        <p:spPr>
          <a:xfrm>
            <a:off x="985969" y="4553712"/>
            <a:ext cx="8288032" cy="1096316"/>
          </a:xfrm>
        </p:spPr>
        <p:txBody>
          <a:bodyPr vert="horz" lIns="91440" tIns="45720" rIns="91440" bIns="45720" rtlCol="0" anchor="b">
            <a:normAutofit/>
          </a:bodyPr>
          <a:lstStyle/>
          <a:p>
            <a:pPr algn="ctr">
              <a:lnSpc>
                <a:spcPct val="90000"/>
              </a:lnSpc>
            </a:pPr>
            <a:r>
              <a:rPr lang="en-US" sz="3000" kern="1200" dirty="0">
                <a:solidFill>
                  <a:schemeClr val="accent1"/>
                </a:solidFill>
                <a:latin typeface="+mj-lt"/>
                <a:ea typeface="+mj-ea"/>
                <a:cs typeface="+mj-cs"/>
              </a:rPr>
              <a:t>The Three Pillars of Sustainable Development</a:t>
            </a:r>
            <a:br>
              <a:rPr lang="en-US" sz="3000" kern="1200" dirty="0">
                <a:solidFill>
                  <a:schemeClr val="accent1"/>
                </a:solidFill>
                <a:latin typeface="+mj-lt"/>
                <a:ea typeface="+mj-ea"/>
                <a:cs typeface="+mj-cs"/>
              </a:rPr>
            </a:br>
            <a:r>
              <a:rPr lang="en-US" sz="1400" kern="1200" dirty="0">
                <a:solidFill>
                  <a:schemeClr val="accent1"/>
                </a:solidFill>
                <a:latin typeface="+mj-lt"/>
                <a:ea typeface="+mj-ea"/>
                <a:cs typeface="+mj-cs"/>
              </a:rPr>
              <a:t>(Ref2)</a:t>
            </a:r>
          </a:p>
        </p:txBody>
      </p:sp>
      <p:pic>
        <p:nvPicPr>
          <p:cNvPr id="9" name="Picture 8" descr="A picture containing device&#10;&#10;Description automatically generated">
            <a:extLst>
              <a:ext uri="{FF2B5EF4-FFF2-40B4-BE49-F238E27FC236}">
                <a16:creationId xmlns:a16="http://schemas.microsoft.com/office/drawing/2014/main" id="{72AA80F5-D02C-48A8-8805-B46FAACFEC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36149" y="258462"/>
            <a:ext cx="4133595" cy="4081262"/>
          </a:xfrm>
          <a:prstGeom prst="rect">
            <a:avLst/>
          </a:prstGeom>
        </p:spPr>
      </p:pic>
    </p:spTree>
    <p:extLst>
      <p:ext uri="{BB962C8B-B14F-4D97-AF65-F5344CB8AC3E}">
        <p14:creationId xmlns:p14="http://schemas.microsoft.com/office/powerpoint/2010/main" val="2192189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9546896-DF38-47FC-8997-D2856DBDE812}"/>
              </a:ext>
            </a:extLst>
          </p:cNvPr>
          <p:cNvSpPr>
            <a:spLocks noGrp="1"/>
          </p:cNvSpPr>
          <p:nvPr>
            <p:ph type="title"/>
          </p:nvPr>
        </p:nvSpPr>
        <p:spPr>
          <a:xfrm>
            <a:off x="643467" y="816638"/>
            <a:ext cx="3367359" cy="5224724"/>
          </a:xfrm>
        </p:spPr>
        <p:txBody>
          <a:bodyPr anchor="ctr">
            <a:normAutofit/>
          </a:bodyPr>
          <a:lstStyle/>
          <a:p>
            <a:r>
              <a:rPr lang="en-GB" dirty="0"/>
              <a:t>The Three Pillars of Sustainable Development</a:t>
            </a:r>
            <a:br>
              <a:rPr lang="en-GB" dirty="0"/>
            </a:br>
            <a:r>
              <a:rPr lang="en-GB" sz="1400" dirty="0"/>
              <a:t>(Ref3)</a:t>
            </a:r>
          </a:p>
        </p:txBody>
      </p:sp>
      <p:sp>
        <p:nvSpPr>
          <p:cNvPr id="4" name="Content Placeholder 3">
            <a:extLst>
              <a:ext uri="{FF2B5EF4-FFF2-40B4-BE49-F238E27FC236}">
                <a16:creationId xmlns:a16="http://schemas.microsoft.com/office/drawing/2014/main" id="{DEEF2FB3-9D74-444B-B322-565E19D8112F}"/>
              </a:ext>
            </a:extLst>
          </p:cNvPr>
          <p:cNvSpPr>
            <a:spLocks noGrp="1"/>
          </p:cNvSpPr>
          <p:nvPr>
            <p:ph idx="1"/>
          </p:nvPr>
        </p:nvSpPr>
        <p:spPr>
          <a:xfrm>
            <a:off x="4654295" y="816638"/>
            <a:ext cx="4619706" cy="4580862"/>
          </a:xfrm>
        </p:spPr>
        <p:txBody>
          <a:bodyPr anchor="ctr">
            <a:normAutofit/>
          </a:bodyPr>
          <a:lstStyle/>
          <a:p>
            <a:pPr marL="0" indent="0" algn="ctr">
              <a:buNone/>
            </a:pPr>
            <a:r>
              <a:rPr lang="en-GB" dirty="0"/>
              <a:t>In 2005, the World Summit on Social Development identified three core areas to the sustainability theory. These three pillars form the framework to tackling problem the world now faces. The Brundtland commission described it as ‘the development that meets the needs of the present without compromising the ability of future generation meeting their own needs’. Sustainability is not always about the environment it is also about economic and social developments.</a:t>
            </a:r>
          </a:p>
        </p:txBody>
      </p:sp>
    </p:spTree>
    <p:extLst>
      <p:ext uri="{BB962C8B-B14F-4D97-AF65-F5344CB8AC3E}">
        <p14:creationId xmlns:p14="http://schemas.microsoft.com/office/powerpoint/2010/main" val="856773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CA37169-AB48-4DFE-87B5-2B4F7C7AF450}"/>
              </a:ext>
            </a:extLst>
          </p:cNvPr>
          <p:cNvSpPr>
            <a:spLocks noGrp="1"/>
          </p:cNvSpPr>
          <p:nvPr>
            <p:ph type="title"/>
          </p:nvPr>
        </p:nvSpPr>
        <p:spPr>
          <a:xfrm>
            <a:off x="985969" y="4473227"/>
            <a:ext cx="8288032" cy="1096648"/>
          </a:xfrm>
        </p:spPr>
        <p:txBody>
          <a:bodyPr vert="horz" lIns="91440" tIns="45720" rIns="91440" bIns="45720" rtlCol="0" anchor="b">
            <a:normAutofit/>
          </a:bodyPr>
          <a:lstStyle/>
          <a:p>
            <a:r>
              <a:rPr lang="en-US" sz="4800" dirty="0"/>
              <a:t>Circular Economy </a:t>
            </a:r>
            <a:r>
              <a:rPr lang="en-US" sz="1400" dirty="0"/>
              <a:t>(Ref4)</a:t>
            </a:r>
          </a:p>
        </p:txBody>
      </p:sp>
      <p:pic>
        <p:nvPicPr>
          <p:cNvPr id="5" name="Picture 4" descr="A close up of a piece of paper&#10;&#10;Description automatically generated">
            <a:extLst>
              <a:ext uri="{FF2B5EF4-FFF2-40B4-BE49-F238E27FC236}">
                <a16:creationId xmlns:a16="http://schemas.microsoft.com/office/drawing/2014/main" id="{7F7BAC71-1B27-4B01-B7C4-8C4BC0306C58}"/>
              </a:ext>
            </a:extLst>
          </p:cNvPr>
          <p:cNvPicPr>
            <a:picLocks noChangeAspect="1"/>
          </p:cNvPicPr>
          <p:nvPr/>
        </p:nvPicPr>
        <p:blipFill rotWithShape="1">
          <a:blip r:embed="rId2">
            <a:extLst>
              <a:ext uri="{28A0092B-C50C-407E-A947-70E740481C1C}">
                <a14:useLocalDpi xmlns:a14="http://schemas.microsoft.com/office/drawing/2010/main" val="0"/>
              </a:ext>
            </a:extLst>
          </a:blip>
          <a:srcRect t="2757" r="2" b="8497"/>
          <a:stretch/>
        </p:blipFill>
        <p:spPr>
          <a:xfrm>
            <a:off x="750131" y="702417"/>
            <a:ext cx="8274669" cy="3635025"/>
          </a:xfrm>
          <a:custGeom>
            <a:avLst/>
            <a:gdLst/>
            <a:ahLst/>
            <a:cxnLst/>
            <a:rect l="l" t="t" r="r" b="b"/>
            <a:pathLst>
              <a:path w="8274669" h="3635025">
                <a:moveTo>
                  <a:pt x="540554" y="0"/>
                </a:moveTo>
                <a:lnTo>
                  <a:pt x="8274669" y="0"/>
                </a:lnTo>
                <a:lnTo>
                  <a:pt x="8274669" y="3635025"/>
                </a:lnTo>
                <a:lnTo>
                  <a:pt x="0" y="3635025"/>
                </a:lnTo>
                <a:close/>
              </a:path>
            </a:pathLst>
          </a:custGeom>
        </p:spPr>
      </p:pic>
    </p:spTree>
    <p:extLst>
      <p:ext uri="{BB962C8B-B14F-4D97-AF65-F5344CB8AC3E}">
        <p14:creationId xmlns:p14="http://schemas.microsoft.com/office/powerpoint/2010/main" val="2316984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7F06CCC-2DFF-43B7-BDFC-AFB5F3B2EFC9}"/>
              </a:ext>
            </a:extLst>
          </p:cNvPr>
          <p:cNvSpPr>
            <a:spLocks noGrp="1"/>
          </p:cNvSpPr>
          <p:nvPr>
            <p:ph type="title"/>
          </p:nvPr>
        </p:nvSpPr>
        <p:spPr>
          <a:xfrm>
            <a:off x="643467" y="816638"/>
            <a:ext cx="3367359" cy="5224724"/>
          </a:xfrm>
        </p:spPr>
        <p:txBody>
          <a:bodyPr anchor="ctr">
            <a:normAutofit/>
          </a:bodyPr>
          <a:lstStyle/>
          <a:p>
            <a:r>
              <a:rPr lang="en-GB" dirty="0"/>
              <a:t>Circular Economy </a:t>
            </a:r>
            <a:r>
              <a:rPr lang="en-GB" sz="1200" dirty="0"/>
              <a:t>(Ref5)</a:t>
            </a:r>
          </a:p>
        </p:txBody>
      </p:sp>
      <p:sp>
        <p:nvSpPr>
          <p:cNvPr id="3" name="Content Placeholder 2">
            <a:extLst>
              <a:ext uri="{FF2B5EF4-FFF2-40B4-BE49-F238E27FC236}">
                <a16:creationId xmlns:a16="http://schemas.microsoft.com/office/drawing/2014/main" id="{FE9D6B07-03EA-4983-8F7C-4CCCD89F38D8}"/>
              </a:ext>
            </a:extLst>
          </p:cNvPr>
          <p:cNvSpPr>
            <a:spLocks noGrp="1"/>
          </p:cNvSpPr>
          <p:nvPr>
            <p:ph idx="1"/>
          </p:nvPr>
        </p:nvSpPr>
        <p:spPr>
          <a:xfrm>
            <a:off x="4654295" y="816638"/>
            <a:ext cx="4619706" cy="5224724"/>
          </a:xfrm>
        </p:spPr>
        <p:txBody>
          <a:bodyPr anchor="ctr">
            <a:normAutofit/>
          </a:bodyPr>
          <a:lstStyle/>
          <a:p>
            <a:pPr marL="0" indent="0">
              <a:buNone/>
            </a:pPr>
            <a:r>
              <a:rPr lang="en-GB" dirty="0"/>
              <a:t>Circular economy is a model of production &amp; consumption which involves sharing, leasing, reusing, repairing, refurbishing &amp; recycling existing materials &amp; products as long as possible to extend the lifecycle of products and resources. </a:t>
            </a:r>
          </a:p>
        </p:txBody>
      </p:sp>
    </p:spTree>
    <p:extLst>
      <p:ext uri="{BB962C8B-B14F-4D97-AF65-F5344CB8AC3E}">
        <p14:creationId xmlns:p14="http://schemas.microsoft.com/office/powerpoint/2010/main" val="1649726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DD39E3-6577-45B0-AE6C-4C816754C77A}"/>
              </a:ext>
            </a:extLst>
          </p:cNvPr>
          <p:cNvSpPr>
            <a:spLocks noGrp="1"/>
          </p:cNvSpPr>
          <p:nvPr>
            <p:ph type="title"/>
          </p:nvPr>
        </p:nvSpPr>
        <p:spPr>
          <a:xfrm>
            <a:off x="1333502" y="609600"/>
            <a:ext cx="8596668" cy="1320800"/>
          </a:xfrm>
        </p:spPr>
        <p:txBody>
          <a:bodyPr>
            <a:normAutofit/>
          </a:bodyPr>
          <a:lstStyle/>
          <a:p>
            <a:pPr>
              <a:lnSpc>
                <a:spcPct val="90000"/>
              </a:lnSpc>
            </a:pPr>
            <a:r>
              <a:rPr lang="en-GB" sz="2800" dirty="0"/>
              <a:t>Why should the Hotel &amp; Hospitality industry care about sustainable development &amp; the circular economy? </a:t>
            </a:r>
            <a:r>
              <a:rPr lang="en-GB" sz="1200" dirty="0"/>
              <a:t>(ref6)</a:t>
            </a:r>
            <a:endParaRPr lang="en-GB" sz="1200" b="1" dirty="0"/>
          </a:p>
        </p:txBody>
      </p:sp>
      <p:sp>
        <p:nvSpPr>
          <p:cNvPr id="31"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33"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34"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34543CC9-192F-43DF-970D-307D6820F6DA}"/>
              </a:ext>
            </a:extLst>
          </p:cNvPr>
          <p:cNvSpPr>
            <a:spLocks noGrp="1"/>
          </p:cNvSpPr>
          <p:nvPr>
            <p:ph idx="1"/>
          </p:nvPr>
        </p:nvSpPr>
        <p:spPr>
          <a:xfrm>
            <a:off x="1333502" y="2160590"/>
            <a:ext cx="8470898" cy="3429260"/>
          </a:xfrm>
        </p:spPr>
        <p:txBody>
          <a:bodyPr>
            <a:normAutofit/>
          </a:bodyPr>
          <a:lstStyle/>
          <a:p>
            <a:pPr marL="0" indent="0">
              <a:lnSpc>
                <a:spcPct val="90000"/>
              </a:lnSpc>
              <a:buNone/>
            </a:pPr>
            <a:r>
              <a:rPr lang="en-GB" dirty="0"/>
              <a:t>First of all let us look at the benefits of Sustainable development and circular economy. We can save money by reducing our expenditure and wastage. It protects our environment. Gives a better relationship with the general public. It creates a strong economy with low unemployment and better investment returns. Also it builds a better caring society with skilled workers.</a:t>
            </a:r>
          </a:p>
          <a:p>
            <a:pPr marL="0" indent="0">
              <a:lnSpc>
                <a:spcPct val="90000"/>
              </a:lnSpc>
              <a:buNone/>
            </a:pPr>
            <a:r>
              <a:rPr lang="en-GB" dirty="0"/>
              <a:t>On the other hand millennials (the current generation of people who were born between 1981 – 1996) are forming the majority of our population. They are gaining spending power and creating market trends. Millennials are more concerned about sustainability and circular economy. Growing use of internet &amp; social media has created awareness of environmental impacts of everything we do. One such trends among millennials is their demand for greener holidays or eco tourism and they demand the hotels and hospitality industry to embrace green and sustainable practices.</a:t>
            </a:r>
          </a:p>
        </p:txBody>
      </p:sp>
      <p:sp>
        <p:nvSpPr>
          <p:cNvPr id="35"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14599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ADF62-172D-4096-995C-938765E8B64D}"/>
              </a:ext>
            </a:extLst>
          </p:cNvPr>
          <p:cNvSpPr>
            <a:spLocks noGrp="1"/>
          </p:cNvSpPr>
          <p:nvPr>
            <p:ph type="title"/>
          </p:nvPr>
        </p:nvSpPr>
        <p:spPr>
          <a:xfrm>
            <a:off x="677334" y="609600"/>
            <a:ext cx="8596668" cy="1320800"/>
          </a:xfrm>
        </p:spPr>
        <p:txBody>
          <a:bodyPr vert="horz" lIns="91440" tIns="45720" rIns="91440" bIns="45720" rtlCol="0" anchor="t">
            <a:normAutofit/>
          </a:bodyPr>
          <a:lstStyle/>
          <a:p>
            <a:pPr>
              <a:lnSpc>
                <a:spcPct val="90000"/>
              </a:lnSpc>
            </a:pPr>
            <a:r>
              <a:rPr lang="en-US" sz="3100" dirty="0"/>
              <a:t>Hyatt Hotels – Corporate Responsibility towards sustainability &amp; circular economy </a:t>
            </a:r>
            <a:r>
              <a:rPr lang="en-US" sz="1200" dirty="0"/>
              <a:t>(Ref7)</a:t>
            </a:r>
          </a:p>
        </p:txBody>
      </p:sp>
      <p:sp>
        <p:nvSpPr>
          <p:cNvPr id="5" name="Content Placeholder 4">
            <a:extLst>
              <a:ext uri="{FF2B5EF4-FFF2-40B4-BE49-F238E27FC236}">
                <a16:creationId xmlns:a16="http://schemas.microsoft.com/office/drawing/2014/main" id="{7EADD43E-9172-419D-B63F-146EF0C5E864}"/>
              </a:ext>
            </a:extLst>
          </p:cNvPr>
          <p:cNvSpPr>
            <a:spLocks noGrp="1"/>
          </p:cNvSpPr>
          <p:nvPr>
            <p:ph idx="1"/>
          </p:nvPr>
        </p:nvSpPr>
        <p:spPr>
          <a:xfrm>
            <a:off x="6336287" y="2160589"/>
            <a:ext cx="2934714" cy="3880773"/>
          </a:xfrm>
        </p:spPr>
        <p:txBody>
          <a:bodyPr>
            <a:normAutofit/>
          </a:bodyPr>
          <a:lstStyle/>
          <a:p>
            <a:pPr marL="0" indent="0">
              <a:lnSpc>
                <a:spcPct val="90000"/>
              </a:lnSpc>
              <a:buNone/>
            </a:pPr>
            <a:r>
              <a:rPr lang="en-GB" dirty="0"/>
              <a:t>Hyatt is a global hospitality company with 20 premier brands and more than 900 hotels and resorts in over 65 countries. It claims to be caring for the people, communities, planet and respects human rights in their corporate responsibility statement. It aligns its operations in line with the 17 sustainable development goals set by the UN.</a:t>
            </a:r>
          </a:p>
        </p:txBody>
      </p:sp>
      <p:pic>
        <p:nvPicPr>
          <p:cNvPr id="7" name="Picture 6" descr="A group of people standing in front of a building&#10;&#10;Description automatically generated">
            <a:extLst>
              <a:ext uri="{FF2B5EF4-FFF2-40B4-BE49-F238E27FC236}">
                <a16:creationId xmlns:a16="http://schemas.microsoft.com/office/drawing/2014/main" id="{89BCCF03-05C1-452A-B4E0-9209344B9E1C}"/>
              </a:ext>
            </a:extLst>
          </p:cNvPr>
          <p:cNvPicPr>
            <a:picLocks noChangeAspect="1"/>
          </p:cNvPicPr>
          <p:nvPr/>
        </p:nvPicPr>
        <p:blipFill rotWithShape="1">
          <a:blip r:embed="rId2">
            <a:extLst>
              <a:ext uri="{28A0092B-C50C-407E-A947-70E740481C1C}">
                <a14:useLocalDpi xmlns:a14="http://schemas.microsoft.com/office/drawing/2010/main" val="0"/>
              </a:ext>
            </a:extLst>
          </a:blip>
          <a:srcRect l="6181" r="15241"/>
          <a:stretch/>
        </p:blipFill>
        <p:spPr>
          <a:xfrm>
            <a:off x="677334" y="2159331"/>
            <a:ext cx="5423429" cy="3882362"/>
          </a:xfrm>
          <a:prstGeom prst="rect">
            <a:avLst/>
          </a:prstGeom>
        </p:spPr>
      </p:pic>
    </p:spTree>
    <p:extLst>
      <p:ext uri="{BB962C8B-B14F-4D97-AF65-F5344CB8AC3E}">
        <p14:creationId xmlns:p14="http://schemas.microsoft.com/office/powerpoint/2010/main" val="1767739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115F5F9-6D24-40F7-9929-459082B60662}"/>
              </a:ext>
            </a:extLst>
          </p:cNvPr>
          <p:cNvSpPr>
            <a:spLocks noGrp="1"/>
          </p:cNvSpPr>
          <p:nvPr>
            <p:ph type="title"/>
          </p:nvPr>
        </p:nvSpPr>
        <p:spPr>
          <a:xfrm>
            <a:off x="677863" y="609600"/>
            <a:ext cx="8596312" cy="943841"/>
          </a:xfrm>
        </p:spPr>
        <p:txBody>
          <a:bodyPr vert="horz" lIns="91440" tIns="45720" rIns="91440" bIns="45720" rtlCol="0" anchor="t">
            <a:normAutofit/>
          </a:bodyPr>
          <a:lstStyle/>
          <a:p>
            <a:pPr>
              <a:lnSpc>
                <a:spcPct val="90000"/>
              </a:lnSpc>
            </a:pPr>
            <a:r>
              <a:rPr lang="en-US" sz="3100" dirty="0"/>
              <a:t>Hyatt Hotels – </a:t>
            </a:r>
            <a:r>
              <a:rPr lang="en-US" sz="2800" dirty="0"/>
              <a:t>UN’s Sustainable Development Goals (Ref8)</a:t>
            </a:r>
          </a:p>
        </p:txBody>
      </p:sp>
      <p:pic>
        <p:nvPicPr>
          <p:cNvPr id="6" name="Picture 5" descr="A picture containing outdoor, grass, large, many&#10;&#10;Description automatically generated">
            <a:extLst>
              <a:ext uri="{FF2B5EF4-FFF2-40B4-BE49-F238E27FC236}">
                <a16:creationId xmlns:a16="http://schemas.microsoft.com/office/drawing/2014/main" id="{D1EB0356-34C7-4DEE-9E6E-2A4ABB970A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4676" y="1204834"/>
            <a:ext cx="8141277" cy="5043566"/>
          </a:xfrm>
          <a:prstGeom prst="rect">
            <a:avLst/>
          </a:prstGeom>
        </p:spPr>
      </p:pic>
    </p:spTree>
    <p:extLst>
      <p:ext uri="{BB962C8B-B14F-4D97-AF65-F5344CB8AC3E}">
        <p14:creationId xmlns:p14="http://schemas.microsoft.com/office/powerpoint/2010/main" val="10110225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E9985-8B8C-4EEB-B45D-95D5DBF93CD4}"/>
              </a:ext>
            </a:extLst>
          </p:cNvPr>
          <p:cNvSpPr>
            <a:spLocks noGrp="1"/>
          </p:cNvSpPr>
          <p:nvPr>
            <p:ph type="title"/>
          </p:nvPr>
        </p:nvSpPr>
        <p:spPr>
          <a:xfrm>
            <a:off x="677334" y="609600"/>
            <a:ext cx="8596668" cy="1320800"/>
          </a:xfrm>
        </p:spPr>
        <p:txBody>
          <a:bodyPr anchor="t">
            <a:normAutofit/>
          </a:bodyPr>
          <a:lstStyle/>
          <a:p>
            <a:pPr>
              <a:lnSpc>
                <a:spcPct val="90000"/>
              </a:lnSpc>
            </a:pPr>
            <a:r>
              <a:rPr lang="en-US" sz="3100" dirty="0"/>
              <a:t>Hyatt Hotels – Corporate Responsibility towards sustainability &amp; circular economy </a:t>
            </a:r>
            <a:r>
              <a:rPr lang="en-US" sz="1100" dirty="0"/>
              <a:t>(Ref9)</a:t>
            </a:r>
            <a:endParaRPr lang="en-GB" sz="1100" dirty="0"/>
          </a:p>
        </p:txBody>
      </p:sp>
      <p:pic>
        <p:nvPicPr>
          <p:cNvPr id="5" name="Content Placeholder 4" descr="A picture containing object, clock, ball, red&#10;&#10;Description automatically generated">
            <a:extLst>
              <a:ext uri="{FF2B5EF4-FFF2-40B4-BE49-F238E27FC236}">
                <a16:creationId xmlns:a16="http://schemas.microsoft.com/office/drawing/2014/main" id="{45793BE0-6C51-4A3A-B3A2-17E6110671C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17474" y="2159331"/>
            <a:ext cx="2915973" cy="1214988"/>
          </a:xfrm>
          <a:prstGeom prst="rect">
            <a:avLst/>
          </a:prstGeom>
        </p:spPr>
      </p:pic>
      <p:graphicFrame>
        <p:nvGraphicFramePr>
          <p:cNvPr id="7" name="Diagram 6">
            <a:extLst>
              <a:ext uri="{FF2B5EF4-FFF2-40B4-BE49-F238E27FC236}">
                <a16:creationId xmlns:a16="http://schemas.microsoft.com/office/drawing/2014/main" id="{86B00CED-1280-4223-8585-4738E1398664}"/>
              </a:ext>
            </a:extLst>
          </p:cNvPr>
          <p:cNvGraphicFramePr/>
          <p:nvPr>
            <p:extLst>
              <p:ext uri="{D42A27DB-BD31-4B8C-83A1-F6EECF244321}">
                <p14:modId xmlns:p14="http://schemas.microsoft.com/office/powerpoint/2010/main" val="3888178627"/>
              </p:ext>
            </p:extLst>
          </p:nvPr>
        </p:nvGraphicFramePr>
        <p:xfrm>
          <a:off x="4063160" y="2160589"/>
          <a:ext cx="5207839"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090FB84E-B82D-43E8-9D12-9C8C3A938E6B}"/>
              </a:ext>
            </a:extLst>
          </p:cNvPr>
          <p:cNvSpPr txBox="1"/>
          <p:nvPr/>
        </p:nvSpPr>
        <p:spPr>
          <a:xfrm>
            <a:off x="677334" y="3719945"/>
            <a:ext cx="4263543" cy="646331"/>
          </a:xfrm>
          <a:prstGeom prst="rect">
            <a:avLst/>
          </a:prstGeom>
          <a:noFill/>
        </p:spPr>
        <p:txBody>
          <a:bodyPr wrap="square" rtlCol="0">
            <a:spAutoFit/>
          </a:bodyPr>
          <a:lstStyle/>
          <a:p>
            <a:r>
              <a:rPr lang="en-GB" dirty="0"/>
              <a:t>Hyatt classifies its sustainable development goals into five categories. </a:t>
            </a:r>
          </a:p>
        </p:txBody>
      </p:sp>
    </p:spTree>
    <p:extLst>
      <p:ext uri="{BB962C8B-B14F-4D97-AF65-F5344CB8AC3E}">
        <p14:creationId xmlns:p14="http://schemas.microsoft.com/office/powerpoint/2010/main" val="27867290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E9985-8B8C-4EEB-B45D-95D5DBF93CD4}"/>
              </a:ext>
            </a:extLst>
          </p:cNvPr>
          <p:cNvSpPr>
            <a:spLocks noGrp="1"/>
          </p:cNvSpPr>
          <p:nvPr>
            <p:ph type="title"/>
          </p:nvPr>
        </p:nvSpPr>
        <p:spPr>
          <a:xfrm>
            <a:off x="677334" y="609600"/>
            <a:ext cx="8596668" cy="1320800"/>
          </a:xfrm>
        </p:spPr>
        <p:txBody>
          <a:bodyPr anchor="t">
            <a:normAutofit/>
          </a:bodyPr>
          <a:lstStyle/>
          <a:p>
            <a:pPr>
              <a:lnSpc>
                <a:spcPct val="90000"/>
              </a:lnSpc>
            </a:pPr>
            <a:r>
              <a:rPr lang="en-US" sz="3100" dirty="0"/>
              <a:t>Hyatt Hotels – Corporate Responsibility towards sustainability &amp; circular economy </a:t>
            </a:r>
            <a:r>
              <a:rPr lang="en-US" sz="1100" dirty="0"/>
              <a:t>(Ref9)</a:t>
            </a:r>
            <a:endParaRPr lang="en-GB" sz="1100" dirty="0"/>
          </a:p>
        </p:txBody>
      </p:sp>
      <p:pic>
        <p:nvPicPr>
          <p:cNvPr id="5" name="Content Placeholder 4" descr="A picture containing object, clock, ball, red&#10;&#10;Description automatically generated">
            <a:extLst>
              <a:ext uri="{FF2B5EF4-FFF2-40B4-BE49-F238E27FC236}">
                <a16:creationId xmlns:a16="http://schemas.microsoft.com/office/drawing/2014/main" id="{45793BE0-6C51-4A3A-B3A2-17E6110671C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01739" y="1748891"/>
            <a:ext cx="2897577" cy="1207323"/>
          </a:xfrm>
          <a:prstGeom prst="rect">
            <a:avLst/>
          </a:prstGeom>
        </p:spPr>
      </p:pic>
      <p:sp>
        <p:nvSpPr>
          <p:cNvPr id="3" name="TextBox 2">
            <a:extLst>
              <a:ext uri="{FF2B5EF4-FFF2-40B4-BE49-F238E27FC236}">
                <a16:creationId xmlns:a16="http://schemas.microsoft.com/office/drawing/2014/main" id="{D884A1E6-04E2-47F8-9F4B-98F9C2C2E5E9}"/>
              </a:ext>
            </a:extLst>
          </p:cNvPr>
          <p:cNvSpPr txBox="1"/>
          <p:nvPr/>
        </p:nvSpPr>
        <p:spPr>
          <a:xfrm>
            <a:off x="623455" y="1979468"/>
            <a:ext cx="8385463" cy="4524315"/>
          </a:xfrm>
          <a:prstGeom prst="rect">
            <a:avLst/>
          </a:prstGeom>
          <a:noFill/>
        </p:spPr>
        <p:txBody>
          <a:bodyPr wrap="square" rtlCol="0">
            <a:spAutoFit/>
          </a:bodyPr>
          <a:lstStyle/>
          <a:p>
            <a:r>
              <a:rPr lang="en-GB" b="1" u="sng" dirty="0"/>
              <a:t>Communities:</a:t>
            </a:r>
          </a:p>
          <a:p>
            <a:pPr marL="285750" indent="-285750">
              <a:buFont typeface="Arial" panose="020B0604020202020204" pitchFamily="34" charset="0"/>
              <a:buChar char="•"/>
            </a:pPr>
            <a:r>
              <a:rPr lang="en-GB" dirty="0"/>
              <a:t>Creating Opportunities for People to Thrive</a:t>
            </a:r>
          </a:p>
          <a:p>
            <a:pPr marL="285750" indent="-285750">
              <a:buFont typeface="Arial" panose="020B0604020202020204" pitchFamily="34" charset="0"/>
              <a:buChar char="•"/>
            </a:pPr>
            <a:r>
              <a:rPr lang="en-GB" dirty="0"/>
              <a:t>Investing in and Volunteering to Vitalize Communities</a:t>
            </a:r>
          </a:p>
          <a:p>
            <a:pPr marL="285750" indent="-285750">
              <a:buFont typeface="Arial" panose="020B0604020202020204" pitchFamily="34" charset="0"/>
              <a:buChar char="•"/>
            </a:pPr>
            <a:r>
              <a:rPr lang="en-GB" dirty="0"/>
              <a:t>Empowering Hotels to Drive Local Solutions</a:t>
            </a:r>
          </a:p>
          <a:p>
            <a:pPr marL="285750" indent="-285750">
              <a:buFont typeface="Arial" panose="020B0604020202020204" pitchFamily="34" charset="0"/>
              <a:buChar char="•"/>
            </a:pPr>
            <a:r>
              <a:rPr lang="en-GB" dirty="0"/>
              <a:t>Helping People Start Careers</a:t>
            </a:r>
          </a:p>
          <a:p>
            <a:pPr marL="285750" indent="-285750">
              <a:buFont typeface="Arial" panose="020B0604020202020204" pitchFamily="34" charset="0"/>
              <a:buChar char="•"/>
            </a:pPr>
            <a:r>
              <a:rPr lang="en-GB" dirty="0"/>
              <a:t>Helping Communities Recover from Disasters</a:t>
            </a:r>
          </a:p>
          <a:p>
            <a:r>
              <a:rPr lang="en-GB" b="1" u="sng" dirty="0"/>
              <a:t>Our Planet:</a:t>
            </a:r>
          </a:p>
          <a:p>
            <a:pPr marL="285750" indent="-285750">
              <a:buFont typeface="Arial" panose="020B0604020202020204" pitchFamily="34" charset="0"/>
              <a:buChar char="•"/>
            </a:pPr>
            <a:r>
              <a:rPr lang="en-GB" dirty="0"/>
              <a:t>Setting Goals to Tackle Environmental Challenges - reducing energy and water consumption and greenhouse gas (GHG) emissions at our hotels, recycling and waste reduction, supply chain sustainability, and building efficiency</a:t>
            </a:r>
          </a:p>
          <a:p>
            <a:pPr marL="285750" indent="-285750">
              <a:buFont typeface="Arial" panose="020B0604020202020204" pitchFamily="34" charset="0"/>
              <a:buChar char="•"/>
            </a:pPr>
            <a:r>
              <a:rPr lang="en-GB" dirty="0"/>
              <a:t>Using Data to Drive Performance</a:t>
            </a:r>
          </a:p>
          <a:p>
            <a:pPr marL="285750" indent="-285750">
              <a:buFont typeface="Arial" panose="020B0604020202020204" pitchFamily="34" charset="0"/>
              <a:buChar char="•"/>
            </a:pPr>
            <a:r>
              <a:rPr lang="en-GB" dirty="0"/>
              <a:t>Identifying and Planning Solutions</a:t>
            </a:r>
          </a:p>
          <a:p>
            <a:pPr marL="285750" indent="-285750">
              <a:buFont typeface="Arial" panose="020B0604020202020204" pitchFamily="34" charset="0"/>
              <a:buChar char="•"/>
            </a:pPr>
            <a:r>
              <a:rPr lang="en-GB" dirty="0"/>
              <a:t>Tackling Waste</a:t>
            </a:r>
          </a:p>
          <a:p>
            <a:pPr marL="285750" indent="-285750">
              <a:buFont typeface="Arial" panose="020B0604020202020204" pitchFamily="34" charset="0"/>
              <a:buChar char="•"/>
            </a:pPr>
            <a:r>
              <a:rPr lang="en-GB" dirty="0"/>
              <a:t>Building More Sustainably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1191899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E9985-8B8C-4EEB-B45D-95D5DBF93CD4}"/>
              </a:ext>
            </a:extLst>
          </p:cNvPr>
          <p:cNvSpPr>
            <a:spLocks noGrp="1"/>
          </p:cNvSpPr>
          <p:nvPr>
            <p:ph type="title"/>
          </p:nvPr>
        </p:nvSpPr>
        <p:spPr>
          <a:xfrm>
            <a:off x="677334" y="609600"/>
            <a:ext cx="8596668" cy="1320800"/>
          </a:xfrm>
        </p:spPr>
        <p:txBody>
          <a:bodyPr anchor="t">
            <a:normAutofit/>
          </a:bodyPr>
          <a:lstStyle/>
          <a:p>
            <a:pPr>
              <a:lnSpc>
                <a:spcPct val="90000"/>
              </a:lnSpc>
            </a:pPr>
            <a:r>
              <a:rPr lang="en-US" sz="3100" dirty="0"/>
              <a:t>Hyatt Hotels – Corporate Responsibility towards sustainability &amp; circular economy </a:t>
            </a:r>
            <a:r>
              <a:rPr lang="en-US" sz="1100" dirty="0"/>
              <a:t>(Ref9)</a:t>
            </a:r>
            <a:endParaRPr lang="en-GB" sz="1100" dirty="0"/>
          </a:p>
        </p:txBody>
      </p:sp>
      <p:pic>
        <p:nvPicPr>
          <p:cNvPr id="5" name="Content Placeholder 4" descr="A picture containing object, clock, ball, red&#10;&#10;Description automatically generated">
            <a:extLst>
              <a:ext uri="{FF2B5EF4-FFF2-40B4-BE49-F238E27FC236}">
                <a16:creationId xmlns:a16="http://schemas.microsoft.com/office/drawing/2014/main" id="{45793BE0-6C51-4A3A-B3A2-17E6110671C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01739" y="1748891"/>
            <a:ext cx="2897577" cy="1207323"/>
          </a:xfrm>
          <a:prstGeom prst="rect">
            <a:avLst/>
          </a:prstGeom>
        </p:spPr>
      </p:pic>
      <p:sp>
        <p:nvSpPr>
          <p:cNvPr id="3" name="TextBox 2">
            <a:extLst>
              <a:ext uri="{FF2B5EF4-FFF2-40B4-BE49-F238E27FC236}">
                <a16:creationId xmlns:a16="http://schemas.microsoft.com/office/drawing/2014/main" id="{D884A1E6-04E2-47F8-9F4B-98F9C2C2E5E9}"/>
              </a:ext>
            </a:extLst>
          </p:cNvPr>
          <p:cNvSpPr txBox="1"/>
          <p:nvPr/>
        </p:nvSpPr>
        <p:spPr>
          <a:xfrm>
            <a:off x="623455" y="1979468"/>
            <a:ext cx="8385463" cy="3416320"/>
          </a:xfrm>
          <a:prstGeom prst="rect">
            <a:avLst/>
          </a:prstGeom>
          <a:noFill/>
        </p:spPr>
        <p:txBody>
          <a:bodyPr wrap="square" rtlCol="0">
            <a:spAutoFit/>
          </a:bodyPr>
          <a:lstStyle/>
          <a:p>
            <a:r>
              <a:rPr lang="en-GB" b="1" u="sng" dirty="0"/>
              <a:t>Our People:</a:t>
            </a:r>
          </a:p>
          <a:p>
            <a:pPr marL="285750" indent="-285750">
              <a:buFont typeface="Arial" panose="020B0604020202020204" pitchFamily="34" charset="0"/>
              <a:buChar char="•"/>
            </a:pPr>
            <a:r>
              <a:rPr lang="en-GB" dirty="0"/>
              <a:t>Working as a Hyatt Family</a:t>
            </a:r>
          </a:p>
          <a:p>
            <a:pPr marL="285750" indent="-285750">
              <a:buFont typeface="Arial" panose="020B0604020202020204" pitchFamily="34" charset="0"/>
              <a:buChar char="•"/>
            </a:pPr>
            <a:r>
              <a:rPr lang="en-GB" dirty="0"/>
              <a:t>Promoting Holistic Well-Being</a:t>
            </a:r>
          </a:p>
          <a:p>
            <a:pPr marL="285750" indent="-285750">
              <a:buFont typeface="Arial" panose="020B0604020202020204" pitchFamily="34" charset="0"/>
              <a:buChar char="•"/>
            </a:pPr>
            <a:r>
              <a:rPr lang="en-GB" dirty="0"/>
              <a:t>Supporting Safety and Mutual Respect for All</a:t>
            </a:r>
          </a:p>
          <a:p>
            <a:pPr marL="285750" indent="-285750">
              <a:buFont typeface="Arial" panose="020B0604020202020204" pitchFamily="34" charset="0"/>
              <a:buChar char="•"/>
            </a:pPr>
            <a:r>
              <a:rPr lang="en-GB" dirty="0"/>
              <a:t>Embracing Inclusion and Diversity in Every Way</a:t>
            </a:r>
          </a:p>
          <a:p>
            <a:pPr marL="285750" indent="-285750">
              <a:buFont typeface="Arial" panose="020B0604020202020204" pitchFamily="34" charset="0"/>
              <a:buChar char="•"/>
            </a:pPr>
            <a:r>
              <a:rPr lang="en-GB" dirty="0"/>
              <a:t>Supporting Families</a:t>
            </a:r>
          </a:p>
          <a:p>
            <a:r>
              <a:rPr lang="en-GB" b="1" u="sng" dirty="0"/>
              <a:t>Human Rights:</a:t>
            </a:r>
          </a:p>
          <a:p>
            <a:pPr marL="285750" indent="-285750">
              <a:buFont typeface="Arial" panose="020B0604020202020204" pitchFamily="34" charset="0"/>
              <a:buChar char="•"/>
            </a:pPr>
            <a:r>
              <a:rPr lang="en-GB" dirty="0"/>
              <a:t>Respecting Human Rights</a:t>
            </a:r>
          </a:p>
          <a:p>
            <a:pPr marL="285750" indent="-285750">
              <a:buFont typeface="Arial" panose="020B0604020202020204" pitchFamily="34" charset="0"/>
              <a:buChar char="•"/>
            </a:pPr>
            <a:r>
              <a:rPr lang="en-GB" dirty="0"/>
              <a:t>Combating Human Trafficking</a:t>
            </a:r>
          </a:p>
          <a:p>
            <a:pPr marL="285750" indent="-285750">
              <a:buFont typeface="Arial" panose="020B0604020202020204" pitchFamily="34" charset="0"/>
              <a:buChar char="•"/>
            </a:pPr>
            <a:r>
              <a:rPr lang="en-GB" dirty="0"/>
              <a:t>Training Colleagues on Making a Difference</a:t>
            </a:r>
          </a:p>
          <a:p>
            <a:pPr marL="285750" indent="-285750">
              <a:buFont typeface="Arial" panose="020B0604020202020204" pitchFamily="34" charset="0"/>
              <a:buChar char="•"/>
            </a:pPr>
            <a:r>
              <a:rPr lang="en-GB" dirty="0"/>
              <a:t>Helping Vulnerable Young Adults and Survivors</a:t>
            </a:r>
          </a:p>
          <a:p>
            <a:pPr marL="285750" indent="-285750">
              <a:buFont typeface="Arial" panose="020B0604020202020204" pitchFamily="34" charset="0"/>
              <a:buChar char="•"/>
            </a:pPr>
            <a:r>
              <a:rPr lang="en-GB" dirty="0"/>
              <a:t>Uniting the Tourism Industry</a:t>
            </a:r>
          </a:p>
        </p:txBody>
      </p:sp>
    </p:spTree>
    <p:extLst>
      <p:ext uri="{BB962C8B-B14F-4D97-AF65-F5344CB8AC3E}">
        <p14:creationId xmlns:p14="http://schemas.microsoft.com/office/powerpoint/2010/main" val="2656311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E9985-8B8C-4EEB-B45D-95D5DBF93CD4}"/>
              </a:ext>
            </a:extLst>
          </p:cNvPr>
          <p:cNvSpPr>
            <a:spLocks noGrp="1"/>
          </p:cNvSpPr>
          <p:nvPr>
            <p:ph type="title"/>
          </p:nvPr>
        </p:nvSpPr>
        <p:spPr>
          <a:xfrm>
            <a:off x="677334" y="609600"/>
            <a:ext cx="8596668" cy="1320800"/>
          </a:xfrm>
        </p:spPr>
        <p:txBody>
          <a:bodyPr anchor="t">
            <a:normAutofit/>
          </a:bodyPr>
          <a:lstStyle/>
          <a:p>
            <a:pPr>
              <a:lnSpc>
                <a:spcPct val="90000"/>
              </a:lnSpc>
            </a:pPr>
            <a:r>
              <a:rPr lang="en-US" sz="3100" dirty="0"/>
              <a:t>Hyatt Hotels – Corporate Responsibility towards sustainability &amp; circular economy </a:t>
            </a:r>
            <a:r>
              <a:rPr lang="en-US" sz="1100" dirty="0"/>
              <a:t>(Ref9)</a:t>
            </a:r>
            <a:endParaRPr lang="en-GB" sz="1100" dirty="0"/>
          </a:p>
        </p:txBody>
      </p:sp>
      <p:pic>
        <p:nvPicPr>
          <p:cNvPr id="5" name="Content Placeholder 4" descr="A picture containing object, clock, ball, red&#10;&#10;Description automatically generated">
            <a:extLst>
              <a:ext uri="{FF2B5EF4-FFF2-40B4-BE49-F238E27FC236}">
                <a16:creationId xmlns:a16="http://schemas.microsoft.com/office/drawing/2014/main" id="{45793BE0-6C51-4A3A-B3A2-17E6110671C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01739" y="1748891"/>
            <a:ext cx="2897577" cy="1207323"/>
          </a:xfrm>
          <a:prstGeom prst="rect">
            <a:avLst/>
          </a:prstGeom>
        </p:spPr>
      </p:pic>
      <p:sp>
        <p:nvSpPr>
          <p:cNvPr id="3" name="TextBox 2">
            <a:extLst>
              <a:ext uri="{FF2B5EF4-FFF2-40B4-BE49-F238E27FC236}">
                <a16:creationId xmlns:a16="http://schemas.microsoft.com/office/drawing/2014/main" id="{D884A1E6-04E2-47F8-9F4B-98F9C2C2E5E9}"/>
              </a:ext>
            </a:extLst>
          </p:cNvPr>
          <p:cNvSpPr txBox="1"/>
          <p:nvPr/>
        </p:nvSpPr>
        <p:spPr>
          <a:xfrm>
            <a:off x="623455" y="1979468"/>
            <a:ext cx="8385463" cy="4247317"/>
          </a:xfrm>
          <a:prstGeom prst="rect">
            <a:avLst/>
          </a:prstGeom>
          <a:noFill/>
        </p:spPr>
        <p:txBody>
          <a:bodyPr wrap="square" rtlCol="0">
            <a:spAutoFit/>
          </a:bodyPr>
          <a:lstStyle/>
          <a:p>
            <a:r>
              <a:rPr lang="en-GB" b="1" u="sng" dirty="0"/>
              <a:t>Responsible Sourcing:</a:t>
            </a:r>
          </a:p>
          <a:p>
            <a:pPr marL="285750" indent="-285750">
              <a:buFont typeface="Arial" panose="020B0604020202020204" pitchFamily="34" charset="0"/>
              <a:buChar char="•"/>
            </a:pPr>
            <a:r>
              <a:rPr lang="en-GB" dirty="0"/>
              <a:t>Striving for Broader Impact</a:t>
            </a:r>
          </a:p>
          <a:p>
            <a:pPr marL="285750" indent="-285750">
              <a:buFont typeface="Arial" panose="020B0604020202020204" pitchFamily="34" charset="0"/>
              <a:buChar char="•"/>
            </a:pPr>
            <a:r>
              <a:rPr lang="en-GB" dirty="0"/>
              <a:t>Sourcing their Food Thoughtfully</a:t>
            </a:r>
          </a:p>
          <a:p>
            <a:pPr marL="285750" indent="-285750">
              <a:buFont typeface="Arial" panose="020B0604020202020204" pitchFamily="34" charset="0"/>
              <a:buChar char="•"/>
            </a:pPr>
            <a:r>
              <a:rPr lang="en-GB" dirty="0"/>
              <a:t>Supporting Animal Welfare</a:t>
            </a:r>
          </a:p>
          <a:p>
            <a:pPr marL="285750" indent="-285750">
              <a:buFont typeface="Arial" panose="020B0604020202020204" pitchFamily="34" charset="0"/>
              <a:buChar char="•"/>
            </a:pPr>
            <a:r>
              <a:rPr lang="en-GB" dirty="0"/>
              <a:t>Building Smarter, Greener Hotels</a:t>
            </a:r>
          </a:p>
          <a:p>
            <a:pPr marL="285750" indent="-285750">
              <a:buFont typeface="Arial" panose="020B0604020202020204" pitchFamily="34" charset="0"/>
              <a:buChar char="•"/>
            </a:pPr>
            <a:r>
              <a:rPr lang="en-GB" dirty="0"/>
              <a:t>Understanding their Supply Chain</a:t>
            </a:r>
          </a:p>
          <a:p>
            <a:pPr marL="285750" indent="-285750">
              <a:buFont typeface="Arial" panose="020B0604020202020204" pitchFamily="34" charset="0"/>
              <a:buChar char="•"/>
            </a:pPr>
            <a:r>
              <a:rPr lang="en-GB" dirty="0"/>
              <a:t>Collaborating with Suppliers</a:t>
            </a:r>
          </a:p>
          <a:p>
            <a:pPr marL="285750" indent="-285750">
              <a:buFont typeface="Arial" panose="020B0604020202020204" pitchFamily="34" charset="0"/>
              <a:buChar char="•"/>
            </a:pPr>
            <a:r>
              <a:rPr lang="en-GB" dirty="0"/>
              <a:t>Building Inclusivity</a:t>
            </a:r>
          </a:p>
          <a:p>
            <a:pPr marL="285750" indent="-285750">
              <a:buFont typeface="Arial" panose="020B0604020202020204" pitchFamily="34" charset="0"/>
              <a:buChar char="•"/>
            </a:pPr>
            <a:endParaRPr lang="en-GB" dirty="0"/>
          </a:p>
          <a:p>
            <a:r>
              <a:rPr lang="en-GB" b="1" u="sng" dirty="0"/>
              <a:t>Responsible Seafood:</a:t>
            </a:r>
          </a:p>
          <a:p>
            <a:pPr marL="285750" indent="-285750">
              <a:buFont typeface="Arial" panose="020B0604020202020204" pitchFamily="34" charset="0"/>
              <a:buChar char="•"/>
            </a:pPr>
            <a:r>
              <a:rPr lang="en-GB" dirty="0"/>
              <a:t>Protecting the Future of Seafood</a:t>
            </a:r>
          </a:p>
          <a:p>
            <a:pPr marL="285750" indent="-285750">
              <a:buFont typeface="Arial" panose="020B0604020202020204" pitchFamily="34" charset="0"/>
              <a:buChar char="•"/>
            </a:pPr>
            <a:r>
              <a:rPr lang="en-GB" dirty="0"/>
              <a:t>Pioneering Sustainable Seafood in the Hospitality Industry</a:t>
            </a:r>
          </a:p>
          <a:p>
            <a:pPr marL="285750" indent="-285750">
              <a:buFont typeface="Arial" panose="020B0604020202020204" pitchFamily="34" charset="0"/>
              <a:buChar char="•"/>
            </a:pPr>
            <a:r>
              <a:rPr lang="en-GB" dirty="0"/>
              <a:t>Increasing Sustainable Options</a:t>
            </a:r>
          </a:p>
          <a:p>
            <a:pPr marL="285750" indent="-285750">
              <a:buFont typeface="Arial" panose="020B0604020202020204" pitchFamily="34" charset="0"/>
              <a:buChar char="•"/>
            </a:pPr>
            <a:r>
              <a:rPr lang="en-GB" dirty="0"/>
              <a:t>Raising Awareness of Endangered Species</a:t>
            </a:r>
          </a:p>
          <a:p>
            <a:endParaRPr lang="en-GB" dirty="0"/>
          </a:p>
        </p:txBody>
      </p:sp>
    </p:spTree>
    <p:extLst>
      <p:ext uri="{BB962C8B-B14F-4D97-AF65-F5344CB8AC3E}">
        <p14:creationId xmlns:p14="http://schemas.microsoft.com/office/powerpoint/2010/main" val="1533585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ADF62-172D-4096-995C-938765E8B64D}"/>
              </a:ext>
            </a:extLst>
          </p:cNvPr>
          <p:cNvSpPr>
            <a:spLocks noGrp="1"/>
          </p:cNvSpPr>
          <p:nvPr>
            <p:ph type="title"/>
          </p:nvPr>
        </p:nvSpPr>
        <p:spPr>
          <a:xfrm>
            <a:off x="677334" y="609600"/>
            <a:ext cx="8596668" cy="1320800"/>
          </a:xfrm>
        </p:spPr>
        <p:txBody>
          <a:bodyPr vert="horz" lIns="91440" tIns="45720" rIns="91440" bIns="45720" rtlCol="0" anchor="t">
            <a:normAutofit/>
          </a:bodyPr>
          <a:lstStyle/>
          <a:p>
            <a:pPr>
              <a:lnSpc>
                <a:spcPct val="90000"/>
              </a:lnSpc>
            </a:pPr>
            <a:r>
              <a:rPr lang="en-US" sz="2800" dirty="0"/>
              <a:t>Hilton Hotels – Corporate Responsibility towards sustainability &amp; circular economy </a:t>
            </a:r>
            <a:r>
              <a:rPr lang="en-US" sz="1100" dirty="0"/>
              <a:t>(Ref10)</a:t>
            </a:r>
          </a:p>
        </p:txBody>
      </p:sp>
      <p:sp>
        <p:nvSpPr>
          <p:cNvPr id="5" name="Content Placeholder 4">
            <a:extLst>
              <a:ext uri="{FF2B5EF4-FFF2-40B4-BE49-F238E27FC236}">
                <a16:creationId xmlns:a16="http://schemas.microsoft.com/office/drawing/2014/main" id="{7EADD43E-9172-419D-B63F-146EF0C5E864}"/>
              </a:ext>
            </a:extLst>
          </p:cNvPr>
          <p:cNvSpPr>
            <a:spLocks noGrp="1"/>
          </p:cNvSpPr>
          <p:nvPr>
            <p:ph idx="1"/>
          </p:nvPr>
        </p:nvSpPr>
        <p:spPr>
          <a:xfrm>
            <a:off x="6336287" y="2160589"/>
            <a:ext cx="2934714" cy="3880773"/>
          </a:xfrm>
        </p:spPr>
        <p:txBody>
          <a:bodyPr>
            <a:normAutofit/>
          </a:bodyPr>
          <a:lstStyle/>
          <a:p>
            <a:pPr marL="0" indent="0">
              <a:buNone/>
            </a:pPr>
            <a:r>
              <a:rPr lang="en-GB" dirty="0"/>
              <a:t>Hilton has over 5600 managed &amp; franchised hotels and resorts in over 570 locations across the world. It claims to be the first major hotel company to launch science-based targets to reduce greenhouse gas emissions, in line with the Paris Agreement, and to commit to sending zero soap to landfill by 2030. </a:t>
            </a:r>
          </a:p>
        </p:txBody>
      </p:sp>
      <p:pic>
        <p:nvPicPr>
          <p:cNvPr id="4" name="Picture 3" descr="A large building&#10;&#10;Description automatically generated">
            <a:extLst>
              <a:ext uri="{FF2B5EF4-FFF2-40B4-BE49-F238E27FC236}">
                <a16:creationId xmlns:a16="http://schemas.microsoft.com/office/drawing/2014/main" id="{8A1B554F-14AF-46E2-BE1D-3BDD282080A0}"/>
              </a:ext>
            </a:extLst>
          </p:cNvPr>
          <p:cNvPicPr>
            <a:picLocks noChangeAspect="1"/>
          </p:cNvPicPr>
          <p:nvPr/>
        </p:nvPicPr>
        <p:blipFill rotWithShape="1">
          <a:blip r:embed="rId2">
            <a:extLst>
              <a:ext uri="{28A0092B-C50C-407E-A947-70E740481C1C}">
                <a14:useLocalDpi xmlns:a14="http://schemas.microsoft.com/office/drawing/2010/main" val="0"/>
              </a:ext>
            </a:extLst>
          </a:blip>
          <a:srcRect l="4043" r="3333"/>
          <a:stretch/>
        </p:blipFill>
        <p:spPr>
          <a:xfrm>
            <a:off x="677334" y="2159331"/>
            <a:ext cx="5423429" cy="3882362"/>
          </a:xfrm>
          <a:prstGeom prst="rect">
            <a:avLst/>
          </a:prstGeom>
        </p:spPr>
      </p:pic>
    </p:spTree>
    <p:extLst>
      <p:ext uri="{BB962C8B-B14F-4D97-AF65-F5344CB8AC3E}">
        <p14:creationId xmlns:p14="http://schemas.microsoft.com/office/powerpoint/2010/main" val="37881206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E9985-8B8C-4EEB-B45D-95D5DBF93CD4}"/>
              </a:ext>
            </a:extLst>
          </p:cNvPr>
          <p:cNvSpPr>
            <a:spLocks noGrp="1"/>
          </p:cNvSpPr>
          <p:nvPr>
            <p:ph type="title"/>
          </p:nvPr>
        </p:nvSpPr>
        <p:spPr>
          <a:xfrm>
            <a:off x="677334" y="609600"/>
            <a:ext cx="8596668" cy="1320800"/>
          </a:xfrm>
        </p:spPr>
        <p:txBody>
          <a:bodyPr vert="horz" lIns="91440" tIns="45720" rIns="91440" bIns="45720" rtlCol="0" anchor="t">
            <a:normAutofit/>
          </a:bodyPr>
          <a:lstStyle/>
          <a:p>
            <a:pPr>
              <a:lnSpc>
                <a:spcPct val="90000"/>
              </a:lnSpc>
            </a:pPr>
            <a:r>
              <a:rPr lang="en-US" sz="2800" dirty="0"/>
              <a:t>Hilton Hotels – Corporate Responsibility towards sustainability &amp; circular economy </a:t>
            </a:r>
            <a:r>
              <a:rPr lang="en-US" sz="1100" dirty="0"/>
              <a:t>(Ref10)</a:t>
            </a:r>
          </a:p>
        </p:txBody>
      </p:sp>
      <p:sp>
        <p:nvSpPr>
          <p:cNvPr id="8" name="TextBox 7">
            <a:extLst>
              <a:ext uri="{FF2B5EF4-FFF2-40B4-BE49-F238E27FC236}">
                <a16:creationId xmlns:a16="http://schemas.microsoft.com/office/drawing/2014/main" id="{090FB84E-B82D-43E8-9D12-9C8C3A938E6B}"/>
              </a:ext>
            </a:extLst>
          </p:cNvPr>
          <p:cNvSpPr txBox="1"/>
          <p:nvPr/>
        </p:nvSpPr>
        <p:spPr>
          <a:xfrm>
            <a:off x="677334" y="2160589"/>
            <a:ext cx="3957349" cy="374932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dirty="0">
                <a:solidFill>
                  <a:schemeClr val="tx1">
                    <a:lumMod val="75000"/>
                    <a:lumOff val="25000"/>
                  </a:schemeClr>
                </a:solidFill>
              </a:rPr>
              <a:t>Hilton states Travel with Purpose is their corporate responsibility strategy to redefine and advance sustainable travel globally. By 2030, it plans to double their investment in social impact and reduce their environmental footprint in half.</a:t>
            </a:r>
          </a:p>
        </p:txBody>
      </p:sp>
      <p:pic>
        <p:nvPicPr>
          <p:cNvPr id="11" name="Picture 10" descr="A picture containing food, drawing&#10;&#10;Description automatically generated">
            <a:extLst>
              <a:ext uri="{FF2B5EF4-FFF2-40B4-BE49-F238E27FC236}">
                <a16:creationId xmlns:a16="http://schemas.microsoft.com/office/drawing/2014/main" id="{5EF2F011-8198-4DB6-B3CB-59C0720EC5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7137" y="2159331"/>
            <a:ext cx="4204989" cy="2869904"/>
          </a:xfrm>
          <a:prstGeom prst="rect">
            <a:avLst/>
          </a:prstGeom>
        </p:spPr>
      </p:pic>
    </p:spTree>
    <p:extLst>
      <p:ext uri="{BB962C8B-B14F-4D97-AF65-F5344CB8AC3E}">
        <p14:creationId xmlns:p14="http://schemas.microsoft.com/office/powerpoint/2010/main" val="3731505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E9985-8B8C-4EEB-B45D-95D5DBF93CD4}"/>
              </a:ext>
            </a:extLst>
          </p:cNvPr>
          <p:cNvSpPr>
            <a:spLocks noGrp="1"/>
          </p:cNvSpPr>
          <p:nvPr>
            <p:ph type="title"/>
          </p:nvPr>
        </p:nvSpPr>
        <p:spPr>
          <a:xfrm>
            <a:off x="677334" y="609600"/>
            <a:ext cx="8596668" cy="1320800"/>
          </a:xfrm>
        </p:spPr>
        <p:txBody>
          <a:bodyPr vert="horz" lIns="91440" tIns="45720" rIns="91440" bIns="45720" rtlCol="0" anchor="t">
            <a:normAutofit/>
          </a:bodyPr>
          <a:lstStyle/>
          <a:p>
            <a:pPr>
              <a:lnSpc>
                <a:spcPct val="90000"/>
              </a:lnSpc>
            </a:pPr>
            <a:r>
              <a:rPr lang="en-US" sz="2800" dirty="0"/>
              <a:t>Hilton Hotels – Corporate Responsibility towards sustainability &amp; circular economy </a:t>
            </a:r>
            <a:r>
              <a:rPr lang="en-US" sz="1100" dirty="0"/>
              <a:t>(Ref10)</a:t>
            </a:r>
          </a:p>
        </p:txBody>
      </p:sp>
      <p:pic>
        <p:nvPicPr>
          <p:cNvPr id="11" name="Picture 10" descr="A picture containing food, drawing&#10;&#10;Description automatically generated">
            <a:extLst>
              <a:ext uri="{FF2B5EF4-FFF2-40B4-BE49-F238E27FC236}">
                <a16:creationId xmlns:a16="http://schemas.microsoft.com/office/drawing/2014/main" id="{5EF2F011-8198-4DB6-B3CB-59C0720EC5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92633" y="1107581"/>
            <a:ext cx="2411190" cy="1645637"/>
          </a:xfrm>
          <a:prstGeom prst="rect">
            <a:avLst/>
          </a:prstGeom>
        </p:spPr>
      </p:pic>
      <p:graphicFrame>
        <p:nvGraphicFramePr>
          <p:cNvPr id="3" name="Diagram 2">
            <a:extLst>
              <a:ext uri="{FF2B5EF4-FFF2-40B4-BE49-F238E27FC236}">
                <a16:creationId xmlns:a16="http://schemas.microsoft.com/office/drawing/2014/main" id="{33598332-7D7A-484F-A198-0CC895BDB3FC}"/>
              </a:ext>
            </a:extLst>
          </p:cNvPr>
          <p:cNvGraphicFramePr/>
          <p:nvPr>
            <p:extLst>
              <p:ext uri="{D42A27DB-BD31-4B8C-83A1-F6EECF244321}">
                <p14:modId xmlns:p14="http://schemas.microsoft.com/office/powerpoint/2010/main" val="2394701807"/>
              </p:ext>
            </p:extLst>
          </p:nvPr>
        </p:nvGraphicFramePr>
        <p:xfrm>
          <a:off x="727941" y="2428381"/>
          <a:ext cx="7018482" cy="41069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EF4756F-0CA2-4EEA-9CF4-91975B6ECCFE}"/>
              </a:ext>
            </a:extLst>
          </p:cNvPr>
          <p:cNvSpPr txBox="1"/>
          <p:nvPr/>
        </p:nvSpPr>
        <p:spPr>
          <a:xfrm>
            <a:off x="789709" y="1574223"/>
            <a:ext cx="6125441" cy="646331"/>
          </a:xfrm>
          <a:prstGeom prst="rect">
            <a:avLst/>
          </a:prstGeom>
          <a:noFill/>
        </p:spPr>
        <p:txBody>
          <a:bodyPr wrap="square" rtlCol="0">
            <a:spAutoFit/>
          </a:bodyPr>
          <a:lstStyle/>
          <a:p>
            <a:r>
              <a:rPr lang="en-GB" dirty="0"/>
              <a:t>Hilton executes its sustainability strategy in the following categories. </a:t>
            </a:r>
          </a:p>
        </p:txBody>
      </p:sp>
    </p:spTree>
    <p:extLst>
      <p:ext uri="{BB962C8B-B14F-4D97-AF65-F5344CB8AC3E}">
        <p14:creationId xmlns:p14="http://schemas.microsoft.com/office/powerpoint/2010/main" val="27032389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E9985-8B8C-4EEB-B45D-95D5DBF93CD4}"/>
              </a:ext>
            </a:extLst>
          </p:cNvPr>
          <p:cNvSpPr>
            <a:spLocks noGrp="1"/>
          </p:cNvSpPr>
          <p:nvPr>
            <p:ph type="title"/>
          </p:nvPr>
        </p:nvSpPr>
        <p:spPr>
          <a:xfrm>
            <a:off x="677334" y="609600"/>
            <a:ext cx="8596668" cy="1320800"/>
          </a:xfrm>
        </p:spPr>
        <p:txBody>
          <a:bodyPr vert="horz" lIns="91440" tIns="45720" rIns="91440" bIns="45720" rtlCol="0" anchor="t">
            <a:normAutofit/>
          </a:bodyPr>
          <a:lstStyle/>
          <a:p>
            <a:pPr>
              <a:lnSpc>
                <a:spcPct val="90000"/>
              </a:lnSpc>
            </a:pPr>
            <a:r>
              <a:rPr lang="en-US" sz="2800" dirty="0"/>
              <a:t>Hilton Hotels – Corporate Responsibility towards sustainability &amp; circular economy </a:t>
            </a:r>
            <a:r>
              <a:rPr lang="en-US" sz="1100" dirty="0"/>
              <a:t>(Ref10)</a:t>
            </a:r>
          </a:p>
        </p:txBody>
      </p:sp>
      <p:sp>
        <p:nvSpPr>
          <p:cNvPr id="8" name="TextBox 7">
            <a:extLst>
              <a:ext uri="{FF2B5EF4-FFF2-40B4-BE49-F238E27FC236}">
                <a16:creationId xmlns:a16="http://schemas.microsoft.com/office/drawing/2014/main" id="{090FB84E-B82D-43E8-9D12-9C8C3A938E6B}"/>
              </a:ext>
            </a:extLst>
          </p:cNvPr>
          <p:cNvSpPr txBox="1"/>
          <p:nvPr/>
        </p:nvSpPr>
        <p:spPr>
          <a:xfrm>
            <a:off x="677334" y="2160590"/>
            <a:ext cx="5220430" cy="3701270"/>
          </a:xfrm>
          <a:prstGeom prst="rect">
            <a:avLst/>
          </a:prstGeom>
        </p:spPr>
        <p:txBody>
          <a:bodyPr vert="horz" lIns="91440" tIns="45720" rIns="91440" bIns="45720" rtlCol="0">
            <a:normAutofit/>
          </a:bodyPr>
          <a:lstStyle/>
          <a:p>
            <a:pPr>
              <a:lnSpc>
                <a:spcPct val="90000"/>
              </a:lnSpc>
              <a:spcBef>
                <a:spcPts val="1000"/>
              </a:spcBef>
              <a:buClr>
                <a:schemeClr val="accent1"/>
              </a:buClr>
              <a:buSzPct val="80000"/>
            </a:pPr>
            <a:r>
              <a:rPr lang="en-US" sz="1700" b="1" u="sng" dirty="0">
                <a:solidFill>
                  <a:schemeClr val="tx1">
                    <a:lumMod val="75000"/>
                    <a:lumOff val="25000"/>
                  </a:schemeClr>
                </a:solidFill>
              </a:rPr>
              <a:t>Social Impact</a:t>
            </a:r>
          </a:p>
          <a:p>
            <a:pPr marL="285750" indent="-285750">
              <a:lnSpc>
                <a:spcPct val="90000"/>
              </a:lnSpc>
              <a:spcBef>
                <a:spcPts val="1000"/>
              </a:spcBef>
              <a:buClr>
                <a:schemeClr val="accent1"/>
              </a:buClr>
              <a:buSzPct val="80000"/>
              <a:buFont typeface="Wingdings 3" charset="2"/>
              <a:buChar char=""/>
            </a:pPr>
            <a:r>
              <a:rPr lang="en-US" sz="1700" dirty="0">
                <a:solidFill>
                  <a:schemeClr val="tx1">
                    <a:lumMod val="75000"/>
                    <a:lumOff val="25000"/>
                  </a:schemeClr>
                </a:solidFill>
              </a:rPr>
              <a:t>Youth Development strategy Provides careers at Hilton for young people through career fairs and job shadowing</a:t>
            </a:r>
          </a:p>
          <a:p>
            <a:pPr marL="285750" indent="-285750">
              <a:lnSpc>
                <a:spcPct val="90000"/>
              </a:lnSpc>
              <a:spcBef>
                <a:spcPts val="1000"/>
              </a:spcBef>
              <a:buClr>
                <a:schemeClr val="accent1"/>
              </a:buClr>
              <a:buSzPct val="80000"/>
              <a:buFont typeface="Wingdings 3" charset="2"/>
              <a:buChar char=""/>
            </a:pPr>
            <a:r>
              <a:rPr lang="en-US" sz="1700" dirty="0">
                <a:solidFill>
                  <a:schemeClr val="tx1">
                    <a:lumMod val="75000"/>
                    <a:lumOff val="25000"/>
                  </a:schemeClr>
                </a:solidFill>
              </a:rPr>
              <a:t>Hilton has been named no 1 for workplaces for diversity. It employs people from all ethnic and cultural backgrounds</a:t>
            </a:r>
          </a:p>
          <a:p>
            <a:pPr marL="285750" indent="-285750">
              <a:lnSpc>
                <a:spcPct val="90000"/>
              </a:lnSpc>
              <a:spcBef>
                <a:spcPts val="1000"/>
              </a:spcBef>
              <a:buClr>
                <a:schemeClr val="accent1"/>
              </a:buClr>
              <a:buSzPct val="80000"/>
              <a:buFont typeface="Wingdings 3" charset="2"/>
              <a:buChar char=""/>
            </a:pPr>
            <a:r>
              <a:rPr lang="en-US" sz="1700" dirty="0">
                <a:solidFill>
                  <a:schemeClr val="tx1">
                    <a:lumMod val="75000"/>
                    <a:lumOff val="25000"/>
                  </a:schemeClr>
                </a:solidFill>
              </a:rPr>
              <a:t>It respects human rights through empowering advocates and training staff on the risks of modern slavery</a:t>
            </a:r>
          </a:p>
          <a:p>
            <a:pPr marL="285750" indent="-285750">
              <a:lnSpc>
                <a:spcPct val="90000"/>
              </a:lnSpc>
              <a:spcBef>
                <a:spcPts val="1000"/>
              </a:spcBef>
              <a:buClr>
                <a:schemeClr val="accent1"/>
              </a:buClr>
              <a:buSzPct val="80000"/>
              <a:buFont typeface="Wingdings 3" charset="2"/>
              <a:buChar char=""/>
            </a:pPr>
            <a:r>
              <a:rPr lang="en-US" sz="1700" dirty="0">
                <a:solidFill>
                  <a:schemeClr val="tx1">
                    <a:lumMod val="75000"/>
                    <a:lumOff val="25000"/>
                  </a:schemeClr>
                </a:solidFill>
              </a:rPr>
              <a:t>It also invests in community through global volunteering, action grants and disaster response</a:t>
            </a:r>
          </a:p>
        </p:txBody>
      </p:sp>
      <p:pic>
        <p:nvPicPr>
          <p:cNvPr id="11" name="Picture 10" descr="A picture containing food, drawing&#10;&#10;Description automatically generated">
            <a:extLst>
              <a:ext uri="{FF2B5EF4-FFF2-40B4-BE49-F238E27FC236}">
                <a16:creationId xmlns:a16="http://schemas.microsoft.com/office/drawing/2014/main" id="{5EF2F011-8198-4DB6-B3CB-59C0720EC5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7417" y="2159000"/>
            <a:ext cx="3145536" cy="2146828"/>
          </a:xfrm>
          <a:prstGeom prst="rect">
            <a:avLst/>
          </a:prstGeom>
        </p:spPr>
      </p:pic>
    </p:spTree>
    <p:extLst>
      <p:ext uri="{BB962C8B-B14F-4D97-AF65-F5344CB8AC3E}">
        <p14:creationId xmlns:p14="http://schemas.microsoft.com/office/powerpoint/2010/main" val="26831945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E9985-8B8C-4EEB-B45D-95D5DBF93CD4}"/>
              </a:ext>
            </a:extLst>
          </p:cNvPr>
          <p:cNvSpPr>
            <a:spLocks noGrp="1"/>
          </p:cNvSpPr>
          <p:nvPr>
            <p:ph type="title"/>
          </p:nvPr>
        </p:nvSpPr>
        <p:spPr>
          <a:xfrm>
            <a:off x="677334" y="609600"/>
            <a:ext cx="8596668" cy="1320800"/>
          </a:xfrm>
        </p:spPr>
        <p:txBody>
          <a:bodyPr vert="horz" lIns="91440" tIns="45720" rIns="91440" bIns="45720" rtlCol="0" anchor="t">
            <a:normAutofit/>
          </a:bodyPr>
          <a:lstStyle/>
          <a:p>
            <a:pPr>
              <a:lnSpc>
                <a:spcPct val="90000"/>
              </a:lnSpc>
            </a:pPr>
            <a:r>
              <a:rPr lang="en-US" sz="2800" dirty="0"/>
              <a:t>Hilton Hotels – Corporate Responsibility towards sustainability &amp; circular economy </a:t>
            </a:r>
            <a:r>
              <a:rPr lang="en-US" sz="1100" dirty="0"/>
              <a:t>(Ref10)</a:t>
            </a:r>
          </a:p>
        </p:txBody>
      </p:sp>
      <p:sp>
        <p:nvSpPr>
          <p:cNvPr id="8" name="TextBox 7">
            <a:extLst>
              <a:ext uri="{FF2B5EF4-FFF2-40B4-BE49-F238E27FC236}">
                <a16:creationId xmlns:a16="http://schemas.microsoft.com/office/drawing/2014/main" id="{090FB84E-B82D-43E8-9D12-9C8C3A938E6B}"/>
              </a:ext>
            </a:extLst>
          </p:cNvPr>
          <p:cNvSpPr txBox="1"/>
          <p:nvPr/>
        </p:nvSpPr>
        <p:spPr>
          <a:xfrm>
            <a:off x="677334" y="2160590"/>
            <a:ext cx="5220430" cy="3701270"/>
          </a:xfrm>
          <a:prstGeom prst="rect">
            <a:avLst/>
          </a:prstGeom>
        </p:spPr>
        <p:txBody>
          <a:bodyPr vert="horz" lIns="91440" tIns="45720" rIns="91440" bIns="45720" rtlCol="0">
            <a:normAutofit/>
          </a:bodyPr>
          <a:lstStyle/>
          <a:p>
            <a:pPr>
              <a:lnSpc>
                <a:spcPct val="90000"/>
              </a:lnSpc>
              <a:spcBef>
                <a:spcPts val="1000"/>
              </a:spcBef>
              <a:buClr>
                <a:schemeClr val="accent1"/>
              </a:buClr>
              <a:buSzPct val="80000"/>
            </a:pPr>
            <a:r>
              <a:rPr lang="en-US" sz="1500" b="1" u="sng" dirty="0">
                <a:solidFill>
                  <a:schemeClr val="tx1">
                    <a:lumMod val="75000"/>
                    <a:lumOff val="25000"/>
                  </a:schemeClr>
                </a:solidFill>
              </a:rPr>
              <a:t>Environmental Impact</a:t>
            </a:r>
          </a:p>
          <a:p>
            <a:pPr marL="285750" indent="-285750">
              <a:lnSpc>
                <a:spcPct val="90000"/>
              </a:lnSpc>
              <a:spcBef>
                <a:spcPts val="1000"/>
              </a:spcBef>
              <a:buClr>
                <a:schemeClr val="accent1"/>
              </a:buClr>
              <a:buSzPct val="80000"/>
              <a:buFont typeface="Wingdings 3" charset="2"/>
              <a:buChar char=""/>
            </a:pPr>
            <a:r>
              <a:rPr lang="en-US" sz="1500" dirty="0">
                <a:solidFill>
                  <a:schemeClr val="tx1">
                    <a:lumMod val="75000"/>
                    <a:lumOff val="25000"/>
                  </a:schemeClr>
                </a:solidFill>
              </a:rPr>
              <a:t>It strives to reduce energy consumption and carbon footprint with the help of innovative technologies such as installing solar panels</a:t>
            </a:r>
          </a:p>
          <a:p>
            <a:pPr marL="285750" indent="-285750">
              <a:lnSpc>
                <a:spcPct val="90000"/>
              </a:lnSpc>
              <a:spcBef>
                <a:spcPts val="1000"/>
              </a:spcBef>
              <a:buClr>
                <a:schemeClr val="accent1"/>
              </a:buClr>
              <a:buSzPct val="80000"/>
              <a:buFont typeface="Wingdings 3" charset="2"/>
              <a:buChar char=""/>
            </a:pPr>
            <a:r>
              <a:rPr lang="en-US" sz="1500" dirty="0">
                <a:solidFill>
                  <a:schemeClr val="tx1">
                    <a:lumMod val="75000"/>
                    <a:lumOff val="25000"/>
                  </a:schemeClr>
                </a:solidFill>
              </a:rPr>
              <a:t>It has committed to reduce its water consumption by improving efficiency.</a:t>
            </a:r>
          </a:p>
          <a:p>
            <a:pPr marL="285750" indent="-285750">
              <a:lnSpc>
                <a:spcPct val="90000"/>
              </a:lnSpc>
              <a:spcBef>
                <a:spcPts val="1000"/>
              </a:spcBef>
              <a:buClr>
                <a:schemeClr val="accent1"/>
              </a:buClr>
              <a:buSzPct val="80000"/>
              <a:buFont typeface="Wingdings 3" charset="2"/>
              <a:buChar char=""/>
            </a:pPr>
            <a:r>
              <a:rPr lang="en-US" sz="1500" dirty="0">
                <a:solidFill>
                  <a:schemeClr val="tx1">
                    <a:lumMod val="75000"/>
                    <a:lumOff val="25000"/>
                  </a:schemeClr>
                </a:solidFill>
              </a:rPr>
              <a:t>It employs innovative ways to reduce waste. It also has industries last soap recycling program. It distributes recycled soap to the people in need.</a:t>
            </a:r>
          </a:p>
          <a:p>
            <a:pPr marL="285750" indent="-285750">
              <a:lnSpc>
                <a:spcPct val="90000"/>
              </a:lnSpc>
              <a:spcBef>
                <a:spcPts val="1000"/>
              </a:spcBef>
              <a:buClr>
                <a:schemeClr val="accent1"/>
              </a:buClr>
              <a:buSzPct val="80000"/>
              <a:buFont typeface="Wingdings 3" charset="2"/>
              <a:buChar char=""/>
            </a:pPr>
            <a:r>
              <a:rPr lang="en-US" sz="1500" dirty="0">
                <a:solidFill>
                  <a:schemeClr val="tx1">
                    <a:lumMod val="75000"/>
                    <a:lumOff val="25000"/>
                  </a:schemeClr>
                </a:solidFill>
              </a:rPr>
              <a:t>It reduces food waste by using waste reduction projects. Excess food has been donated and organic food waste are being composted. </a:t>
            </a:r>
          </a:p>
          <a:p>
            <a:pPr marL="285750" indent="-285750">
              <a:lnSpc>
                <a:spcPct val="90000"/>
              </a:lnSpc>
              <a:spcBef>
                <a:spcPts val="1000"/>
              </a:spcBef>
              <a:buClr>
                <a:schemeClr val="accent1"/>
              </a:buClr>
              <a:buSzPct val="80000"/>
              <a:buFont typeface="Wingdings 3" charset="2"/>
              <a:buChar char=""/>
            </a:pPr>
            <a:r>
              <a:rPr lang="en-US" sz="1500" dirty="0">
                <a:solidFill>
                  <a:schemeClr val="tx1">
                    <a:lumMod val="75000"/>
                    <a:lumOff val="25000"/>
                  </a:schemeClr>
                </a:solidFill>
              </a:rPr>
              <a:t>It sources it’s input through sustainable supply chains.</a:t>
            </a:r>
          </a:p>
        </p:txBody>
      </p:sp>
      <p:pic>
        <p:nvPicPr>
          <p:cNvPr id="11" name="Picture 10" descr="A picture containing food, drawing&#10;&#10;Description automatically generated">
            <a:extLst>
              <a:ext uri="{FF2B5EF4-FFF2-40B4-BE49-F238E27FC236}">
                <a16:creationId xmlns:a16="http://schemas.microsoft.com/office/drawing/2014/main" id="{5EF2F011-8198-4DB6-B3CB-59C0720EC5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7417" y="2159000"/>
            <a:ext cx="3145536" cy="2146828"/>
          </a:xfrm>
          <a:prstGeom prst="rect">
            <a:avLst/>
          </a:prstGeom>
        </p:spPr>
      </p:pic>
    </p:spTree>
    <p:extLst>
      <p:ext uri="{BB962C8B-B14F-4D97-AF65-F5344CB8AC3E}">
        <p14:creationId xmlns:p14="http://schemas.microsoft.com/office/powerpoint/2010/main" val="3034396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2CE0FE7-57EC-43FC-AE6A-672646130A47}"/>
              </a:ext>
            </a:extLst>
          </p:cNvPr>
          <p:cNvSpPr>
            <a:spLocks noGrp="1"/>
          </p:cNvSpPr>
          <p:nvPr>
            <p:ph type="title"/>
          </p:nvPr>
        </p:nvSpPr>
        <p:spPr>
          <a:xfrm>
            <a:off x="643467" y="816638"/>
            <a:ext cx="3367359" cy="5224724"/>
          </a:xfrm>
        </p:spPr>
        <p:txBody>
          <a:bodyPr anchor="ctr">
            <a:normAutofit/>
          </a:bodyPr>
          <a:lstStyle/>
          <a:p>
            <a:r>
              <a:rPr lang="en-GB" dirty="0"/>
              <a:t>Conclusion</a:t>
            </a:r>
          </a:p>
        </p:txBody>
      </p:sp>
      <p:sp>
        <p:nvSpPr>
          <p:cNvPr id="3" name="Content Placeholder 2">
            <a:extLst>
              <a:ext uri="{FF2B5EF4-FFF2-40B4-BE49-F238E27FC236}">
                <a16:creationId xmlns:a16="http://schemas.microsoft.com/office/drawing/2014/main" id="{C0D47B51-4D33-4D96-809B-7EEEC2219CF9}"/>
              </a:ext>
            </a:extLst>
          </p:cNvPr>
          <p:cNvSpPr>
            <a:spLocks noGrp="1"/>
          </p:cNvSpPr>
          <p:nvPr>
            <p:ph idx="1"/>
          </p:nvPr>
        </p:nvSpPr>
        <p:spPr>
          <a:xfrm>
            <a:off x="4654295" y="816638"/>
            <a:ext cx="4619706" cy="5224724"/>
          </a:xfrm>
        </p:spPr>
        <p:txBody>
          <a:bodyPr anchor="ctr">
            <a:normAutofit/>
          </a:bodyPr>
          <a:lstStyle/>
          <a:p>
            <a:pPr marL="0" indent="0">
              <a:buNone/>
            </a:pPr>
            <a:r>
              <a:rPr lang="en-GB" dirty="0"/>
              <a:t>Looking at Hilton and Hyatt, it is clear how important is Sustainability to the Hotel and Hospitality industry to be successful market leaders. As major users of the planet’s resources it is essential for us to be successful in the business. Sustainable travel has become increasingly popular and it has become Hotel industry’s priority to project themselves as green as possible to win the market.</a:t>
            </a:r>
          </a:p>
        </p:txBody>
      </p:sp>
    </p:spTree>
    <p:extLst>
      <p:ext uri="{BB962C8B-B14F-4D97-AF65-F5344CB8AC3E}">
        <p14:creationId xmlns:p14="http://schemas.microsoft.com/office/powerpoint/2010/main" val="37577101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AF37C-7F59-4545-BBA9-6D602966A72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79983DD-FC28-443A-A2D3-3E4B51DB1954}"/>
              </a:ext>
            </a:extLst>
          </p:cNvPr>
          <p:cNvSpPr>
            <a:spLocks noGrp="1"/>
          </p:cNvSpPr>
          <p:nvPr>
            <p:ph idx="1"/>
          </p:nvPr>
        </p:nvSpPr>
        <p:spPr>
          <a:xfrm>
            <a:off x="1115568" y="2478024"/>
            <a:ext cx="10168128" cy="3964340"/>
          </a:xfrm>
        </p:spPr>
        <p:txBody>
          <a:bodyPr numCol="2">
            <a:normAutofit fontScale="92500" lnSpcReduction="10000"/>
          </a:bodyPr>
          <a:lstStyle/>
          <a:p>
            <a:pPr marL="514350" indent="-514350">
              <a:buFont typeface="+mj-lt"/>
              <a:buAutoNum type="arabicPeriod"/>
            </a:pPr>
            <a:r>
              <a:rPr lang="en-GB" dirty="0" err="1"/>
              <a:t>Blowfield</a:t>
            </a:r>
            <a:r>
              <a:rPr lang="en-GB" dirty="0"/>
              <a:t>, M. (2013) Business and Sustainability, OUP, Oxford.</a:t>
            </a:r>
          </a:p>
          <a:p>
            <a:pPr marL="514350" indent="-514350">
              <a:buFont typeface="+mj-lt"/>
              <a:buAutoNum type="arabicPeriod"/>
            </a:pPr>
            <a:r>
              <a:rPr lang="en-GB" dirty="0">
                <a:hlinkClick r:id="rId2"/>
              </a:rPr>
              <a:t>http://www.tyunnos.co.uk/about-us/</a:t>
            </a:r>
            <a:endParaRPr lang="en-GB" dirty="0"/>
          </a:p>
          <a:p>
            <a:pPr marL="514350" indent="-514350">
              <a:buFont typeface="+mj-lt"/>
              <a:buAutoNum type="arabicPeriod"/>
            </a:pPr>
            <a:r>
              <a:rPr lang="en-GB" dirty="0">
                <a:hlinkClick r:id="rId3"/>
              </a:rPr>
              <a:t>http://www.sd-commission.org.uk/pages/what-is-sustainable-development.html</a:t>
            </a:r>
            <a:endParaRPr lang="en-GB" dirty="0"/>
          </a:p>
          <a:p>
            <a:pPr marL="514350" indent="-514350">
              <a:buFont typeface="+mj-lt"/>
              <a:buAutoNum type="arabicPeriod"/>
            </a:pPr>
            <a:r>
              <a:rPr lang="en-GB" dirty="0">
                <a:hlinkClick r:id="rId4"/>
              </a:rPr>
              <a:t>https://www.instarmac.co.uk/linear-vs-circular-economy/</a:t>
            </a:r>
            <a:endParaRPr lang="en-GB" dirty="0"/>
          </a:p>
          <a:p>
            <a:pPr marL="514350" indent="-514350">
              <a:buFont typeface="+mj-lt"/>
              <a:buAutoNum type="arabicPeriod"/>
            </a:pPr>
            <a:r>
              <a:rPr lang="en-GB" dirty="0">
                <a:hlinkClick r:id="rId5"/>
              </a:rPr>
              <a:t>https://www.europarl.europa.eu/news/en/headlines/economy/20151201STO05603/circular-economy-definition-importance-and-benefits</a:t>
            </a:r>
            <a:endParaRPr lang="en-GB" dirty="0"/>
          </a:p>
          <a:p>
            <a:pPr marL="514350" indent="-514350">
              <a:buFont typeface="+mj-lt"/>
              <a:buAutoNum type="arabicPeriod"/>
            </a:pPr>
            <a:r>
              <a:rPr lang="en-GB" dirty="0">
                <a:hlinkClick r:id="rId6"/>
              </a:rPr>
              <a:t>https://deepplate.bauscherhepp.com/blog/sustainability-in-the-hotel-and-hospitality-industry</a:t>
            </a:r>
            <a:endParaRPr lang="en-GB" dirty="0"/>
          </a:p>
          <a:p>
            <a:pPr marL="514350" indent="-514350">
              <a:buFont typeface="+mj-lt"/>
              <a:buAutoNum type="arabicPeriod"/>
            </a:pPr>
            <a:r>
              <a:rPr lang="en-GB" dirty="0">
                <a:hlinkClick r:id="rId7"/>
              </a:rPr>
              <a:t>https://about.hyatt.com/en/hyatt-thrive.html</a:t>
            </a:r>
            <a:endParaRPr lang="en-GB" dirty="0"/>
          </a:p>
          <a:p>
            <a:pPr marL="514350" indent="-514350">
              <a:buFont typeface="+mj-lt"/>
              <a:buAutoNum type="arabicPeriod"/>
            </a:pPr>
            <a:r>
              <a:rPr lang="en-GB" dirty="0">
                <a:hlinkClick r:id="rId8"/>
              </a:rPr>
              <a:t>https://www.fivetalents.org.uk/un-sustainable-development-goals/?gclid=Cj0KCQjw3qzzBRDnARIsAECmryoWVvXQ-uyfD2HIk7HtkR40yulc1Se3ob1EBmMt5_I2V8cJzxFVjPUaAp81EALw_wcB</a:t>
            </a:r>
            <a:endParaRPr lang="en-GB" dirty="0"/>
          </a:p>
          <a:p>
            <a:pPr marL="514350" indent="-514350">
              <a:buFont typeface="+mj-lt"/>
              <a:buAutoNum type="arabicPeriod"/>
            </a:pPr>
            <a:r>
              <a:rPr lang="en-GB" dirty="0">
                <a:hlinkClick r:id="rId7"/>
              </a:rPr>
              <a:t>https://about.hyatt.com/en/hyatt-thrive.html</a:t>
            </a:r>
            <a:endParaRPr lang="en-GB" dirty="0"/>
          </a:p>
          <a:p>
            <a:pPr marL="514350" indent="-514350">
              <a:buFont typeface="+mj-lt"/>
              <a:buAutoNum type="arabicPeriod"/>
            </a:pPr>
            <a:r>
              <a:rPr lang="en-GB" dirty="0">
                <a:hlinkClick r:id="rId9"/>
              </a:rPr>
              <a:t>https://cr.hilton.com/environment/#responsible-sourcing</a:t>
            </a:r>
            <a:endParaRPr lang="en-GB" dirty="0"/>
          </a:p>
        </p:txBody>
      </p:sp>
    </p:spTree>
    <p:extLst>
      <p:ext uri="{BB962C8B-B14F-4D97-AF65-F5344CB8AC3E}">
        <p14:creationId xmlns:p14="http://schemas.microsoft.com/office/powerpoint/2010/main" val="113072901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578</TotalTime>
  <Words>1346</Words>
  <Application>Microsoft Office PowerPoint</Application>
  <PresentationFormat>Widescreen</PresentationFormat>
  <Paragraphs>107</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Trebuchet MS</vt:lpstr>
      <vt:lpstr>Wingdings 3</vt:lpstr>
      <vt:lpstr>Facet</vt:lpstr>
      <vt:lpstr>Sustainability &amp; Circular Economy in Hotel &amp; Hospitality Industry Presenter: MD Shams Student ID 1705287</vt:lpstr>
      <vt:lpstr>Sustainability &amp; Circular Economy</vt:lpstr>
      <vt:lpstr>Sustainability – Introduction (Ref1)</vt:lpstr>
      <vt:lpstr>The Three Pillars of Sustainable Development (Ref2)</vt:lpstr>
      <vt:lpstr>The Three Pillars of Sustainable Development (Ref3)</vt:lpstr>
      <vt:lpstr>Circular Economy (Ref4)</vt:lpstr>
      <vt:lpstr>Circular Economy (Ref5)</vt:lpstr>
      <vt:lpstr>Why should the Hotel &amp; Hospitality industry care about sustainable development &amp; the circular economy? (ref6)</vt:lpstr>
      <vt:lpstr>Hyatt Hotels – Corporate Responsibility towards sustainability &amp; circular economy (Ref7)</vt:lpstr>
      <vt:lpstr>Hyatt Hotels – UN’s Sustainable Development Goals (Ref8)</vt:lpstr>
      <vt:lpstr>Hyatt Hotels – Corporate Responsibility towards sustainability &amp; circular economy (Ref9)</vt:lpstr>
      <vt:lpstr>Hyatt Hotels – Corporate Responsibility towards sustainability &amp; circular economy (Ref9)</vt:lpstr>
      <vt:lpstr>Hyatt Hotels – Corporate Responsibility towards sustainability &amp; circular economy (Ref9)</vt:lpstr>
      <vt:lpstr>Hyatt Hotels – Corporate Responsibility towards sustainability &amp; circular economy (Ref9)</vt:lpstr>
      <vt:lpstr>Hilton Hotels – Corporate Responsibility towards sustainability &amp; circular economy (Ref10)</vt:lpstr>
      <vt:lpstr>Hilton Hotels – Corporate Responsibility towards sustainability &amp; circular economy (Ref10)</vt:lpstr>
      <vt:lpstr>Hilton Hotels – Corporate Responsibility towards sustainability &amp; circular economy (Ref10)</vt:lpstr>
      <vt:lpstr>Hilton Hotels – Corporate Responsibility towards sustainability &amp; circular economy (Ref10)</vt:lpstr>
      <vt:lpstr>Hilton Hotels – Corporate Responsibility towards sustainability &amp; circular economy (Ref10)</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&amp; Circular Economy in Hotel &amp; Hospitality Industry Presenter: MD Shams Student ID 1705287</dc:title>
  <dc:creator>MANO Nagendram</dc:creator>
  <cp:lastModifiedBy>MANO Nagendram</cp:lastModifiedBy>
  <cp:revision>20</cp:revision>
  <dcterms:created xsi:type="dcterms:W3CDTF">2020-03-13T21:38:54Z</dcterms:created>
  <dcterms:modified xsi:type="dcterms:W3CDTF">2020-03-15T20:15:41Z</dcterms:modified>
</cp:coreProperties>
</file>