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6" r:id="rId2"/>
    <p:sldId id="257" r:id="rId3"/>
    <p:sldId id="260" r:id="rId4"/>
    <p:sldId id="258" r:id="rId5"/>
    <p:sldId id="259" r:id="rId6"/>
    <p:sldId id="268" r:id="rId7"/>
    <p:sldId id="267" r:id="rId8"/>
    <p:sldId id="269" r:id="rId9"/>
    <p:sldId id="270" r:id="rId10"/>
    <p:sldId id="271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78583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0080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78827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29721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13851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12077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16448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99219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41786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689050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22873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276190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24561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92996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65811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470266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322980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2/1/2021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95576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2/1/2021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97737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  <p:sldLayoutId id="2147483768" r:id="rId12"/>
    <p:sldLayoutId id="2147483769" r:id="rId13"/>
    <p:sldLayoutId id="2147483770" r:id="rId14"/>
    <p:sldLayoutId id="2147483771" r:id="rId15"/>
    <p:sldLayoutId id="2147483772" r:id="rId16"/>
    <p:sldLayoutId id="2147483773" r:id="rId17"/>
    <p:sldLayoutId id="2147483774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5ADE1-C61E-2B42-83CF-D7871488CFF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ctr">
            <a:normAutofit/>
          </a:bodyPr>
          <a:lstStyle/>
          <a:p>
            <a:r>
              <a:rPr lang="en-GB" sz="4600" b="1" dirty="0"/>
              <a:t>Complementary Therapy</a:t>
            </a:r>
            <a:endParaRPr lang="en-US" sz="46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39B4C42-68CA-1042-A417-90F989834CE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200" dirty="0"/>
              <a:t>By Melissa Tyers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508094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24029B-0628-6E4F-A8F2-201EB19E12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en-GB" b="1" dirty="0"/>
              <a:t>What is Complementary Therapy?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2E9E7B-2079-4D44-9621-2A35169AD5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anchor="ctr">
            <a:normAutofit fontScale="92500" lnSpcReduction="20000"/>
          </a:bodyPr>
          <a:lstStyle/>
          <a:p>
            <a:pPr marL="0" indent="0" algn="ctr">
              <a:buNone/>
            </a:pPr>
            <a:r>
              <a:rPr lang="en-GB" b="1" dirty="0"/>
              <a:t>Various bodies and organisations define complementary therapy differently:  </a:t>
            </a:r>
          </a:p>
          <a:p>
            <a:pPr>
              <a:buFont typeface="Wingdings" pitchFamily="2" charset="2"/>
              <a:buChar char="v"/>
            </a:pPr>
            <a:r>
              <a:rPr lang="en-GB" dirty="0"/>
              <a:t>“Complementary Therapy is a term used to describe therapies or healthcare approaches that are used in addition to, or alongside or conventional care” –</a:t>
            </a:r>
            <a:r>
              <a:rPr lang="en-GB" i="1" dirty="0"/>
              <a:t> </a:t>
            </a:r>
            <a:r>
              <a:rPr lang="en-GB" b="1" i="1" dirty="0"/>
              <a:t>CNHC</a:t>
            </a:r>
          </a:p>
          <a:p>
            <a:pPr>
              <a:buFont typeface="Wingdings" pitchFamily="2" charset="2"/>
              <a:buChar char="v"/>
            </a:pPr>
            <a:endParaRPr lang="en-GB" dirty="0"/>
          </a:p>
          <a:p>
            <a:pPr>
              <a:buFont typeface="Wingdings" pitchFamily="2" charset="2"/>
              <a:buChar char="v"/>
            </a:pPr>
            <a:r>
              <a:rPr lang="en-GB" dirty="0"/>
              <a:t>“Complementary and alternative medicines (</a:t>
            </a:r>
            <a:r>
              <a:rPr lang="en-GB" b="1" dirty="0"/>
              <a:t>CAMs</a:t>
            </a:r>
            <a:r>
              <a:rPr lang="en-GB" dirty="0"/>
              <a:t>) are treatments that fall outside of mainstream healthcare” – </a:t>
            </a:r>
            <a:r>
              <a:rPr lang="en-GB" b="1" i="1" dirty="0"/>
              <a:t>NHS</a:t>
            </a:r>
          </a:p>
          <a:p>
            <a:pPr>
              <a:buFont typeface="Wingdings" pitchFamily="2" charset="2"/>
              <a:buChar char="v"/>
            </a:pPr>
            <a:endParaRPr lang="en-GB" dirty="0"/>
          </a:p>
          <a:p>
            <a:pPr>
              <a:buFont typeface="Wingdings" pitchFamily="2" charset="2"/>
              <a:buChar char="v"/>
            </a:pPr>
            <a:r>
              <a:rPr lang="en-GB" dirty="0"/>
              <a:t>“Complementary therapy means you can use it alongside your conventional medical treatment” – </a:t>
            </a:r>
            <a:r>
              <a:rPr lang="en-GB" b="1" i="1" dirty="0"/>
              <a:t>Cancer Research UK</a:t>
            </a:r>
          </a:p>
        </p:txBody>
      </p:sp>
    </p:spTree>
    <p:extLst>
      <p:ext uri="{BB962C8B-B14F-4D97-AF65-F5344CB8AC3E}">
        <p14:creationId xmlns:p14="http://schemas.microsoft.com/office/powerpoint/2010/main" val="24895965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41028-7DB6-0346-91CB-2C10EBC266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What is Alternative Therapy?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33A3FE-4286-C64F-91C9-4FB5283967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703" y="2214694"/>
            <a:ext cx="10364452" cy="3424107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en-GB" dirty="0"/>
              <a:t>“When a non-mainstream practice is used instead of conventional medicine”, it’s considered “alternative-</a:t>
            </a:r>
            <a:r>
              <a:rPr lang="en-GB" b="1" dirty="0"/>
              <a:t>NHS</a:t>
            </a:r>
          </a:p>
          <a:p>
            <a:pPr>
              <a:buFont typeface="Wingdings" pitchFamily="2" charset="2"/>
              <a:buChar char="v"/>
            </a:pPr>
            <a:endParaRPr lang="en-GB" b="1" dirty="0"/>
          </a:p>
          <a:p>
            <a:pPr>
              <a:buFont typeface="Wingdings" pitchFamily="2" charset="2"/>
              <a:buChar char="v"/>
            </a:pPr>
            <a:r>
              <a:rPr lang="en-GB" dirty="0"/>
              <a:t>Alternative therapy are chosen to be used instead of conventional medicine or treatments, with the  intention of treating or curing a health condition.</a:t>
            </a:r>
          </a:p>
          <a:p>
            <a:pPr>
              <a:buFont typeface="Wingdings" pitchFamily="2" charset="2"/>
              <a:buChar char="v"/>
            </a:pPr>
            <a:r>
              <a:rPr lang="en-GB" dirty="0"/>
              <a:t>examples of </a:t>
            </a:r>
            <a:r>
              <a:rPr lang="en-GB" b="1" dirty="0"/>
              <a:t>CAM </a:t>
            </a:r>
            <a:r>
              <a:rPr lang="en-GB" dirty="0"/>
              <a:t>include traditional alternative medicine such as acupuncture, homeopathy and herbalism </a:t>
            </a:r>
          </a:p>
          <a:p>
            <a:pPr>
              <a:buFont typeface="Wingdings" pitchFamily="2" charset="2"/>
              <a:buChar char="v"/>
            </a:pPr>
            <a:endParaRPr lang="en-GB" dirty="0"/>
          </a:p>
          <a:p>
            <a:pPr>
              <a:buFont typeface="Wingdings" pitchFamily="2" charset="2"/>
              <a:buChar char="v"/>
            </a:pPr>
            <a:r>
              <a:rPr lang="en-GB" dirty="0"/>
              <a:t>However, there is are no scientific or medical evidence to show that alternative therapies can cure certain conditions or diseases, such as cancer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26099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CCFCF61-AA12-3D41-A574-9AB2732966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does complementary therapy involve?</a:t>
            </a:r>
            <a:endParaRPr lang="en-US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25EACF2F-A87F-714A-ADCE-D7E55653C8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59821" y="1920119"/>
            <a:ext cx="9912727" cy="4101871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1600" b="1" u="sng" dirty="0" err="1"/>
              <a:t>Philosopy</a:t>
            </a:r>
            <a:r>
              <a:rPr lang="en-GB" sz="1600" b="1" u="sng" dirty="0"/>
              <a:t>:</a:t>
            </a:r>
            <a:endParaRPr lang="en-GB" sz="1600" b="1" dirty="0"/>
          </a:p>
          <a:p>
            <a:pPr>
              <a:buFont typeface="Wingdings" pitchFamily="2" charset="2"/>
              <a:buChar char="v"/>
            </a:pPr>
            <a:r>
              <a:rPr lang="en-GB" sz="1600" dirty="0"/>
              <a:t>To USE AN HOLISTIC APPROACH TO TREATMENT TO EVALUATE A PERSON’S NEEDS WHICH CARES FOR THE WHOLE PERSON, NOT JUST THEIR DISEASE OR PROBLEMS THE AIM IS TO CARE, SUPPORT THE PHYSICAL, EMOTIONAL, SPIRITUAL AND SOCIAL ASPECTS OF A PERSON’S LIFE.</a:t>
            </a:r>
          </a:p>
          <a:p>
            <a:pPr marL="0" indent="0">
              <a:buNone/>
            </a:pPr>
            <a:r>
              <a:rPr lang="en-GB" sz="1600" b="1" u="sng" dirty="0"/>
              <a:t>cOMPLEMENTARY therapies may help:</a:t>
            </a:r>
          </a:p>
          <a:p>
            <a:pPr>
              <a:buFont typeface="Wingdings" pitchFamily="2" charset="2"/>
              <a:buChar char="v"/>
            </a:pPr>
            <a:r>
              <a:rPr lang="en-GB" sz="1600" dirty="0"/>
              <a:t>You to feel more in control</a:t>
            </a:r>
          </a:p>
          <a:p>
            <a:pPr>
              <a:buFont typeface="Wingdings" pitchFamily="2" charset="2"/>
              <a:buChar char="v"/>
            </a:pPr>
            <a:r>
              <a:rPr lang="en-GB" sz="1600" dirty="0"/>
              <a:t>Improve your quality of life</a:t>
            </a:r>
          </a:p>
          <a:p>
            <a:pPr>
              <a:buFont typeface="Wingdings" pitchFamily="2" charset="2"/>
              <a:buChar char="v"/>
            </a:pPr>
            <a:r>
              <a:rPr lang="en-GB" sz="1600" dirty="0"/>
              <a:t>Reduce stress related symptoms</a:t>
            </a:r>
          </a:p>
          <a:p>
            <a:pPr>
              <a:buFont typeface="Wingdings" pitchFamily="2" charset="2"/>
              <a:buChar char="v"/>
            </a:pPr>
            <a:r>
              <a:rPr lang="en-GB" sz="1600" dirty="0"/>
              <a:t>Improve sleep</a:t>
            </a:r>
          </a:p>
          <a:p>
            <a:pPr>
              <a:buFont typeface="Wingdings" pitchFamily="2" charset="2"/>
              <a:buChar char="v"/>
            </a:pPr>
            <a:r>
              <a:rPr lang="en-GB" sz="1600" dirty="0"/>
              <a:t>Lessen some of the side effects of e.g cancer treatments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33916031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BDD6966-E808-CC41-A062-31D121BF41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032" y="362872"/>
            <a:ext cx="11509180" cy="1097015"/>
          </a:xfrm>
        </p:spPr>
        <p:txBody>
          <a:bodyPr>
            <a:normAutofit/>
          </a:bodyPr>
          <a:lstStyle/>
          <a:p>
            <a:r>
              <a:rPr lang="en-GB" sz="2500" b="1" dirty="0"/>
              <a:t>WHAT IS THE ROLE OF COMPLEMENTARY </a:t>
            </a:r>
            <a:br>
              <a:rPr lang="en-GB" sz="2500" b="1" dirty="0"/>
            </a:br>
            <a:r>
              <a:rPr lang="en-GB" sz="2500" b="1" dirty="0"/>
              <a:t>THERAPY WITHIN ORGANISATIONS?</a:t>
            </a:r>
            <a:endParaRPr lang="en-US" sz="2500" b="1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FBE8AE9F-48F5-3B40-B614-DF45E52742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6096" y="1394512"/>
            <a:ext cx="13726345" cy="5100616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v"/>
            </a:pPr>
            <a:r>
              <a:rPr lang="en-GB" sz="1400" dirty="0"/>
              <a:t>Complementary therapy within the NHS ARE LIMITED BUT GROWING AS RESEARCH SHOWS                                                                                                                           THERE IS AN INCREASING CALL FOR IT BY PATIENTS. EXAMPLES INCLUDE PAIN MANAGEMENT EG. PAIN </a:t>
            </a:r>
          </a:p>
          <a:p>
            <a:pPr>
              <a:buFont typeface="Wingdings" pitchFamily="2" charset="2"/>
              <a:buChar char="v"/>
            </a:pPr>
            <a:r>
              <a:rPr lang="en-GB" sz="1400" dirty="0"/>
              <a:t>MAINLY WITHIN CANCER AND PALLIATIVE CARE</a:t>
            </a:r>
          </a:p>
          <a:p>
            <a:pPr>
              <a:buFont typeface="Wingdings" pitchFamily="2" charset="2"/>
              <a:buChar char="v"/>
            </a:pPr>
            <a:r>
              <a:rPr lang="en-GB" sz="1400" dirty="0"/>
              <a:t>cLINICS AND LABOUR SUITES,</a:t>
            </a:r>
          </a:p>
          <a:p>
            <a:pPr>
              <a:buFont typeface="Wingdings" pitchFamily="2" charset="2"/>
              <a:buChar char="v"/>
            </a:pPr>
            <a:r>
              <a:rPr lang="en-GB" sz="1400" dirty="0"/>
              <a:t>EXAMPLES hospices, care homes, CLINICS, , health care centres AND  private homes.</a:t>
            </a:r>
            <a:endParaRPr lang="en-US" sz="1400" dirty="0"/>
          </a:p>
          <a:p>
            <a:pPr marL="0" indent="0">
              <a:buNone/>
            </a:pPr>
            <a:r>
              <a:rPr lang="en-GB" sz="1400" u="sng" dirty="0"/>
              <a:t>tHERE ARE MANY DIFFERENT THERAPIES USED SUCH AS:</a:t>
            </a:r>
          </a:p>
          <a:p>
            <a:pPr>
              <a:buFont typeface="Wingdings" pitchFamily="2" charset="2"/>
              <a:buChar char="v"/>
            </a:pPr>
            <a:r>
              <a:rPr lang="en-GB" sz="1400" dirty="0"/>
              <a:t>Aromatherapy </a:t>
            </a:r>
          </a:p>
          <a:p>
            <a:pPr>
              <a:buFont typeface="Wingdings" pitchFamily="2" charset="2"/>
              <a:buChar char="v"/>
            </a:pPr>
            <a:r>
              <a:rPr lang="en-GB" sz="1400" dirty="0"/>
              <a:t>Acupuncture </a:t>
            </a:r>
          </a:p>
          <a:p>
            <a:pPr>
              <a:buFont typeface="Wingdings" pitchFamily="2" charset="2"/>
              <a:buChar char="v"/>
            </a:pPr>
            <a:r>
              <a:rPr lang="en-GB" sz="1400" dirty="0"/>
              <a:t>Hypnotherapy </a:t>
            </a:r>
          </a:p>
          <a:p>
            <a:pPr>
              <a:buFont typeface="Wingdings" pitchFamily="2" charset="2"/>
              <a:buChar char="v"/>
            </a:pPr>
            <a:r>
              <a:rPr lang="en-GB" sz="1400" dirty="0"/>
              <a:t>Massage </a:t>
            </a:r>
          </a:p>
          <a:p>
            <a:pPr>
              <a:buFont typeface="Wingdings" pitchFamily="2" charset="2"/>
              <a:buChar char="v"/>
            </a:pPr>
            <a:r>
              <a:rPr lang="en-GB" sz="1400" dirty="0"/>
              <a:t>Reflexology</a:t>
            </a:r>
          </a:p>
          <a:p>
            <a:pPr>
              <a:buFont typeface="Wingdings" pitchFamily="2" charset="2"/>
              <a:buChar char="v"/>
            </a:pPr>
            <a:r>
              <a:rPr lang="en-GB" sz="1400" dirty="0"/>
              <a:t>Reiki </a:t>
            </a:r>
          </a:p>
          <a:p>
            <a:pPr>
              <a:buFont typeface="Wingdings" pitchFamily="2" charset="2"/>
              <a:buChar char="v"/>
            </a:pPr>
            <a:r>
              <a:rPr lang="en-GB" sz="1400" dirty="0"/>
              <a:t>Relaxation techniques </a:t>
            </a:r>
          </a:p>
          <a:p>
            <a:pPr>
              <a:buFont typeface="Wingdings" pitchFamily="2" charset="2"/>
              <a:buChar char="v"/>
            </a:pPr>
            <a:endParaRPr lang="en-US" sz="1400" dirty="0"/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A651F7E0-F4E2-CF41-9134-D50EE2E71B1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056" r="4845" b="-6835"/>
          <a:stretch/>
        </p:blipFill>
        <p:spPr>
          <a:xfrm>
            <a:off x="4861476" y="4288738"/>
            <a:ext cx="3282730" cy="2110709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45AEC7A6-D390-7746-BE2D-2261BE26AE1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12560" y="2382705"/>
            <a:ext cx="2779145" cy="1877514"/>
          </a:xfrm>
          <a:prstGeom prst="rect">
            <a:avLst/>
          </a:prstGeom>
        </p:spPr>
      </p:pic>
      <p:pic>
        <p:nvPicPr>
          <p:cNvPr id="8" name="Picture 8">
            <a:extLst>
              <a:ext uri="{FF2B5EF4-FFF2-40B4-BE49-F238E27FC236}">
                <a16:creationId xmlns:a16="http://schemas.microsoft.com/office/drawing/2014/main" id="{D49691B3-8CFE-A949-9C0A-E44635298C2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44206" y="4260219"/>
            <a:ext cx="2265098" cy="20198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678622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EB323C-06B0-3240-B914-C46065713C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098429"/>
          </a:xfrm>
        </p:spPr>
        <p:txBody>
          <a:bodyPr>
            <a:normAutofit/>
          </a:bodyPr>
          <a:lstStyle/>
          <a:p>
            <a:r>
              <a:rPr lang="en-GB" sz="2500" b="1" dirty="0"/>
              <a:t>Training to be a Complementary Therapist </a:t>
            </a:r>
            <a:endParaRPr lang="en-US" sz="25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15FC59-83B0-3045-A2B4-B15D7E2F57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74" y="1716946"/>
            <a:ext cx="10364452" cy="3424107"/>
          </a:xfrm>
        </p:spPr>
        <p:txBody>
          <a:bodyPr>
            <a:normAutofit fontScale="77500" lnSpcReduction="20000"/>
          </a:bodyPr>
          <a:lstStyle/>
          <a:p>
            <a:pPr>
              <a:buFont typeface="Wingdings" pitchFamily="2" charset="2"/>
              <a:buChar char="v"/>
            </a:pPr>
            <a:r>
              <a:rPr lang="en-GB" dirty="0"/>
              <a:t>First, try the therapy yourself you will get a better understanding of what it involves, and do your own research </a:t>
            </a:r>
          </a:p>
          <a:p>
            <a:pPr>
              <a:buFont typeface="Wingdings" pitchFamily="2" charset="2"/>
              <a:buChar char="v"/>
            </a:pPr>
            <a:r>
              <a:rPr lang="en-GB" dirty="0"/>
              <a:t>Before you enrol on a course, check that it meets national occupational standards </a:t>
            </a:r>
            <a:r>
              <a:rPr lang="en-GB" b="1" dirty="0"/>
              <a:t>(</a:t>
            </a:r>
            <a:r>
              <a:rPr lang="en-GB" b="1" dirty="0" err="1"/>
              <a:t>nos</a:t>
            </a:r>
            <a:r>
              <a:rPr lang="en-GB" b="1" dirty="0"/>
              <a:t>) </a:t>
            </a:r>
            <a:r>
              <a:rPr lang="en-GB" dirty="0"/>
              <a:t>&amp; qualifications required, insurance, professional associations </a:t>
            </a:r>
            <a:endParaRPr lang="en-GB" b="1" dirty="0"/>
          </a:p>
          <a:p>
            <a:pPr marL="0" indent="0">
              <a:buNone/>
            </a:pPr>
            <a:r>
              <a:rPr lang="en-GB" b="1" dirty="0"/>
              <a:t>wHAT SKILLS DO I need?</a:t>
            </a:r>
          </a:p>
          <a:p>
            <a:pPr>
              <a:buFont typeface="Wingdings" pitchFamily="2" charset="2"/>
              <a:buChar char="v"/>
            </a:pPr>
            <a:r>
              <a:rPr lang="en-GB" dirty="0"/>
              <a:t> Be passionate about the therapy you practice </a:t>
            </a:r>
          </a:p>
          <a:p>
            <a:pPr>
              <a:buFont typeface="Wingdings" pitchFamily="2" charset="2"/>
              <a:buChar char="v"/>
            </a:pPr>
            <a:r>
              <a:rPr lang="en-GB" dirty="0"/>
              <a:t> Have a caring, empathetic and understanding approach </a:t>
            </a:r>
          </a:p>
          <a:p>
            <a:pPr>
              <a:buFont typeface="Wingdings" pitchFamily="2" charset="2"/>
              <a:buChar char="v"/>
            </a:pPr>
            <a:r>
              <a:rPr lang="en-GB" dirty="0"/>
              <a:t> Active listening skills </a:t>
            </a:r>
          </a:p>
          <a:p>
            <a:pPr>
              <a:buFont typeface="Wingdings" pitchFamily="2" charset="2"/>
              <a:buChar char="v"/>
            </a:pPr>
            <a:r>
              <a:rPr lang="en-GB" dirty="0"/>
              <a:t> ADAPT YOUR TREatments accordingly </a:t>
            </a:r>
          </a:p>
          <a:p>
            <a:pPr>
              <a:buFont typeface="Wingdings" pitchFamily="2" charset="2"/>
              <a:buChar char="v"/>
            </a:pPr>
            <a:r>
              <a:rPr lang="en-GB" dirty="0"/>
              <a:t> Continue professional development will give you more confidence </a:t>
            </a:r>
          </a:p>
          <a:p>
            <a:pPr>
              <a:buFont typeface="Wingdings" pitchFamily="2" charset="2"/>
              <a:buChar char="v"/>
            </a:pPr>
            <a:endParaRPr lang="en-GB" dirty="0"/>
          </a:p>
          <a:p>
            <a:pPr>
              <a:buFont typeface="Wingdings" pitchFamily="2" charset="2"/>
              <a:buChar char="v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65031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310FC1-3B89-8945-A00D-F2A015713F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0254" y="618517"/>
            <a:ext cx="10079349" cy="1596177"/>
          </a:xfrm>
        </p:spPr>
        <p:txBody>
          <a:bodyPr>
            <a:normAutofit/>
          </a:bodyPr>
          <a:lstStyle/>
          <a:p>
            <a:pPr algn="ctr"/>
            <a:r>
              <a:rPr lang="en-GB" sz="2500" b="1" dirty="0"/>
              <a:t>My Role as a Complementary Therapist within the NHS</a:t>
            </a:r>
            <a:endParaRPr lang="en-US" sz="25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EACACB-572C-1249-85D4-56E1518B78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10254" y="2441116"/>
            <a:ext cx="10212257" cy="3798367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en-GB" dirty="0"/>
              <a:t>Complementary therapist do not diagnose, cure or treat </a:t>
            </a:r>
          </a:p>
          <a:p>
            <a:pPr>
              <a:buFont typeface="Wingdings" pitchFamily="2" charset="2"/>
              <a:buChar char="§"/>
            </a:pPr>
            <a:r>
              <a:rPr lang="en-GB" dirty="0"/>
              <a:t>Referral process, patient contact, in patient ward visit, out patients make appointment- face to face, telephone support</a:t>
            </a:r>
          </a:p>
          <a:p>
            <a:pPr>
              <a:buFont typeface="Wingdings" pitchFamily="2" charset="2"/>
              <a:buChar char="§"/>
            </a:pPr>
            <a:r>
              <a:rPr lang="en-GB" dirty="0"/>
              <a:t>Prepare, Consultations, medical history, pain assessment, lifestyle, MYCAW</a:t>
            </a:r>
          </a:p>
          <a:p>
            <a:pPr>
              <a:buFont typeface="Wingdings" pitchFamily="2" charset="2"/>
              <a:buChar char="§"/>
            </a:pPr>
            <a:r>
              <a:rPr lang="en-GB" dirty="0"/>
              <a:t>Recommended treatments and support </a:t>
            </a:r>
          </a:p>
          <a:p>
            <a:pPr>
              <a:buFont typeface="Wingdings" pitchFamily="2" charset="2"/>
              <a:buChar char="§"/>
            </a:pPr>
            <a:r>
              <a:rPr lang="en-GB" dirty="0"/>
              <a:t>Input data </a:t>
            </a:r>
          </a:p>
          <a:p>
            <a:pPr>
              <a:buFont typeface="Wingdings" pitchFamily="2" charset="2"/>
              <a:buChar char="§"/>
            </a:pPr>
            <a:r>
              <a:rPr lang="en-GB" dirty="0"/>
              <a:t>Invitations to haematology patient group meetings &amp; patient rehabilitation groups </a:t>
            </a:r>
          </a:p>
          <a:p>
            <a:pPr>
              <a:buFont typeface="Wingdings" pitchFamily="2" charset="2"/>
              <a:buChar char="§"/>
            </a:pPr>
            <a:r>
              <a:rPr lang="en-GB" dirty="0"/>
              <a:t>A commitment to continual professional development </a:t>
            </a:r>
          </a:p>
          <a:p>
            <a:pPr>
              <a:buFont typeface="Wingdings" pitchFamily="2" charset="2"/>
              <a:buChar char="§"/>
            </a:pPr>
            <a:r>
              <a:rPr lang="en-GB" dirty="0"/>
              <a:t>Wear a uniform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9051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263319-35D5-9142-BDA0-AD5724B0F8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3160" y="587982"/>
            <a:ext cx="9785680" cy="4537376"/>
          </a:xfrm>
        </p:spPr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en-GB" sz="3200" b="1" dirty="0"/>
              <a:t>   Complementary and natural healthcare council (cnhc) </a:t>
            </a:r>
          </a:p>
          <a:p>
            <a:pPr marL="0" indent="0" algn="ctr">
              <a:buNone/>
            </a:pPr>
            <a:endParaRPr lang="en-GB" b="1" dirty="0"/>
          </a:p>
          <a:p>
            <a:pPr>
              <a:buFont typeface="Wingdings" pitchFamily="2" charset="2"/>
              <a:buChar char="v"/>
            </a:pPr>
            <a:r>
              <a:rPr lang="en-GB" sz="3100" dirty="0"/>
              <a:t>IS the independent UK regulator FOR complementary healthcare practitioners. </a:t>
            </a:r>
            <a:r>
              <a:rPr lang="en-GB" sz="3100" b="1" dirty="0"/>
              <a:t>CNHC </a:t>
            </a:r>
            <a:r>
              <a:rPr lang="en-GB" sz="3100" dirty="0"/>
              <a:t>WAS SET UP WITH GOVERNMENT SUPPORT TO PROTECT THE PUBLIC BY PROVIDING A UK VOLUNTARY REGISTER OF HEALTHCARE PRACTITIONERS </a:t>
            </a:r>
          </a:p>
          <a:p>
            <a:pPr marL="0" indent="0">
              <a:buNone/>
            </a:pPr>
            <a:endParaRPr lang="en-GB" sz="3100" dirty="0"/>
          </a:p>
          <a:p>
            <a:pPr>
              <a:buFont typeface="Wingdings" pitchFamily="2" charset="2"/>
              <a:buChar char="v"/>
            </a:pPr>
            <a:r>
              <a:rPr lang="en-GB" sz="3100" b="1" dirty="0"/>
              <a:t>CNHC </a:t>
            </a:r>
            <a:r>
              <a:rPr lang="en-GB" sz="3100" dirty="0"/>
              <a:t>REGISTER HAS BEEN APPROVED AS AN ACCREDITED REGISTER BY THE </a:t>
            </a:r>
            <a:r>
              <a:rPr lang="en-GB" sz="3100" b="1" dirty="0"/>
              <a:t>PROFESSIONAL STANDARDS AUTHORITY FOR HEALTH AND SOCIAL CARE </a:t>
            </a:r>
            <a:r>
              <a:rPr lang="en-GB" sz="3100" dirty="0"/>
              <a:t>A BODY ACCOUNTABLE TO PARLIAMENT..</a:t>
            </a:r>
          </a:p>
          <a:p>
            <a:pPr marL="0" indent="0">
              <a:buNone/>
            </a:pPr>
            <a:endParaRPr lang="en-GB" sz="3100" dirty="0"/>
          </a:p>
          <a:p>
            <a:pPr>
              <a:buFont typeface="Wingdings" pitchFamily="2" charset="2"/>
              <a:buChar char="v"/>
            </a:pPr>
            <a:r>
              <a:rPr lang="en-GB" sz="3100" dirty="0"/>
              <a:t>BECAUSE WE ARE NOT A STATUTORY REGULATED WORKFORCE, IE, ENACTED IN LAW WE DO NOT HAVE A PROTECTED TITLE SO THERE </a:t>
            </a:r>
            <a:r>
              <a:rPr lang="en-GB" sz="3100" b="1" dirty="0"/>
              <a:t>CNHC </a:t>
            </a:r>
            <a:r>
              <a:rPr lang="en-GB" sz="3100" dirty="0"/>
              <a:t>IS THE NEXT BEST THING.</a:t>
            </a:r>
          </a:p>
          <a:p>
            <a:pPr>
              <a:buFont typeface="Wingdings" pitchFamily="2" charset="2"/>
              <a:buChar char="v"/>
            </a:pPr>
            <a:endParaRPr lang="en-GB" dirty="0"/>
          </a:p>
          <a:p>
            <a:pPr>
              <a:buFont typeface="Wingdings" pitchFamily="2" charset="2"/>
              <a:buChar char="v"/>
            </a:pPr>
            <a:endParaRPr lang="en-GB" dirty="0"/>
          </a:p>
          <a:p>
            <a:pPr>
              <a:buFont typeface="Wingdings" pitchFamily="2" charset="2"/>
              <a:buChar char="v"/>
            </a:pPr>
            <a:endParaRPr lang="en-GB" dirty="0"/>
          </a:p>
          <a:p>
            <a:pPr>
              <a:buFont typeface="Wingdings" pitchFamily="2" charset="2"/>
              <a:buChar char="v"/>
            </a:pPr>
            <a:endParaRPr lang="en-GB" dirty="0"/>
          </a:p>
          <a:p>
            <a:pPr>
              <a:buFont typeface="Wingdings" pitchFamily="2" charset="2"/>
              <a:buChar char="v"/>
            </a:pPr>
            <a:endParaRPr lang="en-GB" dirty="0"/>
          </a:p>
          <a:p>
            <a:pPr>
              <a:buFont typeface="Wingdings" pitchFamily="2" charset="2"/>
              <a:buChar char="v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47139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10">
            <a:extLst>
              <a:ext uri="{FF2B5EF4-FFF2-40B4-BE49-F238E27FC236}">
                <a16:creationId xmlns:a16="http://schemas.microsoft.com/office/drawing/2014/main" id="{980A5843-E255-564F-A12C-D0277D914D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56945" y="1066723"/>
            <a:ext cx="7470436" cy="5377815"/>
          </a:xfrm>
        </p:spPr>
      </p:pic>
    </p:spTree>
    <p:extLst>
      <p:ext uri="{BB962C8B-B14F-4D97-AF65-F5344CB8AC3E}">
        <p14:creationId xmlns:p14="http://schemas.microsoft.com/office/powerpoint/2010/main" val="31155088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34D519-91E8-BD40-99C6-F388A257BE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1" dirty="0"/>
              <a:t>Useful information </a:t>
            </a:r>
            <a:endParaRPr lang="en-US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510F64-4A9A-4C46-B4BB-A859423F77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3773" y="1997516"/>
            <a:ext cx="10364452" cy="342410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</a:t>
            </a:r>
          </a:p>
          <a:p>
            <a:pPr>
              <a:buFont typeface="Wingdings" pitchFamily="2" charset="2"/>
              <a:buChar char="v"/>
            </a:pPr>
            <a:r>
              <a:rPr lang="en-GB" sz="2200" dirty="0"/>
              <a:t>COMPLEMENTARY &amp; NATURAL HEALTHCARE COUNCIL </a:t>
            </a:r>
            <a:r>
              <a:rPr lang="en-GB" sz="2200" b="1" dirty="0"/>
              <a:t>(CNHC)</a:t>
            </a:r>
          </a:p>
          <a:p>
            <a:pPr>
              <a:buFont typeface="Wingdings" pitchFamily="2" charset="2"/>
              <a:buChar char="v"/>
            </a:pPr>
            <a:r>
              <a:rPr lang="en-GB" sz="2200" b="1" dirty="0"/>
              <a:t> </a:t>
            </a:r>
            <a:r>
              <a:rPr lang="en-GB" sz="2200" dirty="0"/>
              <a:t>PROFESSIONAL STANDARDS AUTHORITY FOR HEALTH AND SOCIAL CARE (</a:t>
            </a:r>
            <a:r>
              <a:rPr lang="en-GB" sz="2200" b="1" dirty="0"/>
              <a:t>PSA)</a:t>
            </a:r>
          </a:p>
          <a:p>
            <a:pPr>
              <a:buFont typeface="Wingdings" pitchFamily="2" charset="2"/>
              <a:buChar char="v"/>
            </a:pPr>
            <a:r>
              <a:rPr lang="en-GB" sz="2200" b="1" dirty="0"/>
              <a:t> </a:t>
            </a:r>
            <a:r>
              <a:rPr lang="en-GB" sz="2200" dirty="0" err="1"/>
              <a:t>Nhs</a:t>
            </a:r>
            <a:endParaRPr lang="en-GB" sz="2200" b="1" dirty="0"/>
          </a:p>
          <a:p>
            <a:pPr>
              <a:buFont typeface="Wingdings" pitchFamily="2" charset="2"/>
              <a:buChar char="v"/>
            </a:pPr>
            <a:r>
              <a:rPr lang="en-GB" sz="2200" b="1" dirty="0"/>
              <a:t> </a:t>
            </a:r>
            <a:r>
              <a:rPr lang="en-GB" sz="2200" dirty="0"/>
              <a:t>GOV.UK</a:t>
            </a:r>
          </a:p>
          <a:p>
            <a:pPr>
              <a:buFont typeface="Wingdings" pitchFamily="2" charset="2"/>
              <a:buChar char="v"/>
            </a:pPr>
            <a:r>
              <a:rPr lang="en-GB" sz="2200" dirty="0"/>
              <a:t> CANCER RESEARCH UK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3745149141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639</Words>
  <Application>Microsoft Office PowerPoint</Application>
  <PresentationFormat>Widescreen</PresentationFormat>
  <Paragraphs>74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Tw Cen MT</vt:lpstr>
      <vt:lpstr>Wingdings</vt:lpstr>
      <vt:lpstr>Droplet</vt:lpstr>
      <vt:lpstr>Complementary Therapy</vt:lpstr>
      <vt:lpstr>What is Complementary Therapy?</vt:lpstr>
      <vt:lpstr>What is Alternative Therapy?</vt:lpstr>
      <vt:lpstr>What does complementary therapy involve?</vt:lpstr>
      <vt:lpstr>WHAT IS THE ROLE OF COMPLEMENTARY  THERAPY WITHIN ORGANISATIONS?</vt:lpstr>
      <vt:lpstr>Training to be a Complementary Therapist </vt:lpstr>
      <vt:lpstr>My Role as a Complementary Therapist within the NHS</vt:lpstr>
      <vt:lpstr>PowerPoint Presentation</vt:lpstr>
      <vt:lpstr>PowerPoint Presentation</vt:lpstr>
      <vt:lpstr>Useful information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Complementary Therapy</dc:title>
  <dc:creator>Melissa Tyers</dc:creator>
  <cp:lastModifiedBy>Mark Gallagher-Read</cp:lastModifiedBy>
  <cp:revision>20</cp:revision>
  <dcterms:created xsi:type="dcterms:W3CDTF">2021-01-21T12:52:57Z</dcterms:created>
  <dcterms:modified xsi:type="dcterms:W3CDTF">2021-02-01T08:04:38Z</dcterms:modified>
</cp:coreProperties>
</file>