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8" r:id="rId4"/>
  </p:sldMasterIdLst>
  <p:notesMasterIdLst>
    <p:notesMasterId r:id="rId12"/>
  </p:notesMasterIdLst>
  <p:handoutMasterIdLst>
    <p:handoutMasterId r:id="rId13"/>
  </p:handoutMasterIdLst>
  <p:sldIdLst>
    <p:sldId id="310" r:id="rId5"/>
    <p:sldId id="312" r:id="rId6"/>
    <p:sldId id="324" r:id="rId7"/>
    <p:sldId id="325" r:id="rId8"/>
    <p:sldId id="327" r:id="rId9"/>
    <p:sldId id="328" r:id="rId10"/>
    <p:sldId id="32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4CCF2"/>
    <a:srgbClr val="1500C7"/>
    <a:srgbClr val="4B7B7B"/>
    <a:srgbClr val="035CB7"/>
    <a:srgbClr val="000000"/>
    <a:srgbClr val="106CB7"/>
    <a:srgbClr val="0020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F4A9EA-0326-4C53-8DA8-598CCE63DA03}" v="11" dt="2023-11-02T16:41:10.0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902" autoAdjust="0"/>
  </p:normalViewPr>
  <p:slideViewPr>
    <p:cSldViewPr snapToGrid="0">
      <p:cViewPr varScale="1">
        <p:scale>
          <a:sx n="47" d="100"/>
          <a:sy n="47" d="100"/>
        </p:scale>
        <p:origin x="254" y="29"/>
      </p:cViewPr>
      <p:guideLst/>
    </p:cSldViewPr>
  </p:slideViewPr>
  <p:outlineViewPr>
    <p:cViewPr>
      <p:scale>
        <a:sx n="33" d="100"/>
        <a:sy n="33" d="100"/>
      </p:scale>
      <p:origin x="0" y="-974"/>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al Harris (2305593)" userId="b8aedd85-0978-48d3-897f-7f2f050a93f1" providerId="ADAL" clId="{FAF4A9EA-0326-4C53-8DA8-598CCE63DA03}"/>
    <pc:docChg chg="modSld">
      <pc:chgData name="Gabrial Harris (2305593)" userId="b8aedd85-0978-48d3-897f-7f2f050a93f1" providerId="ADAL" clId="{FAF4A9EA-0326-4C53-8DA8-598CCE63DA03}" dt="2023-11-03T15:57:31.693" v="141" actId="20577"/>
      <pc:docMkLst>
        <pc:docMk/>
      </pc:docMkLst>
      <pc:sldChg chg="modAnim">
        <pc:chgData name="Gabrial Harris (2305593)" userId="b8aedd85-0978-48d3-897f-7f2f050a93f1" providerId="ADAL" clId="{FAF4A9EA-0326-4C53-8DA8-598CCE63DA03}" dt="2023-11-02T16:41:10.005" v="66"/>
        <pc:sldMkLst>
          <pc:docMk/>
          <pc:sldMk cId="2371232027" sldId="310"/>
        </pc:sldMkLst>
      </pc:sldChg>
      <pc:sldChg chg="modSp mod">
        <pc:chgData name="Gabrial Harris (2305593)" userId="b8aedd85-0978-48d3-897f-7f2f050a93f1" providerId="ADAL" clId="{FAF4A9EA-0326-4C53-8DA8-598CCE63DA03}" dt="2023-11-03T14:49:07.120" v="98" actId="20577"/>
        <pc:sldMkLst>
          <pc:docMk/>
          <pc:sldMk cId="1195628240" sldId="312"/>
        </pc:sldMkLst>
        <pc:spChg chg="mod">
          <ac:chgData name="Gabrial Harris (2305593)" userId="b8aedd85-0978-48d3-897f-7f2f050a93f1" providerId="ADAL" clId="{FAF4A9EA-0326-4C53-8DA8-598CCE63DA03}" dt="2023-11-03T14:49:07.120" v="98" actId="20577"/>
          <ac:spMkLst>
            <pc:docMk/>
            <pc:sldMk cId="1195628240" sldId="312"/>
            <ac:spMk id="3" creationId="{2875403B-F6A5-4855-B204-4A9D1F5B268F}"/>
          </ac:spMkLst>
        </pc:spChg>
      </pc:sldChg>
      <pc:sldChg chg="modSp mod">
        <pc:chgData name="Gabrial Harris (2305593)" userId="b8aedd85-0978-48d3-897f-7f2f050a93f1" providerId="ADAL" clId="{FAF4A9EA-0326-4C53-8DA8-598CCE63DA03}" dt="2023-11-03T15:57:31.693" v="141" actId="20577"/>
        <pc:sldMkLst>
          <pc:docMk/>
          <pc:sldMk cId="2892836909" sldId="327"/>
        </pc:sldMkLst>
        <pc:spChg chg="mod">
          <ac:chgData name="Gabrial Harris (2305593)" userId="b8aedd85-0978-48d3-897f-7f2f050a93f1" providerId="ADAL" clId="{FAF4A9EA-0326-4C53-8DA8-598CCE63DA03}" dt="2023-11-03T15:57:31.693" v="141" actId="20577"/>
          <ac:spMkLst>
            <pc:docMk/>
            <pc:sldMk cId="2892836909" sldId="327"/>
            <ac:spMk id="9" creationId="{355B6C85-CE2D-77F0-CF9D-1A37D3387E21}"/>
          </ac:spMkLst>
        </pc:spChg>
        <pc:spChg chg="mod">
          <ac:chgData name="Gabrial Harris (2305593)" userId="b8aedd85-0978-48d3-897f-7f2f050a93f1" providerId="ADAL" clId="{FAF4A9EA-0326-4C53-8DA8-598CCE63DA03}" dt="2023-11-02T16:31:20.465" v="55" actId="20577"/>
          <ac:spMkLst>
            <pc:docMk/>
            <pc:sldMk cId="2892836909" sldId="327"/>
            <ac:spMk id="11" creationId="{102EA9C9-78DD-64E2-6BE4-E6DC9A25A6E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4ECD4-C204-48D1-AD5F-745C8B6B9F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C4E3AB7-0ECF-421F-921A-6288C872CB4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FA1535-9615-47DE-AA1C-D211EFC32F84}" type="datetime1">
              <a:rPr lang="en-GB" smtClean="0"/>
              <a:t>03/11/2023</a:t>
            </a:fld>
            <a:endParaRPr lang="en-GB"/>
          </a:p>
        </p:txBody>
      </p:sp>
      <p:sp>
        <p:nvSpPr>
          <p:cNvPr id="4" name="Footer Placeholder 3">
            <a:extLst>
              <a:ext uri="{FF2B5EF4-FFF2-40B4-BE49-F238E27FC236}">
                <a16:creationId xmlns:a16="http://schemas.microsoft.com/office/drawing/2014/main" id="{7FC020C0-36AB-4A77-A03F-AC25B91606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F9D6C3D-5A1C-4403-A396-74F0A03041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614E1D4-42DD-4E4E-821B-0346F789BBBC}" type="slidenum">
              <a:rPr lang="en-GB" smtClean="0"/>
              <a:t>‹#›</a:t>
            </a:fld>
            <a:endParaRPr lang="en-GB"/>
          </a:p>
        </p:txBody>
      </p:sp>
    </p:spTree>
    <p:extLst>
      <p:ext uri="{BB962C8B-B14F-4D97-AF65-F5344CB8AC3E}">
        <p14:creationId xmlns:p14="http://schemas.microsoft.com/office/powerpoint/2010/main" val="175552271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6762C6B-0980-48E9-870F-2BD7181A7BF9}" type="datetime1">
              <a:rPr lang="en-GB" smtClean="0"/>
              <a:t>03/11/2023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DC92804-03A6-47F6-A893-4DDB8903A808}" type="slidenum">
              <a:rPr lang="en-GB" smtClean="0"/>
              <a:t>‹#›</a:t>
            </a:fld>
            <a:endParaRPr lang="en-GB" dirty="0"/>
          </a:p>
        </p:txBody>
      </p:sp>
    </p:spTree>
    <p:extLst>
      <p:ext uri="{BB962C8B-B14F-4D97-AF65-F5344CB8AC3E}">
        <p14:creationId xmlns:p14="http://schemas.microsoft.com/office/powerpoint/2010/main" val="294471735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C92804-03A6-47F6-A893-4DDB8903A808}" type="slidenum">
              <a:rPr lang="en-GB" smtClean="0"/>
              <a:t>1</a:t>
            </a:fld>
            <a:endParaRPr lang="en-GB" dirty="0"/>
          </a:p>
        </p:txBody>
      </p:sp>
      <p:sp>
        <p:nvSpPr>
          <p:cNvPr id="5" name="Date Placeholder 4">
            <a:extLst>
              <a:ext uri="{FF2B5EF4-FFF2-40B4-BE49-F238E27FC236}">
                <a16:creationId xmlns:a16="http://schemas.microsoft.com/office/drawing/2014/main" id="{76CFE2A3-B611-4763-89C7-5FC690BC243E}"/>
              </a:ext>
            </a:extLst>
          </p:cNvPr>
          <p:cNvSpPr>
            <a:spLocks noGrp="1"/>
          </p:cNvSpPr>
          <p:nvPr>
            <p:ph type="dt" idx="1"/>
          </p:nvPr>
        </p:nvSpPr>
        <p:spPr/>
        <p:txBody>
          <a:bodyPr/>
          <a:lstStyle/>
          <a:p>
            <a:pPr rtl="0"/>
            <a:fld id="{AB950707-849C-431F-8ACD-96D709B54EF9}" type="datetime1">
              <a:rPr lang="en-GB" smtClean="0"/>
              <a:t>03/11/2023</a:t>
            </a:fld>
            <a:endParaRPr lang="en-GB" dirty="0"/>
          </a:p>
        </p:txBody>
      </p:sp>
    </p:spTree>
    <p:extLst>
      <p:ext uri="{BB962C8B-B14F-4D97-AF65-F5344CB8AC3E}">
        <p14:creationId xmlns:p14="http://schemas.microsoft.com/office/powerpoint/2010/main" val="70960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rtl="0"/>
            <a:r>
              <a:rPr lang="en-GB"/>
              <a:t>Monday, February 1, 20XX</a:t>
            </a:r>
          </a:p>
        </p:txBody>
      </p:sp>
      <p:sp>
        <p:nvSpPr>
          <p:cNvPr id="5" name="Footer Placeholder 4"/>
          <p:cNvSpPr>
            <a:spLocks noGrp="1"/>
          </p:cNvSpPr>
          <p:nvPr>
            <p:ph type="ftr" sz="quarter" idx="11"/>
          </p:nvPr>
        </p:nvSpPr>
        <p:spPr/>
        <p:txBody>
          <a:bodyPr/>
          <a:lstStyle/>
          <a:p>
            <a:pPr rtl="0"/>
            <a:r>
              <a:rPr lang="en-GB"/>
              <a:t>Sample Footer Text</a:t>
            </a:r>
          </a:p>
        </p:txBody>
      </p:sp>
      <p:sp>
        <p:nvSpPr>
          <p:cNvPr id="6" name="Slide Number Placeholder 5"/>
          <p:cNvSpPr>
            <a:spLocks noGrp="1"/>
          </p:cNvSpPr>
          <p:nvPr>
            <p:ph type="sldNum" sz="quarter" idx="12"/>
          </p:nvPr>
        </p:nvSpPr>
        <p:spPr/>
        <p:txBody>
          <a:bodyPr/>
          <a:lstStyle/>
          <a:p>
            <a:pPr rtl="0"/>
            <a:fld id="{3A4F6043-7A67-491B-98BC-F933DED7226D}"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0812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Monday, February 1, 20XX</a:t>
            </a:r>
          </a:p>
        </p:txBody>
      </p:sp>
      <p:sp>
        <p:nvSpPr>
          <p:cNvPr id="5" name="Footer Placeholder 4"/>
          <p:cNvSpPr>
            <a:spLocks noGrp="1"/>
          </p:cNvSpPr>
          <p:nvPr>
            <p:ph type="ftr" sz="quarter" idx="11"/>
          </p:nvPr>
        </p:nvSpPr>
        <p:spPr/>
        <p:txBody>
          <a:bodyPr/>
          <a:lstStyle/>
          <a:p>
            <a:pPr rtl="0"/>
            <a:r>
              <a:rPr lang="en-GB"/>
              <a:t>Sample Footer Text</a:t>
            </a:r>
          </a:p>
        </p:txBody>
      </p:sp>
      <p:sp>
        <p:nvSpPr>
          <p:cNvPr id="6" name="Slide Number Placeholder 5"/>
          <p:cNvSpPr>
            <a:spLocks noGrp="1"/>
          </p:cNvSpPr>
          <p:nvPr>
            <p:ph type="sldNum" sz="quarter" idx="12"/>
          </p:nvPr>
        </p:nvSpPr>
        <p:spPr/>
        <p:txBody>
          <a:bodyPr/>
          <a:lstStyle/>
          <a:p>
            <a:pPr rtl="0"/>
            <a:fld id="{3A4F6043-7A67-491B-98BC-F933DED7226D}" type="slidenum">
              <a:rPr lang="en-GB" smtClean="0"/>
              <a:pPr/>
              <a:t>‹#›</a:t>
            </a:fld>
            <a:endParaRPr lang="en-GB" dirty="0"/>
          </a:p>
        </p:txBody>
      </p:sp>
    </p:spTree>
    <p:extLst>
      <p:ext uri="{BB962C8B-B14F-4D97-AF65-F5344CB8AC3E}">
        <p14:creationId xmlns:p14="http://schemas.microsoft.com/office/powerpoint/2010/main" val="296648387"/>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Monday, February 1, 20XX</a:t>
            </a:r>
          </a:p>
        </p:txBody>
      </p:sp>
      <p:sp>
        <p:nvSpPr>
          <p:cNvPr id="5" name="Footer Placeholder 4"/>
          <p:cNvSpPr>
            <a:spLocks noGrp="1"/>
          </p:cNvSpPr>
          <p:nvPr>
            <p:ph type="ftr" sz="quarter" idx="11"/>
          </p:nvPr>
        </p:nvSpPr>
        <p:spPr/>
        <p:txBody>
          <a:bodyPr/>
          <a:lstStyle/>
          <a:p>
            <a:pPr rtl="0"/>
            <a:r>
              <a:rPr lang="en-GB"/>
              <a:t>Sample Footer Text</a:t>
            </a:r>
          </a:p>
        </p:txBody>
      </p:sp>
      <p:sp>
        <p:nvSpPr>
          <p:cNvPr id="6" name="Slide Number Placeholder 5"/>
          <p:cNvSpPr>
            <a:spLocks noGrp="1"/>
          </p:cNvSpPr>
          <p:nvPr>
            <p:ph type="sldNum" sz="quarter" idx="12"/>
          </p:nvPr>
        </p:nvSpPr>
        <p:spPr/>
        <p:txBody>
          <a:bodyPr/>
          <a:lstStyle/>
          <a:p>
            <a:pPr rtl="0"/>
            <a:fld id="{3A4F6043-7A67-491B-98BC-F933DED7226D}" type="slidenum">
              <a:rPr lang="en-GB" smtClean="0"/>
              <a:pPr/>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7521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a:t>Monday, February 1, 20XX</a:t>
            </a:r>
          </a:p>
        </p:txBody>
      </p:sp>
      <p:sp>
        <p:nvSpPr>
          <p:cNvPr id="6" name="Footer Placeholder 5"/>
          <p:cNvSpPr>
            <a:spLocks noGrp="1"/>
          </p:cNvSpPr>
          <p:nvPr>
            <p:ph type="ftr" sz="quarter" idx="11"/>
          </p:nvPr>
        </p:nvSpPr>
        <p:spPr/>
        <p:txBody>
          <a:bodyPr/>
          <a:lstStyle/>
          <a:p>
            <a:pPr rtl="0"/>
            <a:r>
              <a:rPr lang="en-GB"/>
              <a:t>Sample Footer Text</a:t>
            </a:r>
          </a:p>
        </p:txBody>
      </p:sp>
      <p:sp>
        <p:nvSpPr>
          <p:cNvPr id="7" name="Slide Number Placeholder 6"/>
          <p:cNvSpPr>
            <a:spLocks noGrp="1"/>
          </p:cNvSpPr>
          <p:nvPr>
            <p:ph type="sldNum" sz="quarter" idx="12"/>
          </p:nvPr>
        </p:nvSpPr>
        <p:spPr/>
        <p:txBody>
          <a:bodyPr/>
          <a:lstStyle/>
          <a:p>
            <a:pPr rtl="0"/>
            <a:fld id="{3A4F6043-7A67-491B-98BC-F933DED7226D}" type="slidenum">
              <a:rPr lang="en-GB" smtClean="0"/>
              <a:pPr/>
              <a:t>‹#›</a:t>
            </a:fld>
            <a:endParaRPr lang="en-GB" dirty="0"/>
          </a:p>
        </p:txBody>
      </p:sp>
    </p:spTree>
    <p:extLst>
      <p:ext uri="{BB962C8B-B14F-4D97-AF65-F5344CB8AC3E}">
        <p14:creationId xmlns:p14="http://schemas.microsoft.com/office/powerpoint/2010/main" val="4207125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a:t>Monday, February 1, 20XX</a:t>
            </a:r>
          </a:p>
        </p:txBody>
      </p:sp>
      <p:sp>
        <p:nvSpPr>
          <p:cNvPr id="8" name="Footer Placeholder 7"/>
          <p:cNvSpPr>
            <a:spLocks noGrp="1"/>
          </p:cNvSpPr>
          <p:nvPr>
            <p:ph type="ftr" sz="quarter" idx="11"/>
          </p:nvPr>
        </p:nvSpPr>
        <p:spPr/>
        <p:txBody>
          <a:bodyPr/>
          <a:lstStyle/>
          <a:p>
            <a:pPr rtl="0"/>
            <a:r>
              <a:rPr lang="en-GB"/>
              <a:t>Sample Footer Text</a:t>
            </a:r>
          </a:p>
        </p:txBody>
      </p:sp>
      <p:sp>
        <p:nvSpPr>
          <p:cNvPr id="9" name="Slide Number Placeholder 8"/>
          <p:cNvSpPr>
            <a:spLocks noGrp="1"/>
          </p:cNvSpPr>
          <p:nvPr>
            <p:ph type="sldNum" sz="quarter" idx="12"/>
          </p:nvPr>
        </p:nvSpPr>
        <p:spPr/>
        <p:txBody>
          <a:bodyPr/>
          <a:lstStyle/>
          <a:p>
            <a:pPr rtl="0"/>
            <a:fld id="{3A4F6043-7A67-491B-98BC-F933DED7226D}" type="slidenum">
              <a:rPr lang="en-GB" smtClean="0"/>
              <a:pPr/>
              <a:t>‹#›</a:t>
            </a:fld>
            <a:endParaRPr lang="en-GB" dirty="0"/>
          </a:p>
        </p:txBody>
      </p:sp>
    </p:spTree>
    <p:extLst>
      <p:ext uri="{BB962C8B-B14F-4D97-AF65-F5344CB8AC3E}">
        <p14:creationId xmlns:p14="http://schemas.microsoft.com/office/powerpoint/2010/main" val="1169075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a:t>Monday, February 1, 20XX</a:t>
            </a:r>
          </a:p>
        </p:txBody>
      </p:sp>
      <p:sp>
        <p:nvSpPr>
          <p:cNvPr id="4" name="Footer Placeholder 3"/>
          <p:cNvSpPr>
            <a:spLocks noGrp="1"/>
          </p:cNvSpPr>
          <p:nvPr>
            <p:ph type="ftr" sz="quarter" idx="11"/>
          </p:nvPr>
        </p:nvSpPr>
        <p:spPr/>
        <p:txBody>
          <a:bodyPr/>
          <a:lstStyle/>
          <a:p>
            <a:pPr rtl="0"/>
            <a:r>
              <a:rPr lang="en-GB"/>
              <a:t>Sample Footer Text</a:t>
            </a:r>
          </a:p>
        </p:txBody>
      </p:sp>
      <p:sp>
        <p:nvSpPr>
          <p:cNvPr id="5" name="Slide Number Placeholder 4"/>
          <p:cNvSpPr>
            <a:spLocks noGrp="1"/>
          </p:cNvSpPr>
          <p:nvPr>
            <p:ph type="sldNum" sz="quarter" idx="12"/>
          </p:nvPr>
        </p:nvSpPr>
        <p:spPr/>
        <p:txBody>
          <a:bodyPr/>
          <a:lstStyle/>
          <a:p>
            <a:pPr rtl="0"/>
            <a:fld id="{3A4F6043-7A67-491B-98BC-F933DED7226D}" type="slidenum">
              <a:rPr lang="en-GB" smtClean="0"/>
              <a:pPr/>
              <a:t>‹#›</a:t>
            </a:fld>
            <a:endParaRPr lang="en-GB" dirty="0"/>
          </a:p>
        </p:txBody>
      </p:sp>
    </p:spTree>
    <p:extLst>
      <p:ext uri="{BB962C8B-B14F-4D97-AF65-F5344CB8AC3E}">
        <p14:creationId xmlns:p14="http://schemas.microsoft.com/office/powerpoint/2010/main" val="128730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a:t>Monday, February 1, 20XX</a:t>
            </a:r>
          </a:p>
        </p:txBody>
      </p:sp>
      <p:sp>
        <p:nvSpPr>
          <p:cNvPr id="3" name="Footer Placeholder 2"/>
          <p:cNvSpPr>
            <a:spLocks noGrp="1"/>
          </p:cNvSpPr>
          <p:nvPr>
            <p:ph type="ftr" sz="quarter" idx="11"/>
          </p:nvPr>
        </p:nvSpPr>
        <p:spPr/>
        <p:txBody>
          <a:bodyPr/>
          <a:lstStyle/>
          <a:p>
            <a:pPr rtl="0"/>
            <a:r>
              <a:rPr lang="en-GB"/>
              <a:t>Sample Footer Text</a:t>
            </a:r>
          </a:p>
        </p:txBody>
      </p:sp>
      <p:sp>
        <p:nvSpPr>
          <p:cNvPr id="4" name="Slide Number Placeholder 3"/>
          <p:cNvSpPr>
            <a:spLocks noGrp="1"/>
          </p:cNvSpPr>
          <p:nvPr>
            <p:ph type="sldNum" sz="quarter" idx="12"/>
          </p:nvPr>
        </p:nvSpPr>
        <p:spPr/>
        <p:txBody>
          <a:bodyPr/>
          <a:lstStyle/>
          <a:p>
            <a:pPr rtl="0"/>
            <a:fld id="{3A4F6043-7A67-491B-98BC-F933DED7226D}" type="slidenum">
              <a:rPr lang="en-GB" smtClean="0"/>
              <a:pPr/>
              <a:t>‹#›</a:t>
            </a:fld>
            <a:endParaRPr lang="en-GB" dirty="0"/>
          </a:p>
        </p:txBody>
      </p:sp>
    </p:spTree>
    <p:extLst>
      <p:ext uri="{BB962C8B-B14F-4D97-AF65-F5344CB8AC3E}">
        <p14:creationId xmlns:p14="http://schemas.microsoft.com/office/powerpoint/2010/main" val="4074266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Monday, February 1, 20XX</a:t>
            </a:r>
          </a:p>
        </p:txBody>
      </p:sp>
      <p:sp>
        <p:nvSpPr>
          <p:cNvPr id="6" name="Footer Placeholder 5"/>
          <p:cNvSpPr>
            <a:spLocks noGrp="1"/>
          </p:cNvSpPr>
          <p:nvPr>
            <p:ph type="ftr" sz="quarter" idx="11"/>
          </p:nvPr>
        </p:nvSpPr>
        <p:spPr/>
        <p:txBody>
          <a:bodyPr/>
          <a:lstStyle/>
          <a:p>
            <a:pPr rtl="0"/>
            <a:r>
              <a:rPr lang="en-GB"/>
              <a:t>Sample Footer Text</a:t>
            </a:r>
          </a:p>
        </p:txBody>
      </p:sp>
      <p:sp>
        <p:nvSpPr>
          <p:cNvPr id="7" name="Slide Number Placeholder 6"/>
          <p:cNvSpPr>
            <a:spLocks noGrp="1"/>
          </p:cNvSpPr>
          <p:nvPr>
            <p:ph type="sldNum" sz="quarter" idx="12"/>
          </p:nvPr>
        </p:nvSpPr>
        <p:spPr/>
        <p:txBody>
          <a:bodyPr/>
          <a:lstStyle/>
          <a:p>
            <a:pPr rtl="0"/>
            <a:fld id="{3A4F6043-7A67-491B-98BC-F933DED7226D}" type="slidenum">
              <a:rPr lang="en-GB" smtClean="0"/>
              <a:pPr/>
              <a:t>‹#›</a:t>
            </a:fld>
            <a:endParaRPr lang="en-GB" dirty="0"/>
          </a:p>
        </p:txBody>
      </p:sp>
    </p:spTree>
    <p:extLst>
      <p:ext uri="{BB962C8B-B14F-4D97-AF65-F5344CB8AC3E}">
        <p14:creationId xmlns:p14="http://schemas.microsoft.com/office/powerpoint/2010/main" val="2853486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Monday, February 1, 20XX</a:t>
            </a:r>
          </a:p>
        </p:txBody>
      </p:sp>
      <p:sp>
        <p:nvSpPr>
          <p:cNvPr id="6" name="Footer Placeholder 5"/>
          <p:cNvSpPr>
            <a:spLocks noGrp="1"/>
          </p:cNvSpPr>
          <p:nvPr>
            <p:ph type="ftr" sz="quarter" idx="11"/>
          </p:nvPr>
        </p:nvSpPr>
        <p:spPr/>
        <p:txBody>
          <a:bodyPr/>
          <a:lstStyle/>
          <a:p>
            <a:pPr rtl="0"/>
            <a:r>
              <a:rPr lang="en-GB"/>
              <a:t>Sample Footer Text</a:t>
            </a:r>
          </a:p>
        </p:txBody>
      </p:sp>
      <p:sp>
        <p:nvSpPr>
          <p:cNvPr id="7" name="Slide Number Placeholder 6"/>
          <p:cNvSpPr>
            <a:spLocks noGrp="1"/>
          </p:cNvSpPr>
          <p:nvPr>
            <p:ph type="sldNum" sz="quarter" idx="12"/>
          </p:nvPr>
        </p:nvSpPr>
        <p:spPr/>
        <p:txBody>
          <a:bodyPr/>
          <a:lstStyle/>
          <a:p>
            <a:pPr rtl="0"/>
            <a:fld id="{3A4F6043-7A67-491B-98BC-F933DED7226D}" type="slidenum">
              <a:rPr lang="en-GB" smtClean="0"/>
              <a:pPr/>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2202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Monday, February 1, 20XX</a:t>
            </a:r>
          </a:p>
        </p:txBody>
      </p:sp>
      <p:sp>
        <p:nvSpPr>
          <p:cNvPr id="5" name="Footer Placeholder 4"/>
          <p:cNvSpPr>
            <a:spLocks noGrp="1"/>
          </p:cNvSpPr>
          <p:nvPr>
            <p:ph type="ftr" sz="quarter" idx="11"/>
          </p:nvPr>
        </p:nvSpPr>
        <p:spPr/>
        <p:txBody>
          <a:bodyPr/>
          <a:lstStyle/>
          <a:p>
            <a:pPr rtl="0"/>
            <a:r>
              <a:rPr lang="en-GB"/>
              <a:t>Sample Footer Text</a:t>
            </a:r>
          </a:p>
        </p:txBody>
      </p:sp>
      <p:sp>
        <p:nvSpPr>
          <p:cNvPr id="6" name="Slide Number Placeholder 5"/>
          <p:cNvSpPr>
            <a:spLocks noGrp="1"/>
          </p:cNvSpPr>
          <p:nvPr>
            <p:ph type="sldNum" sz="quarter" idx="12"/>
          </p:nvPr>
        </p:nvSpPr>
        <p:spPr/>
        <p:txBody>
          <a:bodyPr/>
          <a:lstStyle/>
          <a:p>
            <a:pPr rtl="0"/>
            <a:fld id="{3A4F6043-7A67-491B-98BC-F933DED7226D}" type="slidenum">
              <a:rPr lang="en-GB" smtClean="0"/>
              <a:pPr/>
              <a:t>‹#›</a:t>
            </a:fld>
            <a:endParaRPr lang="en-GB" dirty="0"/>
          </a:p>
        </p:txBody>
      </p:sp>
    </p:spTree>
    <p:extLst>
      <p:ext uri="{BB962C8B-B14F-4D97-AF65-F5344CB8AC3E}">
        <p14:creationId xmlns:p14="http://schemas.microsoft.com/office/powerpoint/2010/main" val="300097110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Monday, February 1, 20XX</a:t>
            </a:r>
          </a:p>
        </p:txBody>
      </p:sp>
      <p:sp>
        <p:nvSpPr>
          <p:cNvPr id="5" name="Footer Placeholder 4"/>
          <p:cNvSpPr>
            <a:spLocks noGrp="1"/>
          </p:cNvSpPr>
          <p:nvPr>
            <p:ph type="ftr" sz="quarter" idx="11"/>
          </p:nvPr>
        </p:nvSpPr>
        <p:spPr/>
        <p:txBody>
          <a:bodyPr/>
          <a:lstStyle/>
          <a:p>
            <a:pPr rtl="0"/>
            <a:r>
              <a:rPr lang="en-GB"/>
              <a:t>Sample Footer Text</a:t>
            </a:r>
          </a:p>
        </p:txBody>
      </p:sp>
      <p:sp>
        <p:nvSpPr>
          <p:cNvPr id="6" name="Slide Number Placeholder 5"/>
          <p:cNvSpPr>
            <a:spLocks noGrp="1"/>
          </p:cNvSpPr>
          <p:nvPr>
            <p:ph type="sldNum" sz="quarter" idx="12"/>
          </p:nvPr>
        </p:nvSpPr>
        <p:spPr/>
        <p:txBody>
          <a:bodyPr/>
          <a:lstStyle/>
          <a:p>
            <a:pPr rtl="0"/>
            <a:fld id="{3A4F6043-7A67-491B-98BC-F933DED7226D}" type="slidenum">
              <a:rPr lang="en-GB" smtClean="0"/>
              <a:pPr/>
              <a:t>‹#›</a:t>
            </a:fld>
            <a:endParaRPr lang="en-GB"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738306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C3AFB24-9188-4C0A-A512-E59E6F17DCAF}"/>
              </a:ext>
              <a:ext uri="{C183D7F6-B498-43B3-948B-1728B52AA6E4}">
                <adec:decorative xmlns:adec="http://schemas.microsoft.com/office/drawing/2017/decorative" val="1"/>
              </a:ext>
            </a:extLst>
          </p:cNvPr>
          <p:cNvSpPr/>
          <p:nvPr userDrawn="1"/>
        </p:nvSpPr>
        <p:spPr>
          <a:xfrm rot="10800000">
            <a:off x="4565" y="4294290"/>
            <a:ext cx="12188952" cy="258686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14D31D73-6FE4-4E4B-8D0B-E55FABBFA92B}"/>
              </a:ext>
              <a:ext uri="{C183D7F6-B498-43B3-948B-1728B52AA6E4}">
                <adec:decorative xmlns:adec="http://schemas.microsoft.com/office/drawing/2017/decorative" val="1"/>
              </a:ext>
            </a:extLst>
          </p:cNvPr>
          <p:cNvSpPr/>
          <p:nvPr userDrawn="1"/>
        </p:nvSpPr>
        <p:spPr>
          <a:xfrm rot="10800000">
            <a:off x="1524" y="4294290"/>
            <a:ext cx="12188952" cy="258686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39A9F4D9-AE67-4B73-8B27-FD437564D7A6}"/>
              </a:ext>
            </a:extLst>
          </p:cNvPr>
          <p:cNvSpPr>
            <a:spLocks noGrp="1"/>
          </p:cNvSpPr>
          <p:nvPr>
            <p:ph type="ctrTitle"/>
          </p:nvPr>
        </p:nvSpPr>
        <p:spPr>
          <a:xfrm>
            <a:off x="422899" y="4476329"/>
            <a:ext cx="6467547" cy="1558680"/>
          </a:xfrm>
        </p:spPr>
        <p:txBody>
          <a:bodyPr rtlCol="0" anchor="ctr" anchorCtr="0">
            <a:normAutofit/>
          </a:bodyPr>
          <a:lstStyle/>
          <a:p>
            <a:pPr algn="l" rtl="0">
              <a:lnSpc>
                <a:spcPts val="5800"/>
              </a:lnSpc>
            </a:pPr>
            <a:r>
              <a:rPr lang="en-US" sz="4800"/>
              <a:t>Click to edit Master title style</a:t>
            </a:r>
            <a:endParaRPr lang="en-GB" sz="4800" dirty="0"/>
          </a:p>
        </p:txBody>
      </p:sp>
      <p:sp>
        <p:nvSpPr>
          <p:cNvPr id="8" name="Subtitle 24">
            <a:extLst>
              <a:ext uri="{FF2B5EF4-FFF2-40B4-BE49-F238E27FC236}">
                <a16:creationId xmlns:a16="http://schemas.microsoft.com/office/drawing/2014/main" id="{2A23FDD6-741A-4F02-B44B-70D85FCF5325}"/>
              </a:ext>
            </a:extLst>
          </p:cNvPr>
          <p:cNvSpPr>
            <a:spLocks noGrp="1"/>
          </p:cNvSpPr>
          <p:nvPr>
            <p:ph type="subTitle" idx="1"/>
          </p:nvPr>
        </p:nvSpPr>
        <p:spPr>
          <a:xfrm>
            <a:off x="7096924" y="4476328"/>
            <a:ext cx="4046957" cy="1558673"/>
          </a:xfrm>
        </p:spPr>
        <p:txBody>
          <a:bodyPr rtlCol="0" anchor="ctr">
            <a:normAutofit/>
          </a:bodyPr>
          <a:lstStyle>
            <a:lvl1pPr>
              <a:buNone/>
              <a:defRPr/>
            </a:lvl1pPr>
          </a:lstStyle>
          <a:p>
            <a:pPr algn="l" rtl="0">
              <a:lnSpc>
                <a:spcPts val="3200"/>
              </a:lnSpc>
            </a:pPr>
            <a:r>
              <a:rPr lang="en-US" sz="2200"/>
              <a:t>Click to edit Master subtitle style</a:t>
            </a:r>
            <a:endParaRPr lang="en-GB" sz="2200" dirty="0"/>
          </a:p>
        </p:txBody>
      </p:sp>
      <p:sp>
        <p:nvSpPr>
          <p:cNvPr id="11" name="Picture Placeholder 10">
            <a:extLst>
              <a:ext uri="{FF2B5EF4-FFF2-40B4-BE49-F238E27FC236}">
                <a16:creationId xmlns:a16="http://schemas.microsoft.com/office/drawing/2014/main" id="{8942B78C-790E-4881-96BA-169A876C67F3}"/>
              </a:ext>
            </a:extLst>
          </p:cNvPr>
          <p:cNvSpPr>
            <a:spLocks noGrp="1"/>
          </p:cNvSpPr>
          <p:nvPr>
            <p:ph type="pic" sz="quarter" idx="13"/>
          </p:nvPr>
        </p:nvSpPr>
        <p:spPr>
          <a:xfrm>
            <a:off x="1524" y="0"/>
            <a:ext cx="12188952" cy="4271133"/>
          </a:xfrm>
          <a:solidFill>
            <a:schemeClr val="accent3"/>
          </a:solidFill>
        </p:spPr>
        <p:txBody>
          <a:bodyPr rtlCol="0"/>
          <a:lstStyle/>
          <a:p>
            <a:pPr rtl="0"/>
            <a:r>
              <a:rPr lang="en-US"/>
              <a:t>Click icon to add picture</a:t>
            </a:r>
            <a:endParaRPr lang="en-GB" dirty="0"/>
          </a:p>
        </p:txBody>
      </p:sp>
      <p:sp>
        <p:nvSpPr>
          <p:cNvPr id="9" name="Rectangle 8">
            <a:extLst>
              <a:ext uri="{FF2B5EF4-FFF2-40B4-BE49-F238E27FC236}">
                <a16:creationId xmlns:a16="http://schemas.microsoft.com/office/drawing/2014/main" id="{92381543-EC92-42BD-A142-81963D4273D5}"/>
              </a:ext>
              <a:ext uri="{C183D7F6-B498-43B3-948B-1728B52AA6E4}">
                <adec:decorative xmlns:adec="http://schemas.microsoft.com/office/drawing/2017/decorative" val="1"/>
              </a:ext>
            </a:extLst>
          </p:cNvPr>
          <p:cNvSpPr/>
          <p:nvPr userDrawn="1"/>
        </p:nvSpPr>
        <p:spPr>
          <a:xfrm rot="10800000">
            <a:off x="11494040" y="4274977"/>
            <a:ext cx="699477" cy="189880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15" name="Straight Connector 14">
            <a:extLst>
              <a:ext uri="{FF2B5EF4-FFF2-40B4-BE49-F238E27FC236}">
                <a16:creationId xmlns:a16="http://schemas.microsoft.com/office/drawing/2014/main" id="{8A28D3FB-54EA-410D-A062-8F118E5D0CD7}"/>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593477A-1279-4BCC-8257-14CC2361F898}"/>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879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Introduc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4408E76-0AE4-495F-87FB-5DD280A91DCB}"/>
              </a:ext>
              <a:ext uri="{C183D7F6-B498-43B3-948B-1728B52AA6E4}">
                <adec:decorative xmlns:adec="http://schemas.microsoft.com/office/drawing/2017/decorative" val="1"/>
              </a:ext>
            </a:extLst>
          </p:cNvPr>
          <p:cNvSpPr/>
          <p:nvPr userDrawn="1"/>
        </p:nvSpPr>
        <p:spPr>
          <a:xfrm rot="10800000">
            <a:off x="0" y="5610"/>
            <a:ext cx="708823" cy="713232"/>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6" name="Title 1">
            <a:extLst>
              <a:ext uri="{FF2B5EF4-FFF2-40B4-BE49-F238E27FC236}">
                <a16:creationId xmlns:a16="http://schemas.microsoft.com/office/drawing/2014/main" id="{22EAD03C-7B1C-453F-9977-4E2DD813BF52}"/>
              </a:ext>
            </a:extLst>
          </p:cNvPr>
          <p:cNvSpPr>
            <a:spLocks noGrp="1"/>
          </p:cNvSpPr>
          <p:nvPr>
            <p:ph type="title"/>
          </p:nvPr>
        </p:nvSpPr>
        <p:spPr>
          <a:xfrm>
            <a:off x="6602551" y="540167"/>
            <a:ext cx="4616981" cy="2135867"/>
          </a:xfrm>
        </p:spPr>
        <p:txBody>
          <a:bodyPr rtlCol="0" anchor="b">
            <a:normAutofit/>
          </a:bodyPr>
          <a:lstStyle/>
          <a:p>
            <a:pPr rtl="0"/>
            <a:r>
              <a:rPr lang="en-US" sz="4800">
                <a:solidFill>
                  <a:schemeClr val="tx1"/>
                </a:solidFill>
              </a:rPr>
              <a:t>Click to edit Master title style</a:t>
            </a:r>
            <a:endParaRPr lang="en-GB" sz="4800" dirty="0">
              <a:solidFill>
                <a:schemeClr val="tx1"/>
              </a:solidFill>
            </a:endParaRPr>
          </a:p>
        </p:txBody>
      </p:sp>
      <p:sp>
        <p:nvSpPr>
          <p:cNvPr id="11" name="Picture Placeholder 10">
            <a:extLst>
              <a:ext uri="{FF2B5EF4-FFF2-40B4-BE49-F238E27FC236}">
                <a16:creationId xmlns:a16="http://schemas.microsoft.com/office/drawing/2014/main" id="{D3471630-9EC8-4C68-B4D8-D98C242DBE0F}"/>
              </a:ext>
            </a:extLst>
          </p:cNvPr>
          <p:cNvSpPr>
            <a:spLocks noGrp="1"/>
          </p:cNvSpPr>
          <p:nvPr>
            <p:ph type="pic" sz="quarter" idx="13"/>
          </p:nvPr>
        </p:nvSpPr>
        <p:spPr>
          <a:xfrm>
            <a:off x="0" y="685800"/>
            <a:ext cx="3072384" cy="5486344"/>
          </a:xfrm>
          <a:solidFill>
            <a:schemeClr val="accent3"/>
          </a:solidFill>
        </p:spPr>
        <p:txBody>
          <a:bodyPr rtlCol="0"/>
          <a:lstStyle/>
          <a:p>
            <a:pPr rtl="0"/>
            <a:r>
              <a:rPr lang="en-US"/>
              <a:t>Click icon to add picture</a:t>
            </a:r>
            <a:endParaRPr lang="en-GB" dirty="0"/>
          </a:p>
        </p:txBody>
      </p:sp>
      <p:sp>
        <p:nvSpPr>
          <p:cNvPr id="12" name="Picture Placeholder 10">
            <a:extLst>
              <a:ext uri="{FF2B5EF4-FFF2-40B4-BE49-F238E27FC236}">
                <a16:creationId xmlns:a16="http://schemas.microsoft.com/office/drawing/2014/main" id="{50C66604-16E4-4B52-80AA-A0D73512D135}"/>
              </a:ext>
            </a:extLst>
          </p:cNvPr>
          <p:cNvSpPr>
            <a:spLocks noGrp="1"/>
          </p:cNvSpPr>
          <p:nvPr>
            <p:ph type="pic" sz="quarter" idx="14"/>
          </p:nvPr>
        </p:nvSpPr>
        <p:spPr>
          <a:xfrm>
            <a:off x="3154680" y="685800"/>
            <a:ext cx="3072384" cy="5486344"/>
          </a:xfrm>
          <a:solidFill>
            <a:schemeClr val="accent3"/>
          </a:solidFill>
        </p:spPr>
        <p:txBody>
          <a:bodyPr rtlCol="0"/>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5B630934-DBD2-4535-961F-B198ABA2D05B}"/>
              </a:ext>
            </a:extLst>
          </p:cNvPr>
          <p:cNvSpPr>
            <a:spLocks noGrp="1"/>
          </p:cNvSpPr>
          <p:nvPr>
            <p:ph idx="1"/>
          </p:nvPr>
        </p:nvSpPr>
        <p:spPr>
          <a:xfrm>
            <a:off x="6602551" y="2880452"/>
            <a:ext cx="4616981" cy="3095445"/>
          </a:xfrm>
        </p:spPr>
        <p:txBody>
          <a:bodyPr rtlCol="0" anchor="t" anchorCtr="0">
            <a:normAutofit/>
          </a:bodyPr>
          <a:lstStyle>
            <a:lvl1pPr marL="0" indent="0">
              <a:buNone/>
              <a:defRPr baseline="0"/>
            </a:lvl1pPr>
          </a:lstStyle>
          <a:p>
            <a:pPr lvl="0" rtl="0">
              <a:lnSpc>
                <a:spcPts val="2800"/>
              </a:lnSpc>
            </a:pPr>
            <a:r>
              <a:rPr lang="en-US" sz="1800">
                <a:solidFill>
                  <a:schemeClr val="tx1"/>
                </a:solidFill>
              </a:rPr>
              <a:t>Click to edit Master text styles</a:t>
            </a:r>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rtlCol="0"/>
          <a:lstStyle/>
          <a:p>
            <a:pPr rtl="0"/>
            <a:r>
              <a:rPr lang="en-GB"/>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rtlCol="0"/>
          <a:lstStyle/>
          <a:p>
            <a:pPr rtl="0"/>
            <a:fld id="{3A4F6043-7A67-491B-98BC-F933DED7226D}" type="slidenum">
              <a:rPr lang="en-GB" smtClean="0"/>
              <a:pPr/>
              <a:t>‹#›</a:t>
            </a:fld>
            <a:endParaRPr lang="en-GB" dirty="0"/>
          </a:p>
        </p:txBody>
      </p:sp>
      <p:cxnSp>
        <p:nvCxnSpPr>
          <p:cNvPr id="14" name="Straight Connector 13">
            <a:extLst>
              <a:ext uri="{FF2B5EF4-FFF2-40B4-BE49-F238E27FC236}">
                <a16:creationId xmlns:a16="http://schemas.microsoft.com/office/drawing/2014/main" id="{0020D2A6-7700-487F-AC7E-A5A2C30DC1BF}"/>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FC30D6A-6415-42E1-89E9-EF806C3FE339}"/>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84413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Background grey rectangle">
            <a:extLst>
              <a:ext uri="{FF2B5EF4-FFF2-40B4-BE49-F238E27FC236}">
                <a16:creationId xmlns:a16="http://schemas.microsoft.com/office/drawing/2014/main" id="{B586FD74-98AC-4CA5-9E62-97DAE4C19399}"/>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dirty="0"/>
          </a:p>
        </p:txBody>
      </p:sp>
      <p:sp>
        <p:nvSpPr>
          <p:cNvPr id="6" name="Rectangle 5">
            <a:extLst>
              <a:ext uri="{FF2B5EF4-FFF2-40B4-BE49-F238E27FC236}">
                <a16:creationId xmlns:a16="http://schemas.microsoft.com/office/drawing/2014/main" id="{BBC94E74-B403-4256-9D59-241B0C4E532D}"/>
              </a:ext>
              <a:ext uri="{C183D7F6-B498-43B3-948B-1728B52AA6E4}">
                <adec:decorative xmlns:adec="http://schemas.microsoft.com/office/drawing/2017/decorative" val="1"/>
              </a:ext>
            </a:extLst>
          </p:cNvPr>
          <p:cNvSpPr/>
          <p:nvPr userDrawn="1"/>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53836FB9-568E-408A-B183-65F9ABF6ED53}"/>
              </a:ext>
            </a:extLst>
          </p:cNvPr>
          <p:cNvSpPr>
            <a:spLocks noGrp="1"/>
          </p:cNvSpPr>
          <p:nvPr>
            <p:ph type="title"/>
          </p:nvPr>
        </p:nvSpPr>
        <p:spPr>
          <a:xfrm>
            <a:off x="422899" y="540168"/>
            <a:ext cx="10624949" cy="1787136"/>
          </a:xfrm>
        </p:spPr>
        <p:txBody>
          <a:bodyPr rtlCol="0" anchor="b">
            <a:normAutofit/>
          </a:bodyPr>
          <a:lstStyle/>
          <a:p>
            <a:pPr rtl="0"/>
            <a:r>
              <a:rPr lang="en-US" sz="4800">
                <a:solidFill>
                  <a:schemeClr val="tx1"/>
                </a:solidFill>
              </a:rPr>
              <a:t>Click to edit Master title style</a:t>
            </a:r>
            <a:endParaRPr lang="en-GB" sz="4800" dirty="0">
              <a:solidFill>
                <a:schemeClr val="tx1"/>
              </a:solidFill>
            </a:endParaRPr>
          </a:p>
        </p:txBody>
      </p:sp>
      <p:sp>
        <p:nvSpPr>
          <p:cNvPr id="17" name="Picture Placeholder 16">
            <a:extLst>
              <a:ext uri="{FF2B5EF4-FFF2-40B4-BE49-F238E27FC236}">
                <a16:creationId xmlns:a16="http://schemas.microsoft.com/office/drawing/2014/main" id="{B5437444-7076-4AEE-AB96-9C6BB85DAD9F}"/>
              </a:ext>
            </a:extLst>
          </p:cNvPr>
          <p:cNvSpPr>
            <a:spLocks noGrp="1"/>
          </p:cNvSpPr>
          <p:nvPr>
            <p:ph type="pic" sz="quarter" idx="13"/>
          </p:nvPr>
        </p:nvSpPr>
        <p:spPr>
          <a:xfrm>
            <a:off x="0" y="2577775"/>
            <a:ext cx="2587752" cy="1764792"/>
          </a:xfrm>
          <a:solidFill>
            <a:schemeClr val="accent3"/>
          </a:solidFill>
        </p:spPr>
        <p:txBody>
          <a:bodyPr rtlCol="0"/>
          <a:lstStyle/>
          <a:p>
            <a:pPr rtl="0"/>
            <a:r>
              <a:rPr lang="en-US"/>
              <a:t>Click icon to add picture</a:t>
            </a:r>
            <a:endParaRPr lang="en-GB" dirty="0"/>
          </a:p>
        </p:txBody>
      </p:sp>
      <p:sp>
        <p:nvSpPr>
          <p:cNvPr id="18" name="Picture Placeholder 16">
            <a:extLst>
              <a:ext uri="{FF2B5EF4-FFF2-40B4-BE49-F238E27FC236}">
                <a16:creationId xmlns:a16="http://schemas.microsoft.com/office/drawing/2014/main" id="{536502EE-A891-4CB0-9BA5-B0AC7B9AA808}"/>
              </a:ext>
            </a:extLst>
          </p:cNvPr>
          <p:cNvSpPr>
            <a:spLocks noGrp="1"/>
          </p:cNvSpPr>
          <p:nvPr>
            <p:ph type="pic" sz="quarter" idx="14"/>
          </p:nvPr>
        </p:nvSpPr>
        <p:spPr>
          <a:xfrm>
            <a:off x="0" y="4406215"/>
            <a:ext cx="2587752" cy="1764792"/>
          </a:xfrm>
          <a:solidFill>
            <a:schemeClr val="accent3"/>
          </a:solidFill>
        </p:spPr>
        <p:txBody>
          <a:bodyPr rtlCol="0"/>
          <a:lstStyle/>
          <a:p>
            <a:pPr rtl="0"/>
            <a:r>
              <a:rPr lang="en-US"/>
              <a:t>Click icon to add picture</a:t>
            </a:r>
            <a:endParaRPr lang="en-GB" dirty="0"/>
          </a:p>
        </p:txBody>
      </p:sp>
      <p:sp>
        <p:nvSpPr>
          <p:cNvPr id="19" name="Picture Placeholder 16">
            <a:extLst>
              <a:ext uri="{FF2B5EF4-FFF2-40B4-BE49-F238E27FC236}">
                <a16:creationId xmlns:a16="http://schemas.microsoft.com/office/drawing/2014/main" id="{51D45778-D0A6-415B-AA4F-03D6E429EB93}"/>
              </a:ext>
            </a:extLst>
          </p:cNvPr>
          <p:cNvSpPr>
            <a:spLocks noGrp="1"/>
          </p:cNvSpPr>
          <p:nvPr>
            <p:ph type="pic" sz="quarter" idx="15"/>
          </p:nvPr>
        </p:nvSpPr>
        <p:spPr>
          <a:xfrm>
            <a:off x="2651760" y="2577775"/>
            <a:ext cx="1764792" cy="1764792"/>
          </a:xfrm>
          <a:solidFill>
            <a:schemeClr val="accent3"/>
          </a:solidFill>
        </p:spPr>
        <p:txBody>
          <a:bodyPr rtlCol="0"/>
          <a:lstStyle/>
          <a:p>
            <a:pPr rtl="0"/>
            <a:r>
              <a:rPr lang="en-US"/>
              <a:t>Click icon to add picture</a:t>
            </a:r>
            <a:endParaRPr lang="en-GB" dirty="0"/>
          </a:p>
        </p:txBody>
      </p:sp>
      <p:sp>
        <p:nvSpPr>
          <p:cNvPr id="20" name="Picture Placeholder 16">
            <a:extLst>
              <a:ext uri="{FF2B5EF4-FFF2-40B4-BE49-F238E27FC236}">
                <a16:creationId xmlns:a16="http://schemas.microsoft.com/office/drawing/2014/main" id="{93E1D509-0CBA-46BD-9192-C0403309FDBA}"/>
              </a:ext>
            </a:extLst>
          </p:cNvPr>
          <p:cNvSpPr>
            <a:spLocks noGrp="1"/>
          </p:cNvSpPr>
          <p:nvPr>
            <p:ph type="pic" sz="quarter" idx="16"/>
          </p:nvPr>
        </p:nvSpPr>
        <p:spPr>
          <a:xfrm>
            <a:off x="2651760" y="4406575"/>
            <a:ext cx="1764792" cy="1764792"/>
          </a:xfrm>
          <a:solidFill>
            <a:schemeClr val="accent3"/>
          </a:solidFill>
        </p:spPr>
        <p:txBody>
          <a:bodyPr rtlCol="0"/>
          <a:lstStyle/>
          <a:p>
            <a:pPr rtl="0"/>
            <a:r>
              <a:rPr lang="en-US"/>
              <a:t>Click icon to add picture</a:t>
            </a:r>
            <a:endParaRPr lang="en-GB" dirty="0"/>
          </a:p>
        </p:txBody>
      </p:sp>
      <p:sp>
        <p:nvSpPr>
          <p:cNvPr id="12" name="Content Placeholder 2">
            <a:extLst>
              <a:ext uri="{FF2B5EF4-FFF2-40B4-BE49-F238E27FC236}">
                <a16:creationId xmlns:a16="http://schemas.microsoft.com/office/drawing/2014/main" id="{6994EC89-4FAE-445C-A6E8-D55E4A34DE4E}"/>
              </a:ext>
            </a:extLst>
          </p:cNvPr>
          <p:cNvSpPr>
            <a:spLocks noGrp="1"/>
          </p:cNvSpPr>
          <p:nvPr>
            <p:ph idx="1"/>
          </p:nvPr>
        </p:nvSpPr>
        <p:spPr>
          <a:xfrm>
            <a:off x="4845122" y="2880452"/>
            <a:ext cx="6355998" cy="3095445"/>
          </a:xfrm>
        </p:spPr>
        <p:txBody>
          <a:bodyPr rtlCol="0" anchor="t" anchorCtr="0">
            <a:normAutofit/>
          </a:bodyPr>
          <a:lstStyle>
            <a:lvl1pPr>
              <a:buNone/>
              <a:defRPr/>
            </a:lvl1pPr>
          </a:lstStyle>
          <a:p>
            <a:pPr lvl="0" rtl="0">
              <a:lnSpc>
                <a:spcPts val="2800"/>
              </a:lnSpc>
            </a:pPr>
            <a:r>
              <a:rPr lang="en-US" sz="1800">
                <a:solidFill>
                  <a:schemeClr val="tx1"/>
                </a:solidFill>
              </a:rPr>
              <a:t>Click to edit Master text styles</a:t>
            </a:r>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rtlCol="0"/>
          <a:lstStyle/>
          <a:p>
            <a:pPr rtl="0"/>
            <a:r>
              <a:rPr lang="en-GB"/>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rtlCol="0"/>
          <a:lstStyle/>
          <a:p>
            <a:pPr rtl="0"/>
            <a:fld id="{3A4F6043-7A67-491B-98BC-F933DED7226D}" type="slidenum">
              <a:rPr lang="en-GB" smtClean="0"/>
              <a:pPr/>
              <a:t>‹#›</a:t>
            </a:fld>
            <a:endParaRPr lang="en-GB" dirty="0"/>
          </a:p>
        </p:txBody>
      </p:sp>
      <p:sp>
        <p:nvSpPr>
          <p:cNvPr id="13" name="Rectangle 12">
            <a:extLst>
              <a:ext uri="{FF2B5EF4-FFF2-40B4-BE49-F238E27FC236}">
                <a16:creationId xmlns:a16="http://schemas.microsoft.com/office/drawing/2014/main" id="{4F9E0CFE-F27B-4D50-AA2F-7146CA90E1F0}"/>
              </a:ext>
              <a:ext uri="{C183D7F6-B498-43B3-948B-1728B52AA6E4}">
                <adec:decorative xmlns:adec="http://schemas.microsoft.com/office/drawing/2017/decorative" val="1"/>
              </a:ext>
            </a:extLst>
          </p:cNvPr>
          <p:cNvSpPr/>
          <p:nvPr userDrawn="1"/>
        </p:nvSpPr>
        <p:spPr>
          <a:xfrm>
            <a:off x="4515398" y="2577775"/>
            <a:ext cx="7676601" cy="3594425"/>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cxnSp>
        <p:nvCxnSpPr>
          <p:cNvPr id="14" name="Straight Connector 13">
            <a:extLst>
              <a:ext uri="{FF2B5EF4-FFF2-40B4-BE49-F238E27FC236}">
                <a16:creationId xmlns:a16="http://schemas.microsoft.com/office/drawing/2014/main" id="{09ECF93F-3E86-4C44-BAF1-ADE160CADF49}"/>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BE8DAB8-6232-45C1-9BC3-E99A86BD370E}"/>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2143909"/>
      </p:ext>
    </p:extLst>
  </p:cSld>
  <p:clrMapOvr>
    <a:masterClrMapping/>
  </p:clrMapOvr>
  <p:extLst>
    <p:ext uri="{DCECCB84-F9BA-43D5-87BE-67443E8EF086}">
      <p15:sldGuideLst xmlns:p15="http://schemas.microsoft.com/office/powerpoint/2012/main">
        <p15:guide id="1" orient="horz" pos="1608"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r>
              <a:rPr lang="en-GB"/>
              <a:t>Monday, February 1, 20XX</a:t>
            </a:r>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r>
              <a:rPr lang="en-GB"/>
              <a:t>Sample Footer Text</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3A4F6043-7A67-491B-98BC-F933DED7226D}" type="slidenum">
              <a:rPr lang="en-GB" smtClean="0"/>
              <a:pPr/>
              <a:t>‹#›</a:t>
            </a:fld>
            <a:endParaRPr lang="en-GB"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342215"/>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06" r:id="rId14"/>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assets.publishing.service.gov.uk/media/60d47d55e90e0743a210e05e/Survey_of_HE_Providers_Student_Mental_Health.pdf" TargetMode="External"/><Relationship Id="rId13" Type="http://schemas.openxmlformats.org/officeDocument/2006/relationships/hyperlink" Target="https://commonslibrary.parliament.uk/research-briefings/cbp-8593/" TargetMode="External"/><Relationship Id="rId3" Type="http://schemas.openxmlformats.org/officeDocument/2006/relationships/hyperlink" Target="https://www.gov.uk/government/publications/our-health-and-well-being-today" TargetMode="External"/><Relationship Id="rId7" Type="http://schemas.openxmlformats.org/officeDocument/2006/relationships/hyperlink" Target="https://www.theguardian.com/teacher-network/2016/jan/12/science-resilience-how-to-teach-students-persevere" TargetMode="External"/><Relationship Id="rId12" Type="http://schemas.openxmlformats.org/officeDocument/2006/relationships/hyperlink" Target="https://www.mind.org.uk/information-support/types-of-mental-health-problems/stress/managing-stress-and-building-resilience/" TargetMode="External"/><Relationship Id="rId2" Type="http://schemas.openxmlformats.org/officeDocument/2006/relationships/hyperlink" Target="https://apps.who.int/gb/bd/" TargetMode="External"/><Relationship Id="rId1" Type="http://schemas.openxmlformats.org/officeDocument/2006/relationships/slideLayout" Target="../slideLayouts/slideLayout7.xml"/><Relationship Id="rId6" Type="http://schemas.openxmlformats.org/officeDocument/2006/relationships/hyperlink" Target="https://phw.nhs.wales/files/research/resilience/resilience-understanding-the-interdependence-between-individuals-and-communities/" TargetMode="External"/><Relationship Id="rId11" Type="http://schemas.openxmlformats.org/officeDocument/2006/relationships/hyperlink" Target="https://www.theguardian.com/education/2023/sep/29/university-students-more-at-risk-of-depression-than-non-students-study" TargetMode="External"/><Relationship Id="rId5" Type="http://schemas.openxmlformats.org/officeDocument/2006/relationships/hyperlink" Target="https://www.mentalhealth.org.uk/explore-mental-health/blogs/what-well-being-how-can-we-measure-it-and-how-can-we-support-people-improve-it" TargetMode="External"/><Relationship Id="rId10" Type="http://schemas.openxmlformats.org/officeDocument/2006/relationships/hyperlink" Target="https://www.sciencedirect.com/science/article/abs/pii/S0022440517300900?via%3Dihub#preview-section-introduction" TargetMode="External"/><Relationship Id="rId4" Type="http://schemas.openxmlformats.org/officeDocument/2006/relationships/hyperlink" Target="https://www.mind.org.uk/information-support/tips-for-everyday-living/wellbeing/" TargetMode="External"/><Relationship Id="rId9" Type="http://schemas.openxmlformats.org/officeDocument/2006/relationships/hyperlink" Target="https://link-springer-com.ezproxy.uwtsd.ac.uk/article/10.1007/s12144-021-01830-4" TargetMode="External"/><Relationship Id="rId14" Type="http://schemas.openxmlformats.org/officeDocument/2006/relationships/hyperlink" Target="https://www.york.ac.uk/students/health/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person cutting a sign with scissors&#10;&#10;Description automatically generated">
            <a:extLst>
              <a:ext uri="{FF2B5EF4-FFF2-40B4-BE49-F238E27FC236}">
                <a16:creationId xmlns:a16="http://schemas.microsoft.com/office/drawing/2014/main" id="{764448D2-0531-FB27-0C2A-59BE03861AB9}"/>
              </a:ext>
            </a:extLst>
          </p:cNvPr>
          <p:cNvPicPr>
            <a:picLocks noChangeAspect="1"/>
          </p:cNvPicPr>
          <p:nvPr/>
        </p:nvPicPr>
        <p:blipFill rotWithShape="1">
          <a:blip r:embed="rId3">
            <a:alphaModFix amt="45000"/>
          </a:blip>
          <a:srcRect l="25"/>
          <a:stretch/>
        </p:blipFill>
        <p:spPr>
          <a:xfrm>
            <a:off x="20" y="-1"/>
            <a:ext cx="12188932" cy="6858000"/>
          </a:xfrm>
          <a:prstGeom prst="rect">
            <a:avLst/>
          </a:prstGeom>
        </p:spPr>
      </p:pic>
      <p:sp>
        <p:nvSpPr>
          <p:cNvPr id="3" name="Title 2">
            <a:extLst>
              <a:ext uri="{FF2B5EF4-FFF2-40B4-BE49-F238E27FC236}">
                <a16:creationId xmlns:a16="http://schemas.microsoft.com/office/drawing/2014/main" id="{694257CD-11EF-4848-8D0C-C19CF6154B50}"/>
              </a:ext>
            </a:extLst>
          </p:cNvPr>
          <p:cNvSpPr>
            <a:spLocks noGrp="1"/>
          </p:cNvSpPr>
          <p:nvPr>
            <p:ph type="ctrTitle"/>
          </p:nvPr>
        </p:nvSpPr>
        <p:spPr>
          <a:xfrm>
            <a:off x="643467" y="643467"/>
            <a:ext cx="7164674" cy="5571066"/>
          </a:xfrm>
        </p:spPr>
        <p:txBody>
          <a:bodyPr vert="horz" lIns="91440" tIns="45720" rIns="91440" bIns="45720" rtlCol="0" anchor="ctr">
            <a:normAutofit/>
          </a:bodyPr>
          <a:lstStyle/>
          <a:p>
            <a:pPr algn="r"/>
            <a:r>
              <a:rPr lang="en-US" sz="6600" kern="1200" cap="all" spc="200" baseline="0" dirty="0">
                <a:solidFill>
                  <a:schemeClr val="tx1"/>
                </a:solidFill>
                <a:latin typeface="+mj-lt"/>
                <a:ea typeface="+mj-ea"/>
                <a:cs typeface="+mj-cs"/>
              </a:rPr>
              <a:t>The importance of Health, Wellbeing and Resilience in Student Life  </a:t>
            </a:r>
          </a:p>
        </p:txBody>
      </p:sp>
      <p:sp>
        <p:nvSpPr>
          <p:cNvPr id="4" name="Subtitle 3">
            <a:extLst>
              <a:ext uri="{FF2B5EF4-FFF2-40B4-BE49-F238E27FC236}">
                <a16:creationId xmlns:a16="http://schemas.microsoft.com/office/drawing/2014/main" id="{B5E34824-B508-4F9B-9AF8-D7C38E7F37AB}"/>
              </a:ext>
            </a:extLst>
          </p:cNvPr>
          <p:cNvSpPr>
            <a:spLocks noGrp="1"/>
          </p:cNvSpPr>
          <p:nvPr>
            <p:ph type="subTitle" idx="1"/>
          </p:nvPr>
        </p:nvSpPr>
        <p:spPr>
          <a:xfrm>
            <a:off x="8451608" y="643467"/>
            <a:ext cx="3096926" cy="5571066"/>
          </a:xfrm>
        </p:spPr>
        <p:txBody>
          <a:bodyPr vert="horz" lIns="91440" tIns="45720" rIns="91440" bIns="45720" rtlCol="0" anchor="ctr">
            <a:normAutofit/>
          </a:bodyPr>
          <a:lstStyle/>
          <a:p>
            <a:pPr marL="0" indent="0">
              <a:lnSpc>
                <a:spcPct val="100000"/>
              </a:lnSpc>
              <a:spcBef>
                <a:spcPts val="0"/>
              </a:spcBef>
            </a:pPr>
            <a:r>
              <a:rPr lang="en-US" sz="2000" dirty="0"/>
              <a:t>Gabrial Harris</a:t>
            </a:r>
          </a:p>
        </p:txBody>
      </p:sp>
      <p:cxnSp>
        <p:nvCxnSpPr>
          <p:cNvPr id="31" name="Straight Connector 3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1232027"/>
      </p:ext>
    </p:extLst>
  </p:cSld>
  <p:clrMapOvr>
    <a:overrideClrMapping bg1="dk1" tx1="lt1" bg2="dk2" tx2="lt2" accent1="accent1" accent2="accent2" accent3="accent3" accent4="accent4" accent5="accent5" accent6="accent6" hlink="hlink" folHlink="folHlink"/>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8"/>
                                        </p:tgtEl>
                                      </p:cBhvr>
                                    </p:animEffect>
                                    <p:set>
                                      <p:cBhvr>
                                        <p:cTn id="7" dur="1" fill="hold">
                                          <p:stCondLst>
                                            <p:cond delay="499"/>
                                          </p:stCondLst>
                                        </p:cTn>
                                        <p:tgtEl>
                                          <p:spTgt spid="1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1C2524A-7C72-4475-DD4F-66400A57675C}"/>
              </a:ext>
            </a:extLst>
          </p:cNvPr>
          <p:cNvSpPr/>
          <p:nvPr/>
        </p:nvSpPr>
        <p:spPr>
          <a:xfrm>
            <a:off x="5906891" y="685800"/>
            <a:ext cx="6285109" cy="5506278"/>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3D62F0E7-6D55-FEC7-8465-60E5693F2C11}"/>
              </a:ext>
            </a:extLst>
          </p:cNvPr>
          <p:cNvSpPr/>
          <p:nvPr/>
        </p:nvSpPr>
        <p:spPr>
          <a:xfrm>
            <a:off x="3834687" y="685800"/>
            <a:ext cx="2261313" cy="5506278"/>
          </a:xfrm>
          <a:prstGeom prst="rect">
            <a:avLst/>
          </a:prstGeom>
          <a:solidFill>
            <a:srgbClr val="106C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F4E4FCFA-8E32-6B80-651D-C5AD0F53CBD9}"/>
              </a:ext>
            </a:extLst>
          </p:cNvPr>
          <p:cNvSpPr/>
          <p:nvPr/>
        </p:nvSpPr>
        <p:spPr>
          <a:xfrm>
            <a:off x="1481456" y="685800"/>
            <a:ext cx="2364987" cy="5506278"/>
          </a:xfrm>
          <a:prstGeom prst="rect">
            <a:avLst/>
          </a:prstGeom>
          <a:solidFill>
            <a:srgbClr val="0020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CA391794-986C-4679-93EA-5F3C3EE6C82F}"/>
              </a:ext>
            </a:extLst>
          </p:cNvPr>
          <p:cNvSpPr>
            <a:spLocks noGrp="1"/>
          </p:cNvSpPr>
          <p:nvPr>
            <p:ph type="title"/>
          </p:nvPr>
        </p:nvSpPr>
        <p:spPr>
          <a:xfrm>
            <a:off x="6289823" y="1230594"/>
            <a:ext cx="4616981" cy="660622"/>
          </a:xfrm>
        </p:spPr>
        <p:txBody>
          <a:bodyPr rtlCol="0">
            <a:normAutofit fontScale="90000"/>
          </a:bodyPr>
          <a:lstStyle/>
          <a:p>
            <a:pPr rtl="0"/>
            <a:r>
              <a:rPr lang="en-GB" dirty="0"/>
              <a:t>What is Health?</a:t>
            </a:r>
          </a:p>
        </p:txBody>
      </p:sp>
      <p:pic>
        <p:nvPicPr>
          <p:cNvPr id="14" name="Picture Placeholder 13" descr="A blue and white logo&#10;&#10;Description automatically generated">
            <a:extLst>
              <a:ext uri="{FF2B5EF4-FFF2-40B4-BE49-F238E27FC236}">
                <a16:creationId xmlns:a16="http://schemas.microsoft.com/office/drawing/2014/main" id="{F3C1B236-E78E-5533-9F82-7F566600C806}"/>
              </a:ext>
            </a:extLst>
          </p:cNvPr>
          <p:cNvPicPr preferRelativeResize="0">
            <a:picLocks noGrp="1"/>
          </p:cNvPicPr>
          <p:nvPr>
            <p:ph type="pic" sz="quarter" idx="13"/>
          </p:nvPr>
        </p:nvPicPr>
        <p:blipFill>
          <a:blip r:embed="rId2"/>
          <a:stretch>
            <a:fillRect/>
          </a:stretch>
        </p:blipFill>
        <p:spPr>
          <a:xfrm>
            <a:off x="1606406" y="2357437"/>
            <a:ext cx="2143125" cy="2143125"/>
          </a:xfrm>
          <a:solidFill>
            <a:srgbClr val="00205B"/>
          </a:solidFill>
        </p:spPr>
      </p:pic>
      <p:pic>
        <p:nvPicPr>
          <p:cNvPr id="17" name="Picture Placeholder 16" descr="A blue rectangular sign with white text&#10;&#10;Description automatically generated">
            <a:extLst>
              <a:ext uri="{FF2B5EF4-FFF2-40B4-BE49-F238E27FC236}">
                <a16:creationId xmlns:a16="http://schemas.microsoft.com/office/drawing/2014/main" id="{15705569-2C60-E770-957E-1C7F8916B111}"/>
              </a:ext>
            </a:extLst>
          </p:cNvPr>
          <p:cNvPicPr preferRelativeResize="0">
            <a:picLocks noGrp="1"/>
          </p:cNvPicPr>
          <p:nvPr>
            <p:ph type="pic" sz="quarter" idx="14"/>
          </p:nvPr>
        </p:nvPicPr>
        <p:blipFill>
          <a:blip r:embed="rId3"/>
          <a:stretch>
            <a:fillRect/>
          </a:stretch>
        </p:blipFill>
        <p:spPr>
          <a:xfrm>
            <a:off x="3846443" y="2640392"/>
            <a:ext cx="2234488" cy="1577216"/>
          </a:xfrm>
        </p:spPr>
      </p:pic>
      <p:sp>
        <p:nvSpPr>
          <p:cNvPr id="3" name="Content Placeholder 2">
            <a:extLst>
              <a:ext uri="{FF2B5EF4-FFF2-40B4-BE49-F238E27FC236}">
                <a16:creationId xmlns:a16="http://schemas.microsoft.com/office/drawing/2014/main" id="{2875403B-F6A5-4855-B204-4A9D1F5B268F}"/>
              </a:ext>
            </a:extLst>
          </p:cNvPr>
          <p:cNvSpPr>
            <a:spLocks noGrp="1"/>
          </p:cNvSpPr>
          <p:nvPr>
            <p:ph idx="1"/>
          </p:nvPr>
        </p:nvSpPr>
        <p:spPr>
          <a:xfrm>
            <a:off x="6289823" y="1891216"/>
            <a:ext cx="4616981" cy="4131897"/>
          </a:xfrm>
        </p:spPr>
        <p:txBody>
          <a:bodyPr rtlCol="0">
            <a:normAutofit fontScale="92500" lnSpcReduction="10000"/>
          </a:bodyPr>
          <a:lstStyle/>
          <a:p>
            <a:pPr>
              <a:lnSpc>
                <a:spcPct val="100000"/>
              </a:lnSpc>
            </a:pPr>
            <a:r>
              <a:rPr lang="en-GB" kern="100" dirty="0">
                <a:solidFill>
                  <a:srgbClr val="000000"/>
                </a:solidFill>
                <a:effectLst/>
                <a:ea typeface="Times New Roman" panose="02020603050405020304" pitchFamily="18" charset="0"/>
                <a:cs typeface="Times New Roman" panose="02020603050405020304" pitchFamily="18" charset="0"/>
              </a:rPr>
              <a:t>In 1948, WHO described health as full mental and physical well-being, not just the absence of disease. WHO (2023) </a:t>
            </a:r>
          </a:p>
          <a:p>
            <a:pPr>
              <a:lnSpc>
                <a:spcPct val="100000"/>
              </a:lnSpc>
            </a:pPr>
            <a:r>
              <a:rPr lang="en-GB" kern="100" dirty="0">
                <a:effectLst/>
                <a:ea typeface="Times New Roman" panose="02020603050405020304" pitchFamily="18" charset="0"/>
                <a:cs typeface="Times New Roman" panose="02020603050405020304" pitchFamily="18" charset="0"/>
              </a:rPr>
              <a:t>In consensus with WHO definitions, The Department of Health government writes in Our Health and Wellbeing Today (2010) that there is more to health than the absence or presence of illness or disease. </a:t>
            </a:r>
          </a:p>
          <a:p>
            <a:pPr>
              <a:lnSpc>
                <a:spcPct val="100000"/>
              </a:lnSpc>
            </a:pPr>
            <a:r>
              <a:rPr lang="en-GB" kern="100" dirty="0">
                <a:effectLst/>
                <a:ea typeface="Times New Roman" panose="02020603050405020304" pitchFamily="18" charset="0"/>
                <a:cs typeface="Times New Roman" panose="02020603050405020304" pitchFamily="18" charset="0"/>
              </a:rPr>
              <a:t>They also claim that the wellbeing of an individual cannot be determined in isolation. This means that health is relative; it needs to be examined in the context of a person’s life situation (Department of health, 2010)</a:t>
            </a:r>
          </a:p>
          <a:p>
            <a:pPr>
              <a:lnSpc>
                <a:spcPct val="100000"/>
              </a:lnSpc>
            </a:pPr>
            <a:endParaRPr lang="en-GB" sz="2000" kern="100" dirty="0">
              <a:effectLst/>
              <a:latin typeface="+mj-lt"/>
              <a:ea typeface="Times New Roman" panose="02020603050405020304" pitchFamily="18" charset="0"/>
              <a:cs typeface="Times New Roman" panose="02020603050405020304" pitchFamily="18" charset="0"/>
            </a:endParaRPr>
          </a:p>
          <a:p>
            <a:pPr>
              <a:lnSpc>
                <a:spcPct val="100000"/>
              </a:lnSpc>
            </a:pPr>
            <a:endParaRPr lang="en-GB" sz="20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rtl="0"/>
            <a:endParaRPr lang="en-GB" dirty="0"/>
          </a:p>
        </p:txBody>
      </p:sp>
      <p:sp>
        <p:nvSpPr>
          <p:cNvPr id="12" name="Slide Number Placeholder 11">
            <a:extLst>
              <a:ext uri="{FF2B5EF4-FFF2-40B4-BE49-F238E27FC236}">
                <a16:creationId xmlns:a16="http://schemas.microsoft.com/office/drawing/2014/main" id="{D5AA3B13-D804-4BFF-A675-B65B813F8F83}"/>
              </a:ext>
            </a:extLst>
          </p:cNvPr>
          <p:cNvSpPr>
            <a:spLocks noGrp="1"/>
          </p:cNvSpPr>
          <p:nvPr>
            <p:ph type="sldNum" sz="quarter" idx="12"/>
          </p:nvPr>
        </p:nvSpPr>
        <p:spPr>
          <a:xfrm>
            <a:off x="-10" y="0"/>
            <a:ext cx="705678" cy="685800"/>
          </a:xfrm>
          <a:solidFill>
            <a:srgbClr val="B4CCF2"/>
          </a:solidFill>
        </p:spPr>
        <p:txBody>
          <a:bodyPr rtlCol="0"/>
          <a:lstStyle/>
          <a:p>
            <a:pPr rtl="0"/>
            <a:r>
              <a:rPr lang="en-GB" sz="2000" dirty="0"/>
              <a:t>    </a:t>
            </a:r>
            <a:fld id="{3A4F6043-7A67-491B-98BC-F933DED7226D}" type="slidenum">
              <a:rPr lang="en-GB" sz="2000" smtClean="0"/>
              <a:pPr rtl="0"/>
              <a:t>2</a:t>
            </a:fld>
            <a:endParaRPr lang="en-GB" sz="2000" dirty="0"/>
          </a:p>
        </p:txBody>
      </p:sp>
    </p:spTree>
    <p:extLst>
      <p:ext uri="{BB962C8B-B14F-4D97-AF65-F5344CB8AC3E}">
        <p14:creationId xmlns:p14="http://schemas.microsoft.com/office/powerpoint/2010/main" val="1195628240"/>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1C2524A-7C72-4475-DD4F-66400A57675C}"/>
              </a:ext>
            </a:extLst>
          </p:cNvPr>
          <p:cNvSpPr/>
          <p:nvPr/>
        </p:nvSpPr>
        <p:spPr>
          <a:xfrm>
            <a:off x="5906891" y="685800"/>
            <a:ext cx="6285109" cy="5506278"/>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3D62F0E7-6D55-FEC7-8465-60E5693F2C11}"/>
              </a:ext>
            </a:extLst>
          </p:cNvPr>
          <p:cNvSpPr/>
          <p:nvPr/>
        </p:nvSpPr>
        <p:spPr>
          <a:xfrm>
            <a:off x="3834687" y="685800"/>
            <a:ext cx="2261313" cy="5506278"/>
          </a:xfrm>
          <a:prstGeom prst="rect">
            <a:avLst/>
          </a:prstGeom>
          <a:solidFill>
            <a:srgbClr val="1500C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F4E4FCFA-8E32-6B80-651D-C5AD0F53CBD9}"/>
              </a:ext>
            </a:extLst>
          </p:cNvPr>
          <p:cNvSpPr/>
          <p:nvPr/>
        </p:nvSpPr>
        <p:spPr>
          <a:xfrm>
            <a:off x="1481456" y="685800"/>
            <a:ext cx="2364987" cy="5506278"/>
          </a:xfrm>
          <a:prstGeom prst="rect">
            <a:avLst/>
          </a:prstGeom>
          <a:solidFill>
            <a:srgbClr val="4B7B7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CA391794-986C-4679-93EA-5F3C3EE6C82F}"/>
              </a:ext>
            </a:extLst>
          </p:cNvPr>
          <p:cNvSpPr>
            <a:spLocks noGrp="1"/>
          </p:cNvSpPr>
          <p:nvPr>
            <p:ph type="title"/>
          </p:nvPr>
        </p:nvSpPr>
        <p:spPr>
          <a:xfrm>
            <a:off x="6289823" y="1230594"/>
            <a:ext cx="4616981" cy="660622"/>
          </a:xfrm>
        </p:spPr>
        <p:txBody>
          <a:bodyPr rtlCol="0">
            <a:normAutofit fontScale="90000"/>
          </a:bodyPr>
          <a:lstStyle/>
          <a:p>
            <a:pPr rtl="0"/>
            <a:r>
              <a:rPr lang="en-GB" dirty="0"/>
              <a:t>What is Wellbeing?</a:t>
            </a:r>
          </a:p>
        </p:txBody>
      </p:sp>
      <p:sp>
        <p:nvSpPr>
          <p:cNvPr id="3" name="Content Placeholder 2">
            <a:extLst>
              <a:ext uri="{FF2B5EF4-FFF2-40B4-BE49-F238E27FC236}">
                <a16:creationId xmlns:a16="http://schemas.microsoft.com/office/drawing/2014/main" id="{2875403B-F6A5-4855-B204-4A9D1F5B268F}"/>
              </a:ext>
            </a:extLst>
          </p:cNvPr>
          <p:cNvSpPr>
            <a:spLocks noGrp="1"/>
          </p:cNvSpPr>
          <p:nvPr>
            <p:ph idx="1"/>
          </p:nvPr>
        </p:nvSpPr>
        <p:spPr>
          <a:xfrm>
            <a:off x="6289822" y="1891216"/>
            <a:ext cx="4616981" cy="4119059"/>
          </a:xfrm>
        </p:spPr>
        <p:txBody>
          <a:bodyPr rtlCol="0">
            <a:normAutofit fontScale="92500" lnSpcReduction="20000"/>
          </a:bodyPr>
          <a:lstStyle/>
          <a:p>
            <a:pPr>
              <a:lnSpc>
                <a:spcPct val="100000"/>
              </a:lnSpc>
            </a:pPr>
            <a:r>
              <a:rPr lang="en-GB" kern="100" dirty="0">
                <a:effectLst/>
                <a:ea typeface="Times New Roman" panose="02020603050405020304" pitchFamily="18" charset="0"/>
                <a:cs typeface="Times New Roman" panose="02020603050405020304" pitchFamily="18" charset="0"/>
              </a:rPr>
              <a:t>Wellbeing is more than just comfort or happiness. It is reliant on several factors in a person’s day to day life such as how “in control” of their situation they feel, their sense of purpose and life satisfaction. (Mental Health Foundation, 2015)</a:t>
            </a:r>
          </a:p>
          <a:p>
            <a:pPr>
              <a:lnSpc>
                <a:spcPct val="100000"/>
              </a:lnSpc>
            </a:pPr>
            <a:r>
              <a:rPr lang="en-GB" kern="100" dirty="0">
                <a:effectLst/>
                <a:ea typeface="Times New Roman" panose="02020603050405020304" pitchFamily="18" charset="0"/>
                <a:cs typeface="Times New Roman" panose="02020603050405020304" pitchFamily="18" charset="0"/>
              </a:rPr>
              <a:t>Mind UK defines wellbeing quite differently. It states that there Is no single definition of wellbeing, as it can refer to many things such as a person’s ability to cope or their mental or emotional state at a given time. They clarify that good wellbeing does not mean that you are not affected by your experiences, or that you are never unhappy. (Mind, 2020)</a:t>
            </a:r>
          </a:p>
          <a:p>
            <a:pPr>
              <a:lnSpc>
                <a:spcPct val="100000"/>
              </a:lnSpc>
            </a:pPr>
            <a:endParaRPr lang="en-GB" sz="1800" kern="100" dirty="0">
              <a:effectLst/>
              <a:latin typeface="+mj-lt"/>
              <a:ea typeface="Times New Roman" panose="02020603050405020304" pitchFamily="18" charset="0"/>
              <a:cs typeface="Times New Roman" panose="02020603050405020304" pitchFamily="18" charset="0"/>
            </a:endParaRPr>
          </a:p>
          <a:p>
            <a:pPr>
              <a:lnSpc>
                <a:spcPct val="100000"/>
              </a:lnSpc>
            </a:pPr>
            <a:endParaRPr lang="en-GB" sz="1800" kern="100" dirty="0">
              <a:effectLst/>
              <a:latin typeface="+mj-lt"/>
              <a:ea typeface="Times New Roman" panose="02020603050405020304" pitchFamily="18" charset="0"/>
              <a:cs typeface="Times New Roman" panose="02020603050405020304" pitchFamily="18" charset="0"/>
            </a:endParaRPr>
          </a:p>
          <a:p>
            <a:pPr>
              <a:lnSpc>
                <a:spcPct val="100000"/>
              </a:lnSpc>
            </a:pPr>
            <a:endParaRPr lang="en-GB" sz="2000" kern="100" dirty="0">
              <a:effectLst/>
              <a:latin typeface="+mj-lt"/>
              <a:ea typeface="Times New Roman" panose="02020603050405020304" pitchFamily="18" charset="0"/>
              <a:cs typeface="Times New Roman" panose="02020603050405020304" pitchFamily="18" charset="0"/>
            </a:endParaRPr>
          </a:p>
          <a:p>
            <a:pPr>
              <a:lnSpc>
                <a:spcPct val="100000"/>
              </a:lnSpc>
            </a:pPr>
            <a:endParaRPr lang="en-GB" sz="20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rtl="0"/>
            <a:endParaRPr lang="en-GB" dirty="0"/>
          </a:p>
        </p:txBody>
      </p:sp>
      <p:sp>
        <p:nvSpPr>
          <p:cNvPr id="12" name="Slide Number Placeholder 11">
            <a:extLst>
              <a:ext uri="{FF2B5EF4-FFF2-40B4-BE49-F238E27FC236}">
                <a16:creationId xmlns:a16="http://schemas.microsoft.com/office/drawing/2014/main" id="{D5AA3B13-D804-4BFF-A675-B65B813F8F83}"/>
              </a:ext>
            </a:extLst>
          </p:cNvPr>
          <p:cNvSpPr>
            <a:spLocks noGrp="1"/>
          </p:cNvSpPr>
          <p:nvPr>
            <p:ph type="sldNum" sz="quarter" idx="12"/>
          </p:nvPr>
        </p:nvSpPr>
        <p:spPr>
          <a:xfrm>
            <a:off x="-10" y="0"/>
            <a:ext cx="705678" cy="685800"/>
          </a:xfrm>
          <a:solidFill>
            <a:srgbClr val="B4CCF2"/>
          </a:solidFill>
        </p:spPr>
        <p:txBody>
          <a:bodyPr rtlCol="0"/>
          <a:lstStyle/>
          <a:p>
            <a:pPr rtl="0"/>
            <a:r>
              <a:rPr lang="en-GB" sz="2000" dirty="0"/>
              <a:t>    </a:t>
            </a:r>
            <a:fld id="{3A4F6043-7A67-491B-98BC-F933DED7226D}" type="slidenum">
              <a:rPr lang="en-GB" sz="2000" smtClean="0"/>
              <a:pPr rtl="0"/>
              <a:t>3</a:t>
            </a:fld>
            <a:endParaRPr lang="en-GB" sz="2000" dirty="0"/>
          </a:p>
        </p:txBody>
      </p:sp>
      <p:pic>
        <p:nvPicPr>
          <p:cNvPr id="11" name="Picture Placeholder 10" descr="A logo with a letter in a circle&#10;&#10;Description automatically generated">
            <a:extLst>
              <a:ext uri="{FF2B5EF4-FFF2-40B4-BE49-F238E27FC236}">
                <a16:creationId xmlns:a16="http://schemas.microsoft.com/office/drawing/2014/main" id="{22DD5028-7AB8-A8E2-F033-F3075C65AB02}"/>
              </a:ext>
            </a:extLst>
          </p:cNvPr>
          <p:cNvPicPr>
            <a:picLocks noGrp="1" noChangeAspect="1"/>
          </p:cNvPicPr>
          <p:nvPr>
            <p:ph type="pic" sz="quarter" idx="13"/>
          </p:nvPr>
        </p:nvPicPr>
        <p:blipFill rotWithShape="1">
          <a:blip r:embed="rId2"/>
          <a:srcRect l="18294" t="17274" r="9893" b="15915"/>
          <a:stretch/>
        </p:blipFill>
        <p:spPr>
          <a:xfrm>
            <a:off x="2089995" y="2681658"/>
            <a:ext cx="1255903" cy="1156753"/>
          </a:xfrm>
        </p:spPr>
      </p:pic>
      <p:pic>
        <p:nvPicPr>
          <p:cNvPr id="21" name="Picture Placeholder 20" descr="A logo for a mental health foundation&#10;&#10;Description automatically generated">
            <a:extLst>
              <a:ext uri="{FF2B5EF4-FFF2-40B4-BE49-F238E27FC236}">
                <a16:creationId xmlns:a16="http://schemas.microsoft.com/office/drawing/2014/main" id="{69119E92-3FC2-615B-402C-FC27D9F74614}"/>
              </a:ext>
            </a:extLst>
          </p:cNvPr>
          <p:cNvPicPr>
            <a:picLocks noGrp="1" noChangeAspect="1"/>
          </p:cNvPicPr>
          <p:nvPr>
            <p:ph type="pic" sz="quarter" idx="14"/>
          </p:nvPr>
        </p:nvPicPr>
        <p:blipFill rotWithShape="1">
          <a:blip r:embed="rId3"/>
          <a:srcRect l="36355" t="37467" r="7903" b="35384"/>
          <a:stretch/>
        </p:blipFill>
        <p:spPr>
          <a:xfrm>
            <a:off x="1979947" y="3838411"/>
            <a:ext cx="1476000" cy="468000"/>
          </a:xfrm>
        </p:spPr>
      </p:pic>
      <p:pic>
        <p:nvPicPr>
          <p:cNvPr id="23" name="Picture 22" descr="A blue background with white text&#10;&#10;Description automatically generated">
            <a:extLst>
              <a:ext uri="{FF2B5EF4-FFF2-40B4-BE49-F238E27FC236}">
                <a16:creationId xmlns:a16="http://schemas.microsoft.com/office/drawing/2014/main" id="{EC69AE22-BFEC-989C-58F5-BAD02CAB1147}"/>
              </a:ext>
            </a:extLst>
          </p:cNvPr>
          <p:cNvPicPr>
            <a:picLocks noChangeAspect="1"/>
          </p:cNvPicPr>
          <p:nvPr/>
        </p:nvPicPr>
        <p:blipFill rotWithShape="1">
          <a:blip r:embed="rId4"/>
          <a:srcRect l="22625" t="30010" r="21939" b="25999"/>
          <a:stretch/>
        </p:blipFill>
        <p:spPr>
          <a:xfrm>
            <a:off x="3844804" y="2965183"/>
            <a:ext cx="2251196" cy="1002806"/>
          </a:xfrm>
          <a:prstGeom prst="rect">
            <a:avLst/>
          </a:prstGeom>
        </p:spPr>
      </p:pic>
    </p:spTree>
    <p:extLst>
      <p:ext uri="{BB962C8B-B14F-4D97-AF65-F5344CB8AC3E}">
        <p14:creationId xmlns:p14="http://schemas.microsoft.com/office/powerpoint/2010/main" val="3310798732"/>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1C2524A-7C72-4475-DD4F-66400A57675C}"/>
              </a:ext>
            </a:extLst>
          </p:cNvPr>
          <p:cNvSpPr/>
          <p:nvPr/>
        </p:nvSpPr>
        <p:spPr>
          <a:xfrm>
            <a:off x="5906891" y="685800"/>
            <a:ext cx="6285109" cy="5506278"/>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3D62F0E7-6D55-FEC7-8465-60E5693F2C11}"/>
              </a:ext>
            </a:extLst>
          </p:cNvPr>
          <p:cNvSpPr/>
          <p:nvPr/>
        </p:nvSpPr>
        <p:spPr>
          <a:xfrm>
            <a:off x="3834687" y="685800"/>
            <a:ext cx="2261313" cy="5506278"/>
          </a:xfrm>
          <a:prstGeom prst="rect">
            <a:avLst/>
          </a:prstGeom>
          <a:solidFill>
            <a:srgbClr val="035CB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F4E4FCFA-8E32-6B80-651D-C5AD0F53CBD9}"/>
              </a:ext>
            </a:extLst>
          </p:cNvPr>
          <p:cNvSpPr/>
          <p:nvPr/>
        </p:nvSpPr>
        <p:spPr>
          <a:xfrm>
            <a:off x="1481456" y="685800"/>
            <a:ext cx="2364987" cy="5506278"/>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CA391794-986C-4679-93EA-5F3C3EE6C82F}"/>
              </a:ext>
            </a:extLst>
          </p:cNvPr>
          <p:cNvSpPr>
            <a:spLocks noGrp="1"/>
          </p:cNvSpPr>
          <p:nvPr>
            <p:ph type="title"/>
          </p:nvPr>
        </p:nvSpPr>
        <p:spPr>
          <a:xfrm>
            <a:off x="6289823" y="1230594"/>
            <a:ext cx="4616981" cy="660622"/>
          </a:xfrm>
        </p:spPr>
        <p:txBody>
          <a:bodyPr rtlCol="0">
            <a:normAutofit fontScale="90000"/>
          </a:bodyPr>
          <a:lstStyle/>
          <a:p>
            <a:pPr rtl="0"/>
            <a:r>
              <a:rPr lang="en-GB" dirty="0"/>
              <a:t>What is resilience?</a:t>
            </a:r>
          </a:p>
        </p:txBody>
      </p:sp>
      <p:sp>
        <p:nvSpPr>
          <p:cNvPr id="3" name="Content Placeholder 2">
            <a:extLst>
              <a:ext uri="{FF2B5EF4-FFF2-40B4-BE49-F238E27FC236}">
                <a16:creationId xmlns:a16="http://schemas.microsoft.com/office/drawing/2014/main" id="{2875403B-F6A5-4855-B204-4A9D1F5B268F}"/>
              </a:ext>
            </a:extLst>
          </p:cNvPr>
          <p:cNvSpPr>
            <a:spLocks noGrp="1"/>
          </p:cNvSpPr>
          <p:nvPr>
            <p:ph idx="1"/>
          </p:nvPr>
        </p:nvSpPr>
        <p:spPr>
          <a:xfrm>
            <a:off x="6289822" y="1891216"/>
            <a:ext cx="4616981" cy="3892944"/>
          </a:xfrm>
        </p:spPr>
        <p:txBody>
          <a:bodyPr rtlCol="0">
            <a:normAutofit fontScale="70000" lnSpcReduction="20000"/>
          </a:bodyPr>
          <a:lstStyle/>
          <a:p>
            <a:pPr>
              <a:lnSpc>
                <a:spcPct val="100000"/>
              </a:lnSpc>
            </a:pPr>
            <a:r>
              <a:rPr lang="en-GB" sz="2900" kern="100" dirty="0">
                <a:effectLst/>
                <a:ea typeface="Times New Roman" panose="02020603050405020304" pitchFamily="18" charset="0"/>
                <a:cs typeface="Times New Roman" panose="02020603050405020304" pitchFamily="18" charset="0"/>
              </a:rPr>
              <a:t>Resilience is the Ability to overcome stress. This includes the ability to adapt to stressful or negative circumstances and situations. (PHW, 2019) </a:t>
            </a:r>
          </a:p>
          <a:p>
            <a:pPr>
              <a:lnSpc>
                <a:spcPct val="100000"/>
              </a:lnSpc>
            </a:pPr>
            <a:r>
              <a:rPr lang="en-GB" sz="2900" kern="100" dirty="0">
                <a:ea typeface="Times New Roman" panose="02020603050405020304" pitchFamily="18" charset="0"/>
                <a:cs typeface="Times New Roman" panose="02020603050405020304" pitchFamily="18" charset="0"/>
              </a:rPr>
              <a:t>Judy Willis, a neurologist and teacher provides a similar definition of resilience, however, she clarifies that resilience includes taking on challenges, and taking risks to achieve goals. (Willis J, 2016)</a:t>
            </a:r>
          </a:p>
          <a:p>
            <a:pPr>
              <a:lnSpc>
                <a:spcPct val="100000"/>
              </a:lnSpc>
            </a:pPr>
            <a:r>
              <a:rPr lang="en-GB" sz="2900" kern="100" dirty="0">
                <a:effectLst/>
                <a:ea typeface="Times New Roman" panose="02020603050405020304" pitchFamily="18" charset="0"/>
                <a:cs typeface="Times New Roman" panose="02020603050405020304" pitchFamily="18" charset="0"/>
              </a:rPr>
              <a:t>In a qualitative study of 27 university students, it was unanimously </a:t>
            </a:r>
            <a:r>
              <a:rPr lang="en-GB" sz="2900" kern="100" dirty="0">
                <a:ea typeface="Times New Roman" panose="02020603050405020304" pitchFamily="18" charset="0"/>
                <a:cs typeface="Times New Roman" panose="02020603050405020304" pitchFamily="18" charset="0"/>
              </a:rPr>
              <a:t>agreed</a:t>
            </a:r>
            <a:r>
              <a:rPr lang="en-GB" sz="2900" kern="100" dirty="0">
                <a:effectLst/>
                <a:ea typeface="Times New Roman" panose="02020603050405020304" pitchFamily="18" charset="0"/>
                <a:cs typeface="Times New Roman" panose="02020603050405020304" pitchFamily="18" charset="0"/>
              </a:rPr>
              <a:t> that resilience is necessary in university life (Ang et al, 2022)</a:t>
            </a:r>
          </a:p>
          <a:p>
            <a:pPr>
              <a:lnSpc>
                <a:spcPct val="100000"/>
              </a:lnSpc>
            </a:pPr>
            <a:endParaRPr lang="en-GB" sz="2000" kern="100" dirty="0">
              <a:effectLst/>
              <a:latin typeface="+mj-lt"/>
              <a:ea typeface="Times New Roman" panose="02020603050405020304" pitchFamily="18" charset="0"/>
              <a:cs typeface="Times New Roman" panose="02020603050405020304" pitchFamily="18" charset="0"/>
            </a:endParaRPr>
          </a:p>
          <a:p>
            <a:pPr>
              <a:lnSpc>
                <a:spcPct val="100000"/>
              </a:lnSpc>
            </a:pPr>
            <a:endParaRPr lang="en-GB" sz="20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rtl="0"/>
            <a:endParaRPr lang="en-GB" dirty="0"/>
          </a:p>
        </p:txBody>
      </p:sp>
      <p:sp>
        <p:nvSpPr>
          <p:cNvPr id="12" name="Slide Number Placeholder 11">
            <a:extLst>
              <a:ext uri="{FF2B5EF4-FFF2-40B4-BE49-F238E27FC236}">
                <a16:creationId xmlns:a16="http://schemas.microsoft.com/office/drawing/2014/main" id="{D5AA3B13-D804-4BFF-A675-B65B813F8F83}"/>
              </a:ext>
            </a:extLst>
          </p:cNvPr>
          <p:cNvSpPr>
            <a:spLocks noGrp="1"/>
          </p:cNvSpPr>
          <p:nvPr>
            <p:ph type="sldNum" sz="quarter" idx="12"/>
          </p:nvPr>
        </p:nvSpPr>
        <p:spPr>
          <a:xfrm>
            <a:off x="-10" y="0"/>
            <a:ext cx="705678" cy="685800"/>
          </a:xfrm>
          <a:solidFill>
            <a:srgbClr val="B4CCF2"/>
          </a:solidFill>
        </p:spPr>
        <p:txBody>
          <a:bodyPr rtlCol="0"/>
          <a:lstStyle/>
          <a:p>
            <a:pPr rtl="0"/>
            <a:r>
              <a:rPr lang="en-GB" sz="2000" dirty="0"/>
              <a:t>    </a:t>
            </a:r>
            <a:fld id="{3A4F6043-7A67-491B-98BC-F933DED7226D}" type="slidenum">
              <a:rPr lang="en-GB" sz="2000" smtClean="0"/>
              <a:pPr rtl="0"/>
              <a:t>4</a:t>
            </a:fld>
            <a:endParaRPr lang="en-GB" sz="2000" dirty="0"/>
          </a:p>
        </p:txBody>
      </p:sp>
      <p:pic>
        <p:nvPicPr>
          <p:cNvPr id="11" name="Picture Placeholder 10" descr="A black and white logo&#10;&#10;Description automatically generated">
            <a:extLst>
              <a:ext uri="{FF2B5EF4-FFF2-40B4-BE49-F238E27FC236}">
                <a16:creationId xmlns:a16="http://schemas.microsoft.com/office/drawing/2014/main" id="{0D4BBC16-8C28-952D-D95A-16EE836CAFE2}"/>
              </a:ext>
            </a:extLst>
          </p:cNvPr>
          <p:cNvPicPr>
            <a:picLocks noGrp="1" noChangeAspect="1"/>
          </p:cNvPicPr>
          <p:nvPr>
            <p:ph type="pic" sz="quarter" idx="14"/>
          </p:nvPr>
        </p:nvPicPr>
        <p:blipFill rotWithShape="1">
          <a:blip r:embed="rId2"/>
          <a:srcRect l="-3" r="53617"/>
          <a:stretch/>
        </p:blipFill>
        <p:spPr>
          <a:xfrm>
            <a:off x="1620647" y="2850045"/>
            <a:ext cx="2020217" cy="1157909"/>
          </a:xfrm>
        </p:spPr>
      </p:pic>
      <p:pic>
        <p:nvPicPr>
          <p:cNvPr id="9" name="Picture Placeholder 8" descr="A blue rectangular sign with white text&#10;&#10;Description automatically generated">
            <a:extLst>
              <a:ext uri="{FF2B5EF4-FFF2-40B4-BE49-F238E27FC236}">
                <a16:creationId xmlns:a16="http://schemas.microsoft.com/office/drawing/2014/main" id="{CAC892ED-B23C-1290-B138-81C9BE2A8AD0}"/>
              </a:ext>
            </a:extLst>
          </p:cNvPr>
          <p:cNvPicPr>
            <a:picLocks noGrp="1" noChangeAspect="1"/>
          </p:cNvPicPr>
          <p:nvPr>
            <p:ph type="pic" sz="quarter" idx="13"/>
          </p:nvPr>
        </p:nvPicPr>
        <p:blipFill rotWithShape="1">
          <a:blip r:embed="rId3"/>
          <a:srcRect l="35618" t="29870" r="35744" b="33643"/>
          <a:stretch/>
        </p:blipFill>
        <p:spPr>
          <a:xfrm>
            <a:off x="4165726" y="2810197"/>
            <a:ext cx="1535586" cy="1197757"/>
          </a:xfrm>
        </p:spPr>
      </p:pic>
    </p:spTree>
    <p:extLst>
      <p:ext uri="{BB962C8B-B14F-4D97-AF65-F5344CB8AC3E}">
        <p14:creationId xmlns:p14="http://schemas.microsoft.com/office/powerpoint/2010/main" val="4044067944"/>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10777C1-7B8F-D51C-B888-8E204AB3CCF8}"/>
              </a:ext>
            </a:extLst>
          </p:cNvPr>
          <p:cNvSpPr/>
          <p:nvPr/>
        </p:nvSpPr>
        <p:spPr>
          <a:xfrm>
            <a:off x="7467601" y="0"/>
            <a:ext cx="4724399" cy="6858000"/>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Chart titled &quot;Mental health conditions reported by students in 2020/21 nearly seven times as high as a decade earlier&quot; showing home students reporting a mental health condition in England">
            <a:extLst>
              <a:ext uri="{FF2B5EF4-FFF2-40B4-BE49-F238E27FC236}">
                <a16:creationId xmlns:a16="http://schemas.microsoft.com/office/drawing/2014/main" id="{D1746253-2E5B-6B69-700F-B91B567664CB}"/>
              </a:ext>
            </a:extLst>
          </p:cNvPr>
          <p:cNvPicPr>
            <a:picLocks noChangeAspect="1" noChangeArrowheads="1"/>
          </p:cNvPicPr>
          <p:nvPr/>
        </p:nvPicPr>
        <p:blipFill>
          <a:blip r:embed="rId2">
            <a:biLevel thresh="75000"/>
            <a:extLst>
              <a:ext uri="{28A0092B-C50C-407E-A947-70E740481C1C}">
                <a14:useLocalDpi xmlns:a14="http://schemas.microsoft.com/office/drawing/2010/main" val="0"/>
              </a:ext>
            </a:extLst>
          </a:blip>
          <a:srcRect/>
          <a:stretch>
            <a:fillRect/>
          </a:stretch>
        </p:blipFill>
        <p:spPr bwMode="auto">
          <a:xfrm>
            <a:off x="0" y="1216382"/>
            <a:ext cx="7014992" cy="423191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55B6C85-CE2D-77F0-CF9D-1A37D3387E21}"/>
              </a:ext>
            </a:extLst>
          </p:cNvPr>
          <p:cNvSpPr txBox="1"/>
          <p:nvPr/>
        </p:nvSpPr>
        <p:spPr>
          <a:xfrm>
            <a:off x="7458073" y="1655768"/>
            <a:ext cx="4733925" cy="5520999"/>
          </a:xfrm>
          <a:prstGeom prst="rect">
            <a:avLst/>
          </a:prstGeom>
          <a:noFill/>
        </p:spPr>
        <p:txBody>
          <a:bodyPr wrap="square" rtlCol="0">
            <a:spAutoFit/>
          </a:bodyPr>
          <a:lstStyle/>
          <a:p>
            <a:pPr algn="ctr">
              <a:spcBef>
                <a:spcPts val="1200"/>
              </a:spcBef>
              <a:spcAft>
                <a:spcPts val="200"/>
              </a:spcAft>
            </a:pPr>
            <a:r>
              <a:rPr lang="en-GB" dirty="0"/>
              <a:t>A recent study has shown that students in university are more likely than their peers who choose to go directly into work to suffer from depression and anxiety (The Guardian, 2022)</a:t>
            </a:r>
          </a:p>
          <a:p>
            <a:pPr algn="ctr">
              <a:lnSpc>
                <a:spcPct val="107000"/>
              </a:lnSpc>
              <a:spcBef>
                <a:spcPts val="1200"/>
              </a:spcBef>
              <a:spcAft>
                <a:spcPts val="200"/>
              </a:spcAft>
            </a:pPr>
            <a:r>
              <a:rPr lang="en-GB" kern="100" dirty="0">
                <a:effectLst/>
                <a:ea typeface="Times New Roman" panose="02020603050405020304" pitchFamily="18" charset="0"/>
                <a:cs typeface="Times New Roman" panose="02020603050405020304" pitchFamily="18" charset="0"/>
              </a:rPr>
              <a:t>The wellbeing of a student is partly determined by the happiness and wellbeing of their peers and social networks. This shows that strong support systems and social networks are beneficial to students in maintaining happiness and in turn, their wellbeing. (Datu, J.A and King, R.B 2017, cited from Fowler and Christakis, 2008, p.7)</a:t>
            </a:r>
          </a:p>
          <a:p>
            <a:pPr algn="ctr">
              <a:lnSpc>
                <a:spcPct val="107000"/>
              </a:lnSpc>
              <a:spcBef>
                <a:spcPts val="1200"/>
              </a:spcBef>
              <a:spcAft>
                <a:spcPts val="200"/>
              </a:spcAft>
            </a:pPr>
            <a:r>
              <a:rPr lang="en-GB" kern="100" dirty="0">
                <a:effectLst/>
                <a:ea typeface="Times New Roman" panose="02020603050405020304" pitchFamily="18" charset="0"/>
                <a:cs typeface="Times New Roman" panose="02020603050405020304" pitchFamily="18" charset="0"/>
              </a:rPr>
              <a:t>WorkHE and Trendence found that 15% of students feel lonely on a day-to-day basis (Department for Education, 2021)</a:t>
            </a:r>
          </a:p>
          <a:p>
            <a:pPr algn="ctr">
              <a:lnSpc>
                <a:spcPct val="107000"/>
              </a:lnSpc>
              <a:spcAft>
                <a:spcPts val="800"/>
              </a:spcAft>
            </a:pP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10" name="Slide Number Placeholder 11">
            <a:extLst>
              <a:ext uri="{FF2B5EF4-FFF2-40B4-BE49-F238E27FC236}">
                <a16:creationId xmlns:a16="http://schemas.microsoft.com/office/drawing/2014/main" id="{4E5E0194-2D28-2A9D-49CC-24F87EF8BB76}"/>
              </a:ext>
            </a:extLst>
          </p:cNvPr>
          <p:cNvSpPr>
            <a:spLocks noGrp="1"/>
          </p:cNvSpPr>
          <p:nvPr>
            <p:ph type="sldNum" sz="quarter" idx="12"/>
          </p:nvPr>
        </p:nvSpPr>
        <p:spPr>
          <a:xfrm>
            <a:off x="0" y="0"/>
            <a:ext cx="705678" cy="685800"/>
          </a:xfrm>
          <a:solidFill>
            <a:srgbClr val="B4CCF2"/>
          </a:solidFill>
        </p:spPr>
        <p:txBody>
          <a:bodyPr rtlCol="0"/>
          <a:lstStyle/>
          <a:p>
            <a:pPr rtl="0"/>
            <a:r>
              <a:rPr lang="en-GB" sz="2000" dirty="0"/>
              <a:t>    </a:t>
            </a:r>
            <a:fld id="{3A4F6043-7A67-491B-98BC-F933DED7226D}" type="slidenum">
              <a:rPr lang="en-GB" sz="2000" smtClean="0"/>
              <a:pPr rtl="0"/>
              <a:t>5</a:t>
            </a:fld>
            <a:endParaRPr lang="en-GB" sz="2000" dirty="0"/>
          </a:p>
        </p:txBody>
      </p:sp>
      <p:sp>
        <p:nvSpPr>
          <p:cNvPr id="11" name="TextBox 10">
            <a:extLst>
              <a:ext uri="{FF2B5EF4-FFF2-40B4-BE49-F238E27FC236}">
                <a16:creationId xmlns:a16="http://schemas.microsoft.com/office/drawing/2014/main" id="{102EA9C9-78DD-64E2-6BE4-E6DC9A25A6E3}"/>
              </a:ext>
            </a:extLst>
          </p:cNvPr>
          <p:cNvSpPr txBox="1"/>
          <p:nvPr/>
        </p:nvSpPr>
        <p:spPr>
          <a:xfrm>
            <a:off x="119060" y="5364619"/>
            <a:ext cx="2771775" cy="276999"/>
          </a:xfrm>
          <a:prstGeom prst="rect">
            <a:avLst/>
          </a:prstGeom>
          <a:noFill/>
        </p:spPr>
        <p:txBody>
          <a:bodyPr wrap="square" rtlCol="0">
            <a:spAutoFit/>
          </a:bodyPr>
          <a:lstStyle/>
          <a:p>
            <a:r>
              <a:rPr lang="en-GB" sz="1200" dirty="0"/>
              <a:t>(Bolton P, Lewis J, 2023)</a:t>
            </a:r>
          </a:p>
        </p:txBody>
      </p:sp>
      <p:sp>
        <p:nvSpPr>
          <p:cNvPr id="13" name="Rectangle 12">
            <a:extLst>
              <a:ext uri="{FF2B5EF4-FFF2-40B4-BE49-F238E27FC236}">
                <a16:creationId xmlns:a16="http://schemas.microsoft.com/office/drawing/2014/main" id="{00CAB302-5B79-4429-64EA-A828B88E030B}"/>
              </a:ext>
            </a:extLst>
          </p:cNvPr>
          <p:cNvSpPr/>
          <p:nvPr/>
        </p:nvSpPr>
        <p:spPr>
          <a:xfrm flipH="1">
            <a:off x="6761921" y="0"/>
            <a:ext cx="705679" cy="6858000"/>
          </a:xfrm>
          <a:prstGeom prst="rect">
            <a:avLst/>
          </a:prstGeom>
          <a:gradFill flip="none" rotWithShape="1">
            <a:gsLst>
              <a:gs pos="0">
                <a:schemeClr val="bg1">
                  <a:alpha val="0"/>
                </a:schemeClr>
              </a:gs>
              <a:gs pos="100000">
                <a:srgbClr val="B4CCF2"/>
              </a:gs>
              <a:gs pos="90000">
                <a:srgbClr val="B4CCF2"/>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1">
            <a:extLst>
              <a:ext uri="{FF2B5EF4-FFF2-40B4-BE49-F238E27FC236}">
                <a16:creationId xmlns:a16="http://schemas.microsoft.com/office/drawing/2014/main" id="{7BBFEDF6-3839-E6B1-A341-28A0CE869EDA}"/>
              </a:ext>
            </a:extLst>
          </p:cNvPr>
          <p:cNvSpPr txBox="1">
            <a:spLocks/>
          </p:cNvSpPr>
          <p:nvPr/>
        </p:nvSpPr>
        <p:spPr>
          <a:xfrm>
            <a:off x="7458074" y="192342"/>
            <a:ext cx="4733925" cy="1399286"/>
          </a:xfrm>
          <a:prstGeom prst="rect">
            <a:avLst/>
          </a:prstGeom>
        </p:spPr>
        <p:txBody>
          <a:bodyPr rtlCol="0">
            <a:normAutofit fontScale="82500" lnSpcReduction="20000"/>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algn="ctr"/>
            <a:r>
              <a:rPr lang="en-GB" sz="5400" dirty="0">
                <a:latin typeface="+mj-lt"/>
              </a:rPr>
              <a:t>Why are they important in student life?</a:t>
            </a:r>
          </a:p>
          <a:p>
            <a:pPr algn="ctr"/>
            <a:endParaRPr lang="en-GB" dirty="0"/>
          </a:p>
        </p:txBody>
      </p:sp>
    </p:spTree>
    <p:extLst>
      <p:ext uri="{BB962C8B-B14F-4D97-AF65-F5344CB8AC3E}">
        <p14:creationId xmlns:p14="http://schemas.microsoft.com/office/powerpoint/2010/main" val="2892836909"/>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B4593CF-F339-094F-68CA-757D4B7FB4BC}"/>
              </a:ext>
            </a:extLst>
          </p:cNvPr>
          <p:cNvSpPr>
            <a:spLocks noGrp="1"/>
          </p:cNvSpPr>
          <p:nvPr>
            <p:ph type="sldNum" sz="quarter" idx="12"/>
          </p:nvPr>
        </p:nvSpPr>
        <p:spPr/>
        <p:txBody>
          <a:bodyPr/>
          <a:lstStyle/>
          <a:p>
            <a:pPr rtl="0"/>
            <a:fld id="{3A4F6043-7A67-491B-98BC-F933DED7226D}" type="slidenum">
              <a:rPr lang="en-GB" smtClean="0"/>
              <a:pPr rtl="0"/>
              <a:t>6</a:t>
            </a:fld>
            <a:endParaRPr lang="en-GB" dirty="0"/>
          </a:p>
        </p:txBody>
      </p:sp>
      <p:sp>
        <p:nvSpPr>
          <p:cNvPr id="5" name="Rectangle 4">
            <a:extLst>
              <a:ext uri="{FF2B5EF4-FFF2-40B4-BE49-F238E27FC236}">
                <a16:creationId xmlns:a16="http://schemas.microsoft.com/office/drawing/2014/main" id="{9019E39B-A92C-865A-3113-092B3DF7D8AB}"/>
              </a:ext>
            </a:extLst>
          </p:cNvPr>
          <p:cNvSpPr/>
          <p:nvPr/>
        </p:nvSpPr>
        <p:spPr>
          <a:xfrm>
            <a:off x="1411755" y="685800"/>
            <a:ext cx="9368490" cy="839822"/>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4500" dirty="0">
              <a:solidFill>
                <a:schemeClr val="tx1"/>
              </a:solidFill>
              <a:latin typeface="+mj-lt"/>
            </a:endParaRPr>
          </a:p>
        </p:txBody>
      </p:sp>
      <p:sp>
        <p:nvSpPr>
          <p:cNvPr id="9" name="Rectangle 8">
            <a:extLst>
              <a:ext uri="{FF2B5EF4-FFF2-40B4-BE49-F238E27FC236}">
                <a16:creationId xmlns:a16="http://schemas.microsoft.com/office/drawing/2014/main" id="{47C0B6A7-E60C-1432-954C-DB38D415C69B}"/>
              </a:ext>
            </a:extLst>
          </p:cNvPr>
          <p:cNvSpPr/>
          <p:nvPr/>
        </p:nvSpPr>
        <p:spPr>
          <a:xfrm>
            <a:off x="377175" y="3850374"/>
            <a:ext cx="3448050" cy="2757490"/>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8EBBAC0-E77E-E92E-9CD6-620E95C87A48}"/>
              </a:ext>
            </a:extLst>
          </p:cNvPr>
          <p:cNvSpPr/>
          <p:nvPr/>
        </p:nvSpPr>
        <p:spPr>
          <a:xfrm>
            <a:off x="4371975" y="3731313"/>
            <a:ext cx="3448050" cy="2876551"/>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DAED756A-DAA5-71B4-2F73-B5E29275F5F2}"/>
              </a:ext>
            </a:extLst>
          </p:cNvPr>
          <p:cNvSpPr/>
          <p:nvPr/>
        </p:nvSpPr>
        <p:spPr>
          <a:xfrm>
            <a:off x="8366775" y="3850374"/>
            <a:ext cx="3448050" cy="2757490"/>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87BE089-CD95-EC18-8844-6287E62B229D}"/>
              </a:ext>
            </a:extLst>
          </p:cNvPr>
          <p:cNvSpPr/>
          <p:nvPr/>
        </p:nvSpPr>
        <p:spPr>
          <a:xfrm>
            <a:off x="8366775" y="1764400"/>
            <a:ext cx="3448050" cy="2085974"/>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CC538E60-5620-5B01-A6E7-F9DC5B5A0B64}"/>
              </a:ext>
            </a:extLst>
          </p:cNvPr>
          <p:cNvSpPr/>
          <p:nvPr/>
        </p:nvSpPr>
        <p:spPr>
          <a:xfrm>
            <a:off x="4371975" y="1764400"/>
            <a:ext cx="3448050" cy="2085974"/>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B8258A4-D154-EC68-1A16-084D14E5AE1C}"/>
              </a:ext>
            </a:extLst>
          </p:cNvPr>
          <p:cNvSpPr/>
          <p:nvPr/>
        </p:nvSpPr>
        <p:spPr>
          <a:xfrm>
            <a:off x="377175" y="1764400"/>
            <a:ext cx="3448050" cy="2085974"/>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Slide Number Placeholder 11">
            <a:extLst>
              <a:ext uri="{FF2B5EF4-FFF2-40B4-BE49-F238E27FC236}">
                <a16:creationId xmlns:a16="http://schemas.microsoft.com/office/drawing/2014/main" id="{866AB277-DF7C-FC12-76CC-09C49292765E}"/>
              </a:ext>
            </a:extLst>
          </p:cNvPr>
          <p:cNvSpPr txBox="1">
            <a:spLocks/>
          </p:cNvSpPr>
          <p:nvPr/>
        </p:nvSpPr>
        <p:spPr>
          <a:xfrm>
            <a:off x="-10" y="0"/>
            <a:ext cx="705678" cy="685800"/>
          </a:xfrm>
          <a:prstGeom prst="rect">
            <a:avLst/>
          </a:prstGeom>
          <a:solidFill>
            <a:srgbClr val="B4CCF2"/>
          </a:solidFill>
        </p:spPr>
        <p:txBody>
          <a:bodyPr vert="horz" lIns="91440" tIns="45720" rIns="91440" bIns="45720" rtlCol="0" anchor="ctr"/>
          <a:lstStyle>
            <a:defPPr>
              <a:defRPr lang="en-US"/>
            </a:defPPr>
            <a:lvl1pPr marL="0" algn="l" defTabSz="457200" rtl="0" eaLnBrk="1" latinLnBrk="0" hangingPunct="1">
              <a:defRPr sz="1000" kern="1200">
                <a:solidFill>
                  <a:schemeClr val="tx1">
                    <a:lumMod val="95000"/>
                    <a:lumOff val="5000"/>
                  </a:schemeClr>
                </a:solidFill>
                <a:latin typeface="+mj-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000" dirty="0"/>
              <a:t>    </a:t>
            </a:r>
            <a:fld id="{3A4F6043-7A67-491B-98BC-F933DED7226D}" type="slidenum">
              <a:rPr lang="en-GB" sz="2000" smtClean="0"/>
              <a:pPr/>
              <a:t>6</a:t>
            </a:fld>
            <a:endParaRPr lang="en-GB" sz="2000" dirty="0"/>
          </a:p>
        </p:txBody>
      </p:sp>
      <p:sp>
        <p:nvSpPr>
          <p:cNvPr id="20" name="Title 1">
            <a:extLst>
              <a:ext uri="{FF2B5EF4-FFF2-40B4-BE49-F238E27FC236}">
                <a16:creationId xmlns:a16="http://schemas.microsoft.com/office/drawing/2014/main" id="{EE32195F-1F9F-9E27-D3B3-261BB7C8D8EB}"/>
              </a:ext>
            </a:extLst>
          </p:cNvPr>
          <p:cNvSpPr txBox="1">
            <a:spLocks/>
          </p:cNvSpPr>
          <p:nvPr/>
        </p:nvSpPr>
        <p:spPr>
          <a:xfrm>
            <a:off x="3825225" y="865000"/>
            <a:ext cx="4616981" cy="660622"/>
          </a:xfrm>
          <a:prstGeom prst="rect">
            <a:avLst/>
          </a:prstGeom>
        </p:spPr>
        <p:txBody>
          <a:bodyPr rtlCol="0">
            <a:normAutofit fontScale="97500" lnSpcReduction="10000"/>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algn="ctr"/>
            <a:r>
              <a:rPr lang="en-GB" dirty="0"/>
              <a:t>What can you do?</a:t>
            </a:r>
          </a:p>
        </p:txBody>
      </p:sp>
      <p:sp>
        <p:nvSpPr>
          <p:cNvPr id="21" name="TextBox 20">
            <a:extLst>
              <a:ext uri="{FF2B5EF4-FFF2-40B4-BE49-F238E27FC236}">
                <a16:creationId xmlns:a16="http://schemas.microsoft.com/office/drawing/2014/main" id="{919BF5A7-B643-B276-4554-04855591845D}"/>
              </a:ext>
            </a:extLst>
          </p:cNvPr>
          <p:cNvSpPr txBox="1"/>
          <p:nvPr/>
        </p:nvSpPr>
        <p:spPr>
          <a:xfrm>
            <a:off x="340987" y="1704822"/>
            <a:ext cx="3520425" cy="5293757"/>
          </a:xfrm>
          <a:prstGeom prst="rect">
            <a:avLst/>
          </a:prstGeom>
          <a:noFill/>
        </p:spPr>
        <p:txBody>
          <a:bodyPr wrap="square" rtlCol="0">
            <a:spAutoFit/>
          </a:bodyPr>
          <a:lstStyle/>
          <a:p>
            <a:r>
              <a:rPr lang="en-GB" sz="2000" kern="100" dirty="0">
                <a:effectLst/>
                <a:ea typeface="Times New Roman" panose="02020603050405020304" pitchFamily="18" charset="0"/>
                <a:cs typeface="Times New Roman" panose="02020603050405020304" pitchFamily="18" charset="0"/>
              </a:rPr>
              <a:t>In a recent 2021 study, the Government found that Higher education institutions often provide a wide array of services to help students with their wellbeing, however they vary in available resources, method and duration.</a:t>
            </a:r>
            <a:endParaRPr lang="en-GB" sz="2000" kern="100" dirty="0">
              <a:ea typeface="Times New Roman" panose="02020603050405020304" pitchFamily="18" charset="0"/>
              <a:cs typeface="Times New Roman" panose="02020603050405020304" pitchFamily="18" charset="0"/>
            </a:endParaRPr>
          </a:p>
          <a:p>
            <a:r>
              <a:rPr lang="en-GB" sz="2000" kern="100" dirty="0">
                <a:effectLst/>
                <a:ea typeface="Times New Roman" panose="02020603050405020304" pitchFamily="18" charset="0"/>
                <a:cs typeface="Times New Roman" panose="02020603050405020304" pitchFamily="18" charset="0"/>
              </a:rPr>
              <a:t>They later write that many do not take advantage of services provided to them, either due to </a:t>
            </a:r>
            <a:r>
              <a:rPr lang="en-GB" sz="2000" kern="100" dirty="0">
                <a:ea typeface="Times New Roman" panose="02020603050405020304" pitchFamily="18" charset="0"/>
                <a:cs typeface="Times New Roman" panose="02020603050405020304" pitchFamily="18" charset="0"/>
              </a:rPr>
              <a:t>the proximity to their institution, or due to feeling that they may be unjustly using these resources.</a:t>
            </a:r>
            <a:r>
              <a:rPr lang="en-GB" sz="2000" kern="100" dirty="0">
                <a:effectLst/>
                <a:ea typeface="Times New Roman" panose="02020603050405020304" pitchFamily="18" charset="0"/>
                <a:cs typeface="Times New Roman" panose="02020603050405020304" pitchFamily="18" charset="0"/>
              </a:rPr>
              <a:t> </a:t>
            </a:r>
            <a:endParaRPr lang="en-GB" sz="2000" kern="100" dirty="0">
              <a:ea typeface="Times New Roman" panose="02020603050405020304" pitchFamily="18" charset="0"/>
              <a:cs typeface="Times New Roman" panose="02020603050405020304" pitchFamily="18" charset="0"/>
            </a:endParaRPr>
          </a:p>
          <a:p>
            <a:r>
              <a:rPr lang="en-GB" sz="2000" kern="100" dirty="0">
                <a:effectLst/>
                <a:ea typeface="Times New Roman" panose="02020603050405020304" pitchFamily="18" charset="0"/>
                <a:cs typeface="Times New Roman" panose="02020603050405020304" pitchFamily="18" charset="0"/>
              </a:rPr>
              <a:t>(Department for Education</a:t>
            </a:r>
            <a:r>
              <a:rPr lang="en-GB" sz="2000" kern="100" dirty="0">
                <a:ea typeface="Times New Roman" panose="02020603050405020304" pitchFamily="18" charset="0"/>
                <a:cs typeface="Times New Roman" panose="02020603050405020304" pitchFamily="18" charset="0"/>
              </a:rPr>
              <a:t>, 2021)</a:t>
            </a:r>
            <a:endParaRPr lang="en-GB" sz="2000" kern="100" dirty="0">
              <a:effectLst/>
              <a:ea typeface="Times New Roman" panose="02020603050405020304" pitchFamily="18" charset="0"/>
              <a:cs typeface="Times New Roman" panose="02020603050405020304" pitchFamily="18" charset="0"/>
            </a:endParaRPr>
          </a:p>
          <a:p>
            <a:endParaRPr lang="en-GB" dirty="0"/>
          </a:p>
        </p:txBody>
      </p:sp>
      <p:sp>
        <p:nvSpPr>
          <p:cNvPr id="23" name="TextBox 22">
            <a:extLst>
              <a:ext uri="{FF2B5EF4-FFF2-40B4-BE49-F238E27FC236}">
                <a16:creationId xmlns:a16="http://schemas.microsoft.com/office/drawing/2014/main" id="{D0BD097B-1F97-FC6D-3885-E2B66AFB0ECA}"/>
              </a:ext>
            </a:extLst>
          </p:cNvPr>
          <p:cNvSpPr txBox="1"/>
          <p:nvPr/>
        </p:nvSpPr>
        <p:spPr>
          <a:xfrm>
            <a:off x="4371975" y="1764400"/>
            <a:ext cx="3448050" cy="4093428"/>
          </a:xfrm>
          <a:prstGeom prst="rect">
            <a:avLst/>
          </a:prstGeom>
          <a:noFill/>
        </p:spPr>
        <p:txBody>
          <a:bodyPr wrap="square" rtlCol="0">
            <a:spAutoFit/>
          </a:bodyPr>
          <a:lstStyle/>
          <a:p>
            <a:r>
              <a:rPr lang="en-GB" sz="2000" dirty="0"/>
              <a:t>Mind UK provides tips on managing stress and building resilience:</a:t>
            </a:r>
          </a:p>
          <a:p>
            <a:r>
              <a:rPr lang="en-GB" sz="2000" dirty="0"/>
              <a:t>- Develop hobbies and interests</a:t>
            </a:r>
          </a:p>
          <a:p>
            <a:r>
              <a:rPr lang="en-GB" sz="2000" dirty="0"/>
              <a:t>- Give yourself time to relax</a:t>
            </a:r>
          </a:p>
          <a:p>
            <a:r>
              <a:rPr lang="en-GB" sz="2000" dirty="0"/>
              <a:t>- Build support networks with family, friends and peers</a:t>
            </a:r>
          </a:p>
          <a:p>
            <a:r>
              <a:rPr lang="en-GB" sz="2000" dirty="0"/>
              <a:t>- Know what does and doesn’t cause you stress</a:t>
            </a:r>
          </a:p>
          <a:p>
            <a:r>
              <a:rPr lang="en-GB" sz="2000" dirty="0"/>
              <a:t>- Avoid Stressful situations </a:t>
            </a:r>
          </a:p>
          <a:p>
            <a:r>
              <a:rPr lang="en-GB" sz="2000" dirty="0"/>
              <a:t>- Learn to organise your time and responsibilities together </a:t>
            </a:r>
          </a:p>
          <a:p>
            <a:r>
              <a:rPr lang="en-GB" sz="2000" dirty="0"/>
              <a:t>(Mind UK, 2022)</a:t>
            </a:r>
          </a:p>
        </p:txBody>
      </p:sp>
      <p:sp>
        <p:nvSpPr>
          <p:cNvPr id="24" name="TextBox 23">
            <a:extLst>
              <a:ext uri="{FF2B5EF4-FFF2-40B4-BE49-F238E27FC236}">
                <a16:creationId xmlns:a16="http://schemas.microsoft.com/office/drawing/2014/main" id="{78BA3667-6D5A-2193-FCCE-CB02AEA14D25}"/>
              </a:ext>
            </a:extLst>
          </p:cNvPr>
          <p:cNvSpPr txBox="1"/>
          <p:nvPr/>
        </p:nvSpPr>
        <p:spPr>
          <a:xfrm>
            <a:off x="8366775" y="1776200"/>
            <a:ext cx="3444225" cy="4708981"/>
          </a:xfrm>
          <a:prstGeom prst="rect">
            <a:avLst/>
          </a:prstGeom>
          <a:noFill/>
        </p:spPr>
        <p:txBody>
          <a:bodyPr wrap="square" rtlCol="0">
            <a:spAutoFit/>
          </a:bodyPr>
          <a:lstStyle/>
          <a:p>
            <a:r>
              <a:rPr lang="en-GB" sz="2000" dirty="0"/>
              <a:t>The university of York provides tips on student wellbeing: </a:t>
            </a:r>
          </a:p>
          <a:p>
            <a:r>
              <a:rPr lang="en-GB" sz="2000" dirty="0"/>
              <a:t>- Share your worries and issues with friends and family</a:t>
            </a:r>
          </a:p>
          <a:p>
            <a:r>
              <a:rPr lang="en-GB" sz="2000" dirty="0"/>
              <a:t>- Balance your studies with other aspects in your life</a:t>
            </a:r>
          </a:p>
          <a:p>
            <a:r>
              <a:rPr lang="en-GB" sz="2000" dirty="0"/>
              <a:t>- Regular exercise is important in maintain focus and </a:t>
            </a:r>
          </a:p>
          <a:p>
            <a:r>
              <a:rPr lang="en-GB" sz="2000" dirty="0"/>
              <a:t>- Alcohol misuse can lead to increased stress and anxiety</a:t>
            </a:r>
          </a:p>
          <a:p>
            <a:r>
              <a:rPr lang="en-GB" sz="2000" dirty="0"/>
              <a:t>-getting between 7 and 9 hours a sleep of per night can improve concentration and memory</a:t>
            </a:r>
          </a:p>
          <a:p>
            <a:r>
              <a:rPr lang="en-GB" sz="2000" dirty="0"/>
              <a:t>(University of York)</a:t>
            </a:r>
          </a:p>
        </p:txBody>
      </p:sp>
    </p:spTree>
    <p:extLst>
      <p:ext uri="{BB962C8B-B14F-4D97-AF65-F5344CB8AC3E}">
        <p14:creationId xmlns:p14="http://schemas.microsoft.com/office/powerpoint/2010/main" val="4202377041"/>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FAB82D-6582-301E-1D15-508F12A484D8}"/>
              </a:ext>
            </a:extLst>
          </p:cNvPr>
          <p:cNvSpPr/>
          <p:nvPr/>
        </p:nvSpPr>
        <p:spPr>
          <a:xfrm>
            <a:off x="-2" y="1383942"/>
            <a:ext cx="12192002" cy="5474058"/>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8114CD3-4200-7E7E-41ED-4B7E785F72E9}"/>
              </a:ext>
            </a:extLst>
          </p:cNvPr>
          <p:cNvSpPr txBox="1"/>
          <p:nvPr/>
        </p:nvSpPr>
        <p:spPr>
          <a:xfrm>
            <a:off x="6091278" y="6077686"/>
            <a:ext cx="6095997" cy="478849"/>
          </a:xfrm>
          <a:prstGeom prst="rect">
            <a:avLst/>
          </a:prstGeom>
          <a:noFill/>
        </p:spPr>
        <p:txBody>
          <a:bodyPr wrap="square" rtlCol="0">
            <a:spAutoFit/>
          </a:bodyPr>
          <a:lstStyle/>
          <a:p>
            <a:pPr>
              <a:lnSpc>
                <a:spcPct val="107000"/>
              </a:lnSpc>
              <a:spcAft>
                <a:spcPts val="800"/>
              </a:spcAft>
            </a:pP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World Health Organisation (2020). Basic documents. 49</a:t>
            </a:r>
            <a:r>
              <a:rPr lang="en-GB" sz="1200" kern="1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ed. Geneva: WHO.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https://apps.who.int/gb/bd/</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18/10/23].</a:t>
            </a:r>
          </a:p>
        </p:txBody>
      </p:sp>
      <p:sp>
        <p:nvSpPr>
          <p:cNvPr id="6" name="TextBox 5">
            <a:extLst>
              <a:ext uri="{FF2B5EF4-FFF2-40B4-BE49-F238E27FC236}">
                <a16:creationId xmlns:a16="http://schemas.microsoft.com/office/drawing/2014/main" id="{AF23AF4C-833D-0A8C-8044-FDEE9072E307}"/>
              </a:ext>
            </a:extLst>
          </p:cNvPr>
          <p:cNvSpPr txBox="1"/>
          <p:nvPr/>
        </p:nvSpPr>
        <p:spPr>
          <a:xfrm>
            <a:off x="-2" y="4889992"/>
            <a:ext cx="6096000" cy="646331"/>
          </a:xfrm>
          <a:prstGeom prst="rect">
            <a:avLst/>
          </a:prstGeom>
          <a:noFill/>
        </p:spPr>
        <p:txBody>
          <a:bodyPr wrap="square" rtlCol="0">
            <a:spAutoFit/>
          </a:bodyPr>
          <a:lstStyle/>
          <a:p>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Department of Health (2010). Our health and wellbeing today. London: </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HM Government.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Available from: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https://www.gov.uk/government/publications/our-health-and-well-being-today</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18/10/23].</a:t>
            </a:r>
          </a:p>
        </p:txBody>
      </p:sp>
      <p:sp>
        <p:nvSpPr>
          <p:cNvPr id="8" name="TextBox 7">
            <a:extLst>
              <a:ext uri="{FF2B5EF4-FFF2-40B4-BE49-F238E27FC236}">
                <a16:creationId xmlns:a16="http://schemas.microsoft.com/office/drawing/2014/main" id="{ECC88228-3A03-884D-C3E4-2BEC030BDC52}"/>
              </a:ext>
            </a:extLst>
          </p:cNvPr>
          <p:cNvSpPr txBox="1"/>
          <p:nvPr/>
        </p:nvSpPr>
        <p:spPr>
          <a:xfrm>
            <a:off x="6091278" y="2933946"/>
            <a:ext cx="6096002" cy="676467"/>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Mind UK. How to improve your mental wellbeing. Available from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https://www.mind.org.uk/information-support/tips-for-everyday-living/wellbeing/</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30/10/2023].</a:t>
            </a:r>
          </a:p>
        </p:txBody>
      </p:sp>
      <p:sp>
        <p:nvSpPr>
          <p:cNvPr id="7" name="TextBox 6">
            <a:extLst>
              <a:ext uri="{FF2B5EF4-FFF2-40B4-BE49-F238E27FC236}">
                <a16:creationId xmlns:a16="http://schemas.microsoft.com/office/drawing/2014/main" id="{19585062-A897-942B-D062-27F3370F9250}"/>
              </a:ext>
            </a:extLst>
          </p:cNvPr>
          <p:cNvSpPr txBox="1"/>
          <p:nvPr/>
        </p:nvSpPr>
        <p:spPr>
          <a:xfrm>
            <a:off x="6095998" y="1386192"/>
            <a:ext cx="6096002" cy="874085"/>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Mental Health Foundation (2015). What is wellbeing and how can we measure it and how we support people? Available from: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hlinkClick r:id="rId5"/>
              </a:rPr>
              <a:t>https://www.mentalhealth.org.uk/explore-mental-health/blogs/what-well-being-how-can-we-measure-it-and-how-can-we-support-people-improve-it</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[accessed 18/10/23].</a:t>
            </a:r>
          </a:p>
        </p:txBody>
      </p:sp>
      <p:sp>
        <p:nvSpPr>
          <p:cNvPr id="11" name="TextBox 10">
            <a:extLst>
              <a:ext uri="{FF2B5EF4-FFF2-40B4-BE49-F238E27FC236}">
                <a16:creationId xmlns:a16="http://schemas.microsoft.com/office/drawing/2014/main" id="{78D6F4E0-B1EE-B5AA-53FE-40827969C028}"/>
              </a:ext>
            </a:extLst>
          </p:cNvPr>
          <p:cNvSpPr txBox="1"/>
          <p:nvPr/>
        </p:nvSpPr>
        <p:spPr>
          <a:xfrm>
            <a:off x="0" y="2931696"/>
            <a:ext cx="6096000" cy="874085"/>
          </a:xfrm>
          <a:prstGeom prst="rect">
            <a:avLst/>
          </a:prstGeom>
          <a:noFill/>
        </p:spPr>
        <p:txBody>
          <a:bodyPr wrap="square">
            <a:spAutoFit/>
          </a:bodyPr>
          <a:lstStyle/>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Davies A.R., Grey C.N.B., </a:t>
            </a:r>
            <a:r>
              <a:rPr lang="en-GB" sz="1200" dirty="0" err="1">
                <a:effectLst/>
                <a:latin typeface="Calibri" panose="020F0502020204030204" pitchFamily="34" charset="0"/>
                <a:ea typeface="Times New Roman" panose="02020603050405020304" pitchFamily="18" charset="0"/>
                <a:cs typeface="Times New Roman" panose="02020603050405020304" pitchFamily="18" charset="0"/>
              </a:rPr>
              <a:t>Homolova</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L, Bellis M.A. (2019)</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Resilience: Understanding the interdependence between individuals and communities [online]. Cardiff: Public Health Wales. Available from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https://phw.nhs.wales/files/research/resilience/resilience-understanding-the-interdependence-between-individuals-and-communities/</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30/10/2023].</a:t>
            </a:r>
          </a:p>
        </p:txBody>
      </p:sp>
      <p:sp>
        <p:nvSpPr>
          <p:cNvPr id="12" name="TextBox 11">
            <a:extLst>
              <a:ext uri="{FF2B5EF4-FFF2-40B4-BE49-F238E27FC236}">
                <a16:creationId xmlns:a16="http://schemas.microsoft.com/office/drawing/2014/main" id="{3875C502-24DB-E1B5-274A-CDF19412A901}"/>
              </a:ext>
            </a:extLst>
          </p:cNvPr>
          <p:cNvSpPr txBox="1"/>
          <p:nvPr/>
        </p:nvSpPr>
        <p:spPr>
          <a:xfrm>
            <a:off x="6096003" y="5213157"/>
            <a:ext cx="6095997" cy="874085"/>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Willis, J (2016). The Science of Resilience: </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How to teach students to persevere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[online</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 The Guardian</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Available from</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latin typeface="Calibri" panose="020F0502020204030204" pitchFamily="34" charset="0"/>
                <a:ea typeface="Times New Roman" panose="02020603050405020304" pitchFamily="18" charset="0"/>
                <a:cs typeface="Times New Roman" panose="02020603050405020304" pitchFamily="18" charset="0"/>
                <a:hlinkClick r:id="rId7"/>
              </a:rPr>
              <a:t>https://www.theguardian.com/teacher-network/2016/jan/12/science-resilience-how-to-teach-students-persevere</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31/10/2023].</a:t>
            </a:r>
          </a:p>
        </p:txBody>
      </p:sp>
      <p:sp>
        <p:nvSpPr>
          <p:cNvPr id="13" name="TextBox 12">
            <a:extLst>
              <a:ext uri="{FF2B5EF4-FFF2-40B4-BE49-F238E27FC236}">
                <a16:creationId xmlns:a16="http://schemas.microsoft.com/office/drawing/2014/main" id="{607B3937-A3E9-AD14-FA1A-661702C98ED2}"/>
              </a:ext>
            </a:extLst>
          </p:cNvPr>
          <p:cNvSpPr txBox="1"/>
          <p:nvPr/>
        </p:nvSpPr>
        <p:spPr>
          <a:xfrm>
            <a:off x="6091278" y="3600090"/>
            <a:ext cx="6095997" cy="1071704"/>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Pollard E, Vanderlayden J, Alexander K, Borkin H, O’Mahoney J. (2021). Student mental health and wellbeing: </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I</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nsights from higher education providers and sector experts</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[online]. Department for Education. Available from: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8"/>
              </a:rPr>
              <a:t>https://assets.publishing.service.gov.uk/media/60d47d55e90e0743a210e05e/Survey_of_HE_Providers_Student_Mental_Health.pdf</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29/10/23].</a:t>
            </a:r>
          </a:p>
        </p:txBody>
      </p:sp>
      <p:sp>
        <p:nvSpPr>
          <p:cNvPr id="14" name="TextBox 13">
            <a:extLst>
              <a:ext uri="{FF2B5EF4-FFF2-40B4-BE49-F238E27FC236}">
                <a16:creationId xmlns:a16="http://schemas.microsoft.com/office/drawing/2014/main" id="{7A79FF9D-EE08-BBC5-E370-1A5C7EAB3034}"/>
              </a:ext>
            </a:extLst>
          </p:cNvPr>
          <p:cNvSpPr txBox="1"/>
          <p:nvPr/>
        </p:nvSpPr>
        <p:spPr>
          <a:xfrm>
            <a:off x="0" y="1383942"/>
            <a:ext cx="6096000" cy="874085"/>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Ang W.H.D, </a:t>
            </a:r>
            <a:r>
              <a:rPr lang="en-GB" sz="1200" kern="100" dirty="0" err="1">
                <a:effectLst/>
                <a:latin typeface="Calibri" panose="020F0502020204030204" pitchFamily="34" charset="0"/>
                <a:ea typeface="Times New Roman" panose="02020603050405020304" pitchFamily="18" charset="0"/>
                <a:cs typeface="Times New Roman" panose="02020603050405020304" pitchFamily="18" charset="0"/>
              </a:rPr>
              <a:t>Shorey</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S, Lopez V, Chew H.S.J, Lau Y, (2022). </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Generation Z undergraduate students’ resilience during the COVID-19 pandemic</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 qualitative study [online]. Current Psychology. Available from: Springer Link,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9"/>
              </a:rPr>
              <a:t>https://link-springer-com.ezproxy.uwtsd.ac.uk/article/10.1007/s12144-021-01830-4</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24/10/2023].</a:t>
            </a:r>
          </a:p>
        </p:txBody>
      </p:sp>
      <p:sp>
        <p:nvSpPr>
          <p:cNvPr id="15" name="TextBox 14">
            <a:extLst>
              <a:ext uri="{FF2B5EF4-FFF2-40B4-BE49-F238E27FC236}">
                <a16:creationId xmlns:a16="http://schemas.microsoft.com/office/drawing/2014/main" id="{C8C7DAD4-CF3A-4241-50A2-478498ADB94C}"/>
              </a:ext>
            </a:extLst>
          </p:cNvPr>
          <p:cNvSpPr txBox="1"/>
          <p:nvPr/>
        </p:nvSpPr>
        <p:spPr>
          <a:xfrm>
            <a:off x="0" y="3805781"/>
            <a:ext cx="6096000" cy="1071704"/>
          </a:xfrm>
          <a:prstGeom prst="rect">
            <a:avLst/>
          </a:prstGeom>
          <a:noFill/>
        </p:spPr>
        <p:txBody>
          <a:bodyPr wrap="square">
            <a:spAutoFit/>
          </a:bodyPr>
          <a:lstStyle/>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Datu, J.A and King, R.B</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2017</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Happy classes make happy students: Classmates’ wellbeing individual student wellbeing [online]. Journal of school psychology, volume 65, p116-128. Available from: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0"/>
              </a:rPr>
              <a:t>https://www.sciencedirect.com/science/article/abs/pii/S0022440517300900?via%3Dihub#preview-section-introduction</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18/10/23].</a:t>
            </a:r>
          </a:p>
        </p:txBody>
      </p:sp>
      <p:sp>
        <p:nvSpPr>
          <p:cNvPr id="16" name="TextBox 15">
            <a:extLst>
              <a:ext uri="{FF2B5EF4-FFF2-40B4-BE49-F238E27FC236}">
                <a16:creationId xmlns:a16="http://schemas.microsoft.com/office/drawing/2014/main" id="{B564E650-FBA1-BC80-2121-04AA595FA51F}"/>
              </a:ext>
            </a:extLst>
          </p:cNvPr>
          <p:cNvSpPr txBox="1"/>
          <p:nvPr/>
        </p:nvSpPr>
        <p:spPr>
          <a:xfrm>
            <a:off x="-2" y="5536323"/>
            <a:ext cx="6096000" cy="874085"/>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Hall, R. (2023). University students more at risk of depression than non-students: study [online]. </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The Guardian</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Available from: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1"/>
              </a:rPr>
              <a:t>https://www.theguardian.com/education/2023/sep/29/university-students-more-at-risk-of-depression-than-non-students-study</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31/10/2023].</a:t>
            </a:r>
          </a:p>
        </p:txBody>
      </p:sp>
      <p:sp>
        <p:nvSpPr>
          <p:cNvPr id="17" name="TextBox 16">
            <a:extLst>
              <a:ext uri="{FF2B5EF4-FFF2-40B4-BE49-F238E27FC236}">
                <a16:creationId xmlns:a16="http://schemas.microsoft.com/office/drawing/2014/main" id="{16080EF8-BAAA-AE2B-254C-560CE144E9D4}"/>
              </a:ext>
            </a:extLst>
          </p:cNvPr>
          <p:cNvSpPr txBox="1"/>
          <p:nvPr/>
        </p:nvSpPr>
        <p:spPr>
          <a:xfrm>
            <a:off x="6091280" y="2263919"/>
            <a:ext cx="6096000" cy="676467"/>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Mind UK (2022). Managing stress and building resilience [online]. Mind UK. Available from: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2"/>
              </a:rPr>
              <a:t>https://www.mind.org.uk/information-support/types-of-mental-health-problems/stress/managing-stress-and-building-resilience/</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29/10/23].</a:t>
            </a:r>
          </a:p>
        </p:txBody>
      </p:sp>
      <p:sp>
        <p:nvSpPr>
          <p:cNvPr id="18" name="TextBox 17">
            <a:extLst>
              <a:ext uri="{FF2B5EF4-FFF2-40B4-BE49-F238E27FC236}">
                <a16:creationId xmlns:a16="http://schemas.microsoft.com/office/drawing/2014/main" id="{03AB477C-3112-CAB5-CD79-2D83D4FD092C}"/>
              </a:ext>
            </a:extLst>
          </p:cNvPr>
          <p:cNvSpPr txBox="1"/>
          <p:nvPr/>
        </p:nvSpPr>
        <p:spPr>
          <a:xfrm>
            <a:off x="1" y="2261669"/>
            <a:ext cx="6096000" cy="676467"/>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Bolton P, Lewis J (2023). Student mental health in England: Statistics, Policy and Guidance [online]. London: House of Commons. Available from: House of Commons Library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3"/>
              </a:rPr>
              <a:t>https://commonslibrary.parliament.uk/research-briefings/cbp-8593/</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01/11/23].</a:t>
            </a:r>
          </a:p>
        </p:txBody>
      </p:sp>
      <p:sp>
        <p:nvSpPr>
          <p:cNvPr id="19" name="TextBox 18">
            <a:extLst>
              <a:ext uri="{FF2B5EF4-FFF2-40B4-BE49-F238E27FC236}">
                <a16:creationId xmlns:a16="http://schemas.microsoft.com/office/drawing/2014/main" id="{5223D11B-3986-6B9B-AD02-EFFB7261D3F7}"/>
              </a:ext>
            </a:extLst>
          </p:cNvPr>
          <p:cNvSpPr txBox="1"/>
          <p:nvPr/>
        </p:nvSpPr>
        <p:spPr>
          <a:xfrm>
            <a:off x="6091278" y="4671176"/>
            <a:ext cx="6100722" cy="779059"/>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University of York. Tips for wellbeing [online]. University of York. Available from: </a:t>
            </a:r>
            <a:r>
              <a:rPr lang="en-GB" sz="12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4"/>
              </a:rPr>
              <a:t>https://www.york.ac.uk/students/health/wellbeing/</a:t>
            </a:r>
            <a:r>
              <a:rPr lang="en-GB" sz="1200" u="sng" kern="100"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[accessed </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31/10/23</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a:t>
            </a:r>
          </a:p>
          <a:p>
            <a:pPr>
              <a:lnSpc>
                <a:spcPct val="107000"/>
              </a:lnSpc>
              <a:spcAft>
                <a:spcPts val="800"/>
              </a:spcAft>
            </a:pP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1" name="Rectangle 20">
            <a:extLst>
              <a:ext uri="{FF2B5EF4-FFF2-40B4-BE49-F238E27FC236}">
                <a16:creationId xmlns:a16="http://schemas.microsoft.com/office/drawing/2014/main" id="{8F65F6E7-7468-3178-49F2-D88282FA95AD}"/>
              </a:ext>
            </a:extLst>
          </p:cNvPr>
          <p:cNvSpPr/>
          <p:nvPr/>
        </p:nvSpPr>
        <p:spPr>
          <a:xfrm>
            <a:off x="5142271" y="312238"/>
            <a:ext cx="1848464" cy="718683"/>
          </a:xfrm>
          <a:prstGeom prst="rect">
            <a:avLst/>
          </a:prstGeom>
          <a:solidFill>
            <a:srgbClr val="B4CC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itle 1">
            <a:extLst>
              <a:ext uri="{FF2B5EF4-FFF2-40B4-BE49-F238E27FC236}">
                <a16:creationId xmlns:a16="http://schemas.microsoft.com/office/drawing/2014/main" id="{4A4A23C8-93FC-2C04-00D2-3DE95AC0399A}"/>
              </a:ext>
            </a:extLst>
          </p:cNvPr>
          <p:cNvSpPr txBox="1">
            <a:spLocks/>
          </p:cNvSpPr>
          <p:nvPr/>
        </p:nvSpPr>
        <p:spPr>
          <a:xfrm>
            <a:off x="3758012" y="440447"/>
            <a:ext cx="4616981" cy="660622"/>
          </a:xfrm>
          <a:prstGeom prst="rect">
            <a:avLst/>
          </a:prstGeom>
        </p:spPr>
        <p:txBody>
          <a:bodyPr rtlCol="0">
            <a:normAutofit fontScale="97500" lnSpcReduction="10000"/>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algn="ctr"/>
            <a:r>
              <a:rPr lang="en-GB" dirty="0"/>
              <a:t>Sources</a:t>
            </a:r>
          </a:p>
        </p:txBody>
      </p:sp>
    </p:spTree>
    <p:extLst>
      <p:ext uri="{BB962C8B-B14F-4D97-AF65-F5344CB8AC3E}">
        <p14:creationId xmlns:p14="http://schemas.microsoft.com/office/powerpoint/2010/main" val="1667413161"/>
      </p:ext>
    </p:extLst>
  </p:cSld>
  <p:clrMapOvr>
    <a:masterClrMapping/>
  </p:clrMapOvr>
  <p:transition spd="slow">
    <p:cove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8" ma:contentTypeDescription="Create a new document." ma:contentTypeScope="" ma:versionID="28bff85b9d2e9a34ae748e74956d355c">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cffa38a831cf18892d932f995dfbeae4"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A4E27A5-29EC-44AC-A353-55638DDBC56C}">
  <ds:schemaRefs>
    <ds:schemaRef ds:uri="http://schemas.microsoft.com/sharepoint/v3/contenttype/forms"/>
  </ds:schemaRefs>
</ds:datastoreItem>
</file>

<file path=customXml/itemProps2.xml><?xml version="1.0" encoding="utf-8"?>
<ds:datastoreItem xmlns:ds="http://schemas.openxmlformats.org/officeDocument/2006/customXml" ds:itemID="{289259C4-AC71-4849-BC68-7545A45536D3}">
  <ds:schemaRefs>
    <ds:schemaRef ds:uri="http://schemas.microsoft.com/office/2006/documentManagement/types"/>
    <ds:schemaRef ds:uri="http://schemas.openxmlformats.org/package/2006/metadata/core-properties"/>
    <ds:schemaRef ds:uri="http://purl.org/dc/elements/1.1/"/>
    <ds:schemaRef ds:uri="0ebdf10f-b5a3-45b6-acdb-7dc1eb398785"/>
    <ds:schemaRef ds:uri="http://www.w3.org/XML/1998/namespace"/>
    <ds:schemaRef ds:uri="http://schemas.microsoft.com/office/2006/metadata/properties"/>
    <ds:schemaRef ds:uri="http://purl.org/dc/terms/"/>
    <ds:schemaRef ds:uri="http://schemas.microsoft.com/office/infopath/2007/PartnerControls"/>
    <ds:schemaRef ds:uri="550816ce-8156-4f45-b1c4-24236a73d01f"/>
    <ds:schemaRef ds:uri="http://purl.org/dc/dcmitype/"/>
  </ds:schemaRefs>
</ds:datastoreItem>
</file>

<file path=customXml/itemProps3.xml><?xml version="1.0" encoding="utf-8"?>
<ds:datastoreItem xmlns:ds="http://schemas.openxmlformats.org/officeDocument/2006/customXml" ds:itemID="{13B8507E-D1FE-44AC-A9DB-DB1CA78503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Integral</Template>
  <TotalTime>1256</TotalTime>
  <Words>1367</Words>
  <Application>Microsoft Office PowerPoint</Application>
  <PresentationFormat>Widescreen</PresentationFormat>
  <Paragraphs>64</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Helvetica Neue Medium</vt:lpstr>
      <vt:lpstr>Tw Cen MT</vt:lpstr>
      <vt:lpstr>Tw Cen MT Condensed</vt:lpstr>
      <vt:lpstr>Wingdings 3</vt:lpstr>
      <vt:lpstr>Integral</vt:lpstr>
      <vt:lpstr>The importance of Health, Wellbeing and Resilience in Student Life  </vt:lpstr>
      <vt:lpstr>What is Health?</vt:lpstr>
      <vt:lpstr>What is Wellbeing?</vt:lpstr>
      <vt:lpstr>What is resilience?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Health, Wellbeing and Resilience in Student Life  </dc:title>
  <dc:creator>Gabrial Harris</dc:creator>
  <cp:lastModifiedBy>Gabrial Harris</cp:lastModifiedBy>
  <cp:revision>2</cp:revision>
  <dcterms:created xsi:type="dcterms:W3CDTF">2023-10-31T14:13:31Z</dcterms:created>
  <dcterms:modified xsi:type="dcterms:W3CDTF">2023-11-03T17:08:09Z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