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6"/>
  </p:notesMasterIdLst>
  <p:handoutMasterIdLst>
    <p:handoutMasterId r:id="rId37"/>
  </p:handoutMasterIdLst>
  <p:sldIdLst>
    <p:sldId id="256" r:id="rId2"/>
    <p:sldId id="304" r:id="rId3"/>
    <p:sldId id="306" r:id="rId4"/>
    <p:sldId id="309" r:id="rId5"/>
    <p:sldId id="336" r:id="rId6"/>
    <p:sldId id="346" r:id="rId7"/>
    <p:sldId id="310" r:id="rId8"/>
    <p:sldId id="341" r:id="rId9"/>
    <p:sldId id="283" r:id="rId10"/>
    <p:sldId id="330" r:id="rId11"/>
    <p:sldId id="331" r:id="rId12"/>
    <p:sldId id="338" r:id="rId13"/>
    <p:sldId id="345" r:id="rId14"/>
    <p:sldId id="312" r:id="rId15"/>
    <p:sldId id="301" r:id="rId16"/>
    <p:sldId id="347" r:id="rId17"/>
    <p:sldId id="340" r:id="rId18"/>
    <p:sldId id="318" r:id="rId19"/>
    <p:sldId id="320" r:id="rId20"/>
    <p:sldId id="321" r:id="rId21"/>
    <p:sldId id="322" r:id="rId22"/>
    <p:sldId id="323" r:id="rId23"/>
    <p:sldId id="324" r:id="rId24"/>
    <p:sldId id="325" r:id="rId25"/>
    <p:sldId id="327" r:id="rId26"/>
    <p:sldId id="328" r:id="rId27"/>
    <p:sldId id="329" r:id="rId28"/>
    <p:sldId id="292" r:id="rId29"/>
    <p:sldId id="302" r:id="rId30"/>
    <p:sldId id="334" r:id="rId31"/>
    <p:sldId id="295" r:id="rId32"/>
    <p:sldId id="344" r:id="rId33"/>
    <p:sldId id="274" r:id="rId34"/>
    <p:sldId id="296" r:id="rId3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62" autoAdjust="0"/>
    <p:restoredTop sz="94660"/>
  </p:normalViewPr>
  <p:slideViewPr>
    <p:cSldViewPr>
      <p:cViewPr varScale="1">
        <p:scale>
          <a:sx n="87" d="100"/>
          <a:sy n="87" d="100"/>
        </p:scale>
        <p:origin x="1032" y="96"/>
      </p:cViewPr>
      <p:guideLst>
        <p:guide orient="horz" pos="2160"/>
        <p:guide pos="2880"/>
      </p:guideLst>
    </p:cSldViewPr>
  </p:slideViewPr>
  <p:notesTextViewPr>
    <p:cViewPr>
      <p:scale>
        <a:sx n="1" d="1"/>
        <a:sy n="1" d="1"/>
      </p:scale>
      <p:origin x="0" y="0"/>
    </p:cViewPr>
  </p:notesTextViewPr>
  <p:notesViewPr>
    <p:cSldViewPr>
      <p:cViewPr varScale="1">
        <p:scale>
          <a:sx n="76" d="100"/>
          <a:sy n="76" d="100"/>
        </p:scale>
        <p:origin x="-2166" y="-96"/>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06E29B-5305-4FAD-AACE-BA5BD034B8B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73CB4EA0-9510-429C-A708-689488C9EAEC}">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In order to undertake your research you need to identify the design you will be adopting — </a:t>
          </a:r>
        </a:p>
        <a:p>
          <a:pPr lvl="0" defTabSz="1778000">
            <a:lnSpc>
              <a:spcPct val="90000"/>
            </a:lnSpc>
            <a:spcBef>
              <a:spcPct val="0"/>
            </a:spcBef>
            <a:spcAft>
              <a:spcPct val="35000"/>
            </a:spcAft>
          </a:pPr>
          <a:endParaRPr lang="en-GB" dirty="0"/>
        </a:p>
      </dgm:t>
    </dgm:pt>
    <dgm:pt modelId="{4BDD8F1E-A815-4936-9199-C0E29BFF5212}" type="parTrans" cxnId="{AD0685D8-91CA-456E-8217-1F8EAA1C7833}">
      <dgm:prSet/>
      <dgm:spPr/>
      <dgm:t>
        <a:bodyPr/>
        <a:lstStyle/>
        <a:p>
          <a:endParaRPr lang="en-GB"/>
        </a:p>
      </dgm:t>
    </dgm:pt>
    <dgm:pt modelId="{A4025A36-4CB7-4FE7-92DB-090ABC9E7B60}" type="sibTrans" cxnId="{AD0685D8-91CA-456E-8217-1F8EAA1C7833}">
      <dgm:prSet/>
      <dgm:spPr/>
      <dgm:t>
        <a:bodyPr/>
        <a:lstStyle/>
        <a:p>
          <a:endParaRPr lang="en-GB"/>
        </a:p>
      </dgm:t>
    </dgm:pt>
    <dgm:pt modelId="{D8DDE655-4E44-4C69-8FE3-DF4BA430684B}">
      <dgm:prSet phldrT="[Text]" phldr="1"/>
      <dgm:spPr/>
      <dgm:t>
        <a:bodyPr/>
        <a:lstStyle/>
        <a:p>
          <a:endParaRPr lang="en-GB" dirty="0"/>
        </a:p>
      </dgm:t>
    </dgm:pt>
    <dgm:pt modelId="{92B3D963-6DB8-465E-8A42-95885A66C519}" type="parTrans" cxnId="{BAA360F3-5BDA-4896-B374-90B8868327FE}">
      <dgm:prSet/>
      <dgm:spPr/>
      <dgm:t>
        <a:bodyPr/>
        <a:lstStyle/>
        <a:p>
          <a:endParaRPr lang="en-GB"/>
        </a:p>
      </dgm:t>
    </dgm:pt>
    <dgm:pt modelId="{38E0F213-1229-4AC0-B25E-FA487E7DBAE0}" type="sibTrans" cxnId="{BAA360F3-5BDA-4896-B374-90B8868327FE}">
      <dgm:prSet/>
      <dgm:spPr/>
      <dgm:t>
        <a:bodyPr/>
        <a:lstStyle/>
        <a:p>
          <a:endParaRPr lang="en-GB"/>
        </a:p>
      </dgm:t>
    </dgm:pt>
    <dgm:pt modelId="{A298B455-97D7-46D0-A3BD-D9C4432321BE}">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design is concerned with how you will turn research questions into projects and is closely linked to the purpose of your research. </a:t>
          </a:r>
        </a:p>
        <a:p>
          <a:pPr lvl="0" defTabSz="977900">
            <a:lnSpc>
              <a:spcPct val="90000"/>
            </a:lnSpc>
            <a:spcBef>
              <a:spcPct val="0"/>
            </a:spcBef>
            <a:spcAft>
              <a:spcPct val="35000"/>
            </a:spcAft>
          </a:pPr>
          <a:endParaRPr lang="en-GB" dirty="0"/>
        </a:p>
      </dgm:t>
    </dgm:pt>
    <dgm:pt modelId="{313AF34F-EA19-414C-943D-5BF2FEAC1796}" type="parTrans" cxnId="{84D3E056-42DA-4382-AC76-D53C2D882C50}">
      <dgm:prSet/>
      <dgm:spPr/>
      <dgm:t>
        <a:bodyPr/>
        <a:lstStyle/>
        <a:p>
          <a:endParaRPr lang="en-GB"/>
        </a:p>
      </dgm:t>
    </dgm:pt>
    <dgm:pt modelId="{5CABEA44-14BB-4F64-B8B8-8805A00BE2BB}" type="sibTrans" cxnId="{84D3E056-42DA-4382-AC76-D53C2D882C50}">
      <dgm:prSet/>
      <dgm:spPr/>
      <dgm:t>
        <a:bodyPr/>
        <a:lstStyle/>
        <a:p>
          <a:endParaRPr lang="en-GB"/>
        </a:p>
      </dgm:t>
    </dgm:pt>
    <dgm:pt modelId="{3D4AE518-EB99-487D-9F41-8B6741B706B9}">
      <dgm:prSet phldrT="[Text]" phldr="1"/>
      <dgm:spPr/>
      <dgm:t>
        <a:bodyPr/>
        <a:lstStyle/>
        <a:p>
          <a:endParaRPr lang="en-GB"/>
        </a:p>
      </dgm:t>
    </dgm:pt>
    <dgm:pt modelId="{F0FFC9BB-2564-47A7-ABFA-F2C8AABD5ADE}" type="parTrans" cxnId="{45626EA6-AE62-45BA-A5D0-C6C94E8A3294}">
      <dgm:prSet/>
      <dgm:spPr/>
      <dgm:t>
        <a:bodyPr/>
        <a:lstStyle/>
        <a:p>
          <a:endParaRPr lang="en-GB"/>
        </a:p>
      </dgm:t>
    </dgm:pt>
    <dgm:pt modelId="{AA9A0334-15CA-4F45-91C6-3F865A976A41}" type="sibTrans" cxnId="{45626EA6-AE62-45BA-A5D0-C6C94E8A3294}">
      <dgm:prSet/>
      <dgm:spPr/>
      <dgm:t>
        <a:bodyPr/>
        <a:lstStyle/>
        <a:p>
          <a:endParaRPr lang="en-GB"/>
        </a:p>
      </dgm:t>
    </dgm:pt>
    <dgm:pt modelId="{1CAA9CCA-68B3-466F-ACF8-82BA95460617}" type="pres">
      <dgm:prSet presAssocID="{7206E29B-5305-4FAD-AACE-BA5BD034B8B5}" presName="linear" presStyleCnt="0">
        <dgm:presLayoutVars>
          <dgm:animLvl val="lvl"/>
          <dgm:resizeHandles val="exact"/>
        </dgm:presLayoutVars>
      </dgm:prSet>
      <dgm:spPr/>
      <dgm:t>
        <a:bodyPr/>
        <a:lstStyle/>
        <a:p>
          <a:endParaRPr lang="en-GB"/>
        </a:p>
      </dgm:t>
    </dgm:pt>
    <dgm:pt modelId="{3EE9CACA-F669-4C2C-AC6D-F46F9A6447F5}" type="pres">
      <dgm:prSet presAssocID="{73CB4EA0-9510-429C-A708-689488C9EAEC}" presName="parentText" presStyleLbl="node1" presStyleIdx="0" presStyleCnt="2">
        <dgm:presLayoutVars>
          <dgm:chMax val="0"/>
          <dgm:bulletEnabled val="1"/>
        </dgm:presLayoutVars>
      </dgm:prSet>
      <dgm:spPr/>
      <dgm:t>
        <a:bodyPr/>
        <a:lstStyle/>
        <a:p>
          <a:endParaRPr lang="en-GB"/>
        </a:p>
      </dgm:t>
    </dgm:pt>
    <dgm:pt modelId="{779DE190-75AC-46BC-8DEA-A1CB8170AEFD}" type="pres">
      <dgm:prSet presAssocID="{73CB4EA0-9510-429C-A708-689488C9EAEC}" presName="childText" presStyleLbl="revTx" presStyleIdx="0" presStyleCnt="2">
        <dgm:presLayoutVars>
          <dgm:bulletEnabled val="1"/>
        </dgm:presLayoutVars>
      </dgm:prSet>
      <dgm:spPr/>
      <dgm:t>
        <a:bodyPr/>
        <a:lstStyle/>
        <a:p>
          <a:endParaRPr lang="en-GB"/>
        </a:p>
      </dgm:t>
    </dgm:pt>
    <dgm:pt modelId="{14351F6E-95F0-4BA7-8CDB-C3847C61D441}" type="pres">
      <dgm:prSet presAssocID="{A298B455-97D7-46D0-A3BD-D9C4432321BE}" presName="parentText" presStyleLbl="node1" presStyleIdx="1" presStyleCnt="2">
        <dgm:presLayoutVars>
          <dgm:chMax val="0"/>
          <dgm:bulletEnabled val="1"/>
        </dgm:presLayoutVars>
      </dgm:prSet>
      <dgm:spPr/>
      <dgm:t>
        <a:bodyPr/>
        <a:lstStyle/>
        <a:p>
          <a:endParaRPr lang="en-GB"/>
        </a:p>
      </dgm:t>
    </dgm:pt>
    <dgm:pt modelId="{CD0E512B-33D8-4045-A75A-7DB7C12B4F95}" type="pres">
      <dgm:prSet presAssocID="{A298B455-97D7-46D0-A3BD-D9C4432321BE}" presName="childText" presStyleLbl="revTx" presStyleIdx="1" presStyleCnt="2">
        <dgm:presLayoutVars>
          <dgm:bulletEnabled val="1"/>
        </dgm:presLayoutVars>
      </dgm:prSet>
      <dgm:spPr/>
      <dgm:t>
        <a:bodyPr/>
        <a:lstStyle/>
        <a:p>
          <a:endParaRPr lang="en-GB"/>
        </a:p>
      </dgm:t>
    </dgm:pt>
  </dgm:ptLst>
  <dgm:cxnLst>
    <dgm:cxn modelId="{AD0685D8-91CA-456E-8217-1F8EAA1C7833}" srcId="{7206E29B-5305-4FAD-AACE-BA5BD034B8B5}" destId="{73CB4EA0-9510-429C-A708-689488C9EAEC}" srcOrd="0" destOrd="0" parTransId="{4BDD8F1E-A815-4936-9199-C0E29BFF5212}" sibTransId="{A4025A36-4CB7-4FE7-92DB-090ABC9E7B60}"/>
    <dgm:cxn modelId="{76D493EF-16D3-4B45-8C04-71BF1607AD42}" type="presOf" srcId="{73CB4EA0-9510-429C-A708-689488C9EAEC}" destId="{3EE9CACA-F669-4C2C-AC6D-F46F9A6447F5}" srcOrd="0" destOrd="0" presId="urn:microsoft.com/office/officeart/2005/8/layout/vList2"/>
    <dgm:cxn modelId="{84D3E056-42DA-4382-AC76-D53C2D882C50}" srcId="{7206E29B-5305-4FAD-AACE-BA5BD034B8B5}" destId="{A298B455-97D7-46D0-A3BD-D9C4432321BE}" srcOrd="1" destOrd="0" parTransId="{313AF34F-EA19-414C-943D-5BF2FEAC1796}" sibTransId="{5CABEA44-14BB-4F64-B8B8-8805A00BE2BB}"/>
    <dgm:cxn modelId="{978ECE0C-5E1B-4DAC-8288-8D81208D9D9D}" type="presOf" srcId="{D8DDE655-4E44-4C69-8FE3-DF4BA430684B}" destId="{779DE190-75AC-46BC-8DEA-A1CB8170AEFD}" srcOrd="0" destOrd="0" presId="urn:microsoft.com/office/officeart/2005/8/layout/vList2"/>
    <dgm:cxn modelId="{BAA360F3-5BDA-4896-B374-90B8868327FE}" srcId="{73CB4EA0-9510-429C-A708-689488C9EAEC}" destId="{D8DDE655-4E44-4C69-8FE3-DF4BA430684B}" srcOrd="0" destOrd="0" parTransId="{92B3D963-6DB8-465E-8A42-95885A66C519}" sibTransId="{38E0F213-1229-4AC0-B25E-FA487E7DBAE0}"/>
    <dgm:cxn modelId="{628608CA-8C91-44A8-B53A-20260C7C8553}" type="presOf" srcId="{7206E29B-5305-4FAD-AACE-BA5BD034B8B5}" destId="{1CAA9CCA-68B3-466F-ACF8-82BA95460617}" srcOrd="0" destOrd="0" presId="urn:microsoft.com/office/officeart/2005/8/layout/vList2"/>
    <dgm:cxn modelId="{F325809D-A49C-4B49-B425-DAB244759BF3}" type="presOf" srcId="{3D4AE518-EB99-487D-9F41-8B6741B706B9}" destId="{CD0E512B-33D8-4045-A75A-7DB7C12B4F95}" srcOrd="0" destOrd="0" presId="urn:microsoft.com/office/officeart/2005/8/layout/vList2"/>
    <dgm:cxn modelId="{45626EA6-AE62-45BA-A5D0-C6C94E8A3294}" srcId="{A298B455-97D7-46D0-A3BD-D9C4432321BE}" destId="{3D4AE518-EB99-487D-9F41-8B6741B706B9}" srcOrd="0" destOrd="0" parTransId="{F0FFC9BB-2564-47A7-ABFA-F2C8AABD5ADE}" sibTransId="{AA9A0334-15CA-4F45-91C6-3F865A976A41}"/>
    <dgm:cxn modelId="{A43C37A3-7788-4B61-95CC-66D977799FD6}" type="presOf" srcId="{A298B455-97D7-46D0-A3BD-D9C4432321BE}" destId="{14351F6E-95F0-4BA7-8CDB-C3847C61D441}" srcOrd="0" destOrd="0" presId="urn:microsoft.com/office/officeart/2005/8/layout/vList2"/>
    <dgm:cxn modelId="{DC08DD1E-0D0F-4C82-A321-073828E5B0F2}" type="presParOf" srcId="{1CAA9CCA-68B3-466F-ACF8-82BA95460617}" destId="{3EE9CACA-F669-4C2C-AC6D-F46F9A6447F5}" srcOrd="0" destOrd="0" presId="urn:microsoft.com/office/officeart/2005/8/layout/vList2"/>
    <dgm:cxn modelId="{1595C967-C146-481B-9D42-F9694239F487}" type="presParOf" srcId="{1CAA9CCA-68B3-466F-ACF8-82BA95460617}" destId="{779DE190-75AC-46BC-8DEA-A1CB8170AEFD}" srcOrd="1" destOrd="0" presId="urn:microsoft.com/office/officeart/2005/8/layout/vList2"/>
    <dgm:cxn modelId="{88BA0D2C-4B6B-4BAC-B62D-AE5250A811D3}" type="presParOf" srcId="{1CAA9CCA-68B3-466F-ACF8-82BA95460617}" destId="{14351F6E-95F0-4BA7-8CDB-C3847C61D441}" srcOrd="2" destOrd="0" presId="urn:microsoft.com/office/officeart/2005/8/layout/vList2"/>
    <dgm:cxn modelId="{A3C9EE9B-9205-42E5-90A1-A9A7D966FAAF}" type="presParOf" srcId="{1CAA9CCA-68B3-466F-ACF8-82BA95460617}" destId="{CD0E512B-33D8-4045-A75A-7DB7C12B4F95}"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985D4B-D837-4B76-B2E3-3A54ABFC9D2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518178FD-DA1C-4FBE-A9C4-E9AB82A9FCB5}">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smtClean="0"/>
            <a:t>What are your philosophical assumptions / world views?</a:t>
          </a:r>
        </a:p>
        <a:p>
          <a:pPr defTabSz="2355850">
            <a:lnSpc>
              <a:spcPct val="90000"/>
            </a:lnSpc>
            <a:spcBef>
              <a:spcPct val="0"/>
            </a:spcBef>
            <a:spcAft>
              <a:spcPct val="35000"/>
            </a:spcAft>
          </a:pPr>
          <a:endParaRPr lang="en-GB" dirty="0"/>
        </a:p>
      </dgm:t>
    </dgm:pt>
    <dgm:pt modelId="{1480B799-8216-4573-B410-E82AD8BE468E}" type="parTrans" cxnId="{B749EF47-3A17-4CE5-9D84-188E3B497AEB}">
      <dgm:prSet/>
      <dgm:spPr/>
      <dgm:t>
        <a:bodyPr/>
        <a:lstStyle/>
        <a:p>
          <a:endParaRPr lang="en-GB"/>
        </a:p>
      </dgm:t>
    </dgm:pt>
    <dgm:pt modelId="{86BDFF76-A344-42E9-AB6D-4F18EC4AE47A}" type="sibTrans" cxnId="{B749EF47-3A17-4CE5-9D84-188E3B497AEB}">
      <dgm:prSet/>
      <dgm:spPr/>
      <dgm:t>
        <a:bodyPr/>
        <a:lstStyle/>
        <a:p>
          <a:endParaRPr lang="en-GB"/>
        </a:p>
      </dgm:t>
    </dgm:pt>
    <dgm:pt modelId="{93D1F11D-1433-4EF4-9C43-260F22719EB0}">
      <dgm:prSet phldrT="[Text]"/>
      <dgm:spPr/>
      <dgm:t>
        <a:bodyPr/>
        <a:lstStyle/>
        <a:p>
          <a:r>
            <a:rPr lang="en-GB" dirty="0" smtClean="0"/>
            <a:t>What will be your procedures of inquiry / research design? </a:t>
          </a:r>
          <a:endParaRPr lang="en-GB" dirty="0"/>
        </a:p>
      </dgm:t>
    </dgm:pt>
    <dgm:pt modelId="{17DC905D-E4CD-4C65-B49E-6762AB6E0F85}" type="parTrans" cxnId="{A865DD92-0A1E-4C93-8C0B-BE89596DCCE4}">
      <dgm:prSet/>
      <dgm:spPr/>
      <dgm:t>
        <a:bodyPr/>
        <a:lstStyle/>
        <a:p>
          <a:endParaRPr lang="en-GB"/>
        </a:p>
      </dgm:t>
    </dgm:pt>
    <dgm:pt modelId="{F16A1530-C749-4189-BD9F-84CF0D159293}" type="sibTrans" cxnId="{A865DD92-0A1E-4C93-8C0B-BE89596DCCE4}">
      <dgm:prSet/>
      <dgm:spPr/>
      <dgm:t>
        <a:bodyPr/>
        <a:lstStyle/>
        <a:p>
          <a:endParaRPr lang="en-GB"/>
        </a:p>
      </dgm:t>
    </dgm:pt>
    <dgm:pt modelId="{2FDD65B2-9091-411D-BBC0-42ACF4295973}">
      <dgm:prSet phldrT="[Text]"/>
      <dgm:spPr/>
      <dgm:t>
        <a:bodyPr/>
        <a:lstStyle/>
        <a:p>
          <a:r>
            <a:rPr lang="en-GB" dirty="0" smtClean="0"/>
            <a:t>What research methods (data collection, analysis interpretation) will I follow? </a:t>
          </a:r>
          <a:endParaRPr lang="en-GB" dirty="0"/>
        </a:p>
      </dgm:t>
    </dgm:pt>
    <dgm:pt modelId="{47728979-B0A1-444B-94F5-834819FE8468}" type="parTrans" cxnId="{5AF29351-51BB-484A-88B3-F202FA4CC0EC}">
      <dgm:prSet/>
      <dgm:spPr/>
      <dgm:t>
        <a:bodyPr/>
        <a:lstStyle/>
        <a:p>
          <a:endParaRPr lang="en-GB"/>
        </a:p>
      </dgm:t>
    </dgm:pt>
    <dgm:pt modelId="{9F7377A2-5A51-43BD-BAD9-D0B54A4FBDB9}" type="sibTrans" cxnId="{5AF29351-51BB-484A-88B3-F202FA4CC0EC}">
      <dgm:prSet/>
      <dgm:spPr/>
      <dgm:t>
        <a:bodyPr/>
        <a:lstStyle/>
        <a:p>
          <a:endParaRPr lang="en-GB"/>
        </a:p>
      </dgm:t>
    </dgm:pt>
    <dgm:pt modelId="{27F1E1EF-E7D0-441C-A00C-31DE54D44FC2}">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smtClean="0"/>
            <a:t>What is the nature of the research problem? </a:t>
          </a:r>
        </a:p>
        <a:p>
          <a:pPr defTabSz="666750">
            <a:lnSpc>
              <a:spcPct val="90000"/>
            </a:lnSpc>
            <a:spcBef>
              <a:spcPct val="0"/>
            </a:spcBef>
            <a:spcAft>
              <a:spcPct val="35000"/>
            </a:spcAft>
          </a:pPr>
          <a:endParaRPr lang="en-GB" dirty="0"/>
        </a:p>
      </dgm:t>
    </dgm:pt>
    <dgm:pt modelId="{4C3C0EED-F82C-43AD-9405-C4617CE0E194}" type="parTrans" cxnId="{A398E40A-312C-4319-9AB1-6681FF9F8AAC}">
      <dgm:prSet/>
      <dgm:spPr/>
      <dgm:t>
        <a:bodyPr/>
        <a:lstStyle/>
        <a:p>
          <a:endParaRPr lang="en-GB"/>
        </a:p>
      </dgm:t>
    </dgm:pt>
    <dgm:pt modelId="{C4FD3F5D-D566-4C06-B081-2541186FBFB5}" type="sibTrans" cxnId="{A398E40A-312C-4319-9AB1-6681FF9F8AAC}">
      <dgm:prSet/>
      <dgm:spPr/>
      <dgm:t>
        <a:bodyPr/>
        <a:lstStyle/>
        <a:p>
          <a:endParaRPr lang="en-GB"/>
        </a:p>
      </dgm:t>
    </dgm:pt>
    <dgm:pt modelId="{933D2BDE-A7BA-4115-ACFA-AB5AF4BDE21D}">
      <dgm:prSet phldrT="[Text]"/>
      <dgm:spPr/>
      <dgm:t>
        <a:bodyPr/>
        <a:lstStyle/>
        <a:p>
          <a:r>
            <a:rPr lang="en-GB" dirty="0" smtClean="0"/>
            <a:t>You need to first  consider some questions:</a:t>
          </a:r>
          <a:endParaRPr lang="en-GB" dirty="0"/>
        </a:p>
      </dgm:t>
    </dgm:pt>
    <dgm:pt modelId="{9FA4F7D2-BEEB-4B67-AFBD-5CB54AD00187}" type="parTrans" cxnId="{5F2AD7A7-7556-4E44-A4D4-6D0743BAC9EF}">
      <dgm:prSet/>
      <dgm:spPr/>
      <dgm:t>
        <a:bodyPr/>
        <a:lstStyle/>
        <a:p>
          <a:endParaRPr lang="en-GB"/>
        </a:p>
      </dgm:t>
    </dgm:pt>
    <dgm:pt modelId="{D0F3EA27-644C-4888-8B53-F47BDECF265C}" type="sibTrans" cxnId="{5F2AD7A7-7556-4E44-A4D4-6D0743BAC9EF}">
      <dgm:prSet/>
      <dgm:spPr/>
      <dgm:t>
        <a:bodyPr/>
        <a:lstStyle/>
        <a:p>
          <a:endParaRPr lang="en-GB"/>
        </a:p>
      </dgm:t>
    </dgm:pt>
    <dgm:pt modelId="{B39F31A2-8E1A-49CA-A2A2-5466E1E7C05C}" type="pres">
      <dgm:prSet presAssocID="{C3985D4B-D837-4B76-B2E3-3A54ABFC9D2C}" presName="diagram" presStyleCnt="0">
        <dgm:presLayoutVars>
          <dgm:dir/>
          <dgm:resizeHandles val="exact"/>
        </dgm:presLayoutVars>
      </dgm:prSet>
      <dgm:spPr/>
      <dgm:t>
        <a:bodyPr/>
        <a:lstStyle/>
        <a:p>
          <a:endParaRPr lang="en-GB"/>
        </a:p>
      </dgm:t>
    </dgm:pt>
    <dgm:pt modelId="{59C9BC86-92A4-4CDE-A114-1768319DD660}" type="pres">
      <dgm:prSet presAssocID="{518178FD-DA1C-4FBE-A9C4-E9AB82A9FCB5}" presName="node" presStyleLbl="node1" presStyleIdx="0" presStyleCnt="5" custLinFactX="3834" custLinFactY="6252" custLinFactNeighborX="100000" custLinFactNeighborY="100000">
        <dgm:presLayoutVars>
          <dgm:bulletEnabled val="1"/>
        </dgm:presLayoutVars>
      </dgm:prSet>
      <dgm:spPr/>
      <dgm:t>
        <a:bodyPr/>
        <a:lstStyle/>
        <a:p>
          <a:endParaRPr lang="en-GB"/>
        </a:p>
      </dgm:t>
    </dgm:pt>
    <dgm:pt modelId="{A8D78655-FD78-431A-8D9F-7AE241F0B5BC}" type="pres">
      <dgm:prSet presAssocID="{86BDFF76-A344-42E9-AB6D-4F18EC4AE47A}" presName="sibTrans" presStyleCnt="0"/>
      <dgm:spPr/>
    </dgm:pt>
    <dgm:pt modelId="{D615791C-112B-4FB5-B6F5-1FACECA64C80}" type="pres">
      <dgm:prSet presAssocID="{93D1F11D-1433-4EF4-9C43-260F22719EB0}" presName="node" presStyleLbl="node1" presStyleIdx="1" presStyleCnt="5" custLinFactX="-33864" custLinFactY="100000" custLinFactNeighborX="-100000" custLinFactNeighborY="112667">
        <dgm:presLayoutVars>
          <dgm:bulletEnabled val="1"/>
        </dgm:presLayoutVars>
      </dgm:prSet>
      <dgm:spPr/>
      <dgm:t>
        <a:bodyPr/>
        <a:lstStyle/>
        <a:p>
          <a:endParaRPr lang="en-GB"/>
        </a:p>
      </dgm:t>
    </dgm:pt>
    <dgm:pt modelId="{E48E8450-95AF-486C-90FD-6F74DBDF780B}" type="pres">
      <dgm:prSet presAssocID="{F16A1530-C749-4189-BD9F-84CF0D159293}" presName="sibTrans" presStyleCnt="0"/>
      <dgm:spPr/>
    </dgm:pt>
    <dgm:pt modelId="{297C6FDD-236B-4FB6-A369-435AD7CF224F}" type="pres">
      <dgm:prSet presAssocID="{2FDD65B2-9091-411D-BBC0-42ACF4295973}" presName="node" presStyleLbl="node1" presStyleIdx="2" presStyleCnt="5" custLinFactX="3834" custLinFactNeighborX="100000" custLinFactNeighborY="96000">
        <dgm:presLayoutVars>
          <dgm:bulletEnabled val="1"/>
        </dgm:presLayoutVars>
      </dgm:prSet>
      <dgm:spPr/>
      <dgm:t>
        <a:bodyPr/>
        <a:lstStyle/>
        <a:p>
          <a:endParaRPr lang="en-GB"/>
        </a:p>
      </dgm:t>
    </dgm:pt>
    <dgm:pt modelId="{8B61E3BD-0B3A-4163-8F20-E0C548B38419}" type="pres">
      <dgm:prSet presAssocID="{9F7377A2-5A51-43BD-BAD9-D0B54A4FBDB9}" presName="sibTrans" presStyleCnt="0"/>
      <dgm:spPr/>
    </dgm:pt>
    <dgm:pt modelId="{382277DA-18E0-4653-8C39-4D3F72BBA182}" type="pres">
      <dgm:prSet presAssocID="{27F1E1EF-E7D0-441C-A00C-31DE54D44FC2}" presName="node" presStyleLbl="node1" presStyleIdx="3" presStyleCnt="5" custLinFactX="-33864" custLinFactNeighborX="-100000" custLinFactNeighborY="-10415">
        <dgm:presLayoutVars>
          <dgm:bulletEnabled val="1"/>
        </dgm:presLayoutVars>
      </dgm:prSet>
      <dgm:spPr/>
      <dgm:t>
        <a:bodyPr/>
        <a:lstStyle/>
        <a:p>
          <a:endParaRPr lang="en-GB"/>
        </a:p>
      </dgm:t>
    </dgm:pt>
    <dgm:pt modelId="{9ECF35BB-2A9E-4F54-B9B4-4F2B7E395A2F}" type="pres">
      <dgm:prSet presAssocID="{C4FD3F5D-D566-4C06-B081-2541186FBFB5}" presName="sibTrans" presStyleCnt="0"/>
      <dgm:spPr/>
    </dgm:pt>
    <dgm:pt modelId="{1F41C402-884D-4C9B-B9F9-0BEF1FFDCA82}" type="pres">
      <dgm:prSet presAssocID="{933D2BDE-A7BA-4115-ACFA-AB5AF4BDE21D}" presName="node" presStyleLbl="node1" presStyleIdx="4" presStyleCnt="5" custLinFactY="-109952" custLinFactNeighborX="-7920" custLinFactNeighborY="-200000">
        <dgm:presLayoutVars>
          <dgm:bulletEnabled val="1"/>
        </dgm:presLayoutVars>
      </dgm:prSet>
      <dgm:spPr/>
      <dgm:t>
        <a:bodyPr/>
        <a:lstStyle/>
        <a:p>
          <a:endParaRPr lang="en-GB"/>
        </a:p>
      </dgm:t>
    </dgm:pt>
  </dgm:ptLst>
  <dgm:cxnLst>
    <dgm:cxn modelId="{5F2AD7A7-7556-4E44-A4D4-6D0743BAC9EF}" srcId="{C3985D4B-D837-4B76-B2E3-3A54ABFC9D2C}" destId="{933D2BDE-A7BA-4115-ACFA-AB5AF4BDE21D}" srcOrd="4" destOrd="0" parTransId="{9FA4F7D2-BEEB-4B67-AFBD-5CB54AD00187}" sibTransId="{D0F3EA27-644C-4888-8B53-F47BDECF265C}"/>
    <dgm:cxn modelId="{A865DD92-0A1E-4C93-8C0B-BE89596DCCE4}" srcId="{C3985D4B-D837-4B76-B2E3-3A54ABFC9D2C}" destId="{93D1F11D-1433-4EF4-9C43-260F22719EB0}" srcOrd="1" destOrd="0" parTransId="{17DC905D-E4CD-4C65-B49E-6762AB6E0F85}" sibTransId="{F16A1530-C749-4189-BD9F-84CF0D159293}"/>
    <dgm:cxn modelId="{B749EF47-3A17-4CE5-9D84-188E3B497AEB}" srcId="{C3985D4B-D837-4B76-B2E3-3A54ABFC9D2C}" destId="{518178FD-DA1C-4FBE-A9C4-E9AB82A9FCB5}" srcOrd="0" destOrd="0" parTransId="{1480B799-8216-4573-B410-E82AD8BE468E}" sibTransId="{86BDFF76-A344-42E9-AB6D-4F18EC4AE47A}"/>
    <dgm:cxn modelId="{82EDCEDA-F025-47ED-B21D-7EB32E18D4BE}" type="presOf" srcId="{933D2BDE-A7BA-4115-ACFA-AB5AF4BDE21D}" destId="{1F41C402-884D-4C9B-B9F9-0BEF1FFDCA82}" srcOrd="0" destOrd="0" presId="urn:microsoft.com/office/officeart/2005/8/layout/default"/>
    <dgm:cxn modelId="{69FAA999-7C01-4A89-A38B-6CEF57871C52}" type="presOf" srcId="{2FDD65B2-9091-411D-BBC0-42ACF4295973}" destId="{297C6FDD-236B-4FB6-A369-435AD7CF224F}" srcOrd="0" destOrd="0" presId="urn:microsoft.com/office/officeart/2005/8/layout/default"/>
    <dgm:cxn modelId="{C42F98C5-E9E7-4C14-AF72-012F457AF774}" type="presOf" srcId="{93D1F11D-1433-4EF4-9C43-260F22719EB0}" destId="{D615791C-112B-4FB5-B6F5-1FACECA64C80}" srcOrd="0" destOrd="0" presId="urn:microsoft.com/office/officeart/2005/8/layout/default"/>
    <dgm:cxn modelId="{A398E40A-312C-4319-9AB1-6681FF9F8AAC}" srcId="{C3985D4B-D837-4B76-B2E3-3A54ABFC9D2C}" destId="{27F1E1EF-E7D0-441C-A00C-31DE54D44FC2}" srcOrd="3" destOrd="0" parTransId="{4C3C0EED-F82C-43AD-9405-C4617CE0E194}" sibTransId="{C4FD3F5D-D566-4C06-B081-2541186FBFB5}"/>
    <dgm:cxn modelId="{0717854F-2FF4-4FB2-BCD9-A1B4C9B22F5C}" type="presOf" srcId="{518178FD-DA1C-4FBE-A9C4-E9AB82A9FCB5}" destId="{59C9BC86-92A4-4CDE-A114-1768319DD660}" srcOrd="0" destOrd="0" presId="urn:microsoft.com/office/officeart/2005/8/layout/default"/>
    <dgm:cxn modelId="{2B84CE7B-F8C8-4E9F-89BF-A80E74F16B4B}" type="presOf" srcId="{27F1E1EF-E7D0-441C-A00C-31DE54D44FC2}" destId="{382277DA-18E0-4653-8C39-4D3F72BBA182}" srcOrd="0" destOrd="0" presId="urn:microsoft.com/office/officeart/2005/8/layout/default"/>
    <dgm:cxn modelId="{A8E0F59B-3E29-48AE-84FC-F92C76FB4DF7}" type="presOf" srcId="{C3985D4B-D837-4B76-B2E3-3A54ABFC9D2C}" destId="{B39F31A2-8E1A-49CA-A2A2-5466E1E7C05C}" srcOrd="0" destOrd="0" presId="urn:microsoft.com/office/officeart/2005/8/layout/default"/>
    <dgm:cxn modelId="{5AF29351-51BB-484A-88B3-F202FA4CC0EC}" srcId="{C3985D4B-D837-4B76-B2E3-3A54ABFC9D2C}" destId="{2FDD65B2-9091-411D-BBC0-42ACF4295973}" srcOrd="2" destOrd="0" parTransId="{47728979-B0A1-444B-94F5-834819FE8468}" sibTransId="{9F7377A2-5A51-43BD-BAD9-D0B54A4FBDB9}"/>
    <dgm:cxn modelId="{58703ED7-1996-4162-A17E-2C4DD5552130}" type="presParOf" srcId="{B39F31A2-8E1A-49CA-A2A2-5466E1E7C05C}" destId="{59C9BC86-92A4-4CDE-A114-1768319DD660}" srcOrd="0" destOrd="0" presId="urn:microsoft.com/office/officeart/2005/8/layout/default"/>
    <dgm:cxn modelId="{06CAE59B-D814-4B92-8BB4-E5681CBD7ADE}" type="presParOf" srcId="{B39F31A2-8E1A-49CA-A2A2-5466E1E7C05C}" destId="{A8D78655-FD78-431A-8D9F-7AE241F0B5BC}" srcOrd="1" destOrd="0" presId="urn:microsoft.com/office/officeart/2005/8/layout/default"/>
    <dgm:cxn modelId="{EB40F96A-9E42-46D1-983F-B097ED766CA4}" type="presParOf" srcId="{B39F31A2-8E1A-49CA-A2A2-5466E1E7C05C}" destId="{D615791C-112B-4FB5-B6F5-1FACECA64C80}" srcOrd="2" destOrd="0" presId="urn:microsoft.com/office/officeart/2005/8/layout/default"/>
    <dgm:cxn modelId="{00DCB65A-8D2A-417E-922E-1468466C31A0}" type="presParOf" srcId="{B39F31A2-8E1A-49CA-A2A2-5466E1E7C05C}" destId="{E48E8450-95AF-486C-90FD-6F74DBDF780B}" srcOrd="3" destOrd="0" presId="urn:microsoft.com/office/officeart/2005/8/layout/default"/>
    <dgm:cxn modelId="{9A0CE891-6076-4DAC-AFA3-ABEAA76E191F}" type="presParOf" srcId="{B39F31A2-8E1A-49CA-A2A2-5466E1E7C05C}" destId="{297C6FDD-236B-4FB6-A369-435AD7CF224F}" srcOrd="4" destOrd="0" presId="urn:microsoft.com/office/officeart/2005/8/layout/default"/>
    <dgm:cxn modelId="{3E7080EE-0198-484D-82AC-D20753E216A8}" type="presParOf" srcId="{B39F31A2-8E1A-49CA-A2A2-5466E1E7C05C}" destId="{8B61E3BD-0B3A-4163-8F20-E0C548B38419}" srcOrd="5" destOrd="0" presId="urn:microsoft.com/office/officeart/2005/8/layout/default"/>
    <dgm:cxn modelId="{80D5FB29-33D3-4114-9A3A-05D47567A768}" type="presParOf" srcId="{B39F31A2-8E1A-49CA-A2A2-5466E1E7C05C}" destId="{382277DA-18E0-4653-8C39-4D3F72BBA182}" srcOrd="6" destOrd="0" presId="urn:microsoft.com/office/officeart/2005/8/layout/default"/>
    <dgm:cxn modelId="{1125AC43-10C5-4193-B81B-B51CEA432BA3}" type="presParOf" srcId="{B39F31A2-8E1A-49CA-A2A2-5466E1E7C05C}" destId="{9ECF35BB-2A9E-4F54-B9B4-4F2B7E395A2F}" srcOrd="7" destOrd="0" presId="urn:microsoft.com/office/officeart/2005/8/layout/default"/>
    <dgm:cxn modelId="{681D8004-F5FB-44DC-8536-EC17E52EA1DF}" type="presParOf" srcId="{B39F31A2-8E1A-49CA-A2A2-5466E1E7C05C}" destId="{1F41C402-884D-4C9B-B9F9-0BEF1FFDCA82}"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E9CACA-F669-4C2C-AC6D-F46F9A6447F5}">
      <dsp:nvSpPr>
        <dsp:cNvPr id="0" name=""/>
        <dsp:cNvSpPr/>
      </dsp:nvSpPr>
      <dsp:spPr>
        <a:xfrm>
          <a:off x="0" y="38869"/>
          <a:ext cx="7560840" cy="187083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US" sz="2600" kern="1200" dirty="0" smtClean="0"/>
            <a:t>In order to undertake your research you need to identify the design you will be adopting — </a:t>
          </a:r>
        </a:p>
        <a:p>
          <a:pPr lvl="0" algn="l" defTabSz="1778000">
            <a:lnSpc>
              <a:spcPct val="90000"/>
            </a:lnSpc>
            <a:spcBef>
              <a:spcPct val="0"/>
            </a:spcBef>
            <a:spcAft>
              <a:spcPct val="35000"/>
            </a:spcAft>
          </a:pPr>
          <a:endParaRPr lang="en-GB" sz="2600" kern="1200" dirty="0"/>
        </a:p>
      </dsp:txBody>
      <dsp:txXfrm>
        <a:off x="91326" y="130195"/>
        <a:ext cx="7378188" cy="1688178"/>
      </dsp:txXfrm>
    </dsp:sp>
    <dsp:sp modelId="{779DE190-75AC-46BC-8DEA-A1CB8170AEFD}">
      <dsp:nvSpPr>
        <dsp:cNvPr id="0" name=""/>
        <dsp:cNvSpPr/>
      </dsp:nvSpPr>
      <dsp:spPr>
        <a:xfrm>
          <a:off x="0" y="1909700"/>
          <a:ext cx="7560840"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57" tIns="33020" rIns="184912" bIns="33020" numCol="1" spcCol="1270" anchor="t" anchorCtr="0">
          <a:noAutofit/>
        </a:bodyPr>
        <a:lstStyle/>
        <a:p>
          <a:pPr marL="228600" lvl="1" indent="-228600" algn="l" defTabSz="889000">
            <a:lnSpc>
              <a:spcPct val="90000"/>
            </a:lnSpc>
            <a:spcBef>
              <a:spcPct val="0"/>
            </a:spcBef>
            <a:spcAft>
              <a:spcPct val="20000"/>
            </a:spcAft>
            <a:buChar char="••"/>
          </a:pPr>
          <a:endParaRPr lang="en-GB" sz="2000" kern="1200" dirty="0"/>
        </a:p>
      </dsp:txBody>
      <dsp:txXfrm>
        <a:off x="0" y="1909700"/>
        <a:ext cx="7560840" cy="430560"/>
      </dsp:txXfrm>
    </dsp:sp>
    <dsp:sp modelId="{14351F6E-95F0-4BA7-8CDB-C3847C61D441}">
      <dsp:nvSpPr>
        <dsp:cNvPr id="0" name=""/>
        <dsp:cNvSpPr/>
      </dsp:nvSpPr>
      <dsp:spPr>
        <a:xfrm>
          <a:off x="0" y="2340260"/>
          <a:ext cx="7560840" cy="187083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US" sz="2600" kern="1200" dirty="0" smtClean="0"/>
            <a:t>design is concerned with how you will turn research questions into projects and is closely linked to the purpose of your research. </a:t>
          </a:r>
        </a:p>
        <a:p>
          <a:pPr lvl="0" algn="l" defTabSz="977900">
            <a:lnSpc>
              <a:spcPct val="90000"/>
            </a:lnSpc>
            <a:spcBef>
              <a:spcPct val="0"/>
            </a:spcBef>
            <a:spcAft>
              <a:spcPct val="35000"/>
            </a:spcAft>
          </a:pPr>
          <a:endParaRPr lang="en-GB" sz="2600" kern="1200" dirty="0"/>
        </a:p>
      </dsp:txBody>
      <dsp:txXfrm>
        <a:off x="91326" y="2431586"/>
        <a:ext cx="7378188" cy="1688178"/>
      </dsp:txXfrm>
    </dsp:sp>
    <dsp:sp modelId="{CD0E512B-33D8-4045-A75A-7DB7C12B4F95}">
      <dsp:nvSpPr>
        <dsp:cNvPr id="0" name=""/>
        <dsp:cNvSpPr/>
      </dsp:nvSpPr>
      <dsp:spPr>
        <a:xfrm>
          <a:off x="0" y="4211090"/>
          <a:ext cx="7560840"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57" tIns="33020" rIns="184912" bIns="33020" numCol="1" spcCol="1270" anchor="t" anchorCtr="0">
          <a:noAutofit/>
        </a:bodyPr>
        <a:lstStyle/>
        <a:p>
          <a:pPr marL="228600" lvl="1" indent="-228600" algn="l" defTabSz="889000">
            <a:lnSpc>
              <a:spcPct val="90000"/>
            </a:lnSpc>
            <a:spcBef>
              <a:spcPct val="0"/>
            </a:spcBef>
            <a:spcAft>
              <a:spcPct val="20000"/>
            </a:spcAft>
            <a:buChar char="••"/>
          </a:pPr>
          <a:endParaRPr lang="en-GB" sz="2000" kern="1200"/>
        </a:p>
      </dsp:txBody>
      <dsp:txXfrm>
        <a:off x="0" y="4211090"/>
        <a:ext cx="7560840" cy="4305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C9BC86-92A4-4CDE-A114-1768319DD660}">
      <dsp:nvSpPr>
        <dsp:cNvPr id="0" name=""/>
        <dsp:cNvSpPr/>
      </dsp:nvSpPr>
      <dsp:spPr>
        <a:xfrm>
          <a:off x="3024330" y="1296143"/>
          <a:ext cx="2030015" cy="12180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1500" kern="1200" dirty="0" smtClean="0"/>
            <a:t>What are your philosophical assumptions / world views?</a:t>
          </a:r>
        </a:p>
        <a:p>
          <a:pPr algn="ctr" defTabSz="2355850">
            <a:lnSpc>
              <a:spcPct val="90000"/>
            </a:lnSpc>
            <a:spcBef>
              <a:spcPct val="0"/>
            </a:spcBef>
            <a:spcAft>
              <a:spcPct val="35000"/>
            </a:spcAft>
          </a:pPr>
          <a:endParaRPr lang="en-GB" sz="1500" kern="1200" dirty="0"/>
        </a:p>
      </dsp:txBody>
      <dsp:txXfrm>
        <a:off x="3024330" y="1296143"/>
        <a:ext cx="2030015" cy="1218009"/>
      </dsp:txXfrm>
    </dsp:sp>
    <dsp:sp modelId="{D615791C-112B-4FB5-B6F5-1FACECA64C80}">
      <dsp:nvSpPr>
        <dsp:cNvPr id="0" name=""/>
        <dsp:cNvSpPr/>
      </dsp:nvSpPr>
      <dsp:spPr>
        <a:xfrm>
          <a:off x="432040" y="2592288"/>
          <a:ext cx="2030015" cy="12180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What will be your procedures of inquiry / research design? </a:t>
          </a:r>
          <a:endParaRPr lang="en-GB" sz="1500" kern="1200" dirty="0"/>
        </a:p>
      </dsp:txBody>
      <dsp:txXfrm>
        <a:off x="432040" y="2592288"/>
        <a:ext cx="2030015" cy="1218009"/>
      </dsp:txXfrm>
    </dsp:sp>
    <dsp:sp modelId="{297C6FDD-236B-4FB6-A369-435AD7CF224F}">
      <dsp:nvSpPr>
        <dsp:cNvPr id="0" name=""/>
        <dsp:cNvSpPr/>
      </dsp:nvSpPr>
      <dsp:spPr>
        <a:xfrm>
          <a:off x="3024330" y="2592284"/>
          <a:ext cx="2030015" cy="12180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What research methods (data collection, analysis interpretation) will I follow? </a:t>
          </a:r>
          <a:endParaRPr lang="en-GB" sz="1500" kern="1200" dirty="0"/>
        </a:p>
      </dsp:txBody>
      <dsp:txXfrm>
        <a:off x="3024330" y="2592284"/>
        <a:ext cx="2030015" cy="1218009"/>
      </dsp:txXfrm>
    </dsp:sp>
    <dsp:sp modelId="{382277DA-18E0-4653-8C39-4D3F72BBA182}">
      <dsp:nvSpPr>
        <dsp:cNvPr id="0" name=""/>
        <dsp:cNvSpPr/>
      </dsp:nvSpPr>
      <dsp:spPr>
        <a:xfrm>
          <a:off x="432040" y="1296139"/>
          <a:ext cx="2030015" cy="12180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1500" kern="1200" dirty="0" smtClean="0"/>
            <a:t>What is the nature of the research problem? </a:t>
          </a:r>
        </a:p>
        <a:p>
          <a:pPr algn="ctr" defTabSz="666750">
            <a:lnSpc>
              <a:spcPct val="90000"/>
            </a:lnSpc>
            <a:spcBef>
              <a:spcPct val="0"/>
            </a:spcBef>
            <a:spcAft>
              <a:spcPct val="35000"/>
            </a:spcAft>
          </a:pPr>
          <a:endParaRPr lang="en-GB" sz="1500" kern="1200" dirty="0"/>
        </a:p>
      </dsp:txBody>
      <dsp:txXfrm>
        <a:off x="432040" y="1296139"/>
        <a:ext cx="2030015" cy="1218009"/>
      </dsp:txXfrm>
    </dsp:sp>
    <dsp:sp modelId="{1F41C402-884D-4C9B-B9F9-0BEF1FFDCA82}">
      <dsp:nvSpPr>
        <dsp:cNvPr id="0" name=""/>
        <dsp:cNvSpPr/>
      </dsp:nvSpPr>
      <dsp:spPr>
        <a:xfrm>
          <a:off x="1872214" y="0"/>
          <a:ext cx="2030015" cy="12180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You need to first  consider some questions:</a:t>
          </a:r>
          <a:endParaRPr lang="en-GB" sz="1500" kern="1200" dirty="0"/>
        </a:p>
      </dsp:txBody>
      <dsp:txXfrm>
        <a:off x="1872214" y="0"/>
        <a:ext cx="2030015" cy="121800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5EDBFE8-7AC9-4A30-901F-1C15E0FB8B58}" type="datetimeFigureOut">
              <a:rPr lang="en-GB" smtClean="0"/>
              <a:t>15/10/2018</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390CDE00-1B95-4E7E-87E8-4F170B65FB37}" type="slidenum">
              <a:rPr lang="en-GB" smtClean="0"/>
              <a:t>‹#›</a:t>
            </a:fld>
            <a:endParaRPr lang="en-GB"/>
          </a:p>
        </p:txBody>
      </p:sp>
    </p:spTree>
    <p:extLst>
      <p:ext uri="{BB962C8B-B14F-4D97-AF65-F5344CB8AC3E}">
        <p14:creationId xmlns:p14="http://schemas.microsoft.com/office/powerpoint/2010/main" val="15962603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F6E90472-7A5D-424D-A5B1-2221CA88D3C9}" type="datetimeFigureOut">
              <a:rPr lang="en-GB" smtClean="0"/>
              <a:t>15/10/2018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40567A8E-F193-45FC-B24A-FDAAFF8312A4}" type="slidenum">
              <a:rPr lang="en-GB" smtClean="0"/>
              <a:t>‹#›</a:t>
            </a:fld>
            <a:endParaRPr lang="en-GB"/>
          </a:p>
        </p:txBody>
      </p:sp>
    </p:spTree>
    <p:extLst>
      <p:ext uri="{BB962C8B-B14F-4D97-AF65-F5344CB8AC3E}">
        <p14:creationId xmlns:p14="http://schemas.microsoft.com/office/powerpoint/2010/main" val="40837434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1</a:t>
            </a:fld>
            <a:endParaRPr lang="en-GB"/>
          </a:p>
        </p:txBody>
      </p:sp>
    </p:spTree>
    <p:extLst>
      <p:ext uri="{BB962C8B-B14F-4D97-AF65-F5344CB8AC3E}">
        <p14:creationId xmlns:p14="http://schemas.microsoft.com/office/powerpoint/2010/main" val="30937604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Two aims: </a:t>
            </a:r>
          </a:p>
          <a:p>
            <a:endParaRPr lang="en-GB" dirty="0"/>
          </a:p>
          <a:p>
            <a:pPr marL="228600" indent="-228600">
              <a:buAutoNum type="arabicPeriod"/>
            </a:pPr>
            <a:r>
              <a:rPr lang="en-GB" dirty="0" smtClean="0"/>
              <a:t>Focusing on qualitative, namely because Christine intends to focus on quantitative, but when considering qualitative we also need to compare it with quantitative research. So not exclusively qualitative. </a:t>
            </a:r>
          </a:p>
          <a:p>
            <a:pPr marL="228600" indent="-228600">
              <a:buAutoNum type="arabicPeriod"/>
            </a:pPr>
            <a:endParaRPr lang="en-GB" dirty="0"/>
          </a:p>
          <a:p>
            <a:pPr marL="228600" indent="-228600">
              <a:buAutoNum type="arabicPeriod"/>
            </a:pPr>
            <a:r>
              <a:rPr lang="en-GB" dirty="0" smtClean="0"/>
              <a:t>The second aim: we will l begin to look at some approaches that are  used in work based-learning research. </a:t>
            </a:r>
          </a:p>
          <a:p>
            <a:pPr marL="228600" indent="-228600">
              <a:buAutoNum type="arabicPeriod"/>
            </a:pPr>
            <a:endParaRPr lang="en-GB" dirty="0"/>
          </a:p>
          <a:p>
            <a:pPr marL="228600" indent="-228600">
              <a:buAutoNum type="arabicPeriod"/>
            </a:pPr>
            <a:r>
              <a:rPr lang="en-GB" dirty="0" smtClean="0"/>
              <a:t>Reflection  is key when undertaking  this Pof Doc. </a:t>
            </a:r>
          </a:p>
          <a:p>
            <a:pPr marL="228600" indent="-228600">
              <a:buAutoNum type="arabicPeriod"/>
            </a:pPr>
            <a:r>
              <a:rPr lang="en-GB" dirty="0" smtClean="0"/>
              <a:t>It is equally important from a research perspective. </a:t>
            </a:r>
            <a:r>
              <a:rPr lang="en-GB" dirty="0"/>
              <a:t>This is a them </a:t>
            </a:r>
            <a:r>
              <a:rPr lang="en-GB" dirty="0" smtClean="0"/>
              <a:t>e through </a:t>
            </a:r>
            <a:r>
              <a:rPr lang="en-GB" dirty="0"/>
              <a:t>all three of the sessions </a:t>
            </a:r>
            <a:r>
              <a:rPr lang="en-GB" dirty="0" smtClean="0"/>
              <a:t> </a:t>
            </a:r>
            <a:r>
              <a:rPr lang="en-GB" dirty="0"/>
              <a:t>I am undertaking with you. </a:t>
            </a:r>
            <a:r>
              <a:rPr lang="en-GB" dirty="0" smtClean="0"/>
              <a:t>We will all come to research with different perspectives., knowledge and experience, Therefore it is important that we discuss  and critically reflect  on our positions. So that this can help us in designing research that is appropriate  and “fit for purpose”.   </a:t>
            </a:r>
          </a:p>
          <a:p>
            <a:pPr marL="228600" indent="-228600">
              <a:buAutoNum type="arabicPeriod"/>
            </a:pPr>
            <a:r>
              <a:rPr lang="en-GB" dirty="0" smtClean="0"/>
              <a:t>I would very much like you all to share your experiences  were appropriate and also to question and disagree if you want…,  One of the main premises of research is that it is complex and is fundamentally about philoshical debate. That’s what makes it interesting. </a:t>
            </a:r>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2</a:t>
            </a:fld>
            <a:endParaRPr lang="en-GB"/>
          </a:p>
        </p:txBody>
      </p:sp>
    </p:spTree>
    <p:extLst>
      <p:ext uri="{BB962C8B-B14F-4D97-AF65-F5344CB8AC3E}">
        <p14:creationId xmlns:p14="http://schemas.microsoft.com/office/powerpoint/2010/main" val="36094269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smtClean="0"/>
              <a:t>Some of things I feel are important to consider, </a:t>
            </a:r>
          </a:p>
          <a:p>
            <a:pPr marL="228600" indent="-228600">
              <a:buAutoNum type="arabicPeriod"/>
            </a:pPr>
            <a:r>
              <a:rPr lang="en-GB" dirty="0" smtClean="0"/>
              <a:t>There are more..</a:t>
            </a:r>
          </a:p>
          <a:p>
            <a:pPr marL="228600" indent="-228600">
              <a:buAutoNum type="arabicPeriod"/>
            </a:pPr>
            <a:r>
              <a:rPr lang="en-GB" dirty="0" smtClean="0"/>
              <a:t>One issue comes to mind that I have not included? </a:t>
            </a:r>
          </a:p>
          <a:p>
            <a:pPr marL="228600" indent="-228600">
              <a:buAutoNum type="arabicPeriod"/>
            </a:pPr>
            <a:r>
              <a:rPr lang="en-GB" dirty="0" smtClean="0"/>
              <a:t>Is there anything here you would include ?</a:t>
            </a:r>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3</a:t>
            </a:fld>
            <a:endParaRPr lang="en-GB"/>
          </a:p>
        </p:txBody>
      </p:sp>
    </p:spTree>
    <p:extLst>
      <p:ext uri="{BB962C8B-B14F-4D97-AF65-F5344CB8AC3E}">
        <p14:creationId xmlns:p14="http://schemas.microsoft.com/office/powerpoint/2010/main" val="27716629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4</a:t>
            </a:fld>
            <a:endParaRPr lang="en-GB"/>
          </a:p>
        </p:txBody>
      </p:sp>
    </p:spTree>
    <p:extLst>
      <p:ext uri="{BB962C8B-B14F-4D97-AF65-F5344CB8AC3E}">
        <p14:creationId xmlns:p14="http://schemas.microsoft.com/office/powerpoint/2010/main" val="17660486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7</a:t>
            </a:fld>
            <a:endParaRPr lang="en-GB"/>
          </a:p>
        </p:txBody>
      </p:sp>
    </p:spTree>
    <p:extLst>
      <p:ext uri="{BB962C8B-B14F-4D97-AF65-F5344CB8AC3E}">
        <p14:creationId xmlns:p14="http://schemas.microsoft.com/office/powerpoint/2010/main" val="24717381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9</a:t>
            </a:fld>
            <a:endParaRPr lang="en-GB"/>
          </a:p>
        </p:txBody>
      </p:sp>
    </p:spTree>
    <p:extLst>
      <p:ext uri="{BB962C8B-B14F-4D97-AF65-F5344CB8AC3E}">
        <p14:creationId xmlns:p14="http://schemas.microsoft.com/office/powerpoint/2010/main" val="5625960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10</a:t>
            </a:fld>
            <a:endParaRPr lang="en-GB"/>
          </a:p>
        </p:txBody>
      </p:sp>
    </p:spTree>
    <p:extLst>
      <p:ext uri="{BB962C8B-B14F-4D97-AF65-F5344CB8AC3E}">
        <p14:creationId xmlns:p14="http://schemas.microsoft.com/office/powerpoint/2010/main" val="390765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11</a:t>
            </a:fld>
            <a:endParaRPr lang="en-GB"/>
          </a:p>
        </p:txBody>
      </p:sp>
    </p:spTree>
    <p:extLst>
      <p:ext uri="{BB962C8B-B14F-4D97-AF65-F5344CB8AC3E}">
        <p14:creationId xmlns:p14="http://schemas.microsoft.com/office/powerpoint/2010/main" val="4986752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14</a:t>
            </a:fld>
            <a:endParaRPr lang="en-GB"/>
          </a:p>
        </p:txBody>
      </p:sp>
    </p:spTree>
    <p:extLst>
      <p:ext uri="{BB962C8B-B14F-4D97-AF65-F5344CB8AC3E}">
        <p14:creationId xmlns:p14="http://schemas.microsoft.com/office/powerpoint/2010/main" val="31594589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15</a:t>
            </a:fld>
            <a:endParaRPr lang="en-GB"/>
          </a:p>
        </p:txBody>
      </p:sp>
    </p:spTree>
    <p:extLst>
      <p:ext uri="{BB962C8B-B14F-4D97-AF65-F5344CB8AC3E}">
        <p14:creationId xmlns:p14="http://schemas.microsoft.com/office/powerpoint/2010/main" val="39383975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18</a:t>
            </a:fld>
            <a:endParaRPr lang="en-GB"/>
          </a:p>
        </p:txBody>
      </p:sp>
    </p:spTree>
    <p:extLst>
      <p:ext uri="{BB962C8B-B14F-4D97-AF65-F5344CB8AC3E}">
        <p14:creationId xmlns:p14="http://schemas.microsoft.com/office/powerpoint/2010/main" val="42420322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19</a:t>
            </a:fld>
            <a:endParaRPr lang="en-GB"/>
          </a:p>
        </p:txBody>
      </p:sp>
    </p:spTree>
    <p:extLst>
      <p:ext uri="{BB962C8B-B14F-4D97-AF65-F5344CB8AC3E}">
        <p14:creationId xmlns:p14="http://schemas.microsoft.com/office/powerpoint/2010/main" val="42893503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20</a:t>
            </a:fld>
            <a:endParaRPr lang="en-GB"/>
          </a:p>
        </p:txBody>
      </p:sp>
    </p:spTree>
    <p:extLst>
      <p:ext uri="{BB962C8B-B14F-4D97-AF65-F5344CB8AC3E}">
        <p14:creationId xmlns:p14="http://schemas.microsoft.com/office/powerpoint/2010/main" val="23776296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21</a:t>
            </a:fld>
            <a:endParaRPr lang="en-GB"/>
          </a:p>
        </p:txBody>
      </p:sp>
    </p:spTree>
    <p:extLst>
      <p:ext uri="{BB962C8B-B14F-4D97-AF65-F5344CB8AC3E}">
        <p14:creationId xmlns:p14="http://schemas.microsoft.com/office/powerpoint/2010/main" val="36564487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22</a:t>
            </a:fld>
            <a:endParaRPr lang="en-GB"/>
          </a:p>
        </p:txBody>
      </p:sp>
    </p:spTree>
    <p:extLst>
      <p:ext uri="{BB962C8B-B14F-4D97-AF65-F5344CB8AC3E}">
        <p14:creationId xmlns:p14="http://schemas.microsoft.com/office/powerpoint/2010/main" val="20916157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Verisimilitude: </a:t>
            </a:r>
            <a:r>
              <a:rPr lang="en-GB" dirty="0" err="1" smtClean="0"/>
              <a:t>desription</a:t>
            </a:r>
            <a:r>
              <a:rPr lang="en-GB" dirty="0" smtClean="0"/>
              <a:t> </a:t>
            </a:r>
          </a:p>
        </p:txBody>
      </p:sp>
      <p:sp>
        <p:nvSpPr>
          <p:cNvPr id="4" name="Slide Number Placeholder 3"/>
          <p:cNvSpPr>
            <a:spLocks noGrp="1"/>
          </p:cNvSpPr>
          <p:nvPr>
            <p:ph type="sldNum" sz="quarter" idx="10"/>
          </p:nvPr>
        </p:nvSpPr>
        <p:spPr/>
        <p:txBody>
          <a:bodyPr/>
          <a:lstStyle/>
          <a:p>
            <a:fld id="{40567A8E-F193-45FC-B24A-FDAAFF8312A4}" type="slidenum">
              <a:rPr lang="en-GB" smtClean="0"/>
              <a:t>23</a:t>
            </a:fld>
            <a:endParaRPr lang="en-GB"/>
          </a:p>
        </p:txBody>
      </p:sp>
    </p:spTree>
    <p:extLst>
      <p:ext uri="{BB962C8B-B14F-4D97-AF65-F5344CB8AC3E}">
        <p14:creationId xmlns:p14="http://schemas.microsoft.com/office/powerpoint/2010/main" val="2734132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24</a:t>
            </a:fld>
            <a:endParaRPr lang="en-GB"/>
          </a:p>
        </p:txBody>
      </p:sp>
    </p:spTree>
    <p:extLst>
      <p:ext uri="{BB962C8B-B14F-4D97-AF65-F5344CB8AC3E}">
        <p14:creationId xmlns:p14="http://schemas.microsoft.com/office/powerpoint/2010/main" val="20067473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25</a:t>
            </a:fld>
            <a:endParaRPr lang="en-GB"/>
          </a:p>
        </p:txBody>
      </p:sp>
    </p:spTree>
    <p:extLst>
      <p:ext uri="{BB962C8B-B14F-4D97-AF65-F5344CB8AC3E}">
        <p14:creationId xmlns:p14="http://schemas.microsoft.com/office/powerpoint/2010/main" val="21268088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26</a:t>
            </a:fld>
            <a:endParaRPr lang="en-GB"/>
          </a:p>
        </p:txBody>
      </p:sp>
    </p:spTree>
    <p:extLst>
      <p:ext uri="{BB962C8B-B14F-4D97-AF65-F5344CB8AC3E}">
        <p14:creationId xmlns:p14="http://schemas.microsoft.com/office/powerpoint/2010/main" val="16828412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27</a:t>
            </a:fld>
            <a:endParaRPr lang="en-GB"/>
          </a:p>
        </p:txBody>
      </p:sp>
    </p:spTree>
    <p:extLst>
      <p:ext uri="{BB962C8B-B14F-4D97-AF65-F5344CB8AC3E}">
        <p14:creationId xmlns:p14="http://schemas.microsoft.com/office/powerpoint/2010/main" val="20984086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28</a:t>
            </a:fld>
            <a:endParaRPr lang="en-GB"/>
          </a:p>
        </p:txBody>
      </p:sp>
    </p:spTree>
    <p:extLst>
      <p:ext uri="{BB962C8B-B14F-4D97-AF65-F5344CB8AC3E}">
        <p14:creationId xmlns:p14="http://schemas.microsoft.com/office/powerpoint/2010/main" val="12451122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29</a:t>
            </a:fld>
            <a:endParaRPr lang="en-GB"/>
          </a:p>
        </p:txBody>
      </p:sp>
    </p:spTree>
    <p:extLst>
      <p:ext uri="{BB962C8B-B14F-4D97-AF65-F5344CB8AC3E}">
        <p14:creationId xmlns:p14="http://schemas.microsoft.com/office/powerpoint/2010/main" val="10730843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31</a:t>
            </a:fld>
            <a:endParaRPr lang="en-GB"/>
          </a:p>
        </p:txBody>
      </p:sp>
    </p:spTree>
    <p:extLst>
      <p:ext uri="{BB962C8B-B14F-4D97-AF65-F5344CB8AC3E}">
        <p14:creationId xmlns:p14="http://schemas.microsoft.com/office/powerpoint/2010/main" val="318469659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33</a:t>
            </a:fld>
            <a:endParaRPr lang="en-GB"/>
          </a:p>
        </p:txBody>
      </p:sp>
    </p:spTree>
    <p:extLst>
      <p:ext uri="{BB962C8B-B14F-4D97-AF65-F5344CB8AC3E}">
        <p14:creationId xmlns:p14="http://schemas.microsoft.com/office/powerpoint/2010/main" val="6273727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34</a:t>
            </a:fld>
            <a:endParaRPr lang="en-GB"/>
          </a:p>
        </p:txBody>
      </p:sp>
    </p:spTree>
    <p:extLst>
      <p:ext uri="{BB962C8B-B14F-4D97-AF65-F5344CB8AC3E}">
        <p14:creationId xmlns:p14="http://schemas.microsoft.com/office/powerpoint/2010/main" val="7388043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15/10/2018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722051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73829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049283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917706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15/10/2018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152551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9563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48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11139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036964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69716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74349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15/10/2018</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32659826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tudy.com/academy/lesson/phenomenological-design-definition-advantages-limitations.html" TargetMode="External"/><Relationship Id="rId2" Type="http://schemas.openxmlformats.org/officeDocument/2006/relationships/hyperlink" Target="http://study.com/academy/lesson/phenomenological-design-definition-advantage" TargetMode="External"/><Relationship Id="rId1" Type="http://schemas.openxmlformats.org/officeDocument/2006/relationships/slideLayout" Target="../slideLayouts/slideLayout2.xml"/><Relationship Id="rId4" Type="http://schemas.openxmlformats.org/officeDocument/2006/relationships/hyperlink" Target="http://participatesdgs.org/2014/01/09/work-with-us-community-driven-research-inspiring-change/"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NULL"/><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youtu.be/YjuXORfj11I"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hyperlink" Target="http://www.amazon.co.uk/Carol-Costley/e/B003VMXEKC/ref=dp_byline_cont_book_1"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5616" y="665950"/>
            <a:ext cx="7772400" cy="1470025"/>
          </a:xfrm>
        </p:spPr>
        <p:txBody>
          <a:bodyPr>
            <a:normAutofit/>
          </a:bodyPr>
          <a:lstStyle/>
          <a:p>
            <a:r>
              <a:rPr lang="en-GB" dirty="0"/>
              <a:t/>
            </a:r>
            <a:br>
              <a:rPr lang="en-GB" dirty="0"/>
            </a:br>
            <a:r>
              <a:rPr lang="en-GB" dirty="0" smtClean="0"/>
              <a:t>Research Design </a:t>
            </a:r>
            <a:endParaRPr lang="en-GB" dirty="0"/>
          </a:p>
        </p:txBody>
      </p:sp>
      <p:sp>
        <p:nvSpPr>
          <p:cNvPr id="3" name="Subtitle 2"/>
          <p:cNvSpPr>
            <a:spLocks noGrp="1"/>
          </p:cNvSpPr>
          <p:nvPr>
            <p:ph type="subTitle" idx="1"/>
          </p:nvPr>
        </p:nvSpPr>
        <p:spPr>
          <a:xfrm>
            <a:off x="1403648" y="2492896"/>
            <a:ext cx="6400800" cy="1752600"/>
          </a:xfrm>
        </p:spPr>
        <p:txBody>
          <a:bodyPr/>
          <a:lstStyle/>
          <a:p>
            <a:r>
              <a:rPr lang="en-GB" b="1" dirty="0" smtClean="0">
                <a:solidFill>
                  <a:schemeClr val="tx2">
                    <a:lumMod val="50000"/>
                  </a:schemeClr>
                </a:solidFill>
              </a:rPr>
              <a:t>Qualitative Approaches </a:t>
            </a:r>
            <a:endParaRPr lang="en-GB" b="1" dirty="0">
              <a:solidFill>
                <a:schemeClr val="tx2">
                  <a:lumMod val="50000"/>
                </a:schemeClr>
              </a:solidFill>
            </a:endParaRP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Session </a:t>
            </a:r>
            <a:endParaRPr lang="en-GB" dirty="0"/>
          </a:p>
        </p:txBody>
      </p:sp>
      <p:sp>
        <p:nvSpPr>
          <p:cNvPr id="3" name="Content Placeholder 2"/>
          <p:cNvSpPr>
            <a:spLocks noGrp="1"/>
          </p:cNvSpPr>
          <p:nvPr>
            <p:ph idx="1"/>
          </p:nvPr>
        </p:nvSpPr>
        <p:spPr/>
        <p:txBody>
          <a:bodyPr/>
          <a:lstStyle/>
          <a:p>
            <a:r>
              <a:rPr lang="en-GB" dirty="0" smtClean="0"/>
              <a:t>Consolidate learning on Research Paradigms </a:t>
            </a:r>
          </a:p>
          <a:p>
            <a:r>
              <a:rPr lang="en-GB" dirty="0" smtClean="0"/>
              <a:t>To  explore approaches to research design</a:t>
            </a:r>
            <a:r>
              <a:rPr lang="en-GB" dirty="0"/>
              <a:t> </a:t>
            </a:r>
            <a:r>
              <a:rPr lang="en-GB" dirty="0" smtClean="0"/>
              <a:t>focusing on qualitative designs. </a:t>
            </a:r>
          </a:p>
          <a:p>
            <a:pPr marL="0" indent="0">
              <a:buNone/>
            </a:pPr>
            <a:endParaRPr lang="en-GB" dirty="0" smtClean="0"/>
          </a:p>
        </p:txBody>
      </p:sp>
    </p:spTree>
    <p:extLst>
      <p:ext uri="{BB962C8B-B14F-4D97-AF65-F5344CB8AC3E}">
        <p14:creationId xmlns:p14="http://schemas.microsoft.com/office/powerpoint/2010/main" val="360981626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p:cNvSpPr>
          <p:nvPr/>
        </p:nvSpPr>
        <p:spPr>
          <a:xfrm>
            <a:off x="797459" y="188640"/>
            <a:ext cx="6965240" cy="1008112"/>
          </a:xfrm>
          <a:prstGeom prst="rect">
            <a:avLst/>
          </a:prstGeom>
          <a:noFill/>
          <a:ln>
            <a:noFill/>
          </a:ln>
        </p:spPr>
        <p:txBody>
          <a:bodyPr vert="horz" wrap="square" lIns="91440" tIns="45720" rIns="91440" bIns="45720" anchor="ctr" anchorCtr="1" compatLnSpc="1"/>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en-GB" b="1" dirty="0" smtClean="0">
                <a:latin typeface="+mn-lt"/>
              </a:rPr>
              <a:t>Research Design</a:t>
            </a:r>
          </a:p>
          <a:p>
            <a:r>
              <a:rPr lang="en-GB" sz="2800" b="1" dirty="0" smtClean="0">
                <a:latin typeface="+mn-lt"/>
              </a:rPr>
              <a:t>Figure 1</a:t>
            </a:r>
            <a:r>
              <a:rPr lang="en-GB" dirty="0" smtClean="0">
                <a:latin typeface="+mn-lt"/>
              </a:rPr>
              <a:t> </a:t>
            </a:r>
            <a:endParaRPr lang="en-GB" dirty="0">
              <a:latin typeface="+mn-lt"/>
            </a:endParaRPr>
          </a:p>
        </p:txBody>
      </p:sp>
      <p:sp>
        <p:nvSpPr>
          <p:cNvPr id="3" name="Text Box 14"/>
          <p:cNvSpPr txBox="1"/>
          <p:nvPr/>
        </p:nvSpPr>
        <p:spPr>
          <a:xfrm>
            <a:off x="6034469" y="2554360"/>
            <a:ext cx="2138885" cy="397941"/>
          </a:xfrm>
          <a:prstGeom prst="rect">
            <a:avLst/>
          </a:prstGeom>
          <a:ln/>
        </p:spPr>
        <p:style>
          <a:lnRef idx="2">
            <a:schemeClr val="accent4"/>
          </a:lnRef>
          <a:fillRef idx="1">
            <a:schemeClr val="lt1"/>
          </a:fillRef>
          <a:effectRef idx="0">
            <a:schemeClr val="accent4"/>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19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smtClean="0">
                <a:solidFill>
                  <a:srgbClr val="000000"/>
                </a:solidFill>
                <a:uFillTx/>
                <a:ea typeface=""/>
                <a:cs typeface=""/>
              </a:rPr>
              <a:t>Methodology</a:t>
            </a:r>
            <a:endParaRPr lang="en-GB" sz="2000" b="1" i="0" u="none" strike="noStrike" kern="1200" cap="none" spc="0" baseline="0" dirty="0">
              <a:solidFill>
                <a:srgbClr val="000000"/>
              </a:solidFill>
              <a:uFillTx/>
              <a:ea typeface=""/>
              <a:cs typeface=""/>
            </a:endParaRPr>
          </a:p>
        </p:txBody>
      </p:sp>
      <p:grpSp>
        <p:nvGrpSpPr>
          <p:cNvPr id="4" name="Group 20"/>
          <p:cNvGrpSpPr/>
          <p:nvPr/>
        </p:nvGrpSpPr>
        <p:grpSpPr>
          <a:xfrm>
            <a:off x="797458" y="1484783"/>
            <a:ext cx="5516763" cy="4037265"/>
            <a:chOff x="905969" y="1975141"/>
            <a:chExt cx="4804871" cy="4065828"/>
          </a:xfrm>
        </p:grpSpPr>
        <p:sp>
          <p:nvSpPr>
            <p:cNvPr id="5" name="Text Box 15"/>
            <p:cNvSpPr txBox="1"/>
            <p:nvPr/>
          </p:nvSpPr>
          <p:spPr>
            <a:xfrm>
              <a:off x="905969" y="5157202"/>
              <a:ext cx="1879604" cy="400756"/>
            </a:xfrm>
            <a:prstGeom prst="rect">
              <a:avLst/>
            </a:prstGeom>
            <a:ln/>
          </p:spPr>
          <p:style>
            <a:lnRef idx="2">
              <a:schemeClr val="dk1"/>
            </a:lnRef>
            <a:fillRef idx="1">
              <a:schemeClr val="lt1"/>
            </a:fillRef>
            <a:effectRef idx="0">
              <a:schemeClr val="dk1"/>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smtClean="0">
                  <a:solidFill>
                    <a:srgbClr val="000000"/>
                  </a:solidFill>
                  <a:uFillTx/>
                  <a:ea typeface=""/>
                  <a:cs typeface=""/>
                </a:rPr>
                <a:t>Values</a:t>
              </a:r>
              <a:endParaRPr lang="en-GB" sz="2000" b="1" i="0" u="none" strike="noStrike" kern="1200" cap="none" spc="0" baseline="0" dirty="0">
                <a:solidFill>
                  <a:srgbClr val="000000"/>
                </a:solidFill>
                <a:uFillTx/>
                <a:ea typeface=""/>
                <a:cs typeface=""/>
              </a:endParaRPr>
            </a:p>
          </p:txBody>
        </p:sp>
        <p:sp>
          <p:nvSpPr>
            <p:cNvPr id="6" name="Oval 6"/>
            <p:cNvSpPr/>
            <p:nvPr/>
          </p:nvSpPr>
          <p:spPr>
            <a:xfrm>
              <a:off x="2271915" y="3465583"/>
              <a:ext cx="3438925" cy="17526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ln/>
          </p:spPr>
          <p:style>
            <a:lnRef idx="2">
              <a:schemeClr val="accent2"/>
            </a:lnRef>
            <a:fillRef idx="1">
              <a:schemeClr val="lt1"/>
            </a:fillRef>
            <a:effectRef idx="0">
              <a:schemeClr val="accent2"/>
            </a:effectRef>
            <a:fontRef idx="minor">
              <a:schemeClr val="dk1"/>
            </a:fontRef>
          </p:style>
          <p:txBody>
            <a:bodyPr vert="horz" wrap="none" lIns="92070" tIns="46040" rIns="92070" bIns="46040" anchor="ctr" anchorCtr="0" compatLnSpc="1"/>
            <a:lstStyle/>
            <a:p>
              <a:pPr marL="0" marR="0" lvl="0" indent="0" algn="ctr" defTabSz="914400" rtl="0" fontAlgn="auto" hangingPunct="0">
                <a:lnSpc>
                  <a:spcPct val="100000"/>
                </a:lnSpc>
                <a:spcBef>
                  <a:spcPts val="800"/>
                </a:spcBef>
                <a:spcAft>
                  <a:spcPts val="0"/>
                </a:spcAft>
                <a:buNone/>
                <a:tabLst/>
                <a:defRPr sz="1800" b="0" i="0" u="none" strike="noStrike" kern="0" cap="none" spc="0" baseline="0">
                  <a:solidFill>
                    <a:srgbClr val="000000"/>
                  </a:solidFill>
                  <a:uFillTx/>
                </a:defRPr>
              </a:pPr>
              <a:r>
                <a:rPr lang="en-GB" sz="2800" b="1" i="0" u="none" strike="noStrike" kern="1200" cap="none" spc="0" baseline="0" dirty="0" smtClean="0">
                  <a:solidFill>
                    <a:srgbClr val="000000"/>
                  </a:solidFill>
                  <a:uFillTx/>
                  <a:ea typeface=""/>
                  <a:cs typeface=""/>
                </a:rPr>
                <a:t>Research Design </a:t>
              </a:r>
              <a:endParaRPr lang="en-GB" sz="2800" b="1" i="0" u="none" strike="noStrike" kern="1200" cap="none" spc="0" baseline="0" dirty="0">
                <a:solidFill>
                  <a:srgbClr val="000000"/>
                </a:solidFill>
                <a:uFillTx/>
                <a:ea typeface=""/>
                <a:cs typeface=""/>
              </a:endParaRPr>
            </a:p>
          </p:txBody>
        </p:sp>
        <p:sp>
          <p:nvSpPr>
            <p:cNvPr id="7" name="Text Box 12"/>
            <p:cNvSpPr txBox="1"/>
            <p:nvPr/>
          </p:nvSpPr>
          <p:spPr>
            <a:xfrm>
              <a:off x="3167302" y="5640213"/>
              <a:ext cx="2057400" cy="400756"/>
            </a:xfrm>
            <a:prstGeom prst="rect">
              <a:avLst/>
            </a:prstGeom>
            <a:ln/>
          </p:spPr>
          <p:style>
            <a:lnRef idx="2">
              <a:schemeClr val="accent3"/>
            </a:lnRef>
            <a:fillRef idx="1">
              <a:schemeClr val="lt1"/>
            </a:fillRef>
            <a:effectRef idx="0">
              <a:schemeClr val="accent3"/>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smtClean="0">
                  <a:solidFill>
                    <a:srgbClr val="000000"/>
                  </a:solidFill>
                  <a:uFillTx/>
                  <a:ea typeface=""/>
                  <a:cs typeface=""/>
                </a:rPr>
                <a:t>Theory</a:t>
              </a:r>
              <a:endParaRPr lang="en-GB" sz="2000" b="1" i="0" u="none" strike="noStrike" kern="1200" cap="none" spc="0" baseline="0" dirty="0">
                <a:solidFill>
                  <a:srgbClr val="000000"/>
                </a:solidFill>
                <a:uFillTx/>
                <a:ea typeface=""/>
                <a:cs typeface=""/>
              </a:endParaRPr>
            </a:p>
          </p:txBody>
        </p:sp>
        <p:sp>
          <p:nvSpPr>
            <p:cNvPr id="8" name="Text Box 13"/>
            <p:cNvSpPr txBox="1"/>
            <p:nvPr/>
          </p:nvSpPr>
          <p:spPr>
            <a:xfrm>
              <a:off x="2683612" y="1975141"/>
              <a:ext cx="2624857" cy="708532"/>
            </a:xfrm>
            <a:prstGeom prst="rect">
              <a:avLst/>
            </a:prstGeom>
            <a:ln/>
          </p:spPr>
          <p:style>
            <a:lnRef idx="2">
              <a:schemeClr val="accent1"/>
            </a:lnRef>
            <a:fillRef idx="1">
              <a:schemeClr val="lt1"/>
            </a:fillRef>
            <a:effectRef idx="0">
              <a:schemeClr val="accent1"/>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19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smtClean="0">
                  <a:solidFill>
                    <a:srgbClr val="000000"/>
                  </a:solidFill>
                  <a:uFillTx/>
                  <a:ea typeface=""/>
                  <a:cs typeface=""/>
                </a:rPr>
                <a:t>Practical </a:t>
              </a:r>
              <a:r>
                <a:rPr lang="en-GB" sz="2000" b="1" dirty="0">
                  <a:solidFill>
                    <a:srgbClr val="000000"/>
                  </a:solidFill>
                  <a:ea typeface=""/>
                  <a:cs typeface=""/>
                </a:rPr>
                <a:t>C</a:t>
              </a:r>
              <a:r>
                <a:rPr lang="en-GB" sz="2000" b="1" i="0" u="none" strike="noStrike" kern="1200" cap="none" spc="0" baseline="0" dirty="0" smtClean="0">
                  <a:solidFill>
                    <a:srgbClr val="000000"/>
                  </a:solidFill>
                  <a:uFillTx/>
                  <a:ea typeface=""/>
                  <a:cs typeface=""/>
                </a:rPr>
                <a:t>onsiderations</a:t>
              </a:r>
              <a:endParaRPr lang="en-GB" sz="2000" b="1" i="0" u="none" strike="noStrike" kern="1200" cap="none" spc="0" baseline="0" dirty="0">
                <a:solidFill>
                  <a:srgbClr val="000000"/>
                </a:solidFill>
                <a:uFillTx/>
                <a:ea typeface=""/>
                <a:cs typeface=""/>
              </a:endParaRPr>
            </a:p>
          </p:txBody>
        </p:sp>
      </p:grpSp>
      <p:sp>
        <p:nvSpPr>
          <p:cNvPr id="9" name="TextBox 8"/>
          <p:cNvSpPr txBox="1"/>
          <p:nvPr/>
        </p:nvSpPr>
        <p:spPr>
          <a:xfrm>
            <a:off x="1024446" y="2616557"/>
            <a:ext cx="1458194" cy="397299"/>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GB" sz="2000" b="1" dirty="0" smtClean="0">
                <a:cs typeface="Times New Roman" panose="02020603050405020304" pitchFamily="18" charset="0"/>
              </a:rPr>
              <a:t>Ethics</a:t>
            </a:r>
            <a:r>
              <a:rPr lang="en-GB" sz="2000" dirty="0" smtClean="0">
                <a:cs typeface="Times New Roman" panose="02020603050405020304" pitchFamily="18" charset="0"/>
              </a:rPr>
              <a:t> </a:t>
            </a:r>
            <a:endParaRPr lang="en-US" sz="2000" dirty="0">
              <a:cs typeface="Times New Roman" panose="02020603050405020304" pitchFamily="18" charset="0"/>
            </a:endParaRPr>
          </a:p>
        </p:txBody>
      </p:sp>
      <p:cxnSp>
        <p:nvCxnSpPr>
          <p:cNvPr id="10" name="Straight Connector 9"/>
          <p:cNvCxnSpPr>
            <a:stCxn id="8" idx="2"/>
          </p:cNvCxnSpPr>
          <p:nvPr/>
        </p:nvCxnSpPr>
        <p:spPr>
          <a:xfrm flipH="1">
            <a:off x="4280079" y="2188337"/>
            <a:ext cx="65277" cy="744471"/>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a:stCxn id="6" idx="7"/>
            <a:endCxn id="3" idx="2"/>
          </p:cNvCxnSpPr>
          <p:nvPr/>
        </p:nvCxnSpPr>
        <p:spPr>
          <a:xfrm flipV="1">
            <a:off x="5735986" y="2952301"/>
            <a:ext cx="1367926" cy="267313"/>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a:stCxn id="6" idx="4"/>
            <a:endCxn id="9" idx="2"/>
          </p:cNvCxnSpPr>
          <p:nvPr/>
        </p:nvCxnSpPr>
        <p:spPr>
          <a:xfrm flipH="1" flipV="1">
            <a:off x="1753543" y="3013856"/>
            <a:ext cx="1190475" cy="205758"/>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a:stCxn id="5" idx="0"/>
            <a:endCxn id="6" idx="5"/>
          </p:cNvCxnSpPr>
          <p:nvPr/>
        </p:nvCxnSpPr>
        <p:spPr>
          <a:xfrm flipV="1">
            <a:off x="1876502" y="4450185"/>
            <a:ext cx="1067516" cy="194305"/>
          </a:xfrm>
          <a:prstGeom prst="line">
            <a:avLst/>
          </a:prstGeom>
        </p:spPr>
        <p:style>
          <a:lnRef idx="1">
            <a:schemeClr val="accent1"/>
          </a:lnRef>
          <a:fillRef idx="0">
            <a:schemeClr val="accent1"/>
          </a:fillRef>
          <a:effectRef idx="0">
            <a:schemeClr val="accent1"/>
          </a:effectRef>
          <a:fontRef idx="minor">
            <a:schemeClr val="tx1"/>
          </a:fontRef>
        </p:style>
      </p:cxnSp>
      <p:sp>
        <p:nvSpPr>
          <p:cNvPr id="18" name="Text Box 12"/>
          <p:cNvSpPr txBox="1"/>
          <p:nvPr/>
        </p:nvSpPr>
        <p:spPr>
          <a:xfrm>
            <a:off x="6148465" y="4440718"/>
            <a:ext cx="2362225" cy="397941"/>
          </a:xfrm>
          <a:prstGeom prst="rect">
            <a:avLst/>
          </a:prstGeom>
          <a:ln>
            <a:solidFill>
              <a:srgbClr val="FF0000"/>
            </a:solidFill>
          </a:ln>
        </p:spPr>
        <p:style>
          <a:lnRef idx="2">
            <a:schemeClr val="accent3"/>
          </a:lnRef>
          <a:fillRef idx="1">
            <a:schemeClr val="lt1"/>
          </a:fillRef>
          <a:effectRef idx="0">
            <a:schemeClr val="accent3"/>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en-GB" sz="2000" b="1" dirty="0" smtClean="0">
                <a:solidFill>
                  <a:srgbClr val="000000"/>
                </a:solidFill>
                <a:ea typeface=""/>
                <a:cs typeface=""/>
              </a:rPr>
              <a:t>Methods</a:t>
            </a:r>
            <a:endParaRPr lang="en-GB" sz="2000" b="1" i="0" u="none" strike="noStrike" kern="1200" cap="none" spc="0" baseline="0" dirty="0">
              <a:solidFill>
                <a:srgbClr val="000000"/>
              </a:solidFill>
              <a:uFillTx/>
              <a:ea typeface=""/>
              <a:cs typeface=""/>
            </a:endParaRPr>
          </a:p>
        </p:txBody>
      </p:sp>
      <p:cxnSp>
        <p:nvCxnSpPr>
          <p:cNvPr id="21" name="Straight Connector 20"/>
          <p:cNvCxnSpPr/>
          <p:nvPr/>
        </p:nvCxnSpPr>
        <p:spPr>
          <a:xfrm flipH="1" flipV="1">
            <a:off x="6070146" y="4253134"/>
            <a:ext cx="35393" cy="1264"/>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a:stCxn id="6" idx="2"/>
          </p:cNvCxnSpPr>
          <p:nvPr/>
        </p:nvCxnSpPr>
        <p:spPr>
          <a:xfrm flipH="1">
            <a:off x="4277032" y="4705045"/>
            <a:ext cx="62970" cy="397897"/>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a:stCxn id="6" idx="1"/>
            <a:endCxn id="16" idx="1"/>
          </p:cNvCxnSpPr>
          <p:nvPr/>
        </p:nvCxnSpPr>
        <p:spPr>
          <a:xfrm flipV="1">
            <a:off x="6314221" y="3702468"/>
            <a:ext cx="805837" cy="132432"/>
          </a:xfrm>
          <a:prstGeom prst="line">
            <a:avLst/>
          </a:prstGeom>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7120058" y="3503818"/>
            <a:ext cx="1556398" cy="397299"/>
          </a:xfrm>
          <a:prstGeom prst="rect">
            <a:avLst/>
          </a:prstGeom>
          <a:noFill/>
          <a:ln w="28575">
            <a:solidFill>
              <a:srgbClr val="00B050"/>
            </a:solidFill>
          </a:ln>
        </p:spPr>
        <p:txBody>
          <a:bodyPr wrap="square" rtlCol="0">
            <a:spAutoFit/>
          </a:bodyPr>
          <a:lstStyle/>
          <a:p>
            <a:r>
              <a:rPr lang="en-GB" sz="2000" b="1" dirty="0" smtClean="0"/>
              <a:t>Philosophy</a:t>
            </a:r>
            <a:endParaRPr lang="en-GB" sz="2000" b="1" dirty="0"/>
          </a:p>
        </p:txBody>
      </p:sp>
      <p:cxnSp>
        <p:nvCxnSpPr>
          <p:cNvPr id="20" name="Straight Connector 19"/>
          <p:cNvCxnSpPr>
            <a:stCxn id="6" idx="3"/>
            <a:endCxn id="24" idx="3"/>
          </p:cNvCxnSpPr>
          <p:nvPr/>
        </p:nvCxnSpPr>
        <p:spPr>
          <a:xfrm flipH="1" flipV="1">
            <a:off x="1775937" y="3822964"/>
            <a:ext cx="589846" cy="11936"/>
          </a:xfrm>
          <a:prstGeom prst="line">
            <a:avLst/>
          </a:prstGeom>
        </p:spPr>
        <p:style>
          <a:lnRef idx="1">
            <a:schemeClr val="accent1"/>
          </a:lnRef>
          <a:fillRef idx="0">
            <a:schemeClr val="accent1"/>
          </a:fillRef>
          <a:effectRef idx="0">
            <a:schemeClr val="accent1"/>
          </a:effectRef>
          <a:fontRef idx="minor">
            <a:schemeClr val="tx1"/>
          </a:fontRef>
        </p:style>
      </p:cxnSp>
      <p:sp>
        <p:nvSpPr>
          <p:cNvPr id="24" name="TextBox 23"/>
          <p:cNvSpPr txBox="1"/>
          <p:nvPr/>
        </p:nvSpPr>
        <p:spPr>
          <a:xfrm>
            <a:off x="167936" y="3622909"/>
            <a:ext cx="1608001" cy="400110"/>
          </a:xfrm>
          <a:prstGeom prst="rect">
            <a:avLst/>
          </a:prstGeom>
          <a:noFill/>
          <a:ln w="28575">
            <a:solidFill>
              <a:schemeClr val="accent1">
                <a:lumMod val="50000"/>
              </a:schemeClr>
            </a:solidFill>
          </a:ln>
        </p:spPr>
        <p:txBody>
          <a:bodyPr wrap="square" rtlCol="0">
            <a:spAutoFit/>
          </a:bodyPr>
          <a:lstStyle/>
          <a:p>
            <a:pPr algn="ctr"/>
            <a:r>
              <a:rPr lang="en-GB" sz="2000" b="1" dirty="0"/>
              <a:t>C</a:t>
            </a:r>
            <a:r>
              <a:rPr lang="en-GB" sz="2000" b="1" dirty="0" smtClean="0"/>
              <a:t>ontext</a:t>
            </a:r>
            <a:endParaRPr lang="en-GB" sz="2000" b="1" dirty="0"/>
          </a:p>
        </p:txBody>
      </p:sp>
    </p:spTree>
    <p:extLst>
      <p:ext uri="{BB962C8B-B14F-4D97-AF65-F5344CB8AC3E}">
        <p14:creationId xmlns:p14="http://schemas.microsoft.com/office/powerpoint/2010/main" val="38416676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t>Research Design</a:t>
            </a:r>
            <a:endParaRPr lang="en-GB" b="1" dirty="0"/>
          </a:p>
        </p:txBody>
      </p:sp>
      <p:sp>
        <p:nvSpPr>
          <p:cNvPr id="3" name="Content Placeholder 2"/>
          <p:cNvSpPr txBox="1">
            <a:spLocks/>
          </p:cNvSpPr>
          <p:nvPr/>
        </p:nvSpPr>
        <p:spPr>
          <a:xfrm>
            <a:off x="457200" y="1600201"/>
            <a:ext cx="8229600" cy="391703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dirty="0"/>
          </a:p>
        </p:txBody>
      </p:sp>
      <p:graphicFrame>
        <p:nvGraphicFramePr>
          <p:cNvPr id="5" name="Diagram 4"/>
          <p:cNvGraphicFramePr/>
          <p:nvPr>
            <p:extLst>
              <p:ext uri="{D42A27DB-BD31-4B8C-83A1-F6EECF244321}">
                <p14:modId xmlns:p14="http://schemas.microsoft.com/office/powerpoint/2010/main" val="2346594024"/>
              </p:ext>
            </p:extLst>
          </p:nvPr>
        </p:nvGraphicFramePr>
        <p:xfrm>
          <a:off x="611560" y="1052736"/>
          <a:ext cx="7560840" cy="4680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003026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Which </a:t>
            </a:r>
            <a:r>
              <a:rPr lang="en-GB" dirty="0" smtClean="0"/>
              <a:t>Research Approach </a:t>
            </a:r>
            <a:r>
              <a:rPr lang="en-GB" dirty="0"/>
              <a:t>to </a:t>
            </a:r>
            <a:r>
              <a:rPr lang="en-GB" dirty="0" smtClean="0"/>
              <a:t>Follow? </a:t>
            </a:r>
            <a:endParaRPr lang="en-GB" dirty="0"/>
          </a:p>
        </p:txBody>
      </p:sp>
      <p:graphicFrame>
        <p:nvGraphicFramePr>
          <p:cNvPr id="5" name="Diagram 4"/>
          <p:cNvGraphicFramePr/>
          <p:nvPr>
            <p:extLst>
              <p:ext uri="{D42A27DB-BD31-4B8C-83A1-F6EECF244321}">
                <p14:modId xmlns:p14="http://schemas.microsoft.com/office/powerpoint/2010/main" val="774053423"/>
              </p:ext>
            </p:extLst>
          </p:nvPr>
        </p:nvGraphicFramePr>
        <p:xfrm>
          <a:off x="1907704" y="1556792"/>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69258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GB" dirty="0" smtClean="0"/>
              <a:t>Basic Principles of research Design </a:t>
            </a:r>
            <a:endParaRPr lang="en-GB" dirty="0"/>
          </a:p>
        </p:txBody>
      </p:sp>
      <p:sp>
        <p:nvSpPr>
          <p:cNvPr id="8" name="Content Placeholder 2"/>
          <p:cNvSpPr>
            <a:spLocks noGrp="1"/>
          </p:cNvSpPr>
          <p:nvPr>
            <p:ph sz="half" idx="1"/>
          </p:nvPr>
        </p:nvSpPr>
        <p:spPr>
          <a:xfrm>
            <a:off x="609600" y="1600201"/>
            <a:ext cx="4038600" cy="3989040"/>
          </a:xfrm>
        </p:spPr>
        <p:txBody>
          <a:bodyPr>
            <a:normAutofit fontScale="40000" lnSpcReduction="20000"/>
          </a:bodyPr>
          <a:lstStyle/>
          <a:p>
            <a:pPr marL="0" indent="0">
              <a:lnSpc>
                <a:spcPct val="120000"/>
              </a:lnSpc>
              <a:spcBef>
                <a:spcPts val="0"/>
              </a:spcBef>
              <a:spcAft>
                <a:spcPts val="600"/>
              </a:spcAft>
              <a:buNone/>
            </a:pPr>
            <a:r>
              <a:rPr lang="en-US" dirty="0"/>
              <a:t>F</a:t>
            </a:r>
            <a:r>
              <a:rPr lang="en-US" dirty="0" smtClean="0"/>
              <a:t>our </a:t>
            </a:r>
            <a:r>
              <a:rPr lang="en-US" dirty="0"/>
              <a:t>main features of research design, which are distinct, but closely </a:t>
            </a:r>
            <a:r>
              <a:rPr lang="en-US" dirty="0" smtClean="0"/>
              <a:t>related</a:t>
            </a:r>
            <a:br>
              <a:rPr lang="en-US" dirty="0" smtClean="0"/>
            </a:br>
            <a:endParaRPr lang="en-US" sz="2200" dirty="0"/>
          </a:p>
          <a:p>
            <a:pPr>
              <a:lnSpc>
                <a:spcPct val="120000"/>
              </a:lnSpc>
              <a:spcBef>
                <a:spcPts val="0"/>
              </a:spcBef>
              <a:spcAft>
                <a:spcPts val="600"/>
              </a:spcAft>
            </a:pPr>
            <a:r>
              <a:rPr lang="en-US" dirty="0" smtClean="0">
                <a:solidFill>
                  <a:srgbClr val="00B0F0"/>
                </a:solidFill>
              </a:rPr>
              <a:t>Ontology: </a:t>
            </a:r>
            <a:r>
              <a:rPr lang="en-US" dirty="0" smtClean="0"/>
              <a:t>How </a:t>
            </a:r>
            <a:r>
              <a:rPr lang="en-US" dirty="0"/>
              <a:t>you, the researcher, view the world and the assumptions that you make about the nature of the world and of </a:t>
            </a:r>
            <a:r>
              <a:rPr lang="en-US" dirty="0" smtClean="0"/>
              <a:t>reality</a:t>
            </a:r>
            <a:endParaRPr lang="en-US" dirty="0"/>
          </a:p>
          <a:p>
            <a:pPr>
              <a:lnSpc>
                <a:spcPct val="120000"/>
              </a:lnSpc>
              <a:spcBef>
                <a:spcPts val="0"/>
              </a:spcBef>
              <a:spcAft>
                <a:spcPts val="600"/>
              </a:spcAft>
            </a:pPr>
            <a:r>
              <a:rPr lang="en-US" dirty="0" smtClean="0">
                <a:solidFill>
                  <a:srgbClr val="00B0F0"/>
                </a:solidFill>
              </a:rPr>
              <a:t>Epistemology: </a:t>
            </a:r>
            <a:r>
              <a:rPr lang="en-US" dirty="0" smtClean="0"/>
              <a:t>The </a:t>
            </a:r>
            <a:r>
              <a:rPr lang="en-US" dirty="0"/>
              <a:t>assumptions that you make about the best way of investigating the world and about </a:t>
            </a:r>
            <a:r>
              <a:rPr lang="en-US" dirty="0" smtClean="0"/>
              <a:t>reality</a:t>
            </a:r>
            <a:endParaRPr lang="en-US" dirty="0"/>
          </a:p>
          <a:p>
            <a:pPr>
              <a:lnSpc>
                <a:spcPct val="120000"/>
              </a:lnSpc>
              <a:spcBef>
                <a:spcPts val="0"/>
              </a:spcBef>
              <a:spcAft>
                <a:spcPts val="600"/>
              </a:spcAft>
            </a:pPr>
            <a:r>
              <a:rPr lang="en-US" dirty="0" smtClean="0">
                <a:solidFill>
                  <a:srgbClr val="00B0F0"/>
                </a:solidFill>
              </a:rPr>
              <a:t>Methodology: </a:t>
            </a:r>
            <a:r>
              <a:rPr lang="en-US" dirty="0" smtClean="0"/>
              <a:t>The </a:t>
            </a:r>
            <a:r>
              <a:rPr lang="en-US" dirty="0"/>
              <a:t>way that you group together your research techniques to make a coherent </a:t>
            </a:r>
            <a:r>
              <a:rPr lang="en-US" dirty="0" smtClean="0"/>
              <a:t>picture</a:t>
            </a:r>
            <a:endParaRPr lang="en-US" dirty="0"/>
          </a:p>
          <a:p>
            <a:pPr>
              <a:lnSpc>
                <a:spcPct val="120000"/>
              </a:lnSpc>
              <a:spcBef>
                <a:spcPts val="0"/>
              </a:spcBef>
              <a:spcAft>
                <a:spcPts val="600"/>
              </a:spcAft>
            </a:pPr>
            <a:r>
              <a:rPr lang="en-US" dirty="0" smtClean="0">
                <a:solidFill>
                  <a:srgbClr val="00B0F0"/>
                </a:solidFill>
              </a:rPr>
              <a:t>Methods </a:t>
            </a:r>
            <a:r>
              <a:rPr lang="en-US" dirty="0">
                <a:solidFill>
                  <a:srgbClr val="00B0F0"/>
                </a:solidFill>
              </a:rPr>
              <a:t>and </a:t>
            </a:r>
            <a:r>
              <a:rPr lang="en-US" dirty="0" smtClean="0">
                <a:solidFill>
                  <a:srgbClr val="00B0F0"/>
                </a:solidFill>
              </a:rPr>
              <a:t>techniques: </a:t>
            </a:r>
            <a:r>
              <a:rPr lang="en-US" dirty="0" smtClean="0"/>
              <a:t>What </a:t>
            </a:r>
            <a:r>
              <a:rPr lang="en-US" dirty="0"/>
              <a:t>you actually do in order to collect your data and carry out your </a:t>
            </a:r>
            <a:r>
              <a:rPr lang="en-US" dirty="0" smtClean="0"/>
              <a:t>investigations</a:t>
            </a:r>
            <a:endParaRPr lang="en-US" dirty="0"/>
          </a:p>
          <a:p>
            <a:pPr>
              <a:lnSpc>
                <a:spcPct val="120000"/>
              </a:lnSpc>
              <a:spcBef>
                <a:spcPts val="0"/>
              </a:spcBef>
              <a:spcAft>
                <a:spcPts val="600"/>
              </a:spcAft>
            </a:pPr>
            <a:endParaRPr lang="en-US" dirty="0"/>
          </a:p>
          <a:p>
            <a:pPr>
              <a:lnSpc>
                <a:spcPct val="120000"/>
              </a:lnSpc>
              <a:spcBef>
                <a:spcPts val="0"/>
              </a:spcBef>
              <a:spcAft>
                <a:spcPts val="600"/>
              </a:spcAft>
            </a:pPr>
            <a:r>
              <a:rPr lang="en-US" dirty="0" smtClean="0"/>
              <a:t>These principles will inform which methods you choose: </a:t>
            </a:r>
            <a:r>
              <a:rPr lang="en-US" dirty="0"/>
              <a:t>you need to understand how they fit with your ‘bigger picture’ of the world, and how you choose to investigate it, to ensure that your work will be coherent and </a:t>
            </a:r>
            <a:r>
              <a:rPr lang="en-US" dirty="0" smtClean="0"/>
              <a:t>effective</a:t>
            </a:r>
            <a:endParaRPr lang="en-US" dirty="0"/>
          </a:p>
        </p:txBody>
      </p:sp>
      <p:sp>
        <p:nvSpPr>
          <p:cNvPr id="2" name="Content Placeholder 1"/>
          <p:cNvSpPr>
            <a:spLocks noGrp="1"/>
          </p:cNvSpPr>
          <p:nvPr>
            <p:ph sz="half" idx="2"/>
          </p:nvPr>
        </p:nvSpPr>
        <p:spPr/>
        <p:txBody>
          <a:bodyPr>
            <a:normAutofit fontScale="40000" lnSpcReduction="20000"/>
          </a:bodyPr>
          <a:lstStyle/>
          <a:p>
            <a:endParaRPr lang="en-GB" dirty="0" smtClean="0"/>
          </a:p>
          <a:p>
            <a:endParaRPr lang="en-GB" dirty="0"/>
          </a:p>
          <a:p>
            <a:endParaRPr lang="en-GB" dirty="0" smtClean="0"/>
          </a:p>
          <a:p>
            <a:r>
              <a:rPr lang="en-GB" dirty="0" smtClean="0"/>
              <a:t>What is the nature of reality/ social world  fixed or not fixed? </a:t>
            </a:r>
          </a:p>
          <a:p>
            <a:endParaRPr lang="en-GB" dirty="0"/>
          </a:p>
          <a:p>
            <a:r>
              <a:rPr lang="en-GB" dirty="0" smtClean="0"/>
              <a:t>Are you looking at measuring the world , or interpreting : understand the world as socially constructed? , </a:t>
            </a:r>
          </a:p>
          <a:p>
            <a:endParaRPr lang="en-GB" dirty="0"/>
          </a:p>
          <a:p>
            <a:endParaRPr lang="en-GB" dirty="0" smtClean="0"/>
          </a:p>
          <a:p>
            <a:r>
              <a:rPr lang="en-GB" dirty="0" smtClean="0"/>
              <a:t>Research approach / Strategy: recipe…. </a:t>
            </a:r>
          </a:p>
          <a:p>
            <a:endParaRPr lang="en-GB" dirty="0"/>
          </a:p>
          <a:p>
            <a:r>
              <a:rPr lang="en-GB" dirty="0" smtClean="0"/>
              <a:t>Tools for collecting data </a:t>
            </a:r>
            <a:endParaRPr lang="en-GB" dirty="0"/>
          </a:p>
          <a:p>
            <a:pPr marL="0" indent="0">
              <a:buNone/>
            </a:pPr>
            <a:endParaRPr lang="en-GB" dirty="0"/>
          </a:p>
        </p:txBody>
      </p:sp>
    </p:spTree>
    <p:extLst>
      <p:ext uri="{BB962C8B-B14F-4D97-AF65-F5344CB8AC3E}">
        <p14:creationId xmlns:p14="http://schemas.microsoft.com/office/powerpoint/2010/main" val="3052422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057478" y="476672"/>
            <a:ext cx="6965240" cy="1202481"/>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en-US" dirty="0" smtClean="0">
                <a:latin typeface="+mj-lt"/>
              </a:rPr>
              <a:t>Methodology  vs. Method </a:t>
            </a:r>
            <a:endParaRPr lang="en-US" dirty="0">
              <a:latin typeface="+mj-lt"/>
            </a:endParaRPr>
          </a:p>
        </p:txBody>
      </p:sp>
      <p:sp>
        <p:nvSpPr>
          <p:cNvPr id="3" name="Content Placeholder 5"/>
          <p:cNvSpPr txBox="1">
            <a:spLocks/>
          </p:cNvSpPr>
          <p:nvPr/>
        </p:nvSpPr>
        <p:spPr>
          <a:xfrm>
            <a:off x="1366105" y="1484784"/>
            <a:ext cx="6696747" cy="3898833"/>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0" algn="ctr">
              <a:buNone/>
            </a:pPr>
            <a:r>
              <a:rPr lang="en-US" b="1" dirty="0">
                <a:latin typeface="Arial" panose="020B0604020202020204" pitchFamily="34" charset="0"/>
                <a:cs typeface="Arial" panose="020B0604020202020204" pitchFamily="34" charset="0"/>
              </a:rPr>
              <a:t>Methodology </a:t>
            </a:r>
          </a:p>
          <a:p>
            <a:pPr marL="0" indent="0" algn="ctr">
              <a:buNone/>
            </a:pPr>
            <a:r>
              <a:rPr lang="en-US" dirty="0">
                <a:latin typeface="Arial" panose="020B0604020202020204" pitchFamily="34" charset="0"/>
                <a:cs typeface="Arial" panose="020B0604020202020204" pitchFamily="34" charset="0"/>
              </a:rPr>
              <a:t>The theoretical framework that outlines the </a:t>
            </a:r>
            <a:r>
              <a:rPr lang="en-US" dirty="0" smtClean="0">
                <a:latin typeface="Arial" panose="020B0604020202020204" pitchFamily="34" charset="0"/>
                <a:cs typeface="Arial" panose="020B0604020202020204" pitchFamily="34" charset="0"/>
              </a:rPr>
              <a:t>rules (axioms )  </a:t>
            </a:r>
            <a:r>
              <a:rPr lang="en-US" dirty="0">
                <a:latin typeface="Arial" panose="020B0604020202020204" pitchFamily="34" charset="0"/>
                <a:cs typeface="Arial" panose="020B0604020202020204" pitchFamily="34" charset="0"/>
              </a:rPr>
              <a:t>to follow in a study.</a:t>
            </a:r>
          </a:p>
          <a:p>
            <a:pPr marL="0" indent="0" algn="ctr">
              <a:buFont typeface="Brush Script MT" pitchFamily="66"/>
              <a:buNone/>
            </a:pPr>
            <a:endParaRPr lang="en-US" b="1" dirty="0" smtClean="0">
              <a:latin typeface="Arial" panose="020B0604020202020204" pitchFamily="34" charset="0"/>
              <a:cs typeface="Arial" panose="020B0604020202020204" pitchFamily="34" charset="0"/>
            </a:endParaRPr>
          </a:p>
          <a:p>
            <a:pPr marL="0" indent="0" algn="ctr">
              <a:buFont typeface="Brush Script MT" pitchFamily="66"/>
              <a:buNone/>
            </a:pPr>
            <a:r>
              <a:rPr lang="en-US" b="1" dirty="0" smtClean="0">
                <a:latin typeface="Arial" panose="020B0604020202020204" pitchFamily="34" charset="0"/>
                <a:cs typeface="Arial" panose="020B0604020202020204" pitchFamily="34" charset="0"/>
              </a:rPr>
              <a:t>Method</a:t>
            </a:r>
            <a:endParaRPr lang="en-US" dirty="0" smtClean="0">
              <a:latin typeface="Arial" panose="020B0604020202020204" pitchFamily="34" charset="0"/>
              <a:cs typeface="Arial" panose="020B0604020202020204" pitchFamily="34" charset="0"/>
            </a:endParaRPr>
          </a:p>
          <a:p>
            <a:pPr marL="0" indent="0" algn="ctr">
              <a:buNone/>
            </a:pPr>
            <a:r>
              <a:rPr lang="en-US" dirty="0" smtClean="0">
                <a:latin typeface="Arial" panose="020B0604020202020204" pitchFamily="34" charset="0"/>
                <a:cs typeface="Arial" panose="020B0604020202020204" pitchFamily="34" charset="0"/>
              </a:rPr>
              <a:t>The actual tools/steps taken by which you conduct research into a subject or a topic.</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3929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3802" y="318134"/>
            <a:ext cx="8229600" cy="1143000"/>
          </a:xfrm>
        </p:spPr>
        <p:txBody>
          <a:bodyPr/>
          <a:lstStyle/>
          <a:p>
            <a:r>
              <a:rPr lang="en-GB" dirty="0" smtClean="0"/>
              <a:t>Ways of Thinking </a:t>
            </a:r>
            <a:endParaRPr lang="en-GB" dirty="0"/>
          </a:p>
        </p:txBody>
      </p:sp>
      <p:grpSp>
        <p:nvGrpSpPr>
          <p:cNvPr id="5" name="Content Placeholder 5"/>
          <p:cNvGrpSpPr>
            <a:grpSpLocks/>
          </p:cNvGrpSpPr>
          <p:nvPr/>
        </p:nvGrpSpPr>
        <p:grpSpPr bwMode="auto">
          <a:xfrm>
            <a:off x="251520" y="1772816"/>
            <a:ext cx="7772400" cy="4114800"/>
            <a:chOff x="182" y="991"/>
            <a:chExt cx="5352" cy="2812"/>
          </a:xfrm>
        </p:grpSpPr>
        <p:sp>
          <p:nvSpPr>
            <p:cNvPr id="6" name="_s1028"/>
            <p:cNvSpPr>
              <a:spLocks noChangeArrowheads="1" noTextEdit="1"/>
            </p:cNvSpPr>
            <p:nvPr/>
          </p:nvSpPr>
          <p:spPr bwMode="auto">
            <a:xfrm>
              <a:off x="1950" y="1202"/>
              <a:ext cx="1817" cy="1817"/>
            </a:xfrm>
            <a:custGeom>
              <a:avLst/>
              <a:gdLst>
                <a:gd name="G0" fmla="+- -5242880 0 0"/>
                <a:gd name="G1" fmla="+- -8519680 0 0"/>
                <a:gd name="G2" fmla="+- -5242880 0 -8519680"/>
                <a:gd name="G3" fmla="+- 10800 0 0"/>
                <a:gd name="G4" fmla="+- 0 0 -5242880"/>
                <a:gd name="T0" fmla="*/ 360 256 1"/>
                <a:gd name="T1" fmla="*/ 0 256 1"/>
                <a:gd name="G5" fmla="+- G2 T0 T1"/>
                <a:gd name="G6" fmla="?: G2 G2 G5"/>
                <a:gd name="G7" fmla="+- 0 0 G6"/>
                <a:gd name="G8" fmla="+- 7200 0 0"/>
                <a:gd name="G9" fmla="+- 0 0 -8519680"/>
                <a:gd name="G10" fmla="+- 7200 0 2700"/>
                <a:gd name="G11" fmla="cos G10 -5242880"/>
                <a:gd name="G12" fmla="sin G10 -5242880"/>
                <a:gd name="G13" fmla="cos 13500 -5242880"/>
                <a:gd name="G14" fmla="sin 13500 -5242880"/>
                <a:gd name="G15" fmla="+- G11 10800 0"/>
                <a:gd name="G16" fmla="+- G12 10800 0"/>
                <a:gd name="G17" fmla="+- G13 10800 0"/>
                <a:gd name="G18" fmla="+- G14 10800 0"/>
                <a:gd name="G19" fmla="*/ 7200 1 2"/>
                <a:gd name="G20" fmla="+- G19 5400 0"/>
                <a:gd name="G21" fmla="cos G20 -5242880"/>
                <a:gd name="G22" fmla="sin G20 -5242880"/>
                <a:gd name="G23" fmla="+- G21 10800 0"/>
                <a:gd name="G24" fmla="+- G12 G23 G22"/>
                <a:gd name="G25" fmla="+- G22 G23 G11"/>
                <a:gd name="G26" fmla="cos 10800 -5242880"/>
                <a:gd name="G27" fmla="sin 10800 -5242880"/>
                <a:gd name="G28" fmla="cos 7200 -5242880"/>
                <a:gd name="G29" fmla="sin 7200 -5242880"/>
                <a:gd name="G30" fmla="+- G26 10800 0"/>
                <a:gd name="G31" fmla="+- G27 10800 0"/>
                <a:gd name="G32" fmla="+- G28 10800 0"/>
                <a:gd name="G33" fmla="+- G29 10800 0"/>
                <a:gd name="G34" fmla="+- G19 5400 0"/>
                <a:gd name="G35" fmla="cos G34 -8519680"/>
                <a:gd name="G36" fmla="sin G34 -8519680"/>
                <a:gd name="G37" fmla="+/ -8519680 -5242880 2"/>
                <a:gd name="T2" fmla="*/ 180 256 1"/>
                <a:gd name="T3" fmla="*/ 0 256 1"/>
                <a:gd name="G38" fmla="+- G37 T2 T3"/>
                <a:gd name="G39" fmla="?: G2 G37 G38"/>
                <a:gd name="G40" fmla="cos 10800 G39"/>
                <a:gd name="G41" fmla="sin 10800 G39"/>
                <a:gd name="G42" fmla="cos 7200 G39"/>
                <a:gd name="G43" fmla="sin 7200 G39"/>
                <a:gd name="G44" fmla="+- G40 10800 0"/>
                <a:gd name="G45" fmla="+- G41 10800 0"/>
                <a:gd name="G46" fmla="+- G42 10800 0"/>
                <a:gd name="G47" fmla="+- G43 10800 0"/>
                <a:gd name="G48" fmla="+- G35 10800 0"/>
                <a:gd name="G49" fmla="+- G36 10800 0"/>
                <a:gd name="T4" fmla="*/ 8004 w 21600"/>
                <a:gd name="T5" fmla="*/ 368 h 21600"/>
                <a:gd name="T6" fmla="*/ 5014 w 21600"/>
                <a:gd name="T7" fmla="*/ 3905 h 21600"/>
                <a:gd name="T8" fmla="*/ 8936 w 21600"/>
                <a:gd name="T9" fmla="*/ 3845 h 21600"/>
                <a:gd name="T10" fmla="*/ 13144 w 21600"/>
                <a:gd name="T11" fmla="*/ -2495 h 21600"/>
                <a:gd name="T12" fmla="*/ 16794 w 21600"/>
                <a:gd name="T13" fmla="*/ 2717 h 21600"/>
                <a:gd name="T14" fmla="*/ 11581 w 21600"/>
                <a:gd name="T15" fmla="*/ 6368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2050" y="3709"/>
                  </a:moveTo>
                  <a:cubicBezTo>
                    <a:pt x="11637" y="3636"/>
                    <a:pt x="11219" y="3600"/>
                    <a:pt x="10800" y="3600"/>
                  </a:cubicBezTo>
                  <a:cubicBezTo>
                    <a:pt x="9107" y="3600"/>
                    <a:pt x="7468" y="4196"/>
                    <a:pt x="6171" y="5284"/>
                  </a:cubicBezTo>
                  <a:lnTo>
                    <a:pt x="3857" y="2526"/>
                  </a:lnTo>
                  <a:cubicBezTo>
                    <a:pt x="5802" y="894"/>
                    <a:pt x="8260" y="0"/>
                    <a:pt x="10800" y="0"/>
                  </a:cubicBezTo>
                  <a:cubicBezTo>
                    <a:pt x="11428" y="0"/>
                    <a:pt x="12056" y="54"/>
                    <a:pt x="12675" y="164"/>
                  </a:cubicBezTo>
                  <a:lnTo>
                    <a:pt x="13144" y="-2495"/>
                  </a:lnTo>
                  <a:lnTo>
                    <a:pt x="16794" y="2717"/>
                  </a:lnTo>
                  <a:lnTo>
                    <a:pt x="11581" y="6368"/>
                  </a:lnTo>
                  <a:lnTo>
                    <a:pt x="12050" y="3709"/>
                  </a:lnTo>
                  <a:close/>
                </a:path>
              </a:pathLst>
            </a:custGeom>
            <a:solidFill>
              <a:schemeClr val="accent1"/>
            </a:solidFill>
            <a:ln w="9525">
              <a:solidFill>
                <a:schemeClr val="tx1"/>
              </a:solidFill>
              <a:miter lim="800000"/>
              <a:headEnd/>
              <a:tailEnd/>
            </a:ln>
          </p:spPr>
          <p:txBody>
            <a:bodyPr vert="horz" wrap="square" lIns="0" tIns="0" rIns="0" bIns="0" numCol="1" anchor="ctr" anchorCtr="0" compatLnSpc="1">
              <a:prstTxWarp prst="textNoShape">
                <a:avLst/>
              </a:prstTxWarp>
            </a:bodyPr>
            <a:lstStyle/>
            <a:p>
              <a:endParaRPr lang="en-GB"/>
            </a:p>
          </p:txBody>
        </p:sp>
        <p:sp>
          <p:nvSpPr>
            <p:cNvPr id="7" name="_s1029"/>
            <p:cNvSpPr>
              <a:spLocks noChangeArrowheads="1" noTextEdit="1"/>
            </p:cNvSpPr>
            <p:nvPr/>
          </p:nvSpPr>
          <p:spPr bwMode="auto">
            <a:xfrm rot="7200000">
              <a:off x="2198" y="1633"/>
              <a:ext cx="1817" cy="1817"/>
            </a:xfrm>
            <a:custGeom>
              <a:avLst/>
              <a:gdLst>
                <a:gd name="G0" fmla="+- -5242880 0 0"/>
                <a:gd name="G1" fmla="+- -8519680 0 0"/>
                <a:gd name="G2" fmla="+- -5242880 0 -8519680"/>
                <a:gd name="G3" fmla="+- 10800 0 0"/>
                <a:gd name="G4" fmla="+- 0 0 -5242880"/>
                <a:gd name="T0" fmla="*/ 360 256 1"/>
                <a:gd name="T1" fmla="*/ 0 256 1"/>
                <a:gd name="G5" fmla="+- G2 T0 T1"/>
                <a:gd name="G6" fmla="?: G2 G2 G5"/>
                <a:gd name="G7" fmla="+- 0 0 G6"/>
                <a:gd name="G8" fmla="+- 7200 0 0"/>
                <a:gd name="G9" fmla="+- 0 0 -8519680"/>
                <a:gd name="G10" fmla="+- 7200 0 2700"/>
                <a:gd name="G11" fmla="cos G10 -5242880"/>
                <a:gd name="G12" fmla="sin G10 -5242880"/>
                <a:gd name="G13" fmla="cos 13500 -5242880"/>
                <a:gd name="G14" fmla="sin 13500 -5242880"/>
                <a:gd name="G15" fmla="+- G11 10800 0"/>
                <a:gd name="G16" fmla="+- G12 10800 0"/>
                <a:gd name="G17" fmla="+- G13 10800 0"/>
                <a:gd name="G18" fmla="+- G14 10800 0"/>
                <a:gd name="G19" fmla="*/ 7200 1 2"/>
                <a:gd name="G20" fmla="+- G19 5400 0"/>
                <a:gd name="G21" fmla="cos G20 -5242880"/>
                <a:gd name="G22" fmla="sin G20 -5242880"/>
                <a:gd name="G23" fmla="+- G21 10800 0"/>
                <a:gd name="G24" fmla="+- G12 G23 G22"/>
                <a:gd name="G25" fmla="+- G22 G23 G11"/>
                <a:gd name="G26" fmla="cos 10800 -5242880"/>
                <a:gd name="G27" fmla="sin 10800 -5242880"/>
                <a:gd name="G28" fmla="cos 7200 -5242880"/>
                <a:gd name="G29" fmla="sin 7200 -5242880"/>
                <a:gd name="G30" fmla="+- G26 10800 0"/>
                <a:gd name="G31" fmla="+- G27 10800 0"/>
                <a:gd name="G32" fmla="+- G28 10800 0"/>
                <a:gd name="G33" fmla="+- G29 10800 0"/>
                <a:gd name="G34" fmla="+- G19 5400 0"/>
                <a:gd name="G35" fmla="cos G34 -8519680"/>
                <a:gd name="G36" fmla="sin G34 -8519680"/>
                <a:gd name="G37" fmla="+/ -8519680 -5242880 2"/>
                <a:gd name="T2" fmla="*/ 180 256 1"/>
                <a:gd name="T3" fmla="*/ 0 256 1"/>
                <a:gd name="G38" fmla="+- G37 T2 T3"/>
                <a:gd name="G39" fmla="?: G2 G37 G38"/>
                <a:gd name="G40" fmla="cos 10800 G39"/>
                <a:gd name="G41" fmla="sin 10800 G39"/>
                <a:gd name="G42" fmla="cos 7200 G39"/>
                <a:gd name="G43" fmla="sin 7200 G39"/>
                <a:gd name="G44" fmla="+- G40 10800 0"/>
                <a:gd name="G45" fmla="+- G41 10800 0"/>
                <a:gd name="G46" fmla="+- G42 10800 0"/>
                <a:gd name="G47" fmla="+- G43 10800 0"/>
                <a:gd name="G48" fmla="+- G35 10800 0"/>
                <a:gd name="G49" fmla="+- G36 10800 0"/>
                <a:gd name="T4" fmla="*/ 8004 w 21600"/>
                <a:gd name="T5" fmla="*/ 368 h 21600"/>
                <a:gd name="T6" fmla="*/ 5014 w 21600"/>
                <a:gd name="T7" fmla="*/ 3905 h 21600"/>
                <a:gd name="T8" fmla="*/ 8936 w 21600"/>
                <a:gd name="T9" fmla="*/ 3845 h 21600"/>
                <a:gd name="T10" fmla="*/ 13144 w 21600"/>
                <a:gd name="T11" fmla="*/ -2495 h 21600"/>
                <a:gd name="T12" fmla="*/ 16794 w 21600"/>
                <a:gd name="T13" fmla="*/ 2717 h 21600"/>
                <a:gd name="T14" fmla="*/ 11581 w 21600"/>
                <a:gd name="T15" fmla="*/ 6368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2050" y="3709"/>
                  </a:moveTo>
                  <a:cubicBezTo>
                    <a:pt x="11637" y="3636"/>
                    <a:pt x="11219" y="3600"/>
                    <a:pt x="10800" y="3600"/>
                  </a:cubicBezTo>
                  <a:cubicBezTo>
                    <a:pt x="9107" y="3600"/>
                    <a:pt x="7468" y="4196"/>
                    <a:pt x="6171" y="5284"/>
                  </a:cubicBezTo>
                  <a:lnTo>
                    <a:pt x="3857" y="2526"/>
                  </a:lnTo>
                  <a:cubicBezTo>
                    <a:pt x="5802" y="894"/>
                    <a:pt x="8260" y="0"/>
                    <a:pt x="10800" y="0"/>
                  </a:cubicBezTo>
                  <a:cubicBezTo>
                    <a:pt x="11428" y="0"/>
                    <a:pt x="12056" y="54"/>
                    <a:pt x="12675" y="164"/>
                  </a:cubicBezTo>
                  <a:lnTo>
                    <a:pt x="13144" y="-2495"/>
                  </a:lnTo>
                  <a:lnTo>
                    <a:pt x="16794" y="2717"/>
                  </a:lnTo>
                  <a:lnTo>
                    <a:pt x="11581" y="6368"/>
                  </a:lnTo>
                  <a:lnTo>
                    <a:pt x="12050" y="3709"/>
                  </a:lnTo>
                  <a:close/>
                </a:path>
              </a:pathLst>
            </a:custGeom>
            <a:solidFill>
              <a:schemeClr val="accent1"/>
            </a:solidFill>
            <a:ln w="9525">
              <a:solidFill>
                <a:schemeClr val="tx1"/>
              </a:solidFill>
              <a:miter lim="800000"/>
              <a:headEnd/>
              <a:tailEnd/>
            </a:ln>
          </p:spPr>
          <p:txBody>
            <a:bodyPr vert="horz" wrap="square" lIns="0" tIns="0" rIns="0" bIns="0" numCol="1" anchor="ctr" anchorCtr="0" compatLnSpc="1">
              <a:prstTxWarp prst="textNoShape">
                <a:avLst/>
              </a:prstTxWarp>
            </a:bodyPr>
            <a:lstStyle/>
            <a:p>
              <a:endParaRPr lang="en-GB"/>
            </a:p>
          </p:txBody>
        </p:sp>
        <p:sp>
          <p:nvSpPr>
            <p:cNvPr id="8" name="_s1030"/>
            <p:cNvSpPr>
              <a:spLocks noChangeArrowheads="1" noTextEdit="1"/>
            </p:cNvSpPr>
            <p:nvPr/>
          </p:nvSpPr>
          <p:spPr bwMode="auto">
            <a:xfrm rot="14400000">
              <a:off x="1701" y="1631"/>
              <a:ext cx="1817" cy="1817"/>
            </a:xfrm>
            <a:custGeom>
              <a:avLst/>
              <a:gdLst>
                <a:gd name="G0" fmla="+- -5242880 0 0"/>
                <a:gd name="G1" fmla="+- -8519680 0 0"/>
                <a:gd name="G2" fmla="+- -5242880 0 -8519680"/>
                <a:gd name="G3" fmla="+- 10800 0 0"/>
                <a:gd name="G4" fmla="+- 0 0 -5242880"/>
                <a:gd name="T0" fmla="*/ 360 256 1"/>
                <a:gd name="T1" fmla="*/ 0 256 1"/>
                <a:gd name="G5" fmla="+- G2 T0 T1"/>
                <a:gd name="G6" fmla="?: G2 G2 G5"/>
                <a:gd name="G7" fmla="+- 0 0 G6"/>
                <a:gd name="G8" fmla="+- 7200 0 0"/>
                <a:gd name="G9" fmla="+- 0 0 -8519680"/>
                <a:gd name="G10" fmla="+- 7200 0 2700"/>
                <a:gd name="G11" fmla="cos G10 -5242880"/>
                <a:gd name="G12" fmla="sin G10 -5242880"/>
                <a:gd name="G13" fmla="cos 13500 -5242880"/>
                <a:gd name="G14" fmla="sin 13500 -5242880"/>
                <a:gd name="G15" fmla="+- G11 10800 0"/>
                <a:gd name="G16" fmla="+- G12 10800 0"/>
                <a:gd name="G17" fmla="+- G13 10800 0"/>
                <a:gd name="G18" fmla="+- G14 10800 0"/>
                <a:gd name="G19" fmla="*/ 7200 1 2"/>
                <a:gd name="G20" fmla="+- G19 5400 0"/>
                <a:gd name="G21" fmla="cos G20 -5242880"/>
                <a:gd name="G22" fmla="sin G20 -5242880"/>
                <a:gd name="G23" fmla="+- G21 10800 0"/>
                <a:gd name="G24" fmla="+- G12 G23 G22"/>
                <a:gd name="G25" fmla="+- G22 G23 G11"/>
                <a:gd name="G26" fmla="cos 10800 -5242880"/>
                <a:gd name="G27" fmla="sin 10800 -5242880"/>
                <a:gd name="G28" fmla="cos 7200 -5242880"/>
                <a:gd name="G29" fmla="sin 7200 -5242880"/>
                <a:gd name="G30" fmla="+- G26 10800 0"/>
                <a:gd name="G31" fmla="+- G27 10800 0"/>
                <a:gd name="G32" fmla="+- G28 10800 0"/>
                <a:gd name="G33" fmla="+- G29 10800 0"/>
                <a:gd name="G34" fmla="+- G19 5400 0"/>
                <a:gd name="G35" fmla="cos G34 -8519680"/>
                <a:gd name="G36" fmla="sin G34 -8519680"/>
                <a:gd name="G37" fmla="+/ -8519680 -5242880 2"/>
                <a:gd name="T2" fmla="*/ 180 256 1"/>
                <a:gd name="T3" fmla="*/ 0 256 1"/>
                <a:gd name="G38" fmla="+- G37 T2 T3"/>
                <a:gd name="G39" fmla="?: G2 G37 G38"/>
                <a:gd name="G40" fmla="cos 10800 G39"/>
                <a:gd name="G41" fmla="sin 10800 G39"/>
                <a:gd name="G42" fmla="cos 7200 G39"/>
                <a:gd name="G43" fmla="sin 7200 G39"/>
                <a:gd name="G44" fmla="+- G40 10800 0"/>
                <a:gd name="G45" fmla="+- G41 10800 0"/>
                <a:gd name="G46" fmla="+- G42 10800 0"/>
                <a:gd name="G47" fmla="+- G43 10800 0"/>
                <a:gd name="G48" fmla="+- G35 10800 0"/>
                <a:gd name="G49" fmla="+- G36 10800 0"/>
                <a:gd name="T4" fmla="*/ 8004 w 21600"/>
                <a:gd name="T5" fmla="*/ 368 h 21600"/>
                <a:gd name="T6" fmla="*/ 5014 w 21600"/>
                <a:gd name="T7" fmla="*/ 3905 h 21600"/>
                <a:gd name="T8" fmla="*/ 8936 w 21600"/>
                <a:gd name="T9" fmla="*/ 3845 h 21600"/>
                <a:gd name="T10" fmla="*/ 13144 w 21600"/>
                <a:gd name="T11" fmla="*/ -2495 h 21600"/>
                <a:gd name="T12" fmla="*/ 16794 w 21600"/>
                <a:gd name="T13" fmla="*/ 2717 h 21600"/>
                <a:gd name="T14" fmla="*/ 11581 w 21600"/>
                <a:gd name="T15" fmla="*/ 6368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2050" y="3709"/>
                  </a:moveTo>
                  <a:cubicBezTo>
                    <a:pt x="11637" y="3636"/>
                    <a:pt x="11219" y="3600"/>
                    <a:pt x="10800" y="3600"/>
                  </a:cubicBezTo>
                  <a:cubicBezTo>
                    <a:pt x="9107" y="3600"/>
                    <a:pt x="7468" y="4196"/>
                    <a:pt x="6171" y="5284"/>
                  </a:cubicBezTo>
                  <a:lnTo>
                    <a:pt x="3857" y="2526"/>
                  </a:lnTo>
                  <a:cubicBezTo>
                    <a:pt x="5802" y="894"/>
                    <a:pt x="8260" y="0"/>
                    <a:pt x="10800" y="0"/>
                  </a:cubicBezTo>
                  <a:cubicBezTo>
                    <a:pt x="11428" y="0"/>
                    <a:pt x="12056" y="54"/>
                    <a:pt x="12675" y="164"/>
                  </a:cubicBezTo>
                  <a:lnTo>
                    <a:pt x="13144" y="-2495"/>
                  </a:lnTo>
                  <a:lnTo>
                    <a:pt x="16794" y="2717"/>
                  </a:lnTo>
                  <a:lnTo>
                    <a:pt x="11581" y="6368"/>
                  </a:lnTo>
                  <a:lnTo>
                    <a:pt x="12050" y="3709"/>
                  </a:lnTo>
                  <a:close/>
                </a:path>
              </a:pathLst>
            </a:custGeom>
            <a:solidFill>
              <a:schemeClr val="accent1"/>
            </a:solidFill>
            <a:ln w="9525">
              <a:solidFill>
                <a:schemeClr val="tx1"/>
              </a:solidFill>
              <a:miter lim="800000"/>
              <a:headEnd/>
              <a:tailEnd/>
            </a:ln>
          </p:spPr>
          <p:txBody>
            <a:bodyPr vert="horz" wrap="square" lIns="0" tIns="0" rIns="0" bIns="0" numCol="1" anchor="ctr" anchorCtr="0" compatLnSpc="1">
              <a:prstTxWarp prst="textNoShape">
                <a:avLst/>
              </a:prstTxWarp>
            </a:bodyPr>
            <a:lstStyle/>
            <a:p>
              <a:endParaRPr lang="en-GB"/>
            </a:p>
          </p:txBody>
        </p:sp>
        <p:sp>
          <p:nvSpPr>
            <p:cNvPr id="9" name="_s1031"/>
            <p:cNvSpPr>
              <a:spLocks noChangeArrowheads="1"/>
            </p:cNvSpPr>
            <p:nvPr/>
          </p:nvSpPr>
          <p:spPr bwMode="auto">
            <a:xfrm>
              <a:off x="3356" y="1534"/>
              <a:ext cx="729" cy="7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smtClean="0">
                  <a:ln>
                    <a:noFill/>
                  </a:ln>
                  <a:solidFill>
                    <a:schemeClr val="tx1"/>
                  </a:solidFill>
                  <a:effectLst/>
                  <a:latin typeface="Tahoma" panose="020B0604030504040204" pitchFamily="34" charset="0"/>
                  <a:ea typeface="MS PGothic" panose="020B0600070205080204" pitchFamily="34" charset="-128"/>
                </a:rPr>
                <a:t>Ontology </a:t>
              </a:r>
              <a:endParaRPr kumimoji="0" lang="en-US" altLang="en-US" sz="2400" b="0" i="0" u="none" strike="noStrike" cap="none" normalizeH="0" baseline="0" smtClean="0">
                <a:ln>
                  <a:noFill/>
                </a:ln>
                <a:solidFill>
                  <a:schemeClr val="tx1"/>
                </a:solidFill>
                <a:effectLst/>
                <a:latin typeface="Tahoma" panose="020B0604030504040204" pitchFamily="34" charset="0"/>
                <a:ea typeface="MS PGothic" panose="020B0600070205080204" pitchFamily="34" charset="-128"/>
              </a:endParaRPr>
            </a:p>
          </p:txBody>
        </p:sp>
        <p:sp>
          <p:nvSpPr>
            <p:cNvPr id="10" name="_s1032"/>
            <p:cNvSpPr>
              <a:spLocks noChangeArrowheads="1"/>
            </p:cNvSpPr>
            <p:nvPr/>
          </p:nvSpPr>
          <p:spPr bwMode="auto">
            <a:xfrm>
              <a:off x="2495" y="3029"/>
              <a:ext cx="729" cy="7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smtClean="0">
                  <a:ln>
                    <a:noFill/>
                  </a:ln>
                  <a:solidFill>
                    <a:schemeClr val="tx1"/>
                  </a:solidFill>
                  <a:effectLst/>
                  <a:latin typeface="Tahoma" panose="020B0604030504040204" pitchFamily="34" charset="0"/>
                  <a:ea typeface="MS PGothic" panose="020B0600070205080204" pitchFamily="34" charset="-128"/>
                </a:rPr>
                <a:t>Axiology </a:t>
              </a:r>
              <a:endParaRPr kumimoji="0" lang="en-US" altLang="en-US" sz="2400" b="0" i="0" u="none" strike="noStrike" cap="none" normalizeH="0" baseline="0" smtClean="0">
                <a:ln>
                  <a:noFill/>
                </a:ln>
                <a:solidFill>
                  <a:schemeClr val="tx1"/>
                </a:solidFill>
                <a:effectLst/>
                <a:latin typeface="Tahoma" panose="020B0604030504040204" pitchFamily="34" charset="0"/>
                <a:ea typeface="MS PGothic" panose="020B0600070205080204" pitchFamily="34" charset="-128"/>
              </a:endParaRPr>
            </a:p>
          </p:txBody>
        </p:sp>
        <p:sp>
          <p:nvSpPr>
            <p:cNvPr id="11" name="_s1033"/>
            <p:cNvSpPr>
              <a:spLocks noChangeArrowheads="1"/>
            </p:cNvSpPr>
            <p:nvPr/>
          </p:nvSpPr>
          <p:spPr bwMode="auto">
            <a:xfrm>
              <a:off x="1630" y="1535"/>
              <a:ext cx="729" cy="7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smtClean="0">
                  <a:ln>
                    <a:noFill/>
                  </a:ln>
                  <a:solidFill>
                    <a:schemeClr val="tx1"/>
                  </a:solidFill>
                  <a:effectLst/>
                  <a:latin typeface="Tahoma" panose="020B0604030504040204" pitchFamily="34" charset="0"/>
                  <a:ea typeface="MS PGothic" panose="020B0600070205080204" pitchFamily="34" charset="-128"/>
                </a:rPr>
                <a:t>Epistemology </a:t>
              </a:r>
              <a:endParaRPr kumimoji="0" lang="en-US" altLang="en-US" sz="2400" b="0" i="0" u="none" strike="noStrike" cap="none" normalizeH="0" baseline="0" smtClean="0">
                <a:ln>
                  <a:noFill/>
                </a:ln>
                <a:solidFill>
                  <a:schemeClr val="tx1"/>
                </a:solidFill>
                <a:effectLst/>
                <a:latin typeface="Tahoma" panose="020B0604030504040204" pitchFamily="34" charset="0"/>
                <a:ea typeface="MS PGothic" panose="020B0600070205080204" pitchFamily="34" charset="-128"/>
              </a:endParaRPr>
            </a:p>
          </p:txBody>
        </p:sp>
      </p:grpSp>
    </p:spTree>
    <p:extLst>
      <p:ext uri="{BB962C8B-B14F-4D97-AF65-F5344CB8AC3E}">
        <p14:creationId xmlns:p14="http://schemas.microsoft.com/office/powerpoint/2010/main" val="3041531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Research Design / </a:t>
            </a:r>
            <a:r>
              <a:rPr lang="en-GB" dirty="0" smtClean="0"/>
              <a:t>Approaches </a:t>
            </a:r>
            <a:endParaRPr lang="en-GB" dirty="0"/>
          </a:p>
        </p:txBody>
      </p:sp>
      <p:sp>
        <p:nvSpPr>
          <p:cNvPr id="3" name="Content Placeholder 2"/>
          <p:cNvSpPr>
            <a:spLocks noGrp="1"/>
          </p:cNvSpPr>
          <p:nvPr>
            <p:ph idx="1"/>
          </p:nvPr>
        </p:nvSpPr>
        <p:spPr/>
        <p:txBody>
          <a:bodyPr>
            <a:normAutofit/>
          </a:bodyPr>
          <a:lstStyle/>
          <a:p>
            <a:r>
              <a:rPr lang="en-US" dirty="0" smtClean="0"/>
              <a:t>There </a:t>
            </a:r>
            <a:r>
              <a:rPr lang="en-US" dirty="0"/>
              <a:t>are </a:t>
            </a:r>
            <a:r>
              <a:rPr lang="en-US" dirty="0" smtClean="0"/>
              <a:t>two </a:t>
            </a:r>
            <a:r>
              <a:rPr lang="en-US" dirty="0"/>
              <a:t>main design </a:t>
            </a:r>
            <a:r>
              <a:rPr lang="en-US" dirty="0" smtClean="0"/>
              <a:t>approaches,</a:t>
            </a:r>
          </a:p>
          <a:p>
            <a:pPr lvl="2"/>
            <a:r>
              <a:rPr lang="en-US" b="1" dirty="0" smtClean="0"/>
              <a:t>fixed (mainly quantitative)</a:t>
            </a:r>
            <a:r>
              <a:rPr lang="en-US" dirty="0" smtClean="0"/>
              <a:t>and</a:t>
            </a:r>
          </a:p>
          <a:p>
            <a:pPr lvl="2"/>
            <a:r>
              <a:rPr lang="en-US" b="1" dirty="0" smtClean="0"/>
              <a:t>flexible (mainly qualitative)</a:t>
            </a:r>
            <a:r>
              <a:rPr lang="en-US" dirty="0" smtClean="0"/>
              <a:t>. </a:t>
            </a:r>
          </a:p>
          <a:p>
            <a:pPr lvl="2"/>
            <a:endParaRPr lang="en-US" dirty="0"/>
          </a:p>
          <a:p>
            <a:r>
              <a:rPr lang="en-GB" dirty="0" smtClean="0"/>
              <a:t>However increasingly a third design:</a:t>
            </a:r>
          </a:p>
          <a:p>
            <a:pPr lvl="1"/>
            <a:r>
              <a:rPr lang="en-GB" dirty="0" smtClean="0"/>
              <a:t> </a:t>
            </a:r>
            <a:r>
              <a:rPr lang="en-GB" b="1" dirty="0" smtClean="0"/>
              <a:t>mixed methodological </a:t>
            </a:r>
            <a:r>
              <a:rPr lang="en-GB" dirty="0" smtClean="0"/>
              <a:t>approach is often utilisied within a “pragmatic approach to research”</a:t>
            </a:r>
            <a:endParaRPr lang="en-GB" dirty="0"/>
          </a:p>
        </p:txBody>
      </p:sp>
    </p:spTree>
    <p:extLst>
      <p:ext uri="{BB962C8B-B14F-4D97-AF65-F5344CB8AC3E}">
        <p14:creationId xmlns:p14="http://schemas.microsoft.com/office/powerpoint/2010/main" val="159521219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Rot="1" noChangeArrowheads="1"/>
          </p:cNvSpPr>
          <p:nvPr/>
        </p:nvSpPr>
        <p:spPr>
          <a:xfrm>
            <a:off x="301625" y="228600"/>
            <a:ext cx="8540750" cy="11430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a:defRPr/>
            </a:pPr>
            <a:r>
              <a:rPr lang="en-US" altLang="en-US" b="1" kern="0" dirty="0" smtClean="0">
                <a:solidFill>
                  <a:schemeClr val="tx1"/>
                </a:solidFill>
                <a:latin typeface="Arial" panose="020B0604020202020204" pitchFamily="34" charset="0"/>
                <a:cs typeface="Arial" panose="020B0604020202020204" pitchFamily="34" charset="0"/>
              </a:rPr>
              <a:t>Objectivism, subjectivism and Pragmatism </a:t>
            </a:r>
            <a:endParaRPr lang="en-US" altLang="en-US" b="1" kern="0" dirty="0">
              <a:solidFill>
                <a:schemeClr val="tx1"/>
              </a:solidFill>
              <a:latin typeface="Arial" panose="020B0604020202020204" pitchFamily="34" charset="0"/>
              <a:cs typeface="Arial" panose="020B0604020202020204" pitchFamily="34" charset="0"/>
            </a:endParaRPr>
          </a:p>
        </p:txBody>
      </p:sp>
      <p:sp>
        <p:nvSpPr>
          <p:cNvPr id="3" name="Rectangle 3"/>
          <p:cNvSpPr txBox="1">
            <a:spLocks noRot="1" noChangeArrowheads="1"/>
          </p:cNvSpPr>
          <p:nvPr/>
        </p:nvSpPr>
        <p:spPr>
          <a:xfrm>
            <a:off x="321320" y="1772816"/>
            <a:ext cx="8540750" cy="36004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a:lnSpc>
                <a:spcPct val="80000"/>
              </a:lnSpc>
              <a:defRPr/>
            </a:pPr>
            <a:r>
              <a:rPr lang="en-US" altLang="en-US" sz="2800" kern="0" dirty="0" smtClean="0">
                <a:latin typeface="Arial" panose="020B0604020202020204" pitchFamily="34" charset="0"/>
                <a:cs typeface="Arial" panose="020B0604020202020204" pitchFamily="34" charset="0"/>
              </a:rPr>
              <a:t>Three philosophical positions: </a:t>
            </a:r>
          </a:p>
          <a:p>
            <a:pPr>
              <a:lnSpc>
                <a:spcPct val="80000"/>
              </a:lnSpc>
              <a:defRPr/>
            </a:pPr>
            <a:endParaRPr lang="en-US" altLang="en-US" sz="2800" kern="0" dirty="0" smtClean="0">
              <a:latin typeface="Arial" panose="020B0604020202020204" pitchFamily="34" charset="0"/>
              <a:cs typeface="Arial" panose="020B0604020202020204" pitchFamily="34" charset="0"/>
            </a:endParaRPr>
          </a:p>
          <a:p>
            <a:pPr marL="914400" lvl="1" indent="-457200">
              <a:lnSpc>
                <a:spcPct val="80000"/>
              </a:lnSpc>
              <a:buFont typeface="+mj-lt"/>
              <a:buAutoNum type="arabicPeriod"/>
              <a:defRPr/>
            </a:pPr>
            <a:r>
              <a:rPr lang="en-US" altLang="en-US" sz="2400" kern="0" dirty="0" smtClean="0">
                <a:latin typeface="Arial" panose="020B0604020202020204" pitchFamily="34" charset="0"/>
                <a:cs typeface="Arial" panose="020B0604020202020204" pitchFamily="34" charset="0"/>
              </a:rPr>
              <a:t>Objectivism is the philosophical position which holds that social entities exist in reality external to social actors.</a:t>
            </a:r>
          </a:p>
          <a:p>
            <a:pPr marL="914400" lvl="1" indent="-457200">
              <a:lnSpc>
                <a:spcPct val="80000"/>
              </a:lnSpc>
              <a:buFont typeface="+mj-lt"/>
              <a:buAutoNum type="arabicPeriod"/>
              <a:defRPr/>
            </a:pPr>
            <a:endParaRPr lang="en-US" altLang="en-US" sz="2400" kern="0" dirty="0">
              <a:latin typeface="Arial" panose="020B0604020202020204" pitchFamily="34" charset="0"/>
              <a:cs typeface="Arial" panose="020B0604020202020204" pitchFamily="34" charset="0"/>
            </a:endParaRPr>
          </a:p>
          <a:p>
            <a:pPr marL="914400" lvl="1" indent="-457200">
              <a:lnSpc>
                <a:spcPct val="80000"/>
              </a:lnSpc>
              <a:buFont typeface="+mj-lt"/>
              <a:buAutoNum type="arabicPeriod"/>
              <a:defRPr/>
            </a:pPr>
            <a:r>
              <a:rPr lang="en-US" altLang="en-US" sz="2400" kern="0" dirty="0" smtClean="0">
                <a:latin typeface="Arial" panose="020B0604020202020204" pitchFamily="34" charset="0"/>
                <a:cs typeface="Arial" panose="020B0604020202020204" pitchFamily="34" charset="0"/>
              </a:rPr>
              <a:t>The subjectivist view is that social phenomena are created from the perceptions and consequent actions of social actors.</a:t>
            </a:r>
          </a:p>
          <a:p>
            <a:pPr>
              <a:lnSpc>
                <a:spcPct val="80000"/>
              </a:lnSpc>
              <a:defRPr/>
            </a:pPr>
            <a:endParaRPr lang="en-US" altLang="en-US" sz="2800" b="1" kern="0" dirty="0" smtClean="0">
              <a:latin typeface="Arial" panose="020B0604020202020204" pitchFamily="34" charset="0"/>
              <a:cs typeface="Arial" panose="020B0604020202020204" pitchFamily="34" charset="0"/>
            </a:endParaRPr>
          </a:p>
          <a:p>
            <a:pPr>
              <a:lnSpc>
                <a:spcPct val="80000"/>
              </a:lnSpc>
              <a:defRPr/>
            </a:pPr>
            <a:endParaRPr lang="en-US" altLang="en-US" sz="2800" kern="0" dirty="0" smtClean="0">
              <a:latin typeface="Arial" panose="020B0604020202020204" pitchFamily="34" charset="0"/>
              <a:cs typeface="Arial" panose="020B0604020202020204" pitchFamily="34" charset="0"/>
            </a:endParaRPr>
          </a:p>
          <a:p>
            <a:pPr>
              <a:lnSpc>
                <a:spcPct val="80000"/>
              </a:lnSpc>
              <a:defRPr/>
            </a:pPr>
            <a:endParaRPr lang="en-US" altLang="en-US" sz="2800" kern="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8369762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8229600" cy="1143000"/>
          </a:xfrm>
        </p:spPr>
        <p:txBody>
          <a:bodyPr>
            <a:normAutofit fontScale="90000"/>
          </a:bodyPr>
          <a:lstStyle/>
          <a:p>
            <a:r>
              <a:rPr lang="en-US" altLang="en-US" b="1" kern="0" dirty="0">
                <a:latin typeface="Arial" panose="020B0604020202020204" pitchFamily="34" charset="0"/>
                <a:cs typeface="Arial" panose="020B0604020202020204" pitchFamily="34" charset="0"/>
              </a:rPr>
              <a:t>Objectivism, subjectivism and Pragmatism </a:t>
            </a:r>
            <a:r>
              <a:rPr lang="en-US" altLang="en-US" b="1" kern="0" dirty="0"/>
              <a:t/>
            </a:r>
            <a:br>
              <a:rPr lang="en-US" altLang="en-US" b="1" kern="0" dirty="0"/>
            </a:br>
            <a:endParaRPr lang="en-GB" dirty="0"/>
          </a:p>
        </p:txBody>
      </p:sp>
      <p:sp>
        <p:nvSpPr>
          <p:cNvPr id="3" name="Content Placeholder 2"/>
          <p:cNvSpPr>
            <a:spLocks noGrp="1"/>
          </p:cNvSpPr>
          <p:nvPr>
            <p:ph idx="1"/>
          </p:nvPr>
        </p:nvSpPr>
        <p:spPr/>
        <p:txBody>
          <a:bodyPr>
            <a:normAutofit lnSpcReduction="10000"/>
          </a:bodyPr>
          <a:lstStyle/>
          <a:p>
            <a:r>
              <a:rPr lang="en-US" altLang="en-US" b="1" kern="0" dirty="0" smtClean="0"/>
              <a:t>The third is a useful position when discussing a research design for a work-based learning / practical context: </a:t>
            </a:r>
          </a:p>
          <a:p>
            <a:endParaRPr lang="en-US" altLang="en-US" b="1" kern="0" dirty="0" smtClean="0"/>
          </a:p>
          <a:p>
            <a:pPr lvl="1"/>
            <a:r>
              <a:rPr lang="en-US" altLang="en-US" b="1" kern="0" dirty="0" smtClean="0"/>
              <a:t>3. Pragmatism holds that the most important determinant of the research philosophy adopted is the research question.</a:t>
            </a:r>
            <a:endParaRPr lang="en-US" altLang="en-US" b="1" kern="0" dirty="0"/>
          </a:p>
          <a:p>
            <a:endParaRPr lang="en-GB" dirty="0"/>
          </a:p>
        </p:txBody>
      </p:sp>
    </p:spTree>
    <p:extLst>
      <p:ext uri="{BB962C8B-B14F-4D97-AF65-F5344CB8AC3E}">
        <p14:creationId xmlns:p14="http://schemas.microsoft.com/office/powerpoint/2010/main" val="15828939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9704" y="1565381"/>
            <a:ext cx="2754103" cy="646331"/>
          </a:xfrm>
          <a:prstGeom prst="rect">
            <a:avLst/>
          </a:prstGeom>
          <a:noFill/>
        </p:spPr>
        <p:txBody>
          <a:bodyPr wrap="square" rtlCol="0">
            <a:spAutoFit/>
          </a:bodyPr>
          <a:lstStyle/>
          <a:p>
            <a:r>
              <a:rPr lang="en-GB" b="1" dirty="0" smtClean="0"/>
              <a:t>Philosophical World- view  / Paradigm </a:t>
            </a:r>
            <a:endParaRPr lang="en-GB" b="1" dirty="0"/>
          </a:p>
        </p:txBody>
      </p:sp>
      <p:grpSp>
        <p:nvGrpSpPr>
          <p:cNvPr id="3" name="Group 2"/>
          <p:cNvGrpSpPr/>
          <p:nvPr/>
        </p:nvGrpSpPr>
        <p:grpSpPr>
          <a:xfrm>
            <a:off x="1115627" y="1403367"/>
            <a:ext cx="8196082" cy="4041740"/>
            <a:chOff x="624390" y="1628800"/>
            <a:chExt cx="8196082" cy="4041740"/>
          </a:xfrm>
        </p:grpSpPr>
        <p:cxnSp>
          <p:nvCxnSpPr>
            <p:cNvPr id="9" name="Straight Arrow Connector 8"/>
            <p:cNvCxnSpPr/>
            <p:nvPr/>
          </p:nvCxnSpPr>
          <p:spPr>
            <a:xfrm>
              <a:off x="2627784" y="1888546"/>
              <a:ext cx="2376264" cy="0"/>
            </a:xfrm>
            <a:prstGeom prst="straightConnector1">
              <a:avLst/>
            </a:prstGeom>
            <a:ln>
              <a:headEnd type="triangle"/>
              <a:tailEnd type="triangle"/>
            </a:ln>
          </p:spPr>
          <p:style>
            <a:lnRef idx="3">
              <a:schemeClr val="accent1"/>
            </a:lnRef>
            <a:fillRef idx="0">
              <a:schemeClr val="accent1"/>
            </a:fillRef>
            <a:effectRef idx="2">
              <a:schemeClr val="accent1"/>
            </a:effectRef>
            <a:fontRef idx="minor">
              <a:schemeClr val="tx1"/>
            </a:fontRef>
          </p:style>
        </p:cxnSp>
        <p:sp>
          <p:nvSpPr>
            <p:cNvPr id="10" name="TextBox 9"/>
            <p:cNvSpPr txBox="1"/>
            <p:nvPr/>
          </p:nvSpPr>
          <p:spPr>
            <a:xfrm>
              <a:off x="6084168" y="1628800"/>
              <a:ext cx="2016224" cy="369332"/>
            </a:xfrm>
            <a:prstGeom prst="rect">
              <a:avLst/>
            </a:prstGeom>
            <a:noFill/>
          </p:spPr>
          <p:txBody>
            <a:bodyPr wrap="square" rtlCol="0">
              <a:spAutoFit/>
            </a:bodyPr>
            <a:lstStyle/>
            <a:p>
              <a:r>
                <a:rPr lang="en-GB" b="1" dirty="0" smtClean="0"/>
                <a:t>Designs</a:t>
              </a:r>
              <a:r>
                <a:rPr lang="en-GB" dirty="0" smtClean="0"/>
                <a:t> </a:t>
              </a:r>
              <a:endParaRPr lang="en-GB" dirty="0"/>
            </a:p>
          </p:txBody>
        </p:sp>
        <p:sp>
          <p:nvSpPr>
            <p:cNvPr id="11" name="TextBox 10"/>
            <p:cNvSpPr txBox="1"/>
            <p:nvPr/>
          </p:nvSpPr>
          <p:spPr>
            <a:xfrm>
              <a:off x="624390" y="2342277"/>
              <a:ext cx="2170584" cy="1477328"/>
            </a:xfrm>
            <a:prstGeom prst="rect">
              <a:avLst/>
            </a:prstGeom>
            <a:noFill/>
          </p:spPr>
          <p:txBody>
            <a:bodyPr wrap="square" rtlCol="0">
              <a:spAutoFit/>
            </a:bodyPr>
            <a:lstStyle/>
            <a:p>
              <a:r>
                <a:rPr lang="en-GB" dirty="0" smtClean="0"/>
                <a:t>Post-</a:t>
              </a:r>
              <a:r>
                <a:rPr lang="en-GB" dirty="0" err="1" smtClean="0"/>
                <a:t>postivist</a:t>
              </a:r>
              <a:endParaRPr lang="en-GB" dirty="0" smtClean="0"/>
            </a:p>
            <a:p>
              <a:r>
                <a:rPr lang="en-GB" dirty="0" smtClean="0"/>
                <a:t>Constructivist </a:t>
              </a:r>
            </a:p>
            <a:p>
              <a:r>
                <a:rPr lang="en-GB" dirty="0" smtClean="0"/>
                <a:t>Transformative / </a:t>
              </a:r>
              <a:r>
                <a:rPr lang="en-GB" dirty="0" err="1" smtClean="0"/>
                <a:t>critcal</a:t>
              </a:r>
              <a:r>
                <a:rPr lang="en-GB" dirty="0" smtClean="0"/>
                <a:t> </a:t>
              </a:r>
            </a:p>
            <a:p>
              <a:r>
                <a:rPr lang="en-GB" dirty="0" smtClean="0"/>
                <a:t>Pragmatic</a:t>
              </a:r>
              <a:endParaRPr lang="en-GB" dirty="0"/>
            </a:p>
          </p:txBody>
        </p:sp>
        <p:sp>
          <p:nvSpPr>
            <p:cNvPr id="12" name="TextBox 11"/>
            <p:cNvSpPr txBox="1"/>
            <p:nvPr/>
          </p:nvSpPr>
          <p:spPr>
            <a:xfrm>
              <a:off x="5868144" y="2191810"/>
              <a:ext cx="2448272" cy="2031325"/>
            </a:xfrm>
            <a:prstGeom prst="rect">
              <a:avLst/>
            </a:prstGeom>
            <a:noFill/>
          </p:spPr>
          <p:txBody>
            <a:bodyPr wrap="square" rtlCol="0">
              <a:spAutoFit/>
            </a:bodyPr>
            <a:lstStyle/>
            <a:p>
              <a:r>
                <a:rPr lang="en-GB" dirty="0" smtClean="0"/>
                <a:t>Quantitative (</a:t>
              </a:r>
              <a:r>
                <a:rPr lang="en-GB" dirty="0" err="1" smtClean="0"/>
                <a:t>e.g</a:t>
              </a:r>
              <a:r>
                <a:rPr lang="en-GB" dirty="0" smtClean="0"/>
                <a:t> experiments</a:t>
              </a:r>
            </a:p>
            <a:p>
              <a:r>
                <a:rPr lang="en-GB" dirty="0" smtClean="0"/>
                <a:t>Qualitative e.g. ethnographies </a:t>
              </a:r>
            </a:p>
            <a:p>
              <a:r>
                <a:rPr lang="en-GB" dirty="0" smtClean="0"/>
                <a:t>Mixed methods e.g. explanatory sequential </a:t>
              </a:r>
              <a:endParaRPr lang="en-GB" dirty="0"/>
            </a:p>
          </p:txBody>
        </p:sp>
        <p:cxnSp>
          <p:nvCxnSpPr>
            <p:cNvPr id="14" name="Straight Arrow Connector 13"/>
            <p:cNvCxnSpPr/>
            <p:nvPr/>
          </p:nvCxnSpPr>
          <p:spPr>
            <a:xfrm>
              <a:off x="1307223" y="3610774"/>
              <a:ext cx="1224136" cy="1224136"/>
            </a:xfrm>
            <a:prstGeom prst="straightConnector1">
              <a:avLst/>
            </a:prstGeom>
            <a:ln>
              <a:headEnd type="triangle"/>
              <a:tailEnd type="triangle"/>
            </a:ln>
          </p:spPr>
          <p:style>
            <a:lnRef idx="3">
              <a:schemeClr val="accent1"/>
            </a:lnRef>
            <a:fillRef idx="0">
              <a:schemeClr val="accent1"/>
            </a:fillRef>
            <a:effectRef idx="2">
              <a:schemeClr val="accent1"/>
            </a:effectRef>
            <a:fontRef idx="minor">
              <a:schemeClr val="tx1"/>
            </a:fontRef>
          </p:style>
        </p:cxnSp>
        <p:cxnSp>
          <p:nvCxnSpPr>
            <p:cNvPr id="16" name="Straight Arrow Connector 15"/>
            <p:cNvCxnSpPr/>
            <p:nvPr/>
          </p:nvCxnSpPr>
          <p:spPr>
            <a:xfrm flipV="1">
              <a:off x="4716016" y="3526863"/>
              <a:ext cx="1224136" cy="1391959"/>
            </a:xfrm>
            <a:prstGeom prst="straightConnector1">
              <a:avLst/>
            </a:prstGeom>
            <a:ln>
              <a:headEnd type="triangle"/>
              <a:tailEnd type="triangle"/>
            </a:ln>
          </p:spPr>
          <p:style>
            <a:lnRef idx="3">
              <a:schemeClr val="accent1"/>
            </a:lnRef>
            <a:fillRef idx="0">
              <a:schemeClr val="accent1"/>
            </a:fillRef>
            <a:effectRef idx="2">
              <a:schemeClr val="accent1"/>
            </a:effectRef>
            <a:fontRef idx="minor">
              <a:schemeClr val="tx1"/>
            </a:fontRef>
          </p:style>
        </p:cxnSp>
        <p:sp>
          <p:nvSpPr>
            <p:cNvPr id="17" name="TextBox 16"/>
            <p:cNvSpPr txBox="1"/>
            <p:nvPr/>
          </p:nvSpPr>
          <p:spPr>
            <a:xfrm>
              <a:off x="2267744" y="2085818"/>
              <a:ext cx="3096344" cy="646331"/>
            </a:xfrm>
            <a:prstGeom prst="rect">
              <a:avLst/>
            </a:prstGeom>
            <a:noFill/>
          </p:spPr>
          <p:txBody>
            <a:bodyPr wrap="square" rtlCol="0">
              <a:spAutoFit/>
            </a:bodyPr>
            <a:lstStyle/>
            <a:p>
              <a:pPr algn="ctr"/>
              <a:r>
                <a:rPr lang="en-GB" b="1" dirty="0" smtClean="0"/>
                <a:t>RESEARCH APPROACHES </a:t>
              </a:r>
              <a:endParaRPr lang="en-GB" b="1" dirty="0"/>
            </a:p>
          </p:txBody>
        </p:sp>
        <p:sp>
          <p:nvSpPr>
            <p:cNvPr id="18" name="TextBox 17"/>
            <p:cNvSpPr txBox="1"/>
            <p:nvPr/>
          </p:nvSpPr>
          <p:spPr>
            <a:xfrm>
              <a:off x="2987824" y="2732149"/>
              <a:ext cx="1656184" cy="1200329"/>
            </a:xfrm>
            <a:prstGeom prst="rect">
              <a:avLst/>
            </a:prstGeom>
            <a:noFill/>
          </p:spPr>
          <p:txBody>
            <a:bodyPr wrap="square" rtlCol="0">
              <a:spAutoFit/>
            </a:bodyPr>
            <a:lstStyle/>
            <a:p>
              <a:pPr algn="ctr"/>
              <a:r>
                <a:rPr lang="en-GB" dirty="0" smtClean="0"/>
                <a:t>Qulitatative </a:t>
              </a:r>
            </a:p>
            <a:p>
              <a:pPr algn="ctr"/>
              <a:r>
                <a:rPr lang="en-GB" dirty="0" smtClean="0"/>
                <a:t>Quantitative</a:t>
              </a:r>
            </a:p>
            <a:p>
              <a:pPr algn="ctr"/>
              <a:r>
                <a:rPr lang="en-GB" dirty="0" smtClean="0"/>
                <a:t>Mixed Methods </a:t>
              </a:r>
              <a:endParaRPr lang="en-GB" dirty="0"/>
            </a:p>
          </p:txBody>
        </p:sp>
        <p:sp>
          <p:nvSpPr>
            <p:cNvPr id="19" name="TextBox 18"/>
            <p:cNvSpPr txBox="1"/>
            <p:nvPr/>
          </p:nvSpPr>
          <p:spPr>
            <a:xfrm>
              <a:off x="2531283" y="4053481"/>
              <a:ext cx="2952328" cy="1600438"/>
            </a:xfrm>
            <a:prstGeom prst="rect">
              <a:avLst/>
            </a:prstGeom>
            <a:noFill/>
          </p:spPr>
          <p:txBody>
            <a:bodyPr wrap="square" rtlCol="0">
              <a:spAutoFit/>
            </a:bodyPr>
            <a:lstStyle/>
            <a:p>
              <a:r>
                <a:rPr lang="en-GB" b="1" dirty="0" smtClean="0"/>
                <a:t>Research Methods </a:t>
              </a:r>
            </a:p>
            <a:p>
              <a:r>
                <a:rPr lang="en-GB" sz="1600" dirty="0" smtClean="0"/>
                <a:t>Questions</a:t>
              </a:r>
            </a:p>
            <a:p>
              <a:r>
                <a:rPr lang="en-GB" sz="1600" dirty="0" smtClean="0"/>
                <a:t>Data collection</a:t>
              </a:r>
            </a:p>
            <a:p>
              <a:r>
                <a:rPr lang="en-GB" sz="1600" dirty="0" smtClean="0"/>
                <a:t>Data Analysis</a:t>
              </a:r>
            </a:p>
            <a:p>
              <a:r>
                <a:rPr lang="en-GB" sz="1600" dirty="0" smtClean="0"/>
                <a:t>Interpretation </a:t>
              </a:r>
            </a:p>
            <a:p>
              <a:r>
                <a:rPr lang="en-GB" sz="1600" dirty="0" smtClean="0"/>
                <a:t>Validation </a:t>
              </a:r>
              <a:endParaRPr lang="en-GB" sz="1600" dirty="0"/>
            </a:p>
          </p:txBody>
        </p:sp>
        <p:sp>
          <p:nvSpPr>
            <p:cNvPr id="20" name="TextBox 19"/>
            <p:cNvSpPr txBox="1"/>
            <p:nvPr/>
          </p:nvSpPr>
          <p:spPr>
            <a:xfrm>
              <a:off x="6228184" y="5301208"/>
              <a:ext cx="2592288" cy="369332"/>
            </a:xfrm>
            <a:prstGeom prst="rect">
              <a:avLst/>
            </a:prstGeom>
            <a:noFill/>
          </p:spPr>
          <p:txBody>
            <a:bodyPr wrap="square" rtlCol="0">
              <a:spAutoFit/>
            </a:bodyPr>
            <a:lstStyle/>
            <a:p>
              <a:r>
                <a:rPr lang="en-GB" dirty="0" smtClean="0"/>
                <a:t>Creswell (2014), p5. </a:t>
              </a:r>
              <a:endParaRPr lang="en-GB" dirty="0"/>
            </a:p>
          </p:txBody>
        </p:sp>
      </p:grpSp>
    </p:spTree>
    <p:extLst>
      <p:ext uri="{BB962C8B-B14F-4D97-AF65-F5344CB8AC3E}">
        <p14:creationId xmlns:p14="http://schemas.microsoft.com/office/powerpoint/2010/main" val="60819715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a:t>
            </a:r>
            <a:endParaRPr lang="en-GB" dirty="0"/>
          </a:p>
        </p:txBody>
      </p:sp>
      <p:sp>
        <p:nvSpPr>
          <p:cNvPr id="3" name="Content Placeholder 2"/>
          <p:cNvSpPr>
            <a:spLocks noGrp="1"/>
          </p:cNvSpPr>
          <p:nvPr>
            <p:ph idx="1"/>
          </p:nvPr>
        </p:nvSpPr>
        <p:spPr/>
        <p:txBody>
          <a:bodyPr/>
          <a:lstStyle/>
          <a:p>
            <a:r>
              <a:rPr lang="en-GB" dirty="0" smtClean="0"/>
              <a:t>In groups discuss hand out on Research </a:t>
            </a:r>
            <a:r>
              <a:rPr lang="en-GB" dirty="0" smtClean="0"/>
              <a:t>Paradigms;</a:t>
            </a:r>
          </a:p>
          <a:p>
            <a:r>
              <a:rPr lang="en-GB" dirty="0" smtClean="0"/>
              <a:t>You may want to consider where you might position yourself </a:t>
            </a:r>
            <a:endParaRPr lang="en-GB" dirty="0" smtClean="0"/>
          </a:p>
          <a:p>
            <a:endParaRPr lang="en-GB" dirty="0"/>
          </a:p>
        </p:txBody>
      </p:sp>
    </p:spTree>
    <p:extLst>
      <p:ext uri="{BB962C8B-B14F-4D97-AF65-F5344CB8AC3E}">
        <p14:creationId xmlns:p14="http://schemas.microsoft.com/office/powerpoint/2010/main" val="22419750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Methodology </a:t>
            </a:r>
            <a:endParaRPr lang="en-GB" dirty="0"/>
          </a:p>
        </p:txBody>
      </p:sp>
      <p:sp>
        <p:nvSpPr>
          <p:cNvPr id="3" name="Content Placeholder 2"/>
          <p:cNvSpPr>
            <a:spLocks noGrp="1"/>
          </p:cNvSpPr>
          <p:nvPr>
            <p:ph idx="1"/>
          </p:nvPr>
        </p:nvSpPr>
        <p:spPr/>
        <p:txBody>
          <a:bodyPr/>
          <a:lstStyle/>
          <a:p>
            <a:r>
              <a:rPr lang="en-GB" dirty="0" smtClean="0"/>
              <a:t>Research methodology: what do we need to consider? </a:t>
            </a:r>
          </a:p>
          <a:p>
            <a:pPr lvl="1"/>
            <a:r>
              <a:rPr lang="en-GB" dirty="0"/>
              <a:t>Paradigm </a:t>
            </a:r>
            <a:r>
              <a:rPr lang="en-GB" dirty="0" smtClean="0"/>
              <a:t>/ Methodological </a:t>
            </a:r>
            <a:r>
              <a:rPr lang="en-GB" dirty="0"/>
              <a:t>choices</a:t>
            </a:r>
            <a:r>
              <a:rPr lang="en-GB" dirty="0" smtClean="0"/>
              <a:t>...?</a:t>
            </a:r>
          </a:p>
          <a:p>
            <a:pPr lvl="1"/>
            <a:r>
              <a:rPr lang="en-GB" dirty="0" smtClean="0"/>
              <a:t>Research designs? </a:t>
            </a:r>
          </a:p>
          <a:p>
            <a:pPr marL="457200" lvl="1" indent="0">
              <a:buNone/>
            </a:pPr>
            <a:endParaRPr lang="en-GB" dirty="0"/>
          </a:p>
          <a:p>
            <a:r>
              <a:rPr lang="en-GB" dirty="0" smtClean="0"/>
              <a:t>What  are the options?</a:t>
            </a:r>
          </a:p>
        </p:txBody>
      </p:sp>
    </p:spTree>
    <p:extLst>
      <p:ext uri="{BB962C8B-B14F-4D97-AF65-F5344CB8AC3E}">
        <p14:creationId xmlns:p14="http://schemas.microsoft.com/office/powerpoint/2010/main" val="1971906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3"/>
          <p:cNvSpPr txBox="1">
            <a:spLocks/>
          </p:cNvSpPr>
          <p:nvPr/>
        </p:nvSpPr>
        <p:spPr>
          <a:xfrm>
            <a:off x="948995" y="260648"/>
            <a:ext cx="6993461" cy="1544617"/>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en-GB" sz="3400" dirty="0" smtClean="0"/>
              <a:t>Research Design / Strategies of Inquiry </a:t>
            </a:r>
            <a:endParaRPr lang="en-GB" sz="3400" dirty="0"/>
          </a:p>
        </p:txBody>
      </p:sp>
      <p:sp>
        <p:nvSpPr>
          <p:cNvPr id="3" name="Dalfan Cynnwys 5"/>
          <p:cNvSpPr txBox="1">
            <a:spLocks/>
          </p:cNvSpPr>
          <p:nvPr/>
        </p:nvSpPr>
        <p:spPr>
          <a:xfrm>
            <a:off x="374148" y="1881162"/>
            <a:ext cx="4050188" cy="4202982"/>
          </a:xfrm>
          <a:prstGeom prst="rect">
            <a:avLst/>
          </a:prstGeom>
        </p:spPr>
        <p:txBody>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dirty="0" smtClean="0">
                <a:solidFill>
                  <a:schemeClr val="accent1">
                    <a:lumMod val="75000"/>
                  </a:schemeClr>
                </a:solidFill>
              </a:rPr>
              <a:t>Case Study </a:t>
            </a:r>
          </a:p>
          <a:p>
            <a:r>
              <a:rPr lang="en-GB" sz="2000" dirty="0" smtClean="0">
                <a:solidFill>
                  <a:schemeClr val="accent1">
                    <a:lumMod val="75000"/>
                  </a:schemeClr>
                </a:solidFill>
              </a:rPr>
              <a:t>Ethnography </a:t>
            </a:r>
          </a:p>
          <a:p>
            <a:r>
              <a:rPr lang="en-GB" sz="2000" dirty="0" smtClean="0">
                <a:solidFill>
                  <a:schemeClr val="accent1">
                    <a:lumMod val="75000"/>
                  </a:schemeClr>
                </a:solidFill>
              </a:rPr>
              <a:t>Phenomenology </a:t>
            </a:r>
          </a:p>
          <a:p>
            <a:r>
              <a:rPr lang="en-GB" sz="2000" dirty="0" smtClean="0">
                <a:solidFill>
                  <a:schemeClr val="accent1">
                    <a:lumMod val="75000"/>
                  </a:schemeClr>
                </a:solidFill>
              </a:rPr>
              <a:t>Grounded Theory </a:t>
            </a:r>
          </a:p>
          <a:p>
            <a:r>
              <a:rPr lang="en-GB" sz="2000" dirty="0" smtClean="0"/>
              <a:t>Life History </a:t>
            </a:r>
          </a:p>
          <a:p>
            <a:r>
              <a:rPr lang="en-GB" sz="2000" dirty="0" smtClean="0"/>
              <a:t>Historical Methods </a:t>
            </a:r>
          </a:p>
          <a:p>
            <a:r>
              <a:rPr lang="en-GB" sz="2000" dirty="0" smtClean="0"/>
              <a:t>Clinical Research </a:t>
            </a:r>
          </a:p>
          <a:p>
            <a:r>
              <a:rPr lang="en-GB" sz="2000" b="1" u="sng" dirty="0" smtClean="0">
                <a:solidFill>
                  <a:srgbClr val="FF0000"/>
                </a:solidFill>
              </a:rPr>
              <a:t>Action and applied research </a:t>
            </a:r>
          </a:p>
          <a:p>
            <a:r>
              <a:rPr lang="en-GB" sz="2000" b="1" u="sng" dirty="0" smtClean="0">
                <a:solidFill>
                  <a:srgbClr val="FF0000"/>
                </a:solidFill>
              </a:rPr>
              <a:t>Participatory research </a:t>
            </a:r>
          </a:p>
          <a:p>
            <a:endParaRPr lang="en-GB" dirty="0"/>
          </a:p>
        </p:txBody>
      </p:sp>
      <p:sp>
        <p:nvSpPr>
          <p:cNvPr id="4" name="Text Placeholder 9"/>
          <p:cNvSpPr txBox="1">
            <a:spLocks/>
          </p:cNvSpPr>
          <p:nvPr/>
        </p:nvSpPr>
        <p:spPr>
          <a:xfrm>
            <a:off x="184610" y="1352837"/>
            <a:ext cx="4040188" cy="6397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800" dirty="0" smtClean="0"/>
              <a:t>Qualitative Examples </a:t>
            </a:r>
            <a:endParaRPr lang="en-GB" sz="2800" dirty="0"/>
          </a:p>
        </p:txBody>
      </p:sp>
      <p:sp>
        <p:nvSpPr>
          <p:cNvPr id="5" name="Content Placeholder 2"/>
          <p:cNvSpPr txBox="1">
            <a:spLocks/>
          </p:cNvSpPr>
          <p:nvPr/>
        </p:nvSpPr>
        <p:spPr>
          <a:xfrm>
            <a:off x="4644008" y="2132856"/>
            <a:ext cx="4040188" cy="3951288"/>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dirty="0" smtClean="0"/>
              <a:t>Surveys: requires large sample sizes for statistical analysis </a:t>
            </a:r>
          </a:p>
          <a:p>
            <a:r>
              <a:rPr lang="en-GB" sz="2000" dirty="0" smtClean="0"/>
              <a:t>Experimental designs : requires a control group </a:t>
            </a:r>
          </a:p>
          <a:p>
            <a:endParaRPr lang="en-GB" dirty="0"/>
          </a:p>
        </p:txBody>
      </p:sp>
      <p:sp>
        <p:nvSpPr>
          <p:cNvPr id="6" name="Text Placeholder 10"/>
          <p:cNvSpPr txBox="1">
            <a:spLocks/>
          </p:cNvSpPr>
          <p:nvPr/>
        </p:nvSpPr>
        <p:spPr>
          <a:xfrm>
            <a:off x="4862683" y="1354736"/>
            <a:ext cx="4041775" cy="6397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800" dirty="0" smtClean="0"/>
              <a:t>Quantitative Examples </a:t>
            </a:r>
            <a:endParaRPr lang="en-GB" sz="2800" dirty="0"/>
          </a:p>
        </p:txBody>
      </p:sp>
    </p:spTree>
    <p:extLst>
      <p:ext uri="{BB962C8B-B14F-4D97-AF65-F5344CB8AC3E}">
        <p14:creationId xmlns:p14="http://schemas.microsoft.com/office/powerpoint/2010/main" val="447912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03648" y="1052737"/>
            <a:ext cx="5454352" cy="1200329"/>
          </a:xfrm>
          <a:prstGeom prst="rect">
            <a:avLst/>
          </a:prstGeom>
        </p:spPr>
        <p:txBody>
          <a:bodyPr wrap="square">
            <a:spAutoFit/>
          </a:bodyPr>
          <a:lstStyle/>
          <a:p>
            <a:endParaRPr lang="en-GB" dirty="0" smtClean="0">
              <a:hlinkClick r:id="rId2"/>
            </a:endParaRPr>
          </a:p>
          <a:p>
            <a:endParaRPr lang="en-GB" dirty="0">
              <a:hlinkClick r:id="rId2"/>
            </a:endParaRPr>
          </a:p>
          <a:p>
            <a:endParaRPr lang="en-GB" dirty="0" smtClean="0"/>
          </a:p>
          <a:p>
            <a:endParaRPr lang="en-GB" dirty="0" smtClean="0"/>
          </a:p>
        </p:txBody>
      </p:sp>
      <p:sp>
        <p:nvSpPr>
          <p:cNvPr id="3" name="Title 2"/>
          <p:cNvSpPr>
            <a:spLocks noGrp="1"/>
          </p:cNvSpPr>
          <p:nvPr>
            <p:ph type="title"/>
          </p:nvPr>
        </p:nvSpPr>
        <p:spPr/>
        <p:txBody>
          <a:bodyPr/>
          <a:lstStyle/>
          <a:p>
            <a:endParaRPr lang="en-GB"/>
          </a:p>
        </p:txBody>
      </p:sp>
      <p:sp>
        <p:nvSpPr>
          <p:cNvPr id="4" name="Content Placeholder 3"/>
          <p:cNvSpPr>
            <a:spLocks noGrp="1"/>
          </p:cNvSpPr>
          <p:nvPr>
            <p:ph idx="1"/>
          </p:nvPr>
        </p:nvSpPr>
        <p:spPr/>
        <p:txBody>
          <a:bodyPr>
            <a:normAutofit fontScale="92500" lnSpcReduction="20000"/>
          </a:bodyPr>
          <a:lstStyle/>
          <a:p>
            <a:r>
              <a:rPr lang="en-GB" dirty="0">
                <a:hlinkClick r:id="rId3"/>
              </a:rPr>
              <a:t>http://</a:t>
            </a:r>
            <a:r>
              <a:rPr lang="en-GB" dirty="0" smtClean="0">
                <a:hlinkClick r:id="rId3"/>
              </a:rPr>
              <a:t>study.com/academy/lesson/phenomenological-design-definition-advantages-limitations.html</a:t>
            </a:r>
            <a:r>
              <a:rPr lang="en-GB" dirty="0" smtClean="0"/>
              <a:t> </a:t>
            </a:r>
          </a:p>
          <a:p>
            <a:r>
              <a:rPr lang="en-GB" dirty="0">
                <a:hlinkClick r:id="rId4"/>
              </a:rPr>
              <a:t>http://participatesdgs.org/2014/01/09/work-with-us-community-driven-research-inspiring-change</a:t>
            </a:r>
            <a:r>
              <a:rPr lang="en-GB" dirty="0" smtClean="0">
                <a:hlinkClick r:id="rId4"/>
              </a:rPr>
              <a:t>/</a:t>
            </a:r>
            <a:endParaRPr lang="en-GB" dirty="0" smtClean="0"/>
          </a:p>
          <a:p>
            <a:endParaRPr lang="en-GB" dirty="0"/>
          </a:p>
          <a:p>
            <a:r>
              <a:rPr lang="en-GB" dirty="0" smtClean="0"/>
              <a:t>Review and discus in your groups the different types of research designs…</a:t>
            </a:r>
            <a:endParaRPr lang="en-GB" dirty="0"/>
          </a:p>
        </p:txBody>
      </p:sp>
    </p:spTree>
    <p:extLst>
      <p:ext uri="{BB962C8B-B14F-4D97-AF65-F5344CB8AC3E}">
        <p14:creationId xmlns:p14="http://schemas.microsoft.com/office/powerpoint/2010/main" val="37157624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
            </a:r>
            <a:br>
              <a:rPr lang="en-GB" b="1" dirty="0" smtClean="0"/>
            </a:br>
            <a:r>
              <a:rPr lang="en-GB" dirty="0"/>
              <a:t>Research Design / Strategies of inquiry </a:t>
            </a:r>
            <a:br>
              <a:rPr lang="en-GB" dirty="0"/>
            </a:br>
            <a:r>
              <a:rPr lang="en-GB" b="1" dirty="0"/>
              <a:t/>
            </a:r>
            <a:br>
              <a:rPr lang="en-GB" b="1" dirty="0"/>
            </a:br>
            <a:endParaRPr lang="en-GB" dirty="0"/>
          </a:p>
        </p:txBody>
      </p:sp>
      <p:sp>
        <p:nvSpPr>
          <p:cNvPr id="5" name="Content Placeholder 4"/>
          <p:cNvSpPr>
            <a:spLocks noGrp="1"/>
          </p:cNvSpPr>
          <p:nvPr>
            <p:ph sz="half" idx="1"/>
          </p:nvPr>
        </p:nvSpPr>
        <p:spPr>
          <a:xfrm>
            <a:off x="611560" y="1417068"/>
            <a:ext cx="4032448" cy="5120640"/>
          </a:xfrm>
        </p:spPr>
        <p:txBody>
          <a:bodyPr>
            <a:normAutofit fontScale="92500" lnSpcReduction="20000"/>
          </a:bodyPr>
          <a:lstStyle/>
          <a:p>
            <a:r>
              <a:rPr lang="en-GB" dirty="0" smtClean="0"/>
              <a:t>Mixed Methodology: </a:t>
            </a:r>
          </a:p>
          <a:p>
            <a:pPr marL="971550" lvl="1" indent="-514350">
              <a:buFont typeface="+mj-lt"/>
              <a:buAutoNum type="romanLcPeriod"/>
            </a:pPr>
            <a:r>
              <a:rPr lang="en-GB" dirty="0" smtClean="0"/>
              <a:t>Convergent parallel designs </a:t>
            </a:r>
          </a:p>
          <a:p>
            <a:pPr marL="971550" lvl="1" indent="-514350">
              <a:buFont typeface="+mj-lt"/>
              <a:buAutoNum type="romanLcPeriod"/>
            </a:pPr>
            <a:r>
              <a:rPr lang="en-GB" dirty="0" smtClean="0"/>
              <a:t>Explanatory sequential </a:t>
            </a:r>
          </a:p>
          <a:p>
            <a:pPr marL="971550" lvl="1" indent="-514350">
              <a:buFont typeface="+mj-lt"/>
              <a:buAutoNum type="romanLcPeriod"/>
            </a:pPr>
            <a:r>
              <a:rPr lang="en-GB" dirty="0" smtClean="0"/>
              <a:t>Exploratory sequential </a:t>
            </a:r>
          </a:p>
          <a:p>
            <a:pPr marL="971550" lvl="1" indent="-514350">
              <a:buFont typeface="+mj-lt"/>
              <a:buAutoNum type="romanLcPeriod"/>
            </a:pPr>
            <a:r>
              <a:rPr lang="en-GB" dirty="0" smtClean="0"/>
              <a:t>Transformative embedded or multi purpose </a:t>
            </a:r>
            <a:endParaRPr lang="en-GB" dirty="0"/>
          </a:p>
        </p:txBody>
      </p:sp>
      <p:sp>
        <p:nvSpPr>
          <p:cNvPr id="6" name="Content Placeholder 5"/>
          <p:cNvSpPr>
            <a:spLocks noGrp="1"/>
          </p:cNvSpPr>
          <p:nvPr>
            <p:ph sz="half" idx="2"/>
          </p:nvPr>
        </p:nvSpPr>
        <p:spPr>
          <a:xfrm>
            <a:off x="5004048" y="1052736"/>
            <a:ext cx="4038600" cy="3989040"/>
          </a:xfrm>
        </p:spPr>
        <p:txBody>
          <a:bodyPr>
            <a:normAutofit fontScale="92500" lnSpcReduction="20000"/>
          </a:bodyPr>
          <a:lstStyle/>
          <a:p>
            <a:endParaRPr lang="en-GB" dirty="0" smtClean="0"/>
          </a:p>
          <a:p>
            <a:pPr marL="971550" lvl="1" indent="-514350">
              <a:buFont typeface="+mj-lt"/>
              <a:buAutoNum type="romanLcPeriod"/>
            </a:pPr>
            <a:r>
              <a:rPr lang="en-GB" dirty="0" smtClean="0"/>
              <a:t>Merges quantitative and qualitative data </a:t>
            </a:r>
          </a:p>
          <a:p>
            <a:pPr marL="971550" lvl="1" indent="-514350">
              <a:buFont typeface="+mj-lt"/>
              <a:buAutoNum type="romanLcPeriod"/>
            </a:pPr>
            <a:r>
              <a:rPr lang="en-GB" dirty="0" smtClean="0"/>
              <a:t>First conducts quantitative research , fills in the detail with qualitative </a:t>
            </a:r>
          </a:p>
          <a:p>
            <a:pPr marL="971550" lvl="1" indent="-514350">
              <a:buFont typeface="+mj-lt"/>
              <a:buAutoNum type="romanLcPeriod"/>
            </a:pPr>
            <a:r>
              <a:rPr lang="en-GB" dirty="0" smtClean="0"/>
              <a:t>Reverse to explanatory </a:t>
            </a:r>
          </a:p>
          <a:p>
            <a:pPr marL="971550" lvl="1" indent="-514350">
              <a:buFont typeface="+mj-lt"/>
              <a:buAutoNum type="romanLcPeriod"/>
            </a:pPr>
            <a:r>
              <a:rPr lang="en-GB" dirty="0" smtClean="0"/>
              <a:t>Involves utilising a theoretical perspective, both data is used to build on each other. </a:t>
            </a:r>
            <a:endParaRPr lang="en-GB" dirty="0"/>
          </a:p>
        </p:txBody>
      </p:sp>
    </p:spTree>
    <p:extLst>
      <p:ext uri="{BB962C8B-B14F-4D97-AF65-F5344CB8AC3E}">
        <p14:creationId xmlns:p14="http://schemas.microsoft.com/office/powerpoint/2010/main" val="110774736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914400" y="260350"/>
            <a:ext cx="8229600" cy="1143000"/>
          </a:xfrm>
        </p:spPr>
        <p:txBody>
          <a:bodyPr>
            <a:normAutofit fontScale="90000"/>
          </a:bodyPr>
          <a:lstStyle/>
          <a:p>
            <a:r>
              <a:rPr lang="en-GB" altLang="en-US" dirty="0"/>
              <a:t>Research Design Key Principles </a:t>
            </a:r>
            <a:br>
              <a:rPr lang="en-GB" altLang="en-US" dirty="0"/>
            </a:br>
            <a:endParaRPr lang="en-GB" i="1" dirty="0"/>
          </a:p>
        </p:txBody>
      </p:sp>
      <p:sp>
        <p:nvSpPr>
          <p:cNvPr id="4" name="Text Placeholder 4"/>
          <p:cNvSpPr txBox="1">
            <a:spLocks/>
          </p:cNvSpPr>
          <p:nvPr/>
        </p:nvSpPr>
        <p:spPr>
          <a:xfrm>
            <a:off x="395536" y="1138108"/>
            <a:ext cx="4040188" cy="6397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dirty="0" smtClean="0"/>
              <a:t> </a:t>
            </a:r>
            <a:r>
              <a:rPr lang="en-GB" altLang="en-US" b="1" dirty="0" smtClean="0"/>
              <a:t>Paradigm</a:t>
            </a:r>
          </a:p>
        </p:txBody>
      </p:sp>
      <p:sp>
        <p:nvSpPr>
          <p:cNvPr id="5" name="Content Placeholder 5"/>
          <p:cNvSpPr txBox="1">
            <a:spLocks/>
          </p:cNvSpPr>
          <p:nvPr/>
        </p:nvSpPr>
        <p:spPr>
          <a:xfrm>
            <a:off x="395536" y="1988840"/>
            <a:ext cx="4040187" cy="3951287"/>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mj-lt"/>
              <a:buAutoNum type="arabicPeriod"/>
            </a:pPr>
            <a:r>
              <a:rPr lang="en-GB" altLang="en-US" sz="2800" dirty="0" smtClean="0"/>
              <a:t>Ontology </a:t>
            </a:r>
          </a:p>
          <a:p>
            <a:pPr marL="514350" indent="-514350">
              <a:buFont typeface="+mj-lt"/>
              <a:buAutoNum type="arabicPeriod"/>
            </a:pPr>
            <a:endParaRPr lang="en-GB" altLang="en-US" sz="2800" dirty="0" smtClean="0"/>
          </a:p>
          <a:p>
            <a:pPr marL="514350" indent="-514350">
              <a:buFont typeface="+mj-lt"/>
              <a:buAutoNum type="arabicPeriod"/>
            </a:pPr>
            <a:r>
              <a:rPr lang="en-GB" altLang="en-US" sz="2800" dirty="0" smtClean="0"/>
              <a:t>Epistemology </a:t>
            </a:r>
          </a:p>
          <a:p>
            <a:pPr marL="514350" indent="-514350">
              <a:buFont typeface="+mj-lt"/>
              <a:buAutoNum type="arabicPeriod"/>
            </a:pPr>
            <a:endParaRPr lang="en-GB" altLang="en-US" sz="2800" dirty="0" smtClean="0"/>
          </a:p>
          <a:p>
            <a:pPr marL="514350" indent="-514350">
              <a:buFont typeface="+mj-lt"/>
              <a:buAutoNum type="arabicPeriod"/>
            </a:pPr>
            <a:r>
              <a:rPr lang="en-GB" altLang="en-US" sz="2800" dirty="0" smtClean="0"/>
              <a:t>Logic </a:t>
            </a:r>
          </a:p>
          <a:p>
            <a:pPr marL="514350" indent="-514350">
              <a:buFont typeface="+mj-lt"/>
              <a:buAutoNum type="arabicPeriod"/>
            </a:pPr>
            <a:endParaRPr lang="en-GB" altLang="en-US" sz="2800" dirty="0" smtClean="0"/>
          </a:p>
          <a:p>
            <a:pPr marL="514350" indent="-514350">
              <a:buFont typeface="+mj-lt"/>
              <a:buAutoNum type="arabicPeriod"/>
            </a:pPr>
            <a:r>
              <a:rPr lang="en-GB" altLang="en-US" sz="2800" dirty="0" smtClean="0"/>
              <a:t>Teleology </a:t>
            </a:r>
          </a:p>
        </p:txBody>
      </p:sp>
      <p:sp>
        <p:nvSpPr>
          <p:cNvPr id="6" name="Text Placeholder 6"/>
          <p:cNvSpPr txBox="1">
            <a:spLocks/>
          </p:cNvSpPr>
          <p:nvPr/>
        </p:nvSpPr>
        <p:spPr>
          <a:xfrm>
            <a:off x="4622155" y="989038"/>
            <a:ext cx="4041775" cy="6397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1800" b="1" dirty="0" smtClean="0"/>
              <a:t>Consider the questions below from your own perspective:</a:t>
            </a:r>
          </a:p>
        </p:txBody>
      </p:sp>
      <p:sp>
        <p:nvSpPr>
          <p:cNvPr id="7" name="Content Placeholder 7"/>
          <p:cNvSpPr txBox="1">
            <a:spLocks/>
          </p:cNvSpPr>
          <p:nvPr/>
        </p:nvSpPr>
        <p:spPr>
          <a:xfrm>
            <a:off x="4608893" y="1628800"/>
            <a:ext cx="4041775" cy="4176464"/>
          </a:xfrm>
          <a:prstGeom prst="rect">
            <a:avLst/>
          </a:prstGeom>
          <a:solidFill>
            <a:schemeClr val="accent2"/>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dirty="0" smtClean="0"/>
              <a:t>What counts as evidence ?</a:t>
            </a:r>
          </a:p>
          <a:p>
            <a:pPr marL="0" indent="0">
              <a:buNone/>
            </a:pPr>
            <a:endParaRPr lang="en-GB" altLang="en-US" sz="2400" dirty="0" smtClean="0"/>
          </a:p>
          <a:p>
            <a:pPr marL="0" indent="0">
              <a:buNone/>
            </a:pPr>
            <a:r>
              <a:rPr lang="en-GB" altLang="en-US" sz="2400" dirty="0" smtClean="0"/>
              <a:t>What is the relationship between the knower and the known?</a:t>
            </a:r>
          </a:p>
          <a:p>
            <a:pPr marL="0" indent="0">
              <a:buNone/>
            </a:pPr>
            <a:endParaRPr lang="en-GB" altLang="en-US" sz="2400" dirty="0" smtClean="0"/>
          </a:p>
          <a:p>
            <a:pPr marL="0" indent="0">
              <a:buNone/>
            </a:pPr>
            <a:r>
              <a:rPr lang="en-GB" altLang="en-US" sz="2400" dirty="0" smtClean="0"/>
              <a:t>Are casual links between bits of information possible?</a:t>
            </a:r>
          </a:p>
          <a:p>
            <a:pPr marL="0" indent="0">
              <a:buNone/>
            </a:pPr>
            <a:endParaRPr lang="en-GB" altLang="en-US" sz="2400" dirty="0"/>
          </a:p>
          <a:p>
            <a:pPr marL="0" indent="0">
              <a:buNone/>
            </a:pPr>
            <a:r>
              <a:rPr lang="en-GB" altLang="en-US" sz="2400" dirty="0" smtClean="0"/>
              <a:t>What is research for? </a:t>
            </a:r>
          </a:p>
          <a:p>
            <a:pPr marL="0" indent="0">
              <a:buNone/>
            </a:pPr>
            <a:endParaRPr lang="en-GB" altLang="en-US" dirty="0" smtClean="0"/>
          </a:p>
          <a:p>
            <a:endParaRPr lang="en-GB" altLang="en-US" dirty="0" smtClean="0"/>
          </a:p>
        </p:txBody>
      </p:sp>
      <p:sp>
        <p:nvSpPr>
          <p:cNvPr id="8" name="Right Arrow 7"/>
          <p:cNvSpPr/>
          <p:nvPr/>
        </p:nvSpPr>
        <p:spPr>
          <a:xfrm>
            <a:off x="3275855" y="2063692"/>
            <a:ext cx="1159868"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ight Arrow 8"/>
          <p:cNvSpPr/>
          <p:nvPr/>
        </p:nvSpPr>
        <p:spPr>
          <a:xfrm>
            <a:off x="3347864" y="3212976"/>
            <a:ext cx="1087860"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ight Arrow 9"/>
          <p:cNvSpPr/>
          <p:nvPr/>
        </p:nvSpPr>
        <p:spPr>
          <a:xfrm>
            <a:off x="3347864" y="4293096"/>
            <a:ext cx="1087859"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ight Arrow 10"/>
          <p:cNvSpPr/>
          <p:nvPr/>
        </p:nvSpPr>
        <p:spPr>
          <a:xfrm>
            <a:off x="3491880" y="5301208"/>
            <a:ext cx="943843" cy="2788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651437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5"/>
          <p:cNvSpPr txBox="1">
            <a:spLocks/>
          </p:cNvSpPr>
          <p:nvPr/>
        </p:nvSpPr>
        <p:spPr>
          <a:xfrm>
            <a:off x="685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Quantitative :</a:t>
            </a:r>
            <a:endParaRPr lang="en-GB" altLang="en-US" dirty="0" smtClean="0"/>
          </a:p>
        </p:txBody>
      </p:sp>
      <p:sp>
        <p:nvSpPr>
          <p:cNvPr id="5" name="Content Placeholder 16"/>
          <p:cNvSpPr txBox="1">
            <a:spLocks/>
          </p:cNvSpPr>
          <p:nvPr/>
        </p:nvSpPr>
        <p:spPr>
          <a:xfrm>
            <a:off x="685800" y="1981200"/>
            <a:ext cx="38100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Tx/>
              <a:buNone/>
              <a:defRPr/>
            </a:pPr>
            <a:r>
              <a:rPr lang="en-GB" altLang="en-US" b="1" dirty="0" smtClean="0"/>
              <a:t>Validity: </a:t>
            </a:r>
            <a:r>
              <a:rPr lang="en-GB" dirty="0" smtClean="0"/>
              <a:t>The degree to which research outcomes are valid/ true</a:t>
            </a:r>
          </a:p>
          <a:p>
            <a:pPr>
              <a:defRPr/>
            </a:pPr>
            <a:endParaRPr lang="en-GB" altLang="en-US" dirty="0" smtClean="0"/>
          </a:p>
          <a:p>
            <a:pPr>
              <a:defRPr/>
            </a:pPr>
            <a:endParaRPr lang="en-GB" altLang="en-US" dirty="0" smtClean="0"/>
          </a:p>
        </p:txBody>
      </p:sp>
      <p:sp>
        <p:nvSpPr>
          <p:cNvPr id="6" name="Content Placeholder 4"/>
          <p:cNvSpPr txBox="1">
            <a:spLocks/>
          </p:cNvSpPr>
          <p:nvPr/>
        </p:nvSpPr>
        <p:spPr>
          <a:xfrm>
            <a:off x="4643438" y="1556792"/>
            <a:ext cx="3810000" cy="4114800"/>
          </a:xfrm>
          <a:prstGeom prst="rect">
            <a:avLst/>
          </a:prstGeom>
          <a:solidFill>
            <a:schemeClr val="accent2"/>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1800" dirty="0" err="1" smtClean="0"/>
              <a:t>Eg</a:t>
            </a:r>
            <a:r>
              <a:rPr lang="en-GB" altLang="en-US" sz="1800" dirty="0" smtClean="0"/>
              <a:t>:  Is a particular measure a valid reflection of the concept? (measurement validity)</a:t>
            </a:r>
          </a:p>
          <a:p>
            <a:r>
              <a:rPr lang="en-GB" altLang="en-US" sz="1800" dirty="0" err="1" smtClean="0"/>
              <a:t>Eg</a:t>
            </a:r>
            <a:r>
              <a:rPr lang="en-GB" altLang="en-US" sz="1800" dirty="0" smtClean="0"/>
              <a:t>. Are the outcomes </a:t>
            </a:r>
            <a:r>
              <a:rPr lang="en-GB" altLang="en-US" sz="1800" b="1" dirty="0" err="1" smtClean="0">
                <a:solidFill>
                  <a:schemeClr val="accent1"/>
                </a:solidFill>
              </a:rPr>
              <a:t>generalisable</a:t>
            </a:r>
            <a:r>
              <a:rPr lang="en-GB" altLang="en-US" sz="1800" dirty="0" smtClean="0"/>
              <a:t>, </a:t>
            </a:r>
            <a:r>
              <a:rPr lang="en-GB" altLang="en-US" sz="1800" dirty="0" err="1" smtClean="0"/>
              <a:t>ie</a:t>
            </a:r>
            <a:r>
              <a:rPr lang="en-GB" altLang="en-US" sz="1800" dirty="0" smtClean="0"/>
              <a:t>. applicable to a wider population? (external validity)</a:t>
            </a:r>
          </a:p>
          <a:p>
            <a:r>
              <a:rPr lang="en-GB" altLang="en-US" sz="1800" dirty="0" err="1" smtClean="0"/>
              <a:t>Eg</a:t>
            </a:r>
            <a:r>
              <a:rPr lang="en-GB" altLang="en-US" sz="1800" dirty="0" smtClean="0"/>
              <a:t>. Is the relationship between variables valid? (internal validity)</a:t>
            </a:r>
          </a:p>
          <a:p>
            <a:r>
              <a:rPr lang="en-GB" altLang="en-US" sz="1800" dirty="0" err="1" smtClean="0"/>
              <a:t>Eg</a:t>
            </a:r>
            <a:r>
              <a:rPr lang="en-GB" altLang="en-US" sz="1800" dirty="0" smtClean="0"/>
              <a:t>. Are the outcomes realistic in terms of normal social settings? (ecological validity)</a:t>
            </a:r>
            <a:endParaRPr lang="en-US" altLang="en-US" sz="1800" dirty="0" smtClean="0"/>
          </a:p>
          <a:p>
            <a:endParaRPr lang="en-GB" altLang="en-US" dirty="0" smtClean="0"/>
          </a:p>
        </p:txBody>
      </p:sp>
    </p:spTree>
    <p:extLst>
      <p:ext uri="{BB962C8B-B14F-4D97-AF65-F5344CB8AC3E}">
        <p14:creationId xmlns:p14="http://schemas.microsoft.com/office/powerpoint/2010/main" val="62048741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55576" y="54868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Quantitative :</a:t>
            </a:r>
          </a:p>
        </p:txBody>
      </p:sp>
      <p:sp>
        <p:nvSpPr>
          <p:cNvPr id="3" name="Content Placeholder 2"/>
          <p:cNvSpPr txBox="1">
            <a:spLocks/>
          </p:cNvSpPr>
          <p:nvPr/>
        </p:nvSpPr>
        <p:spPr>
          <a:xfrm>
            <a:off x="685800" y="1981200"/>
            <a:ext cx="38100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mtClean="0"/>
              <a:t>Reliability:</a:t>
            </a:r>
          </a:p>
          <a:p>
            <a:pPr lvl="1"/>
            <a:r>
              <a:rPr lang="en-GB" altLang="en-US" smtClean="0"/>
              <a:t> The degree to which research outcomes are repeatable, and do not fluctuate.</a:t>
            </a:r>
            <a:endParaRPr lang="en-US" altLang="en-US" smtClean="0"/>
          </a:p>
          <a:p>
            <a:endParaRPr lang="en-GB" altLang="en-US" smtClean="0"/>
          </a:p>
        </p:txBody>
      </p:sp>
      <p:sp>
        <p:nvSpPr>
          <p:cNvPr id="4" name="Content Placeholder 3"/>
          <p:cNvSpPr txBox="1">
            <a:spLocks/>
          </p:cNvSpPr>
          <p:nvPr/>
        </p:nvSpPr>
        <p:spPr>
          <a:xfrm>
            <a:off x="4619379" y="1556792"/>
            <a:ext cx="3810000" cy="4114800"/>
          </a:xfrm>
          <a:prstGeom prst="rect">
            <a:avLst/>
          </a:prstGeom>
          <a:solidFill>
            <a:schemeClr val="accent2"/>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800" dirty="0" smtClean="0"/>
              <a:t>Can you replicate the exact experiment and get the same result?</a:t>
            </a:r>
          </a:p>
          <a:p>
            <a:r>
              <a:rPr lang="en-GB" altLang="en-US" sz="2800" dirty="0" smtClean="0"/>
              <a:t>Can the outcomes be attributable in other contexts?  </a:t>
            </a:r>
          </a:p>
        </p:txBody>
      </p:sp>
    </p:spTree>
    <p:extLst>
      <p:ext uri="{BB962C8B-B14F-4D97-AF65-F5344CB8AC3E}">
        <p14:creationId xmlns:p14="http://schemas.microsoft.com/office/powerpoint/2010/main" val="294386193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5"/>
          <p:cNvSpPr txBox="1">
            <a:spLocks/>
          </p:cNvSpPr>
          <p:nvPr/>
        </p:nvSpPr>
        <p:spPr>
          <a:xfrm>
            <a:off x="685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Quantitative :</a:t>
            </a:r>
          </a:p>
        </p:txBody>
      </p:sp>
      <p:sp>
        <p:nvSpPr>
          <p:cNvPr id="3" name="Content Placeholder 4"/>
          <p:cNvSpPr txBox="1">
            <a:spLocks/>
          </p:cNvSpPr>
          <p:nvPr/>
        </p:nvSpPr>
        <p:spPr>
          <a:xfrm>
            <a:off x="611188" y="1844675"/>
            <a:ext cx="7772400" cy="2746375"/>
          </a:xfrm>
          <a:prstGeom prst="flowChartProces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marL="0" indent="0" algn="ctr">
              <a:buFontTx/>
              <a:buNone/>
              <a:defRPr/>
            </a:pPr>
            <a:r>
              <a:rPr lang="en-GB" sz="2000" dirty="0" smtClean="0">
                <a:solidFill>
                  <a:schemeClr val="tx1"/>
                </a:solidFill>
              </a:rPr>
              <a:t>Discuss:</a:t>
            </a:r>
          </a:p>
          <a:p>
            <a:pPr marL="0" indent="0" algn="ctr">
              <a:buFontTx/>
              <a:buNone/>
              <a:defRPr/>
            </a:pPr>
            <a:endParaRPr lang="en-GB" sz="2000" dirty="0" smtClean="0">
              <a:solidFill>
                <a:schemeClr val="tx1"/>
              </a:solidFill>
            </a:endParaRPr>
          </a:p>
          <a:p>
            <a:pPr marL="0" indent="0" algn="ctr">
              <a:buFontTx/>
              <a:buNone/>
              <a:defRPr/>
            </a:pPr>
            <a:r>
              <a:rPr lang="en-GB" sz="2000" dirty="0" smtClean="0">
                <a:solidFill>
                  <a:schemeClr val="tx1"/>
                </a:solidFill>
              </a:rPr>
              <a:t>If a child’s IQ is measured on four consecutive days, and found to </a:t>
            </a:r>
          </a:p>
          <a:p>
            <a:pPr marL="0" indent="0" algn="ctr">
              <a:buFontTx/>
              <a:buNone/>
              <a:defRPr/>
            </a:pPr>
            <a:r>
              <a:rPr lang="en-GB" sz="2000" dirty="0" smtClean="0">
                <a:solidFill>
                  <a:schemeClr val="tx1"/>
                </a:solidFill>
              </a:rPr>
              <a:t>have a different values, is this a reliable index of intelligence?</a:t>
            </a:r>
          </a:p>
          <a:p>
            <a:pPr marL="0" indent="0" algn="ctr">
              <a:buFontTx/>
              <a:buNone/>
              <a:defRPr/>
            </a:pPr>
            <a:endParaRPr lang="en-GB" sz="2000" dirty="0" smtClean="0">
              <a:solidFill>
                <a:schemeClr val="tx1"/>
              </a:solidFill>
            </a:endParaRPr>
          </a:p>
          <a:p>
            <a:pPr marL="0" indent="0" algn="ctr">
              <a:buFontTx/>
              <a:buNone/>
              <a:defRPr/>
            </a:pPr>
            <a:r>
              <a:rPr lang="en-GB" sz="2000" dirty="0" smtClean="0">
                <a:solidFill>
                  <a:schemeClr val="tx1"/>
                </a:solidFill>
              </a:rPr>
              <a:t>Do you think that IQ is a valid measurement of intelligence anyway?</a:t>
            </a:r>
            <a:endParaRPr lang="en-US" sz="2000" dirty="0">
              <a:solidFill>
                <a:schemeClr val="tx1"/>
              </a:solidFill>
            </a:endParaRPr>
          </a:p>
        </p:txBody>
      </p:sp>
    </p:spTree>
    <p:extLst>
      <p:ext uri="{BB962C8B-B14F-4D97-AF65-F5344CB8AC3E}">
        <p14:creationId xmlns:p14="http://schemas.microsoft.com/office/powerpoint/2010/main" val="192748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85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Qualitative: </a:t>
            </a:r>
          </a:p>
        </p:txBody>
      </p:sp>
      <p:sp>
        <p:nvSpPr>
          <p:cNvPr id="3" name="Content Placeholder 2"/>
          <p:cNvSpPr txBox="1">
            <a:spLocks/>
          </p:cNvSpPr>
          <p:nvPr/>
        </p:nvSpPr>
        <p:spPr>
          <a:xfrm>
            <a:off x="685800" y="1981200"/>
            <a:ext cx="38100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mtClean="0"/>
              <a:t>Trustworthiness : </a:t>
            </a:r>
          </a:p>
          <a:p>
            <a:endParaRPr lang="en-GB" altLang="en-US" smtClean="0"/>
          </a:p>
          <a:p>
            <a:endParaRPr lang="en-GB" altLang="en-US" smtClean="0"/>
          </a:p>
        </p:txBody>
      </p:sp>
      <p:sp>
        <p:nvSpPr>
          <p:cNvPr id="4" name="Content Placeholder 3"/>
          <p:cNvSpPr txBox="1">
            <a:spLocks/>
          </p:cNvSpPr>
          <p:nvPr/>
        </p:nvSpPr>
        <p:spPr>
          <a:xfrm>
            <a:off x="4648200" y="1981200"/>
            <a:ext cx="3810000" cy="3608040"/>
          </a:xfrm>
          <a:prstGeom prst="rect">
            <a:avLst/>
          </a:prstGeom>
          <a:solidFill>
            <a:schemeClr val="accent2"/>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smtClean="0"/>
              <a:t>Audit Trails</a:t>
            </a:r>
          </a:p>
          <a:p>
            <a:r>
              <a:rPr lang="en-GB" altLang="en-US" dirty="0" smtClean="0"/>
              <a:t>Authenticity,</a:t>
            </a:r>
          </a:p>
          <a:p>
            <a:r>
              <a:rPr lang="en-GB" altLang="en-US" dirty="0"/>
              <a:t>P</a:t>
            </a:r>
            <a:r>
              <a:rPr lang="en-GB" altLang="en-US" dirty="0" smtClean="0"/>
              <a:t>ersonal integrity,</a:t>
            </a:r>
          </a:p>
          <a:p>
            <a:r>
              <a:rPr lang="en-GB" altLang="en-US" dirty="0" smtClean="0"/>
              <a:t>Member checking</a:t>
            </a:r>
          </a:p>
          <a:p>
            <a:r>
              <a:rPr lang="en-GB" altLang="en-US" dirty="0" smtClean="0"/>
              <a:t>Ethical positions…. </a:t>
            </a:r>
          </a:p>
          <a:p>
            <a:endParaRPr lang="en-GB" altLang="en-US" dirty="0" smtClean="0"/>
          </a:p>
        </p:txBody>
      </p:sp>
    </p:spTree>
    <p:extLst>
      <p:ext uri="{BB962C8B-B14F-4D97-AF65-F5344CB8AC3E}">
        <p14:creationId xmlns:p14="http://schemas.microsoft.com/office/powerpoint/2010/main" val="28257113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85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Qualitative: </a:t>
            </a:r>
          </a:p>
        </p:txBody>
      </p:sp>
      <p:sp>
        <p:nvSpPr>
          <p:cNvPr id="3" name="Content Placeholder 2"/>
          <p:cNvSpPr txBox="1">
            <a:spLocks/>
          </p:cNvSpPr>
          <p:nvPr/>
        </p:nvSpPr>
        <p:spPr>
          <a:xfrm>
            <a:off x="685800" y="1981200"/>
            <a:ext cx="38100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mtClean="0"/>
              <a:t>Vicarious generalisations </a:t>
            </a:r>
          </a:p>
          <a:p>
            <a:endParaRPr lang="en-GB" altLang="en-US" smtClean="0"/>
          </a:p>
        </p:txBody>
      </p:sp>
      <p:sp>
        <p:nvSpPr>
          <p:cNvPr id="4" name="Content Placeholder 3"/>
          <p:cNvSpPr txBox="1">
            <a:spLocks/>
          </p:cNvSpPr>
          <p:nvPr/>
        </p:nvSpPr>
        <p:spPr>
          <a:xfrm>
            <a:off x="4572000" y="1742954"/>
            <a:ext cx="3810000" cy="3702270"/>
          </a:xfrm>
          <a:prstGeom prst="rect">
            <a:avLst/>
          </a:prstGeom>
          <a:solidFill>
            <a:schemeClr val="accent2"/>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smtClean="0"/>
              <a:t>Thick description allows learning to take place between contexts (e.g. sharing best / good practice) </a:t>
            </a:r>
          </a:p>
          <a:p>
            <a:endParaRPr lang="en-GB" altLang="en-US" dirty="0" smtClean="0"/>
          </a:p>
        </p:txBody>
      </p:sp>
    </p:spTree>
    <p:extLst>
      <p:ext uri="{BB962C8B-B14F-4D97-AF65-F5344CB8AC3E}">
        <p14:creationId xmlns:p14="http://schemas.microsoft.com/office/powerpoint/2010/main" val="17523423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85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Qualitative: </a:t>
            </a:r>
          </a:p>
        </p:txBody>
      </p:sp>
      <p:sp>
        <p:nvSpPr>
          <p:cNvPr id="3" name="Content Placeholder 2"/>
          <p:cNvSpPr txBox="1">
            <a:spLocks/>
          </p:cNvSpPr>
          <p:nvPr/>
        </p:nvSpPr>
        <p:spPr>
          <a:xfrm>
            <a:off x="685800" y="1981200"/>
            <a:ext cx="38100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mtClean="0"/>
              <a:t>Reflection </a:t>
            </a:r>
          </a:p>
        </p:txBody>
      </p:sp>
      <p:sp>
        <p:nvSpPr>
          <p:cNvPr id="4" name="Content Placeholder 3"/>
          <p:cNvSpPr txBox="1">
            <a:spLocks/>
          </p:cNvSpPr>
          <p:nvPr/>
        </p:nvSpPr>
        <p:spPr>
          <a:xfrm>
            <a:off x="4648200" y="1752600"/>
            <a:ext cx="3810000" cy="3692624"/>
          </a:xfrm>
          <a:prstGeom prst="rect">
            <a:avLst/>
          </a:prstGeom>
          <a:solidFill>
            <a:schemeClr val="accent2"/>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smtClean="0"/>
              <a:t>Embracing bias and one’s own subjectivity.</a:t>
            </a:r>
          </a:p>
        </p:txBody>
      </p:sp>
    </p:spTree>
    <p:extLst>
      <p:ext uri="{BB962C8B-B14F-4D97-AF65-F5344CB8AC3E}">
        <p14:creationId xmlns:p14="http://schemas.microsoft.com/office/powerpoint/2010/main" val="138195229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71513" y="26035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Qualitative: </a:t>
            </a:r>
          </a:p>
        </p:txBody>
      </p:sp>
      <p:sp>
        <p:nvSpPr>
          <p:cNvPr id="3" name="Content Placeholder 2"/>
          <p:cNvSpPr txBox="1">
            <a:spLocks/>
          </p:cNvSpPr>
          <p:nvPr/>
        </p:nvSpPr>
        <p:spPr>
          <a:xfrm>
            <a:off x="685800" y="1687513"/>
            <a:ext cx="3810000" cy="4408487"/>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smtClean="0"/>
              <a:t>Triangulation:</a:t>
            </a:r>
          </a:p>
          <a:p>
            <a:pPr lvl="1"/>
            <a:r>
              <a:rPr lang="en-GB" altLang="en-US" dirty="0" smtClean="0"/>
              <a:t>Multiple tools for data collection</a:t>
            </a:r>
          </a:p>
          <a:p>
            <a:pPr lvl="1"/>
            <a:r>
              <a:rPr lang="en-GB" altLang="en-US" dirty="0" smtClean="0"/>
              <a:t>Multi Perspectives  </a:t>
            </a:r>
          </a:p>
        </p:txBody>
      </p:sp>
      <p:grpSp>
        <p:nvGrpSpPr>
          <p:cNvPr id="4" name="Group 13"/>
          <p:cNvGrpSpPr>
            <a:grpSpLocks/>
          </p:cNvGrpSpPr>
          <p:nvPr/>
        </p:nvGrpSpPr>
        <p:grpSpPr bwMode="auto">
          <a:xfrm>
            <a:off x="3851920" y="1196752"/>
            <a:ext cx="4217987" cy="4408488"/>
            <a:chOff x="1043608" y="1124744"/>
            <a:chExt cx="6660953" cy="4727744"/>
          </a:xfrm>
        </p:grpSpPr>
        <p:pic>
          <p:nvPicPr>
            <p:cNvPr id="5" name="Content Placeholder 3" descr="wpe5.jpg (27331 bytes)"/>
            <p:cNvPicPr>
              <a:picLocks/>
            </p:cNvPicPr>
            <p:nvPr/>
          </p:nvPicPr>
          <p:blipFill>
            <a:blip r:embed="rId3">
              <a:extLst>
                <a:ext uri="{28A0092B-C50C-407E-A947-70E740481C1C}">
                  <a14:useLocalDpi xmlns:a14="http://schemas.microsoft.com/office/drawing/2010/main" val="0"/>
                </a:ext>
              </a:extLst>
            </a:blip>
            <a:srcRect/>
            <a:stretch>
              <a:fillRect/>
            </a:stretch>
          </p:blipFill>
          <p:spPr bwMode="auto">
            <a:xfrm>
              <a:off x="1547664" y="1124744"/>
              <a:ext cx="5976664" cy="43918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1043608" y="4868464"/>
              <a:ext cx="2953181" cy="6486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TextBox 6"/>
            <p:cNvSpPr txBox="1"/>
            <p:nvPr/>
          </p:nvSpPr>
          <p:spPr>
            <a:xfrm>
              <a:off x="1249178" y="5014876"/>
              <a:ext cx="2519479" cy="837612"/>
            </a:xfrm>
            <a:prstGeom prst="rect">
              <a:avLst/>
            </a:prstGeom>
            <a:noFill/>
          </p:spPr>
          <p:txBody>
            <a:bodyPr>
              <a:spAutoFit/>
            </a:bodyPr>
            <a:lstStyle/>
            <a:p>
              <a:pPr>
                <a:defRPr/>
              </a:pPr>
              <a:r>
                <a:rPr lang="en-GB" sz="2000" dirty="0">
                  <a:latin typeface="+mj-lt"/>
                </a:rPr>
                <a:t>Documents</a:t>
              </a:r>
              <a:r>
                <a:rPr lang="en-GB" dirty="0"/>
                <a:t> </a:t>
              </a:r>
            </a:p>
          </p:txBody>
        </p:sp>
        <p:sp>
          <p:nvSpPr>
            <p:cNvPr id="8" name="Rectangle 7"/>
            <p:cNvSpPr/>
            <p:nvPr/>
          </p:nvSpPr>
          <p:spPr>
            <a:xfrm>
              <a:off x="5039677" y="4868464"/>
              <a:ext cx="2664884" cy="6486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 name="TextBox 8"/>
            <p:cNvSpPr txBox="1"/>
            <p:nvPr/>
          </p:nvSpPr>
          <p:spPr>
            <a:xfrm>
              <a:off x="5147476" y="5013173"/>
              <a:ext cx="2449286" cy="435831"/>
            </a:xfrm>
            <a:prstGeom prst="rect">
              <a:avLst/>
            </a:prstGeom>
            <a:noFill/>
          </p:spPr>
          <p:txBody>
            <a:bodyPr>
              <a:spAutoFit/>
            </a:bodyPr>
            <a:lstStyle/>
            <a:p>
              <a:pPr>
                <a:defRPr/>
              </a:pPr>
              <a:r>
                <a:rPr lang="en-GB" sz="2000" dirty="0">
                  <a:latin typeface="+mj-lt"/>
                </a:rPr>
                <a:t>Interviews </a:t>
              </a:r>
            </a:p>
          </p:txBody>
        </p:sp>
        <p:sp>
          <p:nvSpPr>
            <p:cNvPr id="10" name="Rectangle 9"/>
            <p:cNvSpPr/>
            <p:nvPr/>
          </p:nvSpPr>
          <p:spPr>
            <a:xfrm>
              <a:off x="2733289" y="1124744"/>
              <a:ext cx="3384376" cy="3592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1" name="TextBox 10"/>
            <p:cNvSpPr txBox="1"/>
            <p:nvPr/>
          </p:nvSpPr>
          <p:spPr>
            <a:xfrm>
              <a:off x="3274789" y="1124744"/>
              <a:ext cx="2592181" cy="369435"/>
            </a:xfrm>
            <a:prstGeom prst="rect">
              <a:avLst/>
            </a:prstGeom>
            <a:noFill/>
          </p:spPr>
          <p:txBody>
            <a:bodyPr>
              <a:spAutoFit/>
            </a:bodyPr>
            <a:lstStyle/>
            <a:p>
              <a:pPr>
                <a:defRPr/>
              </a:pPr>
              <a:r>
                <a:rPr lang="en-GB" sz="1600" dirty="0">
                  <a:latin typeface="+mj-lt"/>
                </a:rPr>
                <a:t>Observation</a:t>
              </a:r>
            </a:p>
          </p:txBody>
        </p:sp>
      </p:grpSp>
      <p:sp>
        <p:nvSpPr>
          <p:cNvPr id="12" name="Isosceles Triangle 11"/>
          <p:cNvSpPr/>
          <p:nvPr/>
        </p:nvSpPr>
        <p:spPr>
          <a:xfrm>
            <a:off x="4625974" y="1687513"/>
            <a:ext cx="3186385" cy="2645917"/>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3080350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4"/>
          <p:cNvSpPr txBox="1">
            <a:spLocks/>
          </p:cNvSpPr>
          <p:nvPr/>
        </p:nvSpPr>
        <p:spPr>
          <a:xfrm>
            <a:off x="685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Qualitative: </a:t>
            </a:r>
          </a:p>
        </p:txBody>
      </p:sp>
      <p:sp>
        <p:nvSpPr>
          <p:cNvPr id="3" name="Content Placeholder 5"/>
          <p:cNvSpPr txBox="1">
            <a:spLocks/>
          </p:cNvSpPr>
          <p:nvPr/>
        </p:nvSpPr>
        <p:spPr>
          <a:xfrm>
            <a:off x="685800" y="1844824"/>
            <a:ext cx="7772400" cy="2743200"/>
          </a:xfrm>
          <a:prstGeom prst="rect">
            <a:avLst/>
          </a:prstGeom>
          <a:solidFill>
            <a:schemeClr val="accent2"/>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defRPr/>
            </a:pPr>
            <a:r>
              <a:rPr lang="en-GB" dirty="0" smtClean="0"/>
              <a:t>Discuss</a:t>
            </a:r>
          </a:p>
          <a:p>
            <a:pPr lvl="1" algn="ctr">
              <a:defRPr/>
            </a:pPr>
            <a:r>
              <a:rPr lang="en-GB" dirty="0" smtClean="0"/>
              <a:t>If you were to justify a rigorous  qualitative design as apposed to a quantitative design, how would you justify your case? </a:t>
            </a:r>
          </a:p>
        </p:txBody>
      </p:sp>
    </p:spTree>
    <p:extLst>
      <p:ext uri="{BB962C8B-B14F-4D97-AF65-F5344CB8AC3E}">
        <p14:creationId xmlns:p14="http://schemas.microsoft.com/office/powerpoint/2010/main" val="282936897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4"/>
          <p:cNvSpPr txBox="1">
            <a:spLocks/>
          </p:cNvSpPr>
          <p:nvPr/>
        </p:nvSpPr>
        <p:spPr>
          <a:xfrm>
            <a:off x="685800" y="609600"/>
            <a:ext cx="77724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mtClean="0"/>
              <a:t>Axioms </a:t>
            </a:r>
          </a:p>
        </p:txBody>
      </p:sp>
      <p:sp>
        <p:nvSpPr>
          <p:cNvPr id="3" name="Content Placeholder 5"/>
          <p:cNvSpPr txBox="1">
            <a:spLocks/>
          </p:cNvSpPr>
          <p:nvPr/>
        </p:nvSpPr>
        <p:spPr>
          <a:xfrm>
            <a:off x="685800" y="1981200"/>
            <a:ext cx="77724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smtClean="0"/>
              <a:t>What would the implications for your  research design  be depending on the paradigm choice if you were to apply the different axioms? </a:t>
            </a:r>
          </a:p>
          <a:p>
            <a:endParaRPr lang="en-GB" altLang="en-US" dirty="0" smtClean="0"/>
          </a:p>
        </p:txBody>
      </p:sp>
    </p:spTree>
    <p:extLst>
      <p:ext uri="{BB962C8B-B14F-4D97-AF65-F5344CB8AC3E}">
        <p14:creationId xmlns:p14="http://schemas.microsoft.com/office/powerpoint/2010/main" val="362592983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Methods </a:t>
            </a:r>
            <a:endParaRPr lang="en-GB" dirty="0"/>
          </a:p>
        </p:txBody>
      </p:sp>
      <p:sp>
        <p:nvSpPr>
          <p:cNvPr id="3" name="Content Placeholder 2"/>
          <p:cNvSpPr>
            <a:spLocks noGrp="1"/>
          </p:cNvSpPr>
          <p:nvPr>
            <p:ph idx="1"/>
          </p:nvPr>
        </p:nvSpPr>
        <p:spPr/>
        <p:txBody>
          <a:bodyPr>
            <a:normAutofit fontScale="92500"/>
          </a:bodyPr>
          <a:lstStyle/>
          <a:p>
            <a:r>
              <a:rPr lang="en-GB" dirty="0"/>
              <a:t>The prime criterion for choosing a particular data gathering method in </a:t>
            </a:r>
            <a:r>
              <a:rPr lang="en-GB" dirty="0" smtClean="0"/>
              <a:t>research </a:t>
            </a:r>
            <a:r>
              <a:rPr lang="en-GB" dirty="0"/>
              <a:t>is whether it is anticipated that the method will give useful information about the practice under </a:t>
            </a:r>
            <a:r>
              <a:rPr lang="en-GB" dirty="0" smtClean="0"/>
              <a:t>study and fits with research design strategy for inquiry chosen.</a:t>
            </a:r>
          </a:p>
          <a:p>
            <a:r>
              <a:rPr lang="en-GB" dirty="0" smtClean="0"/>
              <a:t>Are you interested in any particular methods? </a:t>
            </a:r>
            <a:endParaRPr lang="en-GB" dirty="0"/>
          </a:p>
        </p:txBody>
      </p:sp>
    </p:spTree>
    <p:extLst>
      <p:ext uri="{BB962C8B-B14F-4D97-AF65-F5344CB8AC3E}">
        <p14:creationId xmlns:p14="http://schemas.microsoft.com/office/powerpoint/2010/main" val="86930388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Qualitative Research Methods </a:t>
            </a:r>
            <a:endParaRPr lang="en-GB" dirty="0"/>
          </a:p>
        </p:txBody>
      </p:sp>
      <p:sp>
        <p:nvSpPr>
          <p:cNvPr id="7" name="Content Placeholder 2"/>
          <p:cNvSpPr txBox="1">
            <a:spLocks/>
          </p:cNvSpPr>
          <p:nvPr/>
        </p:nvSpPr>
        <p:spPr>
          <a:xfrm>
            <a:off x="457200" y="1600201"/>
            <a:ext cx="8229600" cy="3917032"/>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r>
              <a:rPr lang="en-GB" dirty="0" smtClean="0"/>
              <a:t>Interviews </a:t>
            </a:r>
          </a:p>
          <a:p>
            <a:pPr lvl="1"/>
            <a:r>
              <a:rPr lang="en-GB" dirty="0" smtClean="0"/>
              <a:t>Participant Observation (Reflections on your own observations).</a:t>
            </a:r>
          </a:p>
          <a:p>
            <a:pPr lvl="1"/>
            <a:r>
              <a:rPr lang="en-GB" dirty="0" smtClean="0"/>
              <a:t>Documentary analysis </a:t>
            </a:r>
          </a:p>
          <a:p>
            <a:pPr lvl="1"/>
            <a:r>
              <a:rPr lang="en-GB" dirty="0" smtClean="0"/>
              <a:t>Reflective Diaries </a:t>
            </a:r>
          </a:p>
          <a:p>
            <a:pPr lvl="1"/>
            <a:r>
              <a:rPr lang="en-GB" dirty="0" smtClean="0"/>
              <a:t>Questionnaires </a:t>
            </a:r>
          </a:p>
          <a:p>
            <a:pPr lvl="1"/>
            <a:r>
              <a:rPr lang="en-GB" dirty="0" smtClean="0"/>
              <a:t>Focus Groups</a:t>
            </a:r>
          </a:p>
          <a:p>
            <a:endParaRPr lang="en-GB" dirty="0"/>
          </a:p>
        </p:txBody>
      </p:sp>
    </p:spTree>
    <p:extLst>
      <p:ext uri="{BB962C8B-B14F-4D97-AF65-F5344CB8AC3E}">
        <p14:creationId xmlns:p14="http://schemas.microsoft.com/office/powerpoint/2010/main" val="377563060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a:t>
            </a:r>
            <a:endParaRPr lang="en-GB" dirty="0"/>
          </a:p>
        </p:txBody>
      </p:sp>
      <p:sp>
        <p:nvSpPr>
          <p:cNvPr id="3" name="Content Placeholder 2"/>
          <p:cNvSpPr>
            <a:spLocks noGrp="1"/>
          </p:cNvSpPr>
          <p:nvPr>
            <p:ph idx="1"/>
          </p:nvPr>
        </p:nvSpPr>
        <p:spPr/>
        <p:txBody>
          <a:bodyPr/>
          <a:lstStyle/>
          <a:p>
            <a:r>
              <a:rPr lang="en-GB" dirty="0" smtClean="0"/>
              <a:t>What are the key things to consider when designing questions for </a:t>
            </a:r>
            <a:r>
              <a:rPr lang="en-GB" smtClean="0"/>
              <a:t>a qualitative </a:t>
            </a:r>
            <a:r>
              <a:rPr lang="en-GB" dirty="0" smtClean="0"/>
              <a:t>study. </a:t>
            </a:r>
            <a:endParaRPr lang="en-GB" dirty="0"/>
          </a:p>
        </p:txBody>
      </p:sp>
    </p:spTree>
    <p:extLst>
      <p:ext uri="{BB962C8B-B14F-4D97-AF65-F5344CB8AC3E}">
        <p14:creationId xmlns:p14="http://schemas.microsoft.com/office/powerpoint/2010/main" val="358035597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Methods and Analysis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Qualitative flexible designs: open ended questions, that you then look for themes to analyse.</a:t>
            </a:r>
          </a:p>
          <a:p>
            <a:endParaRPr lang="en-GB" dirty="0" smtClean="0"/>
          </a:p>
          <a:p>
            <a:pPr marL="342900" lvl="1" indent="-342900">
              <a:buFont typeface="Arial" pitchFamily="34" charset="0"/>
              <a:buChar char="•"/>
            </a:pPr>
            <a:r>
              <a:rPr lang="en-GB" dirty="0" smtClean="0"/>
              <a:t>Quantitative fixed designs : highly structured closed questions that can be given a numerical value and analysed numerically. </a:t>
            </a:r>
          </a:p>
          <a:p>
            <a:pPr marL="742950" lvl="2" indent="-342900"/>
            <a:r>
              <a:rPr lang="en-GB" dirty="0" err="1" smtClean="0"/>
              <a:t>e.g</a:t>
            </a:r>
            <a:r>
              <a:rPr lang="en-GB" dirty="0" smtClean="0"/>
              <a:t> </a:t>
            </a:r>
            <a:r>
              <a:rPr lang="en-GB" dirty="0" err="1"/>
              <a:t>likert</a:t>
            </a:r>
            <a:r>
              <a:rPr lang="en-GB" dirty="0"/>
              <a:t> scale  choose 1-5</a:t>
            </a:r>
          </a:p>
          <a:p>
            <a:endParaRPr lang="en-GB" dirty="0" smtClean="0"/>
          </a:p>
          <a:p>
            <a:r>
              <a:rPr lang="en-GB" dirty="0" smtClean="0"/>
              <a:t>Mixed methods adopt both open and closed questions </a:t>
            </a:r>
          </a:p>
          <a:p>
            <a:pPr lvl="1"/>
            <a:endParaRPr lang="en-GB" dirty="0"/>
          </a:p>
        </p:txBody>
      </p:sp>
    </p:spTree>
    <p:extLst>
      <p:ext uri="{BB962C8B-B14F-4D97-AF65-F5344CB8AC3E}">
        <p14:creationId xmlns:p14="http://schemas.microsoft.com/office/powerpoint/2010/main" val="285742680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851920" y="1844824"/>
            <a:ext cx="3078600" cy="646331"/>
          </a:xfrm>
          <a:prstGeom prst="rect">
            <a:avLst/>
          </a:prstGeom>
        </p:spPr>
        <p:txBody>
          <a:bodyPr wrap="none">
            <a:spAutoFit/>
          </a:bodyPr>
          <a:lstStyle/>
          <a:p>
            <a:r>
              <a:rPr lang="en-GB" dirty="0">
                <a:hlinkClick r:id="rId2"/>
              </a:rPr>
              <a:t>https://</a:t>
            </a:r>
            <a:r>
              <a:rPr lang="en-GB" dirty="0" smtClean="0">
                <a:hlinkClick r:id="rId2"/>
              </a:rPr>
              <a:t>youtu.be/YjuXORfj11I</a:t>
            </a:r>
            <a:endParaRPr lang="en-GB" dirty="0" smtClean="0"/>
          </a:p>
          <a:p>
            <a:endParaRPr lang="en-GB" dirty="0"/>
          </a:p>
        </p:txBody>
      </p:sp>
      <p:sp>
        <p:nvSpPr>
          <p:cNvPr id="4" name="Title 3"/>
          <p:cNvSpPr>
            <a:spLocks noGrp="1"/>
          </p:cNvSpPr>
          <p:nvPr>
            <p:ph type="title"/>
          </p:nvPr>
        </p:nvSpPr>
        <p:spPr>
          <a:xfrm>
            <a:off x="251520" y="-63995"/>
            <a:ext cx="8229600" cy="1143000"/>
          </a:xfrm>
        </p:spPr>
        <p:txBody>
          <a:bodyPr>
            <a:normAutofit fontScale="90000"/>
          </a:bodyPr>
          <a:lstStyle/>
          <a:p>
            <a:r>
              <a:rPr lang="en-GB" dirty="0" smtClean="0"/>
              <a:t/>
            </a:r>
            <a:br>
              <a:rPr lang="en-GB" dirty="0" smtClean="0"/>
            </a:br>
            <a:r>
              <a:rPr lang="en-GB" sz="3100" dirty="0" smtClean="0"/>
              <a:t>Watch the following video and discuss the research paradigm and methods adopted </a:t>
            </a:r>
            <a:endParaRPr lang="en-GB" sz="3100" dirty="0"/>
          </a:p>
        </p:txBody>
      </p:sp>
      <p:sp>
        <p:nvSpPr>
          <p:cNvPr id="5" name="Content Placeholder 4"/>
          <p:cNvSpPr>
            <a:spLocks noGrp="1"/>
          </p:cNvSpPr>
          <p:nvPr>
            <p:ph idx="1"/>
          </p:nvPr>
        </p:nvSpPr>
        <p:spPr>
          <a:xfrm>
            <a:off x="251520" y="1412776"/>
            <a:ext cx="8229600" cy="3917032"/>
          </a:xfrm>
        </p:spPr>
        <p:txBody>
          <a:bodyPr/>
          <a:lstStyle/>
          <a:p>
            <a:pPr marL="0" indent="0">
              <a:buNone/>
            </a:pPr>
            <a:endParaRPr lang="en-GB" i="1" dirty="0" smtClean="0"/>
          </a:p>
          <a:p>
            <a:endParaRPr lang="en-GB" i="1" dirty="0"/>
          </a:p>
          <a:p>
            <a:endParaRPr lang="en-GB" i="1" dirty="0" smtClean="0"/>
          </a:p>
          <a:p>
            <a:r>
              <a:rPr lang="en-GB" i="1" dirty="0"/>
              <a:t>https://youtu.be/YjuXORfj11I</a:t>
            </a:r>
            <a:endParaRPr lang="en-GB" i="1" dirty="0" smtClean="0"/>
          </a:p>
          <a:p>
            <a:endParaRPr lang="en-GB" dirty="0" smtClean="0"/>
          </a:p>
          <a:p>
            <a:endParaRPr lang="en-GB" dirty="0"/>
          </a:p>
          <a:p>
            <a:endParaRPr lang="en-GB" dirty="0"/>
          </a:p>
        </p:txBody>
      </p:sp>
    </p:spTree>
    <p:extLst>
      <p:ext uri="{BB962C8B-B14F-4D97-AF65-F5344CB8AC3E}">
        <p14:creationId xmlns:p14="http://schemas.microsoft.com/office/powerpoint/2010/main" val="1322685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Theory and Practice of Research: Action Planning </a:t>
            </a:r>
            <a:endParaRPr lang="en-GB" dirty="0"/>
          </a:p>
        </p:txBody>
      </p:sp>
      <p:sp>
        <p:nvSpPr>
          <p:cNvPr id="3" name="Content Placeholder 2"/>
          <p:cNvSpPr txBox="1">
            <a:spLocks/>
          </p:cNvSpPr>
          <p:nvPr/>
        </p:nvSpPr>
        <p:spPr>
          <a:xfrm>
            <a:off x="457200" y="1600201"/>
            <a:ext cx="8229600" cy="3917032"/>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mj-lt"/>
              <a:buAutoNum type="arabicPeriod"/>
            </a:pPr>
            <a:r>
              <a:rPr lang="en-GB" dirty="0" smtClean="0"/>
              <a:t>Planning research is vital to its success, </a:t>
            </a:r>
          </a:p>
          <a:p>
            <a:pPr marL="514350" indent="-514350">
              <a:buFont typeface="+mj-lt"/>
              <a:buAutoNum type="arabicPeriod"/>
            </a:pPr>
            <a:r>
              <a:rPr lang="en-GB" dirty="0" smtClean="0"/>
              <a:t>Having realistic expectations in relation to your:</a:t>
            </a:r>
          </a:p>
          <a:p>
            <a:pPr marL="1314450" lvl="2" indent="-514350">
              <a:buFont typeface="+mj-lt"/>
              <a:buAutoNum type="alphaLcPeriod"/>
            </a:pPr>
            <a:r>
              <a:rPr lang="en-GB" dirty="0" smtClean="0"/>
              <a:t>FOCUS </a:t>
            </a:r>
          </a:p>
          <a:p>
            <a:pPr marL="1314450" lvl="2" indent="-514350">
              <a:buFont typeface="+mj-lt"/>
              <a:buAutoNum type="alphaLcPeriod"/>
            </a:pPr>
            <a:r>
              <a:rPr lang="en-GB" dirty="0" smtClean="0"/>
              <a:t>RESOURCES </a:t>
            </a:r>
          </a:p>
          <a:p>
            <a:pPr marL="1314450" lvl="2" indent="-514350">
              <a:buFont typeface="+mj-lt"/>
              <a:buAutoNum type="alphaLcPeriod"/>
            </a:pPr>
            <a:r>
              <a:rPr lang="en-GB" dirty="0" smtClean="0"/>
              <a:t>TIME </a:t>
            </a:r>
            <a:endParaRPr lang="en-GB" dirty="0"/>
          </a:p>
          <a:p>
            <a:pPr marL="1314450" lvl="2" indent="-514350">
              <a:buFont typeface="+mj-lt"/>
              <a:buAutoNum type="alphaLcPeriod"/>
            </a:pPr>
            <a:r>
              <a:rPr lang="en-GB" dirty="0" smtClean="0"/>
              <a:t>ETHICAL CONSIDERATIONS </a:t>
            </a:r>
          </a:p>
        </p:txBody>
      </p:sp>
    </p:spTree>
    <p:extLst>
      <p:ext uri="{BB962C8B-B14F-4D97-AF65-F5344CB8AC3E}">
        <p14:creationId xmlns:p14="http://schemas.microsoft.com/office/powerpoint/2010/main" val="398668402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2915816" y="1628800"/>
            <a:ext cx="5770984" cy="3888433"/>
          </a:xfrm>
        </p:spPr>
        <p:txBody>
          <a:bodyPr>
            <a:normAutofit fontScale="47500" lnSpcReduction="20000"/>
          </a:bodyPr>
          <a:lstStyle/>
          <a:p>
            <a:pPr marL="274320" indent="-274320">
              <a:lnSpc>
                <a:spcPct val="80000"/>
              </a:lnSpc>
              <a:defRPr/>
            </a:pPr>
            <a:r>
              <a:rPr lang="en-GB" altLang="en-US" sz="2900" dirty="0"/>
              <a:t>Cohen L., </a:t>
            </a:r>
            <a:r>
              <a:rPr lang="en-GB" altLang="en-US" sz="2900" dirty="0" err="1"/>
              <a:t>Manion</a:t>
            </a:r>
            <a:r>
              <a:rPr lang="en-GB" altLang="en-US" sz="2900" dirty="0"/>
              <a:t>, L., &amp; Morrison K. </a:t>
            </a:r>
            <a:r>
              <a:rPr lang="en-GB" altLang="en-US" sz="2900" dirty="0" smtClean="0"/>
              <a:t>(2000).</a:t>
            </a:r>
            <a:r>
              <a:rPr lang="en-GB" altLang="en-US" sz="2900" dirty="0"/>
              <a:t> </a:t>
            </a:r>
            <a:r>
              <a:rPr lang="en-GB" altLang="en-US" sz="2900" i="1" dirty="0" smtClean="0"/>
              <a:t>Research </a:t>
            </a:r>
            <a:r>
              <a:rPr lang="en-GB" altLang="en-US" sz="2900" i="1" dirty="0"/>
              <a:t>Methods in Education</a:t>
            </a:r>
            <a:r>
              <a:rPr lang="en-GB" altLang="en-US" sz="2900" dirty="0"/>
              <a:t>. London: </a:t>
            </a:r>
            <a:r>
              <a:rPr lang="en-GB" altLang="en-US" sz="2900" dirty="0" err="1"/>
              <a:t>Routledge</a:t>
            </a:r>
            <a:r>
              <a:rPr lang="en-GB" altLang="en-US" sz="2900" dirty="0"/>
              <a:t> </a:t>
            </a:r>
            <a:r>
              <a:rPr lang="en-GB" altLang="en-US" sz="2900" dirty="0" err="1"/>
              <a:t>Falmer</a:t>
            </a:r>
            <a:r>
              <a:rPr lang="en-GB" altLang="en-US" sz="2900" dirty="0" smtClean="0"/>
              <a:t>,</a:t>
            </a:r>
            <a:endParaRPr lang="en-GB" sz="2900" dirty="0">
              <a:hlinkClick r:id="rId3" action="ppaction://hlinkfile"/>
            </a:endParaRPr>
          </a:p>
          <a:p>
            <a:pPr marL="274320" indent="-274320">
              <a:lnSpc>
                <a:spcPct val="80000"/>
              </a:lnSpc>
              <a:defRPr/>
            </a:pPr>
            <a:r>
              <a:rPr lang="en-GB" sz="2900" dirty="0" err="1" smtClean="0"/>
              <a:t>Costley</a:t>
            </a:r>
            <a:r>
              <a:rPr lang="en-GB" sz="2900" dirty="0" smtClean="0"/>
              <a:t> C</a:t>
            </a:r>
            <a:r>
              <a:rPr lang="en-GB" sz="2900" dirty="0"/>
              <a:t>; </a:t>
            </a:r>
            <a:r>
              <a:rPr lang="en-GB" sz="2900" dirty="0" smtClean="0"/>
              <a:t>Elliot, </a:t>
            </a:r>
            <a:r>
              <a:rPr lang="en-GB" sz="2900" dirty="0"/>
              <a:t>C,G; </a:t>
            </a:r>
            <a:r>
              <a:rPr lang="en-GB" sz="2900" dirty="0" smtClean="0"/>
              <a:t>Gibbs P </a:t>
            </a:r>
            <a:r>
              <a:rPr lang="en-GB" sz="2900" dirty="0"/>
              <a:t>(2010) </a:t>
            </a:r>
            <a:r>
              <a:rPr lang="en-GB" sz="2900" i="1" dirty="0"/>
              <a:t>Doing Work Based Research: Approaches to Enquiry for Insider-Researchers. </a:t>
            </a:r>
            <a:r>
              <a:rPr lang="en-GB" sz="2900" dirty="0"/>
              <a:t>London: </a:t>
            </a:r>
            <a:r>
              <a:rPr lang="en-GB" sz="2900" dirty="0" smtClean="0"/>
              <a:t>Sag</a:t>
            </a:r>
            <a:endParaRPr lang="en-GB" altLang="en-US" sz="2900" dirty="0" smtClean="0"/>
          </a:p>
          <a:p>
            <a:pPr marL="274320" indent="-274320">
              <a:lnSpc>
                <a:spcPct val="80000"/>
              </a:lnSpc>
              <a:defRPr/>
            </a:pPr>
            <a:r>
              <a:rPr lang="en-GB" altLang="en-US" sz="2900" dirty="0" smtClean="0"/>
              <a:t>Creswell, J, W. (2014). Research Design: Qualitative and Quantitative, &amp; Mixed </a:t>
            </a:r>
            <a:r>
              <a:rPr lang="en-GB" altLang="en-US" sz="2900" dirty="0"/>
              <a:t>M</a:t>
            </a:r>
            <a:r>
              <a:rPr lang="en-GB" altLang="en-US" sz="2900" dirty="0" smtClean="0"/>
              <a:t>ethods Approaches. LA: Sage </a:t>
            </a:r>
          </a:p>
          <a:p>
            <a:pPr marL="274320" indent="-274320">
              <a:lnSpc>
                <a:spcPct val="80000"/>
              </a:lnSpc>
              <a:defRPr/>
            </a:pPr>
            <a:r>
              <a:rPr lang="en-GB" altLang="en-US" sz="2900" dirty="0" err="1" smtClean="0"/>
              <a:t>Denzin</a:t>
            </a:r>
            <a:r>
              <a:rPr lang="en-GB" altLang="en-US" sz="2900" dirty="0"/>
              <a:t>, </a:t>
            </a:r>
            <a:r>
              <a:rPr lang="en-GB" altLang="en-US" sz="2900" dirty="0" smtClean="0"/>
              <a:t>N.K. </a:t>
            </a:r>
            <a:r>
              <a:rPr lang="en-GB" altLang="en-US" sz="2900" dirty="0"/>
              <a:t>&amp; Lincoln, </a:t>
            </a:r>
            <a:r>
              <a:rPr lang="en-GB" altLang="en-US" sz="2900" dirty="0" smtClean="0"/>
              <a:t>Y.S</a:t>
            </a:r>
            <a:r>
              <a:rPr lang="en-GB" altLang="en-US" sz="2900" dirty="0"/>
              <a:t>. (</a:t>
            </a:r>
            <a:r>
              <a:rPr lang="en-GB" altLang="en-US" sz="2900" dirty="0" err="1"/>
              <a:t>eds</a:t>
            </a:r>
            <a:r>
              <a:rPr lang="en-GB" altLang="en-US" sz="2900" dirty="0" smtClean="0"/>
              <a:t>). (</a:t>
            </a:r>
            <a:r>
              <a:rPr lang="en-GB" altLang="en-US" sz="2900" dirty="0"/>
              <a:t>2011</a:t>
            </a:r>
            <a:r>
              <a:rPr lang="en-GB" altLang="en-US" sz="2900" dirty="0" smtClean="0"/>
              <a:t>) Introduction: The Discipline and Practice of Qualitative Research, in  </a:t>
            </a:r>
            <a:r>
              <a:rPr lang="en-GB" altLang="en-US" sz="2900" dirty="0" err="1"/>
              <a:t>Denzin</a:t>
            </a:r>
            <a:r>
              <a:rPr lang="en-GB" altLang="en-US" sz="2900" dirty="0"/>
              <a:t>, NK &amp; Lincoln, YS. (</a:t>
            </a:r>
            <a:r>
              <a:rPr lang="en-GB" altLang="en-US" sz="2900" dirty="0" err="1"/>
              <a:t>eds</a:t>
            </a:r>
            <a:r>
              <a:rPr lang="en-GB" altLang="en-US" sz="2900" dirty="0"/>
              <a:t>)  (2011) </a:t>
            </a:r>
            <a:r>
              <a:rPr lang="en-GB" altLang="en-US" sz="2900" i="1" dirty="0"/>
              <a:t>Handbook of Qualitative Research </a:t>
            </a:r>
            <a:r>
              <a:rPr lang="en-GB" altLang="en-US" sz="2900" dirty="0"/>
              <a:t>Thousands Oaks: Sage </a:t>
            </a:r>
          </a:p>
          <a:p>
            <a:pPr marL="274320" indent="-274320">
              <a:lnSpc>
                <a:spcPct val="80000"/>
              </a:lnSpc>
              <a:defRPr/>
            </a:pPr>
            <a:r>
              <a:rPr lang="en-GB" altLang="en-US" sz="2900" i="1" dirty="0" smtClean="0"/>
              <a:t>Handbook </a:t>
            </a:r>
            <a:r>
              <a:rPr lang="en-GB" altLang="en-US" sz="2900" i="1" dirty="0"/>
              <a:t>of Qualitative Research </a:t>
            </a:r>
            <a:r>
              <a:rPr lang="en-GB" altLang="en-US" sz="2900" dirty="0"/>
              <a:t>Thousands Oaks: Sage </a:t>
            </a:r>
            <a:r>
              <a:rPr lang="en-GB" altLang="en-US" sz="2900" dirty="0" smtClean="0"/>
              <a:t>1-47</a:t>
            </a:r>
            <a:endParaRPr lang="en-GB" altLang="en-US" sz="2900" dirty="0"/>
          </a:p>
          <a:p>
            <a:pPr marL="274320" indent="-274320" fontAlgn="auto">
              <a:lnSpc>
                <a:spcPct val="80000"/>
              </a:lnSpc>
              <a:spcAft>
                <a:spcPts val="0"/>
              </a:spcAft>
              <a:defRPr/>
            </a:pPr>
            <a:r>
              <a:rPr lang="en-GB" altLang="en-US" sz="2900" dirty="0" smtClean="0"/>
              <a:t>Macintyre</a:t>
            </a:r>
            <a:r>
              <a:rPr lang="en-GB" altLang="en-US" sz="2900" dirty="0"/>
              <a:t>. (2000) The Art of Action </a:t>
            </a:r>
            <a:r>
              <a:rPr lang="en-GB" altLang="en-US" sz="2900" dirty="0" err="1"/>
              <a:t>Research.London</a:t>
            </a:r>
            <a:r>
              <a:rPr lang="en-GB" altLang="en-US" sz="2900" dirty="0"/>
              <a:t>: David Fulton </a:t>
            </a:r>
            <a:r>
              <a:rPr lang="en-GB" altLang="en-US" sz="2900" dirty="0" smtClean="0"/>
              <a:t>Publishers.</a:t>
            </a:r>
          </a:p>
          <a:p>
            <a:pPr marL="274320" indent="-274320" fontAlgn="auto">
              <a:lnSpc>
                <a:spcPct val="80000"/>
              </a:lnSpc>
              <a:spcAft>
                <a:spcPts val="0"/>
              </a:spcAft>
              <a:defRPr/>
            </a:pPr>
            <a:r>
              <a:rPr lang="en-GB" sz="2900" dirty="0" smtClean="0"/>
              <a:t>Mercer, J.  (2007) </a:t>
            </a:r>
            <a:r>
              <a:rPr lang="en-GB" sz="2900" i="1" dirty="0"/>
              <a:t>The Challenges of Insider Research in Educational Institutions: Wielding </a:t>
            </a:r>
            <a:r>
              <a:rPr lang="en-GB" sz="2900" i="1" dirty="0" smtClean="0"/>
              <a:t>a double-edged </a:t>
            </a:r>
            <a:r>
              <a:rPr lang="en-GB" sz="2900" i="1" dirty="0"/>
              <a:t>sword and resolving delicate </a:t>
            </a:r>
            <a:r>
              <a:rPr lang="en-GB" sz="2900" i="1" dirty="0" smtClean="0"/>
              <a:t>dilemmas </a:t>
            </a:r>
            <a:r>
              <a:rPr lang="en-GB" sz="2900" dirty="0" smtClean="0"/>
              <a:t>Oxford </a:t>
            </a:r>
            <a:r>
              <a:rPr lang="en-GB" sz="2900" dirty="0"/>
              <a:t>Review of Education, 2007, 33 (1), pp. </a:t>
            </a:r>
            <a:r>
              <a:rPr lang="en-GB" sz="2900" dirty="0" smtClean="0"/>
              <a:t>1-17</a:t>
            </a:r>
            <a:endParaRPr lang="en-GB" altLang="en-US" sz="2900" dirty="0" smtClean="0"/>
          </a:p>
          <a:p>
            <a:pPr marL="274320" indent="-274320" fontAlgn="auto">
              <a:lnSpc>
                <a:spcPct val="80000"/>
              </a:lnSpc>
              <a:spcAft>
                <a:spcPts val="0"/>
              </a:spcAft>
              <a:defRPr/>
            </a:pPr>
            <a:r>
              <a:rPr lang="en-GB" altLang="en-US" sz="2900" dirty="0" smtClean="0"/>
              <a:t>McNiff,J</a:t>
            </a:r>
            <a:r>
              <a:rPr lang="en-GB" altLang="en-US" sz="2900" dirty="0"/>
              <a:t>.,Lomax,P.,&amp;</a:t>
            </a:r>
            <a:r>
              <a:rPr lang="en-GB" altLang="en-US" sz="2900" dirty="0" err="1"/>
              <a:t>White,J</a:t>
            </a:r>
            <a:r>
              <a:rPr lang="en-GB" altLang="en-US" sz="2900" dirty="0"/>
              <a:t>.(2003) You and Your Action Research Project.2nd </a:t>
            </a:r>
            <a:r>
              <a:rPr lang="en-GB" altLang="en-US" sz="2900" dirty="0" err="1"/>
              <a:t>Edition.London</a:t>
            </a:r>
            <a:r>
              <a:rPr lang="en-GB" altLang="en-US" sz="2900" dirty="0"/>
              <a:t>: </a:t>
            </a:r>
            <a:r>
              <a:rPr lang="en-GB" altLang="en-US" sz="2900" dirty="0" err="1"/>
              <a:t>Routledge</a:t>
            </a:r>
            <a:r>
              <a:rPr lang="en-GB" altLang="en-US" sz="2900" dirty="0"/>
              <a:t> </a:t>
            </a:r>
            <a:r>
              <a:rPr lang="en-GB" altLang="en-US" sz="2900" dirty="0" err="1"/>
              <a:t>Falmer</a:t>
            </a:r>
            <a:r>
              <a:rPr lang="en-GB" altLang="en-US" sz="2900" dirty="0" smtClean="0"/>
              <a:t>.</a:t>
            </a:r>
          </a:p>
          <a:p>
            <a:pPr marL="274320" indent="-274320">
              <a:lnSpc>
                <a:spcPct val="80000"/>
              </a:lnSpc>
              <a:defRPr/>
            </a:pPr>
            <a:r>
              <a:rPr lang="en-GB" sz="2900" dirty="0" err="1"/>
              <a:t>O’Donoghue</a:t>
            </a:r>
            <a:r>
              <a:rPr lang="en-GB" sz="2900" dirty="0"/>
              <a:t>, T. (2007) ‘Planning Your Qualitative Research Project: An Introduction to </a:t>
            </a:r>
            <a:r>
              <a:rPr lang="en-GB" sz="2900" dirty="0" err="1"/>
              <a:t>Interpretivist</a:t>
            </a:r>
            <a:r>
              <a:rPr lang="en-GB" sz="2900" dirty="0"/>
              <a:t> Research in Education’, Abingdon, </a:t>
            </a:r>
            <a:r>
              <a:rPr lang="en-GB" sz="2900" dirty="0" smtClean="0"/>
              <a:t>Routledge</a:t>
            </a:r>
            <a:endParaRPr lang="en-GB" altLang="en-US" sz="2900" dirty="0" smtClean="0"/>
          </a:p>
          <a:p>
            <a:pPr marL="274320" lvl="1" indent="-274320">
              <a:lnSpc>
                <a:spcPct val="80000"/>
              </a:lnSpc>
              <a:buFont typeface="Arial" pitchFamily="34" charset="0"/>
              <a:buChar char="•"/>
              <a:defRPr/>
            </a:pPr>
            <a:r>
              <a:rPr lang="en-GB" sz="2900" dirty="0"/>
              <a:t>Punch K, </a:t>
            </a:r>
            <a:r>
              <a:rPr lang="en-GB" sz="2900" i="1" dirty="0"/>
              <a:t>Introduction to Social Research Methods: Quantitative and Qualitative Approaches, </a:t>
            </a:r>
            <a:r>
              <a:rPr lang="en-GB" sz="2900" dirty="0"/>
              <a:t>London: Sage, 2005.</a:t>
            </a:r>
          </a:p>
          <a:p>
            <a:pPr marL="274320" indent="-274320" fontAlgn="auto">
              <a:lnSpc>
                <a:spcPct val="80000"/>
              </a:lnSpc>
              <a:spcAft>
                <a:spcPts val="0"/>
              </a:spcAft>
              <a:defRPr/>
            </a:pPr>
            <a:endParaRPr lang="en-GB" altLang="en-US" sz="2900" dirty="0"/>
          </a:p>
          <a:p>
            <a:endParaRPr lang="en-GB" dirty="0"/>
          </a:p>
        </p:txBody>
      </p:sp>
    </p:spTree>
    <p:extLst>
      <p:ext uri="{BB962C8B-B14F-4D97-AF65-F5344CB8AC3E}">
        <p14:creationId xmlns:p14="http://schemas.microsoft.com/office/powerpoint/2010/main" val="3735100180"/>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1516 UWTSD PowerPoint Presentation Template</Template>
  <TotalTime>2076</TotalTime>
  <Words>1586</Words>
  <Application>Microsoft Office PowerPoint</Application>
  <PresentationFormat>On-screen Show (4:3)</PresentationFormat>
  <Paragraphs>275</Paragraphs>
  <Slides>34</Slides>
  <Notes>25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MS PGothic</vt:lpstr>
      <vt:lpstr>Arial</vt:lpstr>
      <vt:lpstr>Brush Script MT</vt:lpstr>
      <vt:lpstr>Calibri</vt:lpstr>
      <vt:lpstr>Myriad Pro</vt:lpstr>
      <vt:lpstr>Tahoma</vt:lpstr>
      <vt:lpstr>Times New Roman</vt:lpstr>
      <vt:lpstr>20140311PresentationUWTSDTemplate</vt:lpstr>
      <vt:lpstr> Research Design </vt:lpstr>
      <vt:lpstr>Aims of Session </vt:lpstr>
      <vt:lpstr>PowerPoint Presentation</vt:lpstr>
      <vt:lpstr>PowerPoint Presentation</vt:lpstr>
      <vt:lpstr>Which Research Approach to Follow? </vt:lpstr>
      <vt:lpstr>Basic Principles of research Design </vt:lpstr>
      <vt:lpstr>PowerPoint Presentation</vt:lpstr>
      <vt:lpstr>Ways of Thinking </vt:lpstr>
      <vt:lpstr>Research Design / Approaches </vt:lpstr>
      <vt:lpstr>PowerPoint Presentation</vt:lpstr>
      <vt:lpstr>Objectivism, subjectivism and Pragmatism  </vt:lpstr>
      <vt:lpstr>PowerPoint Presentation</vt:lpstr>
      <vt:lpstr>Activity </vt:lpstr>
      <vt:lpstr>Methodology </vt:lpstr>
      <vt:lpstr>PowerPoint Presentation</vt:lpstr>
      <vt:lpstr>PowerPoint Presentation</vt:lpstr>
      <vt:lpstr> Research Design / Strategies of inquiry   </vt:lpstr>
      <vt:lpstr>Research Design Key Principles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Research Methods </vt:lpstr>
      <vt:lpstr>PowerPoint Presentation</vt:lpstr>
      <vt:lpstr>Examples </vt:lpstr>
      <vt:lpstr>Research Methods and Analysis</vt:lpstr>
      <vt:lpstr> Watch the following video and discuss the research paradigm and methods adopted </vt:lpstr>
      <vt:lpstr>PowerPoint Presentation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DSAW 7003 Research Methods for Work-Based Learning</dc:title>
  <dc:creator>ucs</dc:creator>
  <cp:lastModifiedBy>Nicola Welton</cp:lastModifiedBy>
  <cp:revision>157</cp:revision>
  <cp:lastPrinted>2014-10-02T07:30:48Z</cp:lastPrinted>
  <dcterms:created xsi:type="dcterms:W3CDTF">2014-09-09T20:19:59Z</dcterms:created>
  <dcterms:modified xsi:type="dcterms:W3CDTF">2018-10-15T13:12:53Z</dcterms:modified>
</cp:coreProperties>
</file>