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notesSlides/notesSlide2.xml" ContentType="application/vnd.openxmlformats-officedocument.presentationml.notesSl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6"/>
  </p:notesMasterIdLst>
  <p:sldIdLst>
    <p:sldId id="256" r:id="rId2"/>
    <p:sldId id="326" r:id="rId3"/>
    <p:sldId id="257" r:id="rId4"/>
    <p:sldId id="327" r:id="rId5"/>
    <p:sldId id="438" r:id="rId6"/>
    <p:sldId id="440" r:id="rId7"/>
    <p:sldId id="441" r:id="rId8"/>
    <p:sldId id="460" r:id="rId9"/>
    <p:sldId id="470" r:id="rId10"/>
    <p:sldId id="471" r:id="rId11"/>
    <p:sldId id="472" r:id="rId12"/>
    <p:sldId id="474" r:id="rId13"/>
    <p:sldId id="475" r:id="rId14"/>
    <p:sldId id="476" r:id="rId15"/>
    <p:sldId id="473" r:id="rId16"/>
    <p:sldId id="461" r:id="rId17"/>
    <p:sldId id="442" r:id="rId18"/>
    <p:sldId id="443" r:id="rId19"/>
    <p:sldId id="444" r:id="rId20"/>
    <p:sldId id="351" r:id="rId21"/>
    <p:sldId id="329" r:id="rId22"/>
    <p:sldId id="446" r:id="rId23"/>
    <p:sldId id="447" r:id="rId24"/>
    <p:sldId id="448" r:id="rId25"/>
    <p:sldId id="462" r:id="rId26"/>
    <p:sldId id="483" r:id="rId27"/>
    <p:sldId id="445" r:id="rId28"/>
    <p:sldId id="477" r:id="rId29"/>
    <p:sldId id="449" r:id="rId30"/>
    <p:sldId id="450" r:id="rId31"/>
    <p:sldId id="451" r:id="rId32"/>
    <p:sldId id="464" r:id="rId33"/>
    <p:sldId id="465" r:id="rId34"/>
    <p:sldId id="466" r:id="rId35"/>
    <p:sldId id="467" r:id="rId36"/>
    <p:sldId id="468" r:id="rId37"/>
    <p:sldId id="469" r:id="rId38"/>
    <p:sldId id="463" r:id="rId39"/>
    <p:sldId id="452" r:id="rId40"/>
    <p:sldId id="484" r:id="rId41"/>
    <p:sldId id="455" r:id="rId42"/>
    <p:sldId id="456" r:id="rId43"/>
    <p:sldId id="457" r:id="rId44"/>
    <p:sldId id="453" r:id="rId45"/>
    <p:sldId id="454" r:id="rId46"/>
    <p:sldId id="478" r:id="rId47"/>
    <p:sldId id="479" r:id="rId48"/>
    <p:sldId id="480" r:id="rId49"/>
    <p:sldId id="481" r:id="rId50"/>
    <p:sldId id="482" r:id="rId51"/>
    <p:sldId id="401" r:id="rId52"/>
    <p:sldId id="458" r:id="rId53"/>
    <p:sldId id="402" r:id="rId54"/>
    <p:sldId id="403" r:id="rId55"/>
    <p:sldId id="331" r:id="rId56"/>
    <p:sldId id="349" r:id="rId57"/>
    <p:sldId id="332" r:id="rId58"/>
    <p:sldId id="485" r:id="rId59"/>
    <p:sldId id="333" r:id="rId60"/>
    <p:sldId id="334" r:id="rId61"/>
    <p:sldId id="491" r:id="rId62"/>
    <p:sldId id="335" r:id="rId63"/>
    <p:sldId id="330" r:id="rId64"/>
    <p:sldId id="337" r:id="rId65"/>
    <p:sldId id="486" r:id="rId66"/>
    <p:sldId id="487" r:id="rId67"/>
    <p:sldId id="488" r:id="rId68"/>
    <p:sldId id="489" r:id="rId69"/>
    <p:sldId id="490" r:id="rId70"/>
    <p:sldId id="339" r:id="rId71"/>
    <p:sldId id="340" r:id="rId72"/>
    <p:sldId id="341" r:id="rId73"/>
    <p:sldId id="342" r:id="rId74"/>
    <p:sldId id="352" r:id="rId75"/>
    <p:sldId id="343" r:id="rId76"/>
    <p:sldId id="344" r:id="rId77"/>
    <p:sldId id="345" r:id="rId78"/>
    <p:sldId id="346" r:id="rId79"/>
    <p:sldId id="348" r:id="rId80"/>
    <p:sldId id="347" r:id="rId81"/>
    <p:sldId id="354" r:id="rId82"/>
    <p:sldId id="404" r:id="rId83"/>
    <p:sldId id="356" r:id="rId84"/>
    <p:sldId id="355" r:id="rId8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A34E6"/>
    <a:srgbClr val="0000CC"/>
    <a:srgbClr val="92412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6" autoAdjust="0"/>
  </p:normalViewPr>
  <p:slideViewPr>
    <p:cSldViewPr snapToGrid="0">
      <p:cViewPr varScale="1">
        <p:scale>
          <a:sx n="81" d="100"/>
          <a:sy n="81" d="100"/>
        </p:scale>
        <p:origin x="30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commentAuthors" Target="commentAuthor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2020/3/10</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20</a:t>
            </a:fld>
            <a:endParaRPr lang="zh-CN" altLang="en-US"/>
          </a:p>
        </p:txBody>
      </p:sp>
    </p:spTree>
    <p:extLst>
      <p:ext uri="{BB962C8B-B14F-4D97-AF65-F5344CB8AC3E}">
        <p14:creationId xmlns:p14="http://schemas.microsoft.com/office/powerpoint/2010/main" val="404713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2020/3/10</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2020/3/10</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56.xml"/><Relationship Id="rId4" Type="http://schemas.openxmlformats.org/officeDocument/2006/relationships/image" Target="../media/image12.png"/></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61.xml"/><Relationship Id="rId4" Type="http://schemas.openxmlformats.org/officeDocument/2006/relationships/image" Target="../media/image14.png"/></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160966" y="2513270"/>
            <a:ext cx="11681791" cy="3257379"/>
          </a:xfrm>
        </p:spPr>
        <p:txBody>
          <a:bodyPr>
            <a:normAutofit fontScale="90000"/>
          </a:bodyPr>
          <a:lstStyle/>
          <a:p>
            <a:pPr>
              <a:lnSpc>
                <a:spcPts val="6600"/>
              </a:lnSpc>
            </a:pPr>
            <a:r>
              <a:rPr lang="en-US" altLang="zh-CN" sz="6600" b="1" dirty="0">
                <a:solidFill>
                  <a:schemeClr val="bg1"/>
                </a:solidFill>
                <a:effectLst>
                  <a:outerShdw blurRad="38100" dist="38100" dir="2700000" algn="tl">
                    <a:srgbClr val="000000">
                      <a:alpha val="43137"/>
                    </a:srgbClr>
                  </a:outerShdw>
                </a:effectLst>
              </a:rPr>
              <a:t>The </a:t>
            </a:r>
            <a:r>
              <a:rPr lang="en-US" altLang="zh-CN" sz="6600" b="1" dirty="0" smtClean="0">
                <a:solidFill>
                  <a:schemeClr val="bg1"/>
                </a:solidFill>
                <a:effectLst>
                  <a:outerShdw blurRad="38100" dist="38100" dir="2700000" algn="tl">
                    <a:srgbClr val="000000">
                      <a:alpha val="43137"/>
                    </a:srgbClr>
                  </a:outerShdw>
                </a:effectLst>
              </a:rPr>
              <a:t>Rise </a:t>
            </a:r>
            <a:r>
              <a:rPr lang="en-US" altLang="zh-CN" sz="6600" b="1" dirty="0">
                <a:solidFill>
                  <a:schemeClr val="bg1"/>
                </a:solidFill>
                <a:effectLst>
                  <a:outerShdw blurRad="38100" dist="38100" dir="2700000" algn="tl">
                    <a:srgbClr val="000000">
                      <a:alpha val="43137"/>
                    </a:srgbClr>
                  </a:outerShdw>
                </a:effectLst>
              </a:rPr>
              <a:t>of Mahayana Buddhism;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Nature </a:t>
            </a:r>
            <a:r>
              <a:rPr lang="en-US" altLang="zh-CN" sz="6600" b="1" dirty="0">
                <a:solidFill>
                  <a:schemeClr val="bg1"/>
                </a:solidFill>
                <a:effectLst>
                  <a:outerShdw blurRad="38100" dist="38100" dir="2700000" algn="tl">
                    <a:srgbClr val="000000">
                      <a:alpha val="43137"/>
                    </a:srgbClr>
                  </a:outerShdw>
                </a:effectLst>
              </a:rPr>
              <a:t>of the Mahayana and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Its Attitude </a:t>
            </a:r>
            <a:r>
              <a:rPr lang="en-US" altLang="zh-CN" sz="6600" b="1" dirty="0">
                <a:solidFill>
                  <a:schemeClr val="bg1"/>
                </a:solidFill>
                <a:effectLst>
                  <a:outerShdw blurRad="38100" dist="38100" dir="2700000" algn="tl">
                    <a:srgbClr val="000000">
                      <a:alpha val="43137"/>
                    </a:srgbClr>
                  </a:outerShdw>
                </a:effectLst>
              </a:rPr>
              <a:t>to </a:t>
            </a:r>
            <a:r>
              <a:rPr lang="en-US" altLang="zh-CN" sz="6600" b="1" dirty="0" smtClean="0">
                <a:solidFill>
                  <a:schemeClr val="bg1"/>
                </a:solidFill>
                <a:effectLst>
                  <a:outerShdw blurRad="38100" dist="38100" dir="2700000" algn="tl">
                    <a:srgbClr val="000000">
                      <a:alpha val="43137"/>
                    </a:srgbClr>
                  </a:outerShdw>
                </a:effectLst>
              </a:rPr>
              <a:t>Earlier Schools</a:t>
            </a:r>
            <a:r>
              <a:rPr lang="en-US" altLang="zh-CN" sz="6600" b="1" dirty="0">
                <a:solidFill>
                  <a:schemeClr val="bg1"/>
                </a:solidFill>
                <a:effectLst>
                  <a:outerShdw blurRad="38100" dist="38100" dir="2700000" algn="tl">
                    <a:srgbClr val="000000">
                      <a:alpha val="43137"/>
                    </a:srgbClr>
                  </a:outerShdw>
                </a:effectLst>
              </a:rPr>
              <a:t>;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the </a:t>
            </a:r>
            <a:r>
              <a:rPr lang="en-US" altLang="zh-CN" sz="6600" b="1" dirty="0">
                <a:solidFill>
                  <a:schemeClr val="bg1"/>
                </a:solidFill>
                <a:effectLst>
                  <a:outerShdw blurRad="38100" dist="38100" dir="2700000" algn="tl">
                    <a:srgbClr val="000000">
                      <a:alpha val="43137"/>
                    </a:srgbClr>
                  </a:outerShdw>
                </a:effectLst>
              </a:rPr>
              <a:t>Mahayana </a:t>
            </a:r>
            <a:r>
              <a:rPr lang="en-US" altLang="zh-CN" sz="6600" b="1" dirty="0" smtClean="0">
                <a:solidFill>
                  <a:schemeClr val="bg1"/>
                </a:solidFill>
                <a:effectLst>
                  <a:outerShdw blurRad="38100" dist="38100" dir="2700000" algn="tl">
                    <a:srgbClr val="000000">
                      <a:alpha val="43137"/>
                    </a:srgbClr>
                  </a:outerShdw>
                </a:effectLst>
              </a:rPr>
              <a:t>Canon</a:t>
            </a:r>
            <a:r>
              <a:rPr lang="en-US" altLang="zh-CN" sz="6600" b="1" dirty="0">
                <a:solidFill>
                  <a:schemeClr val="bg1"/>
                </a:solidFill>
                <a:effectLst>
                  <a:outerShdw blurRad="38100" dist="38100" dir="2700000" algn="tl">
                    <a:srgbClr val="000000">
                      <a:alpha val="43137"/>
                    </a:srgbClr>
                  </a:outerShdw>
                </a:effectLst>
              </a:rPr>
              <a:t>.</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6         </a:t>
            </a:r>
          </a:p>
          <a:p>
            <a:r>
              <a:rPr lang="en-US" altLang="zh-CN" dirty="0" smtClean="0">
                <a:solidFill>
                  <a:schemeClr val="bg1"/>
                </a:solidFill>
              </a:rPr>
              <a:t>(10</a:t>
            </a:r>
            <a:r>
              <a:rPr lang="en-US" altLang="zh-CN" baseline="30000" dirty="0" smtClean="0">
                <a:solidFill>
                  <a:schemeClr val="bg1"/>
                </a:solidFill>
              </a:rPr>
              <a:t>th</a:t>
            </a:r>
            <a:r>
              <a:rPr lang="en-US" altLang="zh-CN" dirty="0" smtClean="0">
                <a:solidFill>
                  <a:schemeClr val="bg1"/>
                </a:solidFill>
              </a:rPr>
              <a:t>  March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1"/>
          <p:cNvSpPr>
            <a:spLocks noGrp="1"/>
          </p:cNvSpPr>
          <p:nvPr>
            <p:ph type="title"/>
          </p:nvPr>
        </p:nvSpPr>
        <p:spPr>
          <a:xfrm>
            <a:off x="679698" y="-55491"/>
            <a:ext cx="10515600" cy="1888434"/>
          </a:xfrm>
        </p:spPr>
        <p:txBody>
          <a:bodyPr>
            <a:normAutofit/>
          </a:bodyPr>
          <a:lstStyle/>
          <a:p>
            <a:pPr algn="ctr">
              <a:lnSpc>
                <a:spcPct val="120000"/>
              </a:lnSpc>
            </a:pPr>
            <a:r>
              <a:rPr lang="en-US" altLang="zh-CN" sz="4800" b="1" dirty="0" err="1" smtClean="0">
                <a:solidFill>
                  <a:schemeClr val="bg1"/>
                </a:solidFill>
                <a:latin typeface="+mn-lt"/>
                <a:ea typeface="+mn-ea"/>
                <a:cs typeface="+mn-cs"/>
              </a:rPr>
              <a:t>Mahāyāna</a:t>
            </a:r>
            <a:r>
              <a:rPr lang="en-US" altLang="zh-CN" sz="4800" b="1" dirty="0" smtClean="0">
                <a:solidFill>
                  <a:schemeClr val="bg1"/>
                </a:solidFill>
                <a:latin typeface="+mn-lt"/>
                <a:ea typeface="+mn-ea"/>
                <a:cs typeface="+mn-cs"/>
              </a:rPr>
              <a:t> </a:t>
            </a:r>
            <a:r>
              <a:rPr lang="en-US" altLang="zh-CN" sz="4000" dirty="0" smtClean="0">
                <a:solidFill>
                  <a:schemeClr val="bg1"/>
                </a:solidFill>
                <a:latin typeface="+mn-lt"/>
                <a:ea typeface="+mn-ea"/>
                <a:cs typeface="+mn-cs"/>
              </a:rPr>
              <a:t>(</a:t>
            </a:r>
            <a:r>
              <a:rPr lang="zh-CN" altLang="en-US" sz="4000" dirty="0" smtClean="0">
                <a:solidFill>
                  <a:schemeClr val="bg1"/>
                </a:solidFill>
                <a:latin typeface="+mn-lt"/>
                <a:ea typeface="+mn-ea"/>
                <a:cs typeface="+mn-cs"/>
              </a:rPr>
              <a:t>大乘</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摩訶衍</a:t>
            </a:r>
            <a:r>
              <a:rPr lang="en-US" altLang="zh-CN" sz="4000" dirty="0" smtClean="0">
                <a:solidFill>
                  <a:schemeClr val="bg1"/>
                </a:solidFill>
                <a:latin typeface="+mn-lt"/>
                <a:ea typeface="+mn-ea"/>
                <a:cs typeface="+mn-cs"/>
              </a:rPr>
              <a:t>)</a:t>
            </a:r>
            <a:endParaRPr lang="zh-CN" altLang="en-US" sz="4000" dirty="0">
              <a:solidFill>
                <a:schemeClr val="bg1"/>
              </a:solidFill>
              <a:latin typeface="+mn-lt"/>
              <a:ea typeface="+mn-ea"/>
              <a:cs typeface="+mn-cs"/>
            </a:endParaRPr>
          </a:p>
        </p:txBody>
      </p:sp>
      <p:sp>
        <p:nvSpPr>
          <p:cNvPr id="4" name="標題 5"/>
          <p:cNvSpPr txBox="1">
            <a:spLocks/>
          </p:cNvSpPr>
          <p:nvPr/>
        </p:nvSpPr>
        <p:spPr>
          <a:xfrm>
            <a:off x="730833" y="1313285"/>
            <a:ext cx="10570887" cy="2225904"/>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(for </a:t>
            </a:r>
            <a:r>
              <a:rPr lang="en-US" altLang="zh-CN" sz="4000" dirty="0">
                <a:solidFill>
                  <a:schemeClr val="bg1"/>
                </a:solidFill>
                <a:latin typeface="+mn-lt"/>
                <a:ea typeface="+mn-ea"/>
                <a:cs typeface="+mn-cs"/>
              </a:rPr>
              <a:t>"Great Vehicle") is one of two main existing branches of Buddhism (the other being Theravada) </a:t>
            </a:r>
            <a:r>
              <a:rPr lang="en-US" altLang="zh-CN" sz="4000" dirty="0" smtClean="0">
                <a:solidFill>
                  <a:schemeClr val="bg1"/>
                </a:solidFill>
                <a:latin typeface="+mn-lt"/>
                <a:ea typeface="+mn-ea"/>
                <a:cs typeface="+mn-cs"/>
              </a:rPr>
              <a:t>.</a:t>
            </a:r>
            <a:endParaRPr lang="en-US" altLang="zh-CN" sz="3500" dirty="0">
              <a:solidFill>
                <a:schemeClr val="bg1"/>
              </a:solidFill>
              <a:latin typeface="+mn-lt"/>
              <a:ea typeface="+mn-ea"/>
              <a:cs typeface="+mn-cs"/>
            </a:endParaRPr>
          </a:p>
        </p:txBody>
      </p:sp>
      <p:sp>
        <p:nvSpPr>
          <p:cNvPr id="6" name="標題 5"/>
          <p:cNvSpPr txBox="1">
            <a:spLocks/>
          </p:cNvSpPr>
          <p:nvPr/>
        </p:nvSpPr>
        <p:spPr>
          <a:xfrm>
            <a:off x="790041" y="3712054"/>
            <a:ext cx="10557729" cy="2517707"/>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Buddhist tradition of Vajrayana is sometimes classified as a part of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Buddhism, but some scholars consider it to be a different branch altogether.</a:t>
            </a:r>
            <a:endParaRPr lang="en-US" altLang="zh-CN" sz="3500" dirty="0">
              <a:solidFill>
                <a:schemeClr val="bg1"/>
              </a:solidFill>
              <a:latin typeface="+mn-lt"/>
              <a:ea typeface="+mn-ea"/>
              <a:cs typeface="+mn-cs"/>
            </a:endParaRPr>
          </a:p>
        </p:txBody>
      </p:sp>
    </p:spTree>
    <p:extLst>
      <p:ext uri="{BB962C8B-B14F-4D97-AF65-F5344CB8AC3E}">
        <p14:creationId xmlns:p14="http://schemas.microsoft.com/office/powerpoint/2010/main" val="728216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94561" y="389207"/>
            <a:ext cx="5526016" cy="60105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500" dirty="0">
                <a:solidFill>
                  <a:schemeClr val="bg1"/>
                </a:solidFill>
                <a:latin typeface="+mn-lt"/>
                <a:ea typeface="+mn-ea"/>
                <a:cs typeface="+mn-cs"/>
              </a:rPr>
              <a:t>The </a:t>
            </a:r>
            <a:r>
              <a:rPr lang="en-US" altLang="zh-CN" sz="3500" dirty="0" err="1">
                <a:solidFill>
                  <a:schemeClr val="bg1"/>
                </a:solidFill>
                <a:latin typeface="+mn-lt"/>
                <a:ea typeface="+mn-ea"/>
                <a:cs typeface="+mn-cs"/>
              </a:rPr>
              <a:t>Mahāyāna</a:t>
            </a:r>
            <a:r>
              <a:rPr lang="en-US" altLang="zh-CN" sz="3500" dirty="0">
                <a:solidFill>
                  <a:schemeClr val="bg1"/>
                </a:solidFill>
                <a:latin typeface="+mn-lt"/>
                <a:ea typeface="+mn-ea"/>
                <a:cs typeface="+mn-cs"/>
              </a:rPr>
              <a:t> tradition is the largest major tradition of Buddhism existing today, with </a:t>
            </a:r>
            <a:r>
              <a:rPr lang="en-US" altLang="zh-CN" sz="3500" dirty="0" smtClean="0">
                <a:solidFill>
                  <a:schemeClr val="bg1"/>
                </a:solidFill>
                <a:latin typeface="+mn-lt"/>
                <a:ea typeface="+mn-ea"/>
                <a:cs typeface="+mn-cs"/>
              </a:rPr>
              <a:t>56% </a:t>
            </a:r>
            <a:r>
              <a:rPr lang="en-US" altLang="zh-CN" sz="3500" dirty="0">
                <a:solidFill>
                  <a:schemeClr val="bg1"/>
                </a:solidFill>
                <a:latin typeface="+mn-lt"/>
                <a:ea typeface="+mn-ea"/>
                <a:cs typeface="+mn-cs"/>
              </a:rPr>
              <a:t>of practitioners, compared to </a:t>
            </a:r>
            <a:r>
              <a:rPr lang="en-US" altLang="zh-CN" sz="3500" dirty="0" smtClean="0">
                <a:solidFill>
                  <a:schemeClr val="bg1"/>
                </a:solidFill>
                <a:latin typeface="+mn-lt"/>
                <a:ea typeface="+mn-ea"/>
                <a:cs typeface="+mn-cs"/>
              </a:rPr>
              <a:t>38% </a:t>
            </a:r>
            <a:r>
              <a:rPr lang="en-US" altLang="zh-CN" sz="3500" dirty="0">
                <a:solidFill>
                  <a:schemeClr val="bg1"/>
                </a:solidFill>
                <a:latin typeface="+mn-lt"/>
                <a:ea typeface="+mn-ea"/>
                <a:cs typeface="+mn-cs"/>
              </a:rPr>
              <a:t>for Theravada and 6% for </a:t>
            </a:r>
            <a:r>
              <a:rPr lang="en-US" altLang="zh-CN" sz="3500" dirty="0" smtClean="0">
                <a:solidFill>
                  <a:schemeClr val="bg1"/>
                </a:solidFill>
                <a:latin typeface="+mn-lt"/>
                <a:ea typeface="+mn-ea"/>
                <a:cs typeface="+mn-cs"/>
              </a:rPr>
              <a:t>Vajrayana.</a:t>
            </a:r>
            <a:endParaRPr lang="en-US" altLang="zh-CN" sz="3500" dirty="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6006095" y="595202"/>
            <a:ext cx="5348253" cy="3453332"/>
          </a:xfrm>
          <a:prstGeom prst="rect">
            <a:avLst/>
          </a:prstGeom>
        </p:spPr>
      </p:pic>
      <p:sp>
        <p:nvSpPr>
          <p:cNvPr id="8" name="標題 5"/>
          <p:cNvSpPr txBox="1">
            <a:spLocks/>
          </p:cNvSpPr>
          <p:nvPr/>
        </p:nvSpPr>
        <p:spPr>
          <a:xfrm>
            <a:off x="5697860" y="3723384"/>
            <a:ext cx="5887829" cy="348985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500" dirty="0" err="1" smtClean="0">
                <a:solidFill>
                  <a:schemeClr val="bg1"/>
                </a:solidFill>
                <a:latin typeface="+mn-lt"/>
                <a:ea typeface="+mn-ea"/>
                <a:cs typeface="+mn-cs"/>
              </a:rPr>
              <a:t>Mahāyāna</a:t>
            </a:r>
            <a:r>
              <a:rPr lang="en-US" altLang="zh-CN" sz="3500" dirty="0" smtClean="0">
                <a:solidFill>
                  <a:schemeClr val="bg1"/>
                </a:solidFill>
                <a:latin typeface="+mn-lt"/>
                <a:ea typeface="+mn-ea"/>
                <a:cs typeface="+mn-cs"/>
              </a:rPr>
              <a:t>: </a:t>
            </a:r>
            <a:r>
              <a:rPr lang="en-US" altLang="zh-CN" sz="3500" dirty="0">
                <a:solidFill>
                  <a:schemeClr val="bg1"/>
                </a:solidFill>
                <a:latin typeface="+mn-lt"/>
                <a:ea typeface="+mn-ea"/>
                <a:cs typeface="+mn-cs"/>
              </a:rPr>
              <a:t>185 million (56</a:t>
            </a:r>
            <a:r>
              <a:rPr lang="en-US" altLang="zh-CN" sz="3500" dirty="0" smtClean="0">
                <a:solidFill>
                  <a:schemeClr val="bg1"/>
                </a:solidFill>
                <a:latin typeface="+mn-lt"/>
                <a:ea typeface="+mn-ea"/>
                <a:cs typeface="+mn-cs"/>
              </a:rPr>
              <a:t>%)</a:t>
            </a:r>
          </a:p>
          <a:p>
            <a:pPr>
              <a:lnSpc>
                <a:spcPct val="100000"/>
              </a:lnSpc>
            </a:pPr>
            <a:r>
              <a:rPr lang="en-US" altLang="zh-CN" sz="3500" dirty="0" err="1" smtClean="0">
                <a:solidFill>
                  <a:schemeClr val="bg1"/>
                </a:solidFill>
                <a:latin typeface="+mn-lt"/>
                <a:ea typeface="+mn-ea"/>
                <a:cs typeface="+mn-cs"/>
              </a:rPr>
              <a:t>Therav</a:t>
            </a:r>
            <a:r>
              <a:rPr lang="en-US" altLang="zh-CN" sz="3500" dirty="0" err="1">
                <a:solidFill>
                  <a:schemeClr val="bg1"/>
                </a:solidFill>
              </a:rPr>
              <a:t>ā</a:t>
            </a:r>
            <a:r>
              <a:rPr lang="en-US" altLang="zh-CN" sz="3500" dirty="0" err="1" smtClean="0">
                <a:solidFill>
                  <a:schemeClr val="bg1"/>
                </a:solidFill>
                <a:latin typeface="+mn-lt"/>
                <a:ea typeface="+mn-ea"/>
                <a:cs typeface="+mn-cs"/>
              </a:rPr>
              <a:t>da</a:t>
            </a:r>
            <a:r>
              <a:rPr lang="en-US" altLang="zh-CN" sz="3500" dirty="0" smtClean="0">
                <a:solidFill>
                  <a:schemeClr val="bg1"/>
                </a:solidFill>
                <a:latin typeface="+mn-lt"/>
                <a:ea typeface="+mn-ea"/>
                <a:cs typeface="+mn-cs"/>
              </a:rPr>
              <a:t>: 125 </a:t>
            </a:r>
            <a:r>
              <a:rPr lang="en-US" altLang="zh-CN" sz="3500" dirty="0">
                <a:solidFill>
                  <a:schemeClr val="bg1"/>
                </a:solidFill>
                <a:latin typeface="+mn-lt"/>
                <a:ea typeface="+mn-ea"/>
                <a:cs typeface="+mn-cs"/>
              </a:rPr>
              <a:t>million </a:t>
            </a:r>
            <a:r>
              <a:rPr lang="en-US" altLang="zh-CN" sz="3500" dirty="0" smtClean="0">
                <a:solidFill>
                  <a:schemeClr val="bg1"/>
                </a:solidFill>
                <a:latin typeface="+mn-lt"/>
                <a:ea typeface="+mn-ea"/>
                <a:cs typeface="+mn-cs"/>
              </a:rPr>
              <a:t>(38</a:t>
            </a:r>
            <a:r>
              <a:rPr lang="en-US" altLang="zh-CN" sz="3500" dirty="0">
                <a:solidFill>
                  <a:schemeClr val="bg1"/>
                </a:solidFill>
                <a:latin typeface="+mn-lt"/>
                <a:ea typeface="+mn-ea"/>
                <a:cs typeface="+mn-cs"/>
              </a:rPr>
              <a:t>%) </a:t>
            </a:r>
            <a:r>
              <a:rPr lang="en-US" altLang="zh-CN" sz="3500" dirty="0" err="1" smtClean="0">
                <a:solidFill>
                  <a:schemeClr val="bg1"/>
                </a:solidFill>
                <a:latin typeface="+mn-lt"/>
                <a:ea typeface="+mn-ea"/>
                <a:cs typeface="+mn-cs"/>
              </a:rPr>
              <a:t>Vajray</a:t>
            </a:r>
            <a:r>
              <a:rPr lang="en-US" altLang="zh-CN" sz="3500" dirty="0" err="1">
                <a:solidFill>
                  <a:schemeClr val="bg1"/>
                </a:solidFill>
              </a:rPr>
              <a:t>ā</a:t>
            </a:r>
            <a:r>
              <a:rPr lang="en-US" altLang="zh-CN" sz="3500" dirty="0" err="1" smtClean="0">
                <a:solidFill>
                  <a:schemeClr val="bg1"/>
                </a:solidFill>
                <a:latin typeface="+mn-lt"/>
                <a:ea typeface="+mn-ea"/>
                <a:cs typeface="+mn-cs"/>
              </a:rPr>
              <a:t>na</a:t>
            </a:r>
            <a:r>
              <a:rPr lang="en-US" altLang="zh-CN" sz="3500" dirty="0">
                <a:solidFill>
                  <a:schemeClr val="bg1"/>
                </a:solidFill>
                <a:latin typeface="+mn-lt"/>
                <a:ea typeface="+mn-ea"/>
                <a:cs typeface="+mn-cs"/>
              </a:rPr>
              <a:t>: 20 million (6</a:t>
            </a:r>
            <a:r>
              <a:rPr lang="en-US" altLang="zh-CN" sz="3500" dirty="0" smtClean="0">
                <a:solidFill>
                  <a:schemeClr val="bg1"/>
                </a:solidFill>
                <a:latin typeface="+mn-lt"/>
                <a:ea typeface="+mn-ea"/>
                <a:cs typeface="+mn-cs"/>
              </a:rPr>
              <a:t>%)</a:t>
            </a:r>
          </a:p>
          <a:p>
            <a:pPr>
              <a:lnSpc>
                <a:spcPct val="100000"/>
              </a:lnSpc>
            </a:pPr>
            <a:r>
              <a:rPr lang="en-US" altLang="zh-CN" sz="3500" dirty="0" smtClean="0">
                <a:solidFill>
                  <a:schemeClr val="bg1"/>
                </a:solidFill>
                <a:latin typeface="+mn-lt"/>
                <a:ea typeface="+mn-ea"/>
                <a:cs typeface="+mn-cs"/>
              </a:rPr>
              <a:t>(Total: </a:t>
            </a:r>
            <a:r>
              <a:rPr lang="en-US" altLang="zh-CN" sz="3500" dirty="0">
                <a:solidFill>
                  <a:schemeClr val="bg1"/>
                </a:solidFill>
                <a:latin typeface="+mn-lt"/>
                <a:ea typeface="+mn-ea"/>
                <a:cs typeface="+mn-cs"/>
              </a:rPr>
              <a:t>330 </a:t>
            </a:r>
            <a:r>
              <a:rPr lang="en-US" altLang="zh-CN" sz="3500" dirty="0" smtClean="0">
                <a:solidFill>
                  <a:schemeClr val="bg1"/>
                </a:solidFill>
                <a:latin typeface="+mn-lt"/>
                <a:ea typeface="+mn-ea"/>
                <a:cs typeface="+mn-cs"/>
              </a:rPr>
              <a:t>million) </a:t>
            </a:r>
            <a:endParaRPr lang="en-US" altLang="zh-CN" sz="3500" dirty="0">
              <a:solidFill>
                <a:schemeClr val="bg1"/>
              </a:solidFill>
              <a:latin typeface="+mn-lt"/>
              <a:ea typeface="+mn-ea"/>
              <a:cs typeface="+mn-cs"/>
            </a:endParaRPr>
          </a:p>
        </p:txBody>
      </p:sp>
      <p:sp>
        <p:nvSpPr>
          <p:cNvPr id="3" name="左大括弧 2"/>
          <p:cNvSpPr/>
          <p:nvPr/>
        </p:nvSpPr>
        <p:spPr>
          <a:xfrm>
            <a:off x="5431774" y="4615249"/>
            <a:ext cx="180568" cy="1248032"/>
          </a:xfrm>
          <a:prstGeom prst="leftBrace">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Tree>
    <p:extLst>
      <p:ext uri="{BB962C8B-B14F-4D97-AF65-F5344CB8AC3E}">
        <p14:creationId xmlns:p14="http://schemas.microsoft.com/office/powerpoint/2010/main" val="25988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1633537" y="52387"/>
            <a:ext cx="8924925" cy="6753225"/>
          </a:xfrm>
          <a:prstGeom prst="rect">
            <a:avLst/>
          </a:prstGeom>
        </p:spPr>
      </p:pic>
    </p:spTree>
    <p:extLst>
      <p:ext uri="{BB962C8B-B14F-4D97-AF65-F5344CB8AC3E}">
        <p14:creationId xmlns:p14="http://schemas.microsoft.com/office/powerpoint/2010/main" val="19507300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470715" y="731584"/>
            <a:ext cx="11367235" cy="2353502"/>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i="1" dirty="0">
                <a:solidFill>
                  <a:schemeClr val="bg1"/>
                </a:solidFill>
                <a:latin typeface="+mn-lt"/>
                <a:ea typeface="+mn-ea"/>
                <a:cs typeface="+mn-cs"/>
              </a:rPr>
              <a:t>"</a:t>
            </a:r>
            <a:r>
              <a:rPr lang="en-US" altLang="zh-CN" sz="4000" i="1" dirty="0" err="1">
                <a:solidFill>
                  <a:schemeClr val="bg1"/>
                </a:solidFill>
                <a:latin typeface="+mn-lt"/>
                <a:ea typeface="+mn-ea"/>
                <a:cs typeface="+mn-cs"/>
              </a:rPr>
              <a:t>Mahāyāna</a:t>
            </a:r>
            <a:r>
              <a:rPr lang="en-US" altLang="zh-CN" sz="4000" i="1" dirty="0">
                <a:solidFill>
                  <a:schemeClr val="bg1"/>
                </a:solidFill>
                <a:latin typeface="+mn-lt"/>
                <a:ea typeface="+mn-ea"/>
                <a:cs typeface="+mn-cs"/>
              </a:rPr>
              <a:t>" </a:t>
            </a:r>
            <a:r>
              <a:rPr lang="en-US" altLang="zh-CN" sz="4000" i="1" dirty="0" smtClean="0">
                <a:solidFill>
                  <a:schemeClr val="bg1"/>
                </a:solidFill>
                <a:latin typeface="+mn-lt"/>
                <a:ea typeface="+mn-ea"/>
                <a:cs typeface="+mn-cs"/>
              </a:rPr>
              <a:t>refers </a:t>
            </a:r>
            <a:r>
              <a:rPr lang="en-US" altLang="zh-CN" sz="4000" i="1" dirty="0">
                <a:solidFill>
                  <a:schemeClr val="bg1"/>
                </a:solidFill>
                <a:latin typeface="+mn-lt"/>
                <a:ea typeface="+mn-ea"/>
                <a:cs typeface="+mn-cs"/>
              </a:rPr>
              <a:t>to the path of the Bodhisattva seeking complete enlightenment for the benefit of all sentient beings, also called "</a:t>
            </a:r>
            <a:r>
              <a:rPr lang="en-US" altLang="zh-CN" sz="4000" i="1" dirty="0" err="1">
                <a:solidFill>
                  <a:schemeClr val="bg1"/>
                </a:solidFill>
                <a:latin typeface="+mn-lt"/>
                <a:ea typeface="+mn-ea"/>
                <a:cs typeface="+mn-cs"/>
              </a:rPr>
              <a:t>Bodhisattvayāna</a:t>
            </a:r>
            <a:r>
              <a:rPr lang="en-US" altLang="zh-CN" sz="4000" i="1" dirty="0">
                <a:solidFill>
                  <a:schemeClr val="bg1"/>
                </a:solidFill>
                <a:latin typeface="+mn-lt"/>
                <a:ea typeface="+mn-ea"/>
                <a:cs typeface="+mn-cs"/>
              </a:rPr>
              <a:t>", or the "Bodhisattva Vehicle</a:t>
            </a:r>
            <a:r>
              <a:rPr lang="en-US" altLang="zh-CN" sz="4000" i="1" dirty="0" smtClean="0">
                <a:solidFill>
                  <a:schemeClr val="bg1"/>
                </a:solidFill>
                <a:latin typeface="+mn-lt"/>
                <a:ea typeface="+mn-ea"/>
                <a:cs typeface="+mn-cs"/>
              </a:rPr>
              <a:t>".</a:t>
            </a:r>
            <a:endParaRPr lang="en-US" altLang="zh-CN" sz="3500" i="1" dirty="0">
              <a:solidFill>
                <a:schemeClr val="bg1"/>
              </a:solidFill>
              <a:latin typeface="+mn-lt"/>
              <a:ea typeface="+mn-ea"/>
              <a:cs typeface="+mn-cs"/>
            </a:endParaRPr>
          </a:p>
        </p:txBody>
      </p:sp>
      <p:sp>
        <p:nvSpPr>
          <p:cNvPr id="6" name="標題 5"/>
          <p:cNvSpPr txBox="1">
            <a:spLocks/>
          </p:cNvSpPr>
          <p:nvPr/>
        </p:nvSpPr>
        <p:spPr>
          <a:xfrm>
            <a:off x="625219" y="3539188"/>
            <a:ext cx="11367235" cy="2868189"/>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i="1" dirty="0" smtClean="0">
                <a:solidFill>
                  <a:schemeClr val="bg1"/>
                </a:solidFill>
                <a:latin typeface="+mn-lt"/>
                <a:ea typeface="+mn-ea"/>
                <a:cs typeface="+mn-cs"/>
              </a:rPr>
              <a:t>A </a:t>
            </a:r>
            <a:r>
              <a:rPr lang="en-US" altLang="zh-CN" sz="4000" i="1" dirty="0">
                <a:solidFill>
                  <a:schemeClr val="bg1"/>
                </a:solidFill>
                <a:latin typeface="+mn-lt"/>
                <a:ea typeface="+mn-ea"/>
                <a:cs typeface="+mn-cs"/>
              </a:rPr>
              <a:t>bodhisattva who has accomplished this goal is called a </a:t>
            </a:r>
            <a:r>
              <a:rPr lang="en-US" altLang="zh-CN" sz="4000" i="1" dirty="0" err="1">
                <a:solidFill>
                  <a:schemeClr val="bg1"/>
                </a:solidFill>
                <a:latin typeface="+mn-lt"/>
                <a:ea typeface="+mn-ea"/>
                <a:cs typeface="+mn-cs"/>
              </a:rPr>
              <a:t>samyaksaṃbuddha</a:t>
            </a:r>
            <a:r>
              <a:rPr lang="en-US" altLang="zh-CN" sz="4000" i="1" dirty="0">
                <a:solidFill>
                  <a:schemeClr val="bg1"/>
                </a:solidFill>
                <a:latin typeface="+mn-lt"/>
                <a:ea typeface="+mn-ea"/>
                <a:cs typeface="+mn-cs"/>
              </a:rPr>
              <a:t>, or "fully enlightened Buddha". A </a:t>
            </a:r>
            <a:r>
              <a:rPr lang="en-US" altLang="zh-CN" sz="4000" i="1" dirty="0" err="1">
                <a:solidFill>
                  <a:schemeClr val="bg1"/>
                </a:solidFill>
                <a:latin typeface="+mn-lt"/>
                <a:ea typeface="+mn-ea"/>
                <a:cs typeface="+mn-cs"/>
              </a:rPr>
              <a:t>samyaksaṃbuddha</a:t>
            </a:r>
            <a:r>
              <a:rPr lang="en-US" altLang="zh-CN" sz="4000" i="1" dirty="0">
                <a:solidFill>
                  <a:schemeClr val="bg1"/>
                </a:solidFill>
                <a:latin typeface="+mn-lt"/>
                <a:ea typeface="+mn-ea"/>
                <a:cs typeface="+mn-cs"/>
              </a:rPr>
              <a:t> can establish the Dharma and lead disciples to enlightenment. </a:t>
            </a:r>
            <a:endParaRPr lang="en-US" altLang="zh-CN" sz="3500" i="1" dirty="0">
              <a:solidFill>
                <a:schemeClr val="bg1"/>
              </a:solidFill>
              <a:latin typeface="+mn-lt"/>
              <a:ea typeface="+mn-ea"/>
              <a:cs typeface="+mn-cs"/>
            </a:endParaRPr>
          </a:p>
        </p:txBody>
      </p:sp>
    </p:spTree>
    <p:extLst>
      <p:ext uri="{BB962C8B-B14F-4D97-AF65-F5344CB8AC3E}">
        <p14:creationId xmlns:p14="http://schemas.microsoft.com/office/powerpoint/2010/main" val="3266522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8854" y="464734"/>
            <a:ext cx="11262852" cy="5843969"/>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earliest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texts, such as the Lotus Sutra </a:t>
            </a:r>
            <a:r>
              <a:rPr lang="en-US" altLang="zh-CN" sz="4000" dirty="0" smtClean="0">
                <a:solidFill>
                  <a:schemeClr val="bg1"/>
                </a:solidFill>
                <a:latin typeface="+mn-lt"/>
                <a:ea typeface="+mn-ea"/>
                <a:cs typeface="+mn-cs"/>
              </a:rPr>
              <a:t>(Skt</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Saddharma</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Puṇḍarīka</a:t>
            </a:r>
            <a:r>
              <a:rPr lang="en-US" altLang="zh-CN" sz="4000" dirty="0">
                <a:solidFill>
                  <a:schemeClr val="bg1"/>
                </a:solidFill>
                <a:latin typeface="+mn-lt"/>
                <a:ea typeface="+mn-ea"/>
                <a:cs typeface="+mn-cs"/>
              </a:rPr>
              <a:t> </a:t>
            </a:r>
            <a:r>
              <a:rPr lang="en-US" altLang="zh-CN" sz="4000" dirty="0" err="1" smtClean="0">
                <a:solidFill>
                  <a:schemeClr val="bg1"/>
                </a:solidFill>
                <a:latin typeface="+mn-lt"/>
                <a:ea typeface="+mn-ea"/>
                <a:cs typeface="+mn-cs"/>
              </a:rPr>
              <a:t>Sūtra</a:t>
            </a:r>
            <a:r>
              <a:rPr lang="en-US" altLang="zh-CN" sz="4000" dirty="0" smtClean="0">
                <a:solidFill>
                  <a:schemeClr val="bg1"/>
                </a:solidFill>
                <a:latin typeface="+mn-lt"/>
                <a:ea typeface="+mn-ea"/>
                <a:cs typeface="+mn-cs"/>
              </a:rPr>
              <a:t> </a:t>
            </a:r>
            <a:r>
              <a:rPr lang="zh-CN" altLang="en-US" sz="3800" dirty="0" smtClean="0">
                <a:solidFill>
                  <a:schemeClr val="bg1"/>
                </a:solidFill>
                <a:latin typeface="+mn-lt"/>
                <a:ea typeface="+mn-ea"/>
                <a:cs typeface="+mn-cs"/>
              </a:rPr>
              <a:t>妙法蓮華經</a:t>
            </a:r>
            <a:r>
              <a:rPr lang="en-US" altLang="zh-CN" sz="4000" dirty="0">
                <a:solidFill>
                  <a:schemeClr val="bg1"/>
                </a:solidFill>
                <a:latin typeface="+mn-lt"/>
                <a:ea typeface="+mn-ea"/>
                <a:cs typeface="+mn-cs"/>
              </a:rPr>
              <a:t>) dating between the 1st century BCE and the 1st century CE, often use the term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as a synonym for </a:t>
            </a:r>
            <a:r>
              <a:rPr lang="en-US" altLang="zh-CN" sz="4000" dirty="0" err="1">
                <a:solidFill>
                  <a:schemeClr val="bg1"/>
                </a:solidFill>
                <a:latin typeface="+mn-lt"/>
                <a:ea typeface="+mn-ea"/>
                <a:cs typeface="+mn-cs"/>
              </a:rPr>
              <a:t>Bodhisattvayāna</a:t>
            </a:r>
            <a:r>
              <a:rPr lang="en-US" altLang="zh-CN" sz="4000" dirty="0">
                <a:solidFill>
                  <a:schemeClr val="bg1"/>
                </a:solidFill>
                <a:latin typeface="+mn-lt"/>
                <a:ea typeface="+mn-ea"/>
                <a:cs typeface="+mn-cs"/>
              </a:rPr>
              <a:t>, but the term </a:t>
            </a:r>
            <a:r>
              <a:rPr lang="en-US" altLang="zh-CN" sz="4000" dirty="0" err="1">
                <a:solidFill>
                  <a:schemeClr val="bg1"/>
                </a:solidFill>
                <a:latin typeface="+mn-lt"/>
                <a:ea typeface="+mn-ea"/>
                <a:cs typeface="+mn-cs"/>
              </a:rPr>
              <a:t>Hīnayāna</a:t>
            </a:r>
            <a:r>
              <a:rPr lang="en-US" altLang="zh-CN" sz="4000" dirty="0">
                <a:solidFill>
                  <a:schemeClr val="bg1"/>
                </a:solidFill>
                <a:latin typeface="+mn-lt"/>
                <a:ea typeface="+mn-ea"/>
                <a:cs typeface="+mn-cs"/>
              </a:rPr>
              <a:t> is comparatively rare in the earliest sources. The presumed dichotomy between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and </a:t>
            </a:r>
            <a:r>
              <a:rPr lang="en-US" altLang="zh-CN" sz="4000" dirty="0" err="1">
                <a:solidFill>
                  <a:schemeClr val="bg1"/>
                </a:solidFill>
                <a:latin typeface="+mn-lt"/>
                <a:ea typeface="+mn-ea"/>
                <a:cs typeface="+mn-cs"/>
              </a:rPr>
              <a:t>Hīnayāna</a:t>
            </a:r>
            <a:r>
              <a:rPr lang="en-US" altLang="zh-CN" sz="4000" dirty="0">
                <a:solidFill>
                  <a:schemeClr val="bg1"/>
                </a:solidFill>
                <a:latin typeface="+mn-lt"/>
                <a:ea typeface="+mn-ea"/>
                <a:cs typeface="+mn-cs"/>
              </a:rPr>
              <a:t> can be deceptive, as the two terms were not actually formed in relation to one another in the same era.</a:t>
            </a:r>
            <a:endParaRPr lang="en-US" altLang="zh-CN" sz="3500" dirty="0">
              <a:solidFill>
                <a:schemeClr val="bg1"/>
              </a:solidFill>
              <a:latin typeface="+mn-lt"/>
              <a:ea typeface="+mn-ea"/>
              <a:cs typeface="+mn-cs"/>
            </a:endParaRPr>
          </a:p>
        </p:txBody>
      </p:sp>
    </p:spTree>
    <p:extLst>
      <p:ext uri="{BB962C8B-B14F-4D97-AF65-F5344CB8AC3E}">
        <p14:creationId xmlns:p14="http://schemas.microsoft.com/office/powerpoint/2010/main" val="21252859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89112" y="1643042"/>
            <a:ext cx="10998495" cy="171788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a:solidFill>
                  <a:schemeClr val="bg1"/>
                </a:solidFill>
                <a:latin typeface="+mn-lt"/>
                <a:ea typeface="+mn-ea"/>
                <a:cs typeface="+mn-cs"/>
              </a:rPr>
              <a:t>The origins of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are still not completely understood and there are numerous competing theories.</a:t>
            </a:r>
            <a:endParaRPr lang="en-US" altLang="zh-CN" sz="3600" dirty="0">
              <a:solidFill>
                <a:schemeClr val="bg1"/>
              </a:solidFill>
              <a:latin typeface="+mn-lt"/>
              <a:ea typeface="+mn-ea"/>
              <a:cs typeface="+mn-cs"/>
            </a:endParaRPr>
          </a:p>
        </p:txBody>
      </p:sp>
      <p:sp>
        <p:nvSpPr>
          <p:cNvPr id="3" name="標題 5"/>
          <p:cNvSpPr txBox="1">
            <a:spLocks/>
          </p:cNvSpPr>
          <p:nvPr/>
        </p:nvSpPr>
        <p:spPr>
          <a:xfrm>
            <a:off x="990219" y="149304"/>
            <a:ext cx="9390228" cy="11924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b="1" u="sng" dirty="0" smtClean="0">
                <a:solidFill>
                  <a:schemeClr val="bg1"/>
                </a:solidFill>
                <a:latin typeface="+mn-lt"/>
                <a:ea typeface="+mn-ea"/>
                <a:cs typeface="+mn-cs"/>
              </a:rPr>
              <a:t>Origin of </a:t>
            </a:r>
            <a:r>
              <a:rPr lang="en-US" altLang="zh-CN" sz="4000" b="1" u="sng" dirty="0" err="1" smtClean="0">
                <a:solidFill>
                  <a:schemeClr val="bg1"/>
                </a:solidFill>
                <a:latin typeface="+mn-lt"/>
                <a:ea typeface="+mn-ea"/>
                <a:cs typeface="+mn-cs"/>
              </a:rPr>
              <a:t>Mahayanan</a:t>
            </a:r>
            <a:endParaRPr lang="en-US" altLang="zh-CN" sz="3500" b="1" u="sng" dirty="0">
              <a:solidFill>
                <a:schemeClr val="bg1"/>
              </a:solidFill>
              <a:latin typeface="+mn-lt"/>
              <a:ea typeface="+mn-ea"/>
              <a:cs typeface="+mn-cs"/>
            </a:endParaRPr>
          </a:p>
        </p:txBody>
      </p:sp>
      <p:sp>
        <p:nvSpPr>
          <p:cNvPr id="6" name="標題 5"/>
          <p:cNvSpPr txBox="1">
            <a:spLocks/>
          </p:cNvSpPr>
          <p:nvPr/>
        </p:nvSpPr>
        <p:spPr>
          <a:xfrm>
            <a:off x="858962" y="3744784"/>
            <a:ext cx="10731881" cy="250996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earliest Western views of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assumed that it existed as a separate school in competition with the so-called "</a:t>
            </a:r>
            <a:r>
              <a:rPr lang="en-US" altLang="zh-CN" sz="4000" dirty="0" err="1">
                <a:solidFill>
                  <a:schemeClr val="bg1"/>
                </a:solidFill>
                <a:latin typeface="+mn-lt"/>
                <a:ea typeface="+mn-ea"/>
                <a:cs typeface="+mn-cs"/>
              </a:rPr>
              <a:t>Hīnayāna</a:t>
            </a:r>
            <a:r>
              <a:rPr lang="en-US" altLang="zh-CN" sz="4000" dirty="0">
                <a:solidFill>
                  <a:schemeClr val="bg1"/>
                </a:solidFill>
                <a:latin typeface="+mn-lt"/>
                <a:ea typeface="+mn-ea"/>
                <a:cs typeface="+mn-cs"/>
              </a:rPr>
              <a:t>" schools. </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2745876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58796" y="1224005"/>
            <a:ext cx="10935934" cy="3799017"/>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Despite </a:t>
            </a:r>
            <a:r>
              <a:rPr lang="en-US" altLang="zh-CN" sz="4000" dirty="0">
                <a:solidFill>
                  <a:schemeClr val="bg1"/>
                </a:solidFill>
                <a:latin typeface="+mn-lt"/>
                <a:ea typeface="+mn-ea"/>
                <a:cs typeface="+mn-cs"/>
              </a:rPr>
              <a:t>the common assumption that the counterpart to Mahayana is pre-Mahayana Buddhism, the differences between Mahayana and non-Mahayana Buddhism are usually more a matter of degree and emphasis than of basic opposition.</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2721485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78477" y="546009"/>
            <a:ext cx="10694772" cy="585479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The earliest textual evidence of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comes from </a:t>
            </a:r>
            <a:r>
              <a:rPr lang="en-US" altLang="zh-CN" sz="4000" dirty="0" err="1">
                <a:solidFill>
                  <a:schemeClr val="bg1"/>
                </a:solidFill>
                <a:latin typeface="+mn-lt"/>
                <a:ea typeface="+mn-ea"/>
                <a:cs typeface="+mn-cs"/>
              </a:rPr>
              <a:t>sūtras</a:t>
            </a:r>
            <a:r>
              <a:rPr lang="en-US" altLang="zh-CN" sz="4000" dirty="0">
                <a:solidFill>
                  <a:schemeClr val="bg1"/>
                </a:solidFill>
                <a:latin typeface="+mn-lt"/>
                <a:ea typeface="+mn-ea"/>
                <a:cs typeface="+mn-cs"/>
              </a:rPr>
              <a:t> originating around the beginning of the common era. Jan Nattier has noted that some of the earliest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texts, such as the </a:t>
            </a:r>
            <a:r>
              <a:rPr lang="en-US" altLang="zh-CN" sz="4000" dirty="0" err="1">
                <a:solidFill>
                  <a:schemeClr val="bg1"/>
                </a:solidFill>
                <a:latin typeface="+mn-lt"/>
                <a:ea typeface="+mn-ea"/>
                <a:cs typeface="+mn-cs"/>
              </a:rPr>
              <a:t>Ugraparipṛccha</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Sūtra</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a:t>
            </a:r>
            <a:r>
              <a:rPr lang="zh-TW" altLang="en-US" sz="3800" dirty="0">
                <a:solidFill>
                  <a:schemeClr val="bg1"/>
                </a:solidFill>
                <a:latin typeface="+mn-lt"/>
                <a:ea typeface="+mn-ea"/>
                <a:cs typeface="+mn-cs"/>
              </a:rPr>
              <a:t>郁迦羅越問菩薩行經</a:t>
            </a:r>
            <a:r>
              <a:rPr lang="en-US" altLang="zh-CN" sz="4000" dirty="0" smtClean="0">
                <a:solidFill>
                  <a:schemeClr val="bg1"/>
                </a:solidFill>
                <a:latin typeface="+mn-lt"/>
                <a:ea typeface="+mn-ea"/>
                <a:cs typeface="+mn-cs"/>
              </a:rPr>
              <a:t>) use </a:t>
            </a:r>
            <a:r>
              <a:rPr lang="en-US" altLang="zh-CN" sz="4000" dirty="0">
                <a:solidFill>
                  <a:schemeClr val="bg1"/>
                </a:solidFill>
                <a:latin typeface="+mn-lt"/>
                <a:ea typeface="+mn-ea"/>
                <a:cs typeface="+mn-cs"/>
              </a:rPr>
              <a:t>the term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yet there is no doctrinal difference between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in this context and the early schools, </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40532159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78477" y="546009"/>
            <a:ext cx="10694772" cy="2703729"/>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and </a:t>
            </a:r>
            <a:r>
              <a:rPr lang="en-US" altLang="zh-CN" sz="4000" dirty="0">
                <a:solidFill>
                  <a:schemeClr val="bg1"/>
                </a:solidFill>
                <a:latin typeface="+mn-lt"/>
                <a:ea typeface="+mn-ea"/>
                <a:cs typeface="+mn-cs"/>
              </a:rPr>
              <a:t>that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referred rather to the rigorous emulation of Gautama Buddha in the path of a bodhisattva seeking to become a fully enlightened </a:t>
            </a:r>
            <a:r>
              <a:rPr lang="en-US" altLang="zh-CN" sz="4000" dirty="0" err="1">
                <a:solidFill>
                  <a:schemeClr val="bg1"/>
                </a:solidFill>
                <a:latin typeface="+mn-lt"/>
                <a:ea typeface="+mn-ea"/>
                <a:cs typeface="+mn-cs"/>
              </a:rPr>
              <a:t>buddha</a:t>
            </a:r>
            <a:r>
              <a:rPr lang="en-US" altLang="zh-CN" sz="4000" dirty="0">
                <a:solidFill>
                  <a:schemeClr val="bg1"/>
                </a:solidFill>
                <a:latin typeface="+mn-lt"/>
                <a:ea typeface="+mn-ea"/>
                <a:cs typeface="+mn-cs"/>
              </a:rPr>
              <a:t>.</a:t>
            </a:r>
            <a:endParaRPr lang="en-US" altLang="zh-CN" sz="4000" u="sng" dirty="0" smtClean="0">
              <a:solidFill>
                <a:schemeClr val="bg1"/>
              </a:solidFill>
              <a:latin typeface="+mn-lt"/>
              <a:ea typeface="+mn-ea"/>
              <a:cs typeface="+mn-cs"/>
            </a:endParaRPr>
          </a:p>
        </p:txBody>
      </p:sp>
      <p:sp>
        <p:nvSpPr>
          <p:cNvPr id="5" name="標題 5"/>
          <p:cNvSpPr txBox="1">
            <a:spLocks/>
          </p:cNvSpPr>
          <p:nvPr/>
        </p:nvSpPr>
        <p:spPr>
          <a:xfrm>
            <a:off x="778477" y="3441609"/>
            <a:ext cx="10694772" cy="2703729"/>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Nattier writes that in the </a:t>
            </a:r>
            <a:r>
              <a:rPr lang="en-US" altLang="zh-CN" sz="4000" dirty="0" err="1">
                <a:solidFill>
                  <a:schemeClr val="bg1"/>
                </a:solidFill>
                <a:latin typeface="+mn-lt"/>
                <a:ea typeface="+mn-ea"/>
                <a:cs typeface="+mn-cs"/>
              </a:rPr>
              <a:t>Ugra</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is not a school, but a rigorous and demanding "spiritual vocation, to be pursued within the existing Buddhist community."</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20478589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77153" y="797085"/>
            <a:ext cx="10694772" cy="528137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Several scholars such as Hendrik Kern and A.K. Warder suggested that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and its sutras (such as the very first versions of the </a:t>
            </a:r>
            <a:r>
              <a:rPr lang="en-US" altLang="zh-CN" sz="4000" dirty="0" err="1">
                <a:solidFill>
                  <a:schemeClr val="bg1"/>
                </a:solidFill>
                <a:latin typeface="+mn-lt"/>
                <a:ea typeface="+mn-ea"/>
                <a:cs typeface="+mn-cs"/>
              </a:rPr>
              <a:t>Prajñāpāramitā</a:t>
            </a:r>
            <a:r>
              <a:rPr lang="en-US" altLang="zh-CN" sz="4000" dirty="0">
                <a:solidFill>
                  <a:schemeClr val="bg1"/>
                </a:solidFill>
                <a:latin typeface="+mn-lt"/>
                <a:ea typeface="+mn-ea"/>
                <a:cs typeface="+mn-cs"/>
              </a:rPr>
              <a:t> genre) developed among the </a:t>
            </a:r>
            <a:r>
              <a:rPr lang="en-US" altLang="zh-CN" sz="4000" dirty="0" err="1">
                <a:solidFill>
                  <a:schemeClr val="bg1"/>
                </a:solidFill>
                <a:latin typeface="+mn-lt"/>
                <a:ea typeface="+mn-ea"/>
                <a:cs typeface="+mn-cs"/>
              </a:rPr>
              <a:t>Mahāsāṃghika</a:t>
            </a:r>
            <a:r>
              <a:rPr lang="en-US" altLang="zh-CN" sz="4000" dirty="0">
                <a:solidFill>
                  <a:schemeClr val="bg1"/>
                </a:solidFill>
                <a:latin typeface="+mn-lt"/>
                <a:ea typeface="+mn-ea"/>
                <a:cs typeface="+mn-cs"/>
              </a:rPr>
              <a:t> </a:t>
            </a:r>
            <a:r>
              <a:rPr lang="en-US" altLang="zh-CN" sz="4000" dirty="0" err="1" smtClean="0">
                <a:solidFill>
                  <a:schemeClr val="bg1"/>
                </a:solidFill>
                <a:latin typeface="+mn-lt"/>
                <a:ea typeface="+mn-ea"/>
                <a:cs typeface="+mn-cs"/>
              </a:rPr>
              <a:t>Nik</a:t>
            </a:r>
            <a:r>
              <a:rPr lang="en-US" altLang="zh-CN" sz="4000" dirty="0" err="1">
                <a:solidFill>
                  <a:schemeClr val="bg1"/>
                </a:solidFill>
              </a:rPr>
              <a:t>ā</a:t>
            </a:r>
            <a:r>
              <a:rPr lang="en-US" altLang="zh-CN" sz="4000" dirty="0" err="1" smtClean="0">
                <a:solidFill>
                  <a:schemeClr val="bg1"/>
                </a:solidFill>
                <a:latin typeface="+mn-lt"/>
                <a:ea typeface="+mn-ea"/>
                <a:cs typeface="+mn-cs"/>
              </a:rPr>
              <a:t>ya</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(from the 1st century BCE onwards), some pointing to the area along the </a:t>
            </a:r>
            <a:r>
              <a:rPr lang="en-US" altLang="zh-CN" sz="4000" dirty="0" err="1">
                <a:solidFill>
                  <a:schemeClr val="bg1"/>
                </a:solidFill>
                <a:latin typeface="+mn-lt"/>
                <a:ea typeface="+mn-ea"/>
                <a:cs typeface="+mn-cs"/>
              </a:rPr>
              <a:t>Kṛṣṇa</a:t>
            </a:r>
            <a:r>
              <a:rPr lang="en-US" altLang="zh-CN" sz="4000" dirty="0">
                <a:solidFill>
                  <a:schemeClr val="bg1"/>
                </a:solidFill>
                <a:latin typeface="+mn-lt"/>
                <a:ea typeface="+mn-ea"/>
                <a:cs typeface="+mn-cs"/>
              </a:rPr>
              <a:t> River in the </a:t>
            </a:r>
            <a:r>
              <a:rPr lang="en-US" altLang="zh-CN" sz="4000" dirty="0" err="1">
                <a:solidFill>
                  <a:schemeClr val="bg1"/>
                </a:solidFill>
                <a:latin typeface="+mn-lt"/>
                <a:ea typeface="+mn-ea"/>
                <a:cs typeface="+mn-cs"/>
              </a:rPr>
              <a:t>Āndhra</a:t>
            </a:r>
            <a:r>
              <a:rPr lang="en-US" altLang="zh-CN" sz="4000" dirty="0">
                <a:solidFill>
                  <a:schemeClr val="bg1"/>
                </a:solidFill>
                <a:latin typeface="+mn-lt"/>
                <a:ea typeface="+mn-ea"/>
                <a:cs typeface="+mn-cs"/>
              </a:rPr>
              <a:t> region of southern India as a geographical origin.</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23717918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98253" y="389223"/>
            <a:ext cx="6998412" cy="636023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4000" dirty="0">
                <a:solidFill>
                  <a:schemeClr val="bg1"/>
                </a:solidFill>
                <a:latin typeface="+mn-lt"/>
                <a:ea typeface="+mn-ea"/>
                <a:cs typeface="+mn-cs"/>
              </a:rPr>
              <a:t>Anthony Barber and </a:t>
            </a:r>
            <a:r>
              <a:rPr lang="en-US" altLang="zh-CN" sz="4000" dirty="0" err="1">
                <a:solidFill>
                  <a:schemeClr val="bg1"/>
                </a:solidFill>
                <a:latin typeface="+mn-lt"/>
                <a:ea typeface="+mn-ea"/>
                <a:cs typeface="+mn-cs"/>
              </a:rPr>
              <a:t>Sree</a:t>
            </a:r>
            <a:r>
              <a:rPr lang="en-US" altLang="zh-CN" sz="4000" dirty="0">
                <a:solidFill>
                  <a:schemeClr val="bg1"/>
                </a:solidFill>
                <a:latin typeface="+mn-lt"/>
                <a:ea typeface="+mn-ea"/>
                <a:cs typeface="+mn-cs"/>
              </a:rPr>
              <a:t> Padma note that </a:t>
            </a:r>
            <a:r>
              <a:rPr lang="en-US" altLang="zh-CN" sz="4000" dirty="0" smtClean="0">
                <a:solidFill>
                  <a:schemeClr val="bg1"/>
                </a:solidFill>
                <a:latin typeface="+mn-lt"/>
                <a:ea typeface="+mn-ea"/>
                <a:cs typeface="+mn-cs"/>
              </a:rPr>
              <a:t>“historians </a:t>
            </a:r>
            <a:r>
              <a:rPr lang="en-US" altLang="zh-CN" sz="4000" dirty="0">
                <a:solidFill>
                  <a:schemeClr val="bg1"/>
                </a:solidFill>
                <a:latin typeface="+mn-lt"/>
                <a:ea typeface="+mn-ea"/>
                <a:cs typeface="+mn-cs"/>
              </a:rPr>
              <a:t>of Buddhist thought have been aware for quite some time that such pivotally important Mahayana Buddhist thinkers as </a:t>
            </a:r>
            <a:r>
              <a:rPr lang="en-US" altLang="zh-CN" sz="4000" dirty="0" err="1" smtClean="0">
                <a:solidFill>
                  <a:schemeClr val="bg1"/>
                </a:solidFill>
                <a:latin typeface="+mn-lt"/>
                <a:ea typeface="+mn-ea"/>
                <a:cs typeface="+mn-cs"/>
              </a:rPr>
              <a:t>Nāgārjuna</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龍樹</a:t>
            </a:r>
            <a:r>
              <a:rPr lang="en-US" altLang="zh-CN" sz="4000" dirty="0" smtClean="0">
                <a:solidFill>
                  <a:schemeClr val="bg1"/>
                </a:solidFill>
                <a:latin typeface="+mn-lt"/>
                <a:ea typeface="+mn-ea"/>
                <a:cs typeface="+mn-cs"/>
              </a:rPr>
              <a:t>), </a:t>
            </a:r>
            <a:r>
              <a:rPr lang="en-US" altLang="zh-CN" sz="4000" dirty="0" err="1" smtClean="0">
                <a:solidFill>
                  <a:schemeClr val="bg1"/>
                </a:solidFill>
                <a:latin typeface="+mn-lt"/>
                <a:ea typeface="+mn-ea"/>
                <a:cs typeface="+mn-cs"/>
              </a:rPr>
              <a:t>Dignaga</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陳那</a:t>
            </a:r>
            <a:r>
              <a:rPr lang="en-US" altLang="zh-CN" sz="4000" dirty="0" smtClean="0">
                <a:solidFill>
                  <a:schemeClr val="bg1"/>
                </a:solidFill>
                <a:latin typeface="+mn-lt"/>
                <a:ea typeface="+mn-ea"/>
                <a:cs typeface="+mn-cs"/>
              </a:rPr>
              <a:t>), </a:t>
            </a:r>
            <a:r>
              <a:rPr lang="en-US" altLang="zh-CN" sz="4000" dirty="0" err="1" smtClean="0">
                <a:solidFill>
                  <a:schemeClr val="bg1"/>
                </a:solidFill>
                <a:latin typeface="+mn-lt"/>
                <a:ea typeface="+mn-ea"/>
                <a:cs typeface="+mn-cs"/>
              </a:rPr>
              <a:t>Candrakīrti</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月稱</a:t>
            </a:r>
            <a:r>
              <a:rPr lang="en-US" altLang="zh-CN" sz="4000" dirty="0" smtClean="0">
                <a:solidFill>
                  <a:schemeClr val="bg1"/>
                </a:solidFill>
                <a:latin typeface="+mn-lt"/>
                <a:ea typeface="+mn-ea"/>
                <a:cs typeface="+mn-cs"/>
              </a:rPr>
              <a:t>), </a:t>
            </a:r>
            <a:r>
              <a:rPr lang="en-US" altLang="zh-CN" sz="4000" dirty="0" err="1" smtClean="0">
                <a:solidFill>
                  <a:schemeClr val="bg1"/>
                </a:solidFill>
                <a:latin typeface="+mn-lt"/>
                <a:ea typeface="+mn-ea"/>
                <a:cs typeface="+mn-cs"/>
              </a:rPr>
              <a:t>Āryadeva</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提婆</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and </a:t>
            </a:r>
            <a:r>
              <a:rPr lang="en-US" altLang="zh-CN" sz="4000" dirty="0" err="1" smtClean="0">
                <a:solidFill>
                  <a:schemeClr val="bg1"/>
                </a:solidFill>
                <a:latin typeface="+mn-lt"/>
                <a:ea typeface="+mn-ea"/>
                <a:cs typeface="+mn-cs"/>
              </a:rPr>
              <a:t>Bhavaviveka</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清辯</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among many others, formulated their theories while living in Buddhist communities in </a:t>
            </a:r>
            <a:r>
              <a:rPr lang="en-US" altLang="zh-CN" sz="4000" dirty="0" err="1">
                <a:solidFill>
                  <a:schemeClr val="bg1"/>
                </a:solidFill>
                <a:latin typeface="+mn-lt"/>
                <a:ea typeface="+mn-ea"/>
                <a:cs typeface="+mn-cs"/>
              </a:rPr>
              <a:t>Āndhra</a:t>
            </a:r>
            <a:r>
              <a:rPr lang="en-US" altLang="zh-CN" sz="4000" dirty="0">
                <a:solidFill>
                  <a:schemeClr val="bg1"/>
                </a:solidFill>
                <a:latin typeface="+mn-lt"/>
                <a:ea typeface="+mn-ea"/>
                <a:cs typeface="+mn-cs"/>
              </a:rPr>
              <a:t>."</a:t>
            </a:r>
            <a:endParaRPr lang="en-US" altLang="zh-CN" sz="4000" u="sng"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7394141" y="552587"/>
            <a:ext cx="4670635" cy="5939964"/>
          </a:xfrm>
          <a:prstGeom prst="rect">
            <a:avLst/>
          </a:prstGeom>
        </p:spPr>
      </p:pic>
    </p:spTree>
    <p:extLst>
      <p:ext uri="{BB962C8B-B14F-4D97-AF65-F5344CB8AC3E}">
        <p14:creationId xmlns:p14="http://schemas.microsoft.com/office/powerpoint/2010/main" val="3430256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12734" y="290548"/>
            <a:ext cx="6418311" cy="615630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However, more recently Seishi </a:t>
            </a:r>
            <a:r>
              <a:rPr lang="en-US" altLang="zh-CN" sz="3200" dirty="0" err="1">
                <a:solidFill>
                  <a:schemeClr val="bg1"/>
                </a:solidFill>
                <a:latin typeface="+mn-lt"/>
                <a:ea typeface="+mn-ea"/>
                <a:cs typeface="+mn-cs"/>
              </a:rPr>
              <a:t>Karashima</a:t>
            </a:r>
            <a:r>
              <a:rPr lang="en-US" altLang="zh-CN" sz="3200" dirty="0">
                <a:solidFill>
                  <a:schemeClr val="bg1"/>
                </a:solidFill>
                <a:latin typeface="+mn-lt"/>
                <a:ea typeface="+mn-ea"/>
                <a:cs typeface="+mn-cs"/>
              </a:rPr>
              <a:t> has argued for their origin in the </a:t>
            </a:r>
            <a:r>
              <a:rPr lang="en-US" altLang="zh-CN" sz="3200" dirty="0" err="1">
                <a:solidFill>
                  <a:schemeClr val="bg1"/>
                </a:solidFill>
                <a:latin typeface="+mn-lt"/>
                <a:ea typeface="+mn-ea"/>
                <a:cs typeface="+mn-cs"/>
              </a:rPr>
              <a:t>Gandhara</a:t>
            </a:r>
            <a:r>
              <a:rPr lang="en-US" altLang="zh-CN" sz="3200" dirty="0">
                <a:solidFill>
                  <a:schemeClr val="bg1"/>
                </a:solidFill>
                <a:latin typeface="+mn-lt"/>
                <a:ea typeface="+mn-ea"/>
                <a:cs typeface="+mn-cs"/>
              </a:rPr>
              <a:t> region. Important pieces of evidence for the early </a:t>
            </a: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include the texts translated by the monk </a:t>
            </a:r>
            <a:r>
              <a:rPr lang="en-US" altLang="zh-CN" sz="3200" dirty="0" err="1" smtClean="0">
                <a:solidFill>
                  <a:schemeClr val="bg1"/>
                </a:solidFill>
                <a:latin typeface="+mn-lt"/>
                <a:ea typeface="+mn-ea"/>
                <a:cs typeface="+mn-cs"/>
              </a:rPr>
              <a:t>Lokakṣema</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支婁迦讖</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in the 2nd century CE, who came to China from the kingdom of </a:t>
            </a:r>
            <a:r>
              <a:rPr lang="en-US" altLang="zh-CN" sz="3200" dirty="0" err="1">
                <a:solidFill>
                  <a:schemeClr val="bg1"/>
                </a:solidFill>
                <a:latin typeface="+mn-lt"/>
                <a:ea typeface="+mn-ea"/>
                <a:cs typeface="+mn-cs"/>
              </a:rPr>
              <a:t>Gandhāra</a:t>
            </a:r>
            <a:r>
              <a:rPr lang="en-US" altLang="zh-CN" sz="3200" dirty="0">
                <a:solidFill>
                  <a:schemeClr val="bg1"/>
                </a:solidFill>
                <a:latin typeface="+mn-lt"/>
                <a:ea typeface="+mn-ea"/>
                <a:cs typeface="+mn-cs"/>
              </a:rPr>
              <a:t>.</a:t>
            </a:r>
            <a:endParaRPr lang="en-US" altLang="zh-CN" sz="3200" u="sng" dirty="0" smtClean="0">
              <a:solidFill>
                <a:schemeClr val="bg1"/>
              </a:solidFill>
              <a:latin typeface="+mn-lt"/>
              <a:ea typeface="+mn-ea"/>
              <a:cs typeface="+mn-cs"/>
            </a:endParaRPr>
          </a:p>
        </p:txBody>
      </p:sp>
      <p:pic>
        <p:nvPicPr>
          <p:cNvPr id="6" name="圖片 5"/>
          <p:cNvPicPr>
            <a:picLocks noChangeAspect="1"/>
          </p:cNvPicPr>
          <p:nvPr/>
        </p:nvPicPr>
        <p:blipFill>
          <a:blip r:embed="rId3"/>
          <a:stretch>
            <a:fillRect/>
          </a:stretch>
        </p:blipFill>
        <p:spPr>
          <a:xfrm>
            <a:off x="7009997" y="243402"/>
            <a:ext cx="5024874" cy="6407378"/>
          </a:xfrm>
          <a:prstGeom prst="rect">
            <a:avLst/>
          </a:prstGeom>
        </p:spPr>
      </p:pic>
    </p:spTree>
    <p:extLst>
      <p:ext uri="{BB962C8B-B14F-4D97-AF65-F5344CB8AC3E}">
        <p14:creationId xmlns:p14="http://schemas.microsoft.com/office/powerpoint/2010/main" val="1259438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50201" y="290545"/>
            <a:ext cx="5865724" cy="63602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Some scholars such as Warder think that after a period of composition in the south, later the activity of writing additional scriptures moved to the north.</a:t>
            </a:r>
            <a:endParaRPr lang="en-US" altLang="zh-CN" sz="4000" u="sng"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6632167" y="225444"/>
            <a:ext cx="5077415" cy="6490437"/>
          </a:xfrm>
          <a:prstGeom prst="rect">
            <a:avLst/>
          </a:prstGeom>
        </p:spPr>
      </p:pic>
    </p:spTree>
    <p:extLst>
      <p:ext uri="{BB962C8B-B14F-4D97-AF65-F5344CB8AC3E}">
        <p14:creationId xmlns:p14="http://schemas.microsoft.com/office/powerpoint/2010/main" val="22197552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77153" y="797085"/>
            <a:ext cx="10694772" cy="52813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Paul Williams thinks that "there can be no doubt that at least some early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sutras originated in </a:t>
            </a:r>
            <a:r>
              <a:rPr lang="en-US" altLang="zh-CN" sz="4000" dirty="0" err="1">
                <a:solidFill>
                  <a:schemeClr val="bg1"/>
                </a:solidFill>
                <a:latin typeface="+mn-lt"/>
                <a:ea typeface="+mn-ea"/>
                <a:cs typeface="+mn-cs"/>
              </a:rPr>
              <a:t>Mahāsāṃghika</a:t>
            </a:r>
            <a:r>
              <a:rPr lang="en-US" altLang="zh-CN" sz="4000" dirty="0">
                <a:solidFill>
                  <a:schemeClr val="bg1"/>
                </a:solidFill>
                <a:latin typeface="+mn-lt"/>
                <a:ea typeface="+mn-ea"/>
                <a:cs typeface="+mn-cs"/>
              </a:rPr>
              <a:t> circles", pointing to the </a:t>
            </a:r>
            <a:r>
              <a:rPr lang="en-US" altLang="zh-CN" sz="4000" dirty="0" err="1">
                <a:solidFill>
                  <a:schemeClr val="bg1"/>
                </a:solidFill>
                <a:latin typeface="+mn-lt"/>
                <a:ea typeface="+mn-ea"/>
                <a:cs typeface="+mn-cs"/>
              </a:rPr>
              <a:t>Mahāsāṃghika</a:t>
            </a:r>
            <a:r>
              <a:rPr lang="en-US" altLang="zh-CN" sz="4000" dirty="0">
                <a:solidFill>
                  <a:schemeClr val="bg1"/>
                </a:solidFill>
                <a:latin typeface="+mn-lt"/>
                <a:ea typeface="+mn-ea"/>
                <a:cs typeface="+mn-cs"/>
              </a:rPr>
              <a:t> doctrine of the </a:t>
            </a:r>
            <a:r>
              <a:rPr lang="en-US" altLang="zh-CN" sz="4000" dirty="0" err="1">
                <a:solidFill>
                  <a:schemeClr val="bg1"/>
                </a:solidFill>
                <a:latin typeface="+mn-lt"/>
                <a:ea typeface="+mn-ea"/>
                <a:cs typeface="+mn-cs"/>
              </a:rPr>
              <a:t>supramundane</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lokuttara</a:t>
            </a:r>
            <a:r>
              <a:rPr lang="en-US" altLang="zh-CN" sz="4000" dirty="0">
                <a:solidFill>
                  <a:schemeClr val="bg1"/>
                </a:solidFill>
                <a:latin typeface="+mn-lt"/>
                <a:ea typeface="+mn-ea"/>
                <a:cs typeface="+mn-cs"/>
              </a:rPr>
              <a:t>) nature of the Buddha, which is very close to the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view of the Buddha.</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16486448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78476" y="581453"/>
            <a:ext cx="11010047" cy="361557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Many non-Mahayana literary sources date from a time when the Mahayana had already become established, and therefore both sets of sources reflect mutual </a:t>
            </a:r>
            <a:r>
              <a:rPr lang="en-US" altLang="zh-CN" sz="4000" dirty="0" smtClean="0">
                <a:solidFill>
                  <a:schemeClr val="bg1"/>
                </a:solidFill>
                <a:latin typeface="+mn-lt"/>
                <a:ea typeface="+mn-ea"/>
                <a:cs typeface="+mn-cs"/>
              </a:rPr>
              <a:t>influences</a:t>
            </a:r>
            <a:r>
              <a:rPr lang="en-US" altLang="zh-CN" sz="4000" dirty="0">
                <a:solidFill>
                  <a:schemeClr val="bg1"/>
                </a:solidFill>
                <a:latin typeface="+mn-lt"/>
                <a:ea typeface="+mn-ea"/>
                <a:cs typeface="+mn-cs"/>
              </a:rPr>
              <a:t>.</a:t>
            </a:r>
            <a:endParaRPr lang="en-US" altLang="zh-CN" sz="4000" u="sng" dirty="0" smtClean="0">
              <a:solidFill>
                <a:schemeClr val="bg1"/>
              </a:solidFill>
              <a:latin typeface="+mn-lt"/>
              <a:ea typeface="+mn-ea"/>
              <a:cs typeface="+mn-cs"/>
            </a:endParaRPr>
          </a:p>
        </p:txBody>
      </p:sp>
      <p:sp>
        <p:nvSpPr>
          <p:cNvPr id="5" name="標題 5"/>
          <p:cNvSpPr txBox="1">
            <a:spLocks/>
          </p:cNvSpPr>
          <p:nvPr/>
        </p:nvSpPr>
        <p:spPr>
          <a:xfrm>
            <a:off x="778476" y="4384741"/>
            <a:ext cx="10694772" cy="18301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Mahayana, therefore, should not be seen as the successor to an earlier established tradition.</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32697166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873493" y="4791333"/>
            <a:ext cx="10782300" cy="1660267"/>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These theories have recently been mostly overturned or shown to be problematic</a:t>
            </a:r>
            <a:endParaRPr lang="en-US" altLang="zh-CN" sz="3500" dirty="0">
              <a:solidFill>
                <a:schemeClr val="bg1"/>
              </a:solidFill>
              <a:latin typeface="+mn-lt"/>
              <a:ea typeface="+mn-ea"/>
              <a:cs typeface="+mn-cs"/>
            </a:endParaRPr>
          </a:p>
        </p:txBody>
      </p:sp>
      <p:sp>
        <p:nvSpPr>
          <p:cNvPr id="6" name="標題 5"/>
          <p:cNvSpPr txBox="1">
            <a:spLocks/>
          </p:cNvSpPr>
          <p:nvPr/>
        </p:nvSpPr>
        <p:spPr>
          <a:xfrm>
            <a:off x="873493" y="491008"/>
            <a:ext cx="10998495" cy="4136597"/>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a:solidFill>
                  <a:schemeClr val="bg1"/>
                </a:solidFill>
                <a:latin typeface="+mn-lt"/>
                <a:ea typeface="+mn-ea"/>
                <a:cs typeface="+mn-cs"/>
              </a:rPr>
              <a:t>According to David </a:t>
            </a:r>
            <a:r>
              <a:rPr lang="en-US" altLang="zh-CN" sz="4000" dirty="0" err="1">
                <a:solidFill>
                  <a:schemeClr val="bg1"/>
                </a:solidFill>
                <a:latin typeface="+mn-lt"/>
                <a:ea typeface="+mn-ea"/>
                <a:cs typeface="+mn-cs"/>
              </a:rPr>
              <a:t>Drewes</a:t>
            </a:r>
            <a:r>
              <a:rPr lang="en-US" altLang="zh-CN" sz="4000" dirty="0">
                <a:solidFill>
                  <a:schemeClr val="bg1"/>
                </a:solidFill>
                <a:latin typeface="+mn-lt"/>
                <a:ea typeface="+mn-ea"/>
                <a:cs typeface="+mn-cs"/>
              </a:rPr>
              <a:t>, for most of the 20th century, the leading theories about the origins of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were that it was either a lay movement (first argued by Jean </a:t>
            </a:r>
            <a:r>
              <a:rPr lang="en-US" altLang="zh-CN" sz="4000" dirty="0" err="1">
                <a:solidFill>
                  <a:schemeClr val="bg1"/>
                </a:solidFill>
                <a:latin typeface="+mn-lt"/>
                <a:ea typeface="+mn-ea"/>
                <a:cs typeface="+mn-cs"/>
              </a:rPr>
              <a:t>Przyluski</a:t>
            </a:r>
            <a:r>
              <a:rPr lang="en-US" altLang="zh-CN" sz="4000" dirty="0">
                <a:solidFill>
                  <a:schemeClr val="bg1"/>
                </a:solidFill>
                <a:latin typeface="+mn-lt"/>
                <a:ea typeface="+mn-ea"/>
                <a:cs typeface="+mn-cs"/>
              </a:rPr>
              <a:t> and supported by Etienne </a:t>
            </a:r>
            <a:r>
              <a:rPr lang="en-US" altLang="zh-CN" sz="4000" dirty="0" err="1">
                <a:solidFill>
                  <a:schemeClr val="bg1"/>
                </a:solidFill>
                <a:latin typeface="+mn-lt"/>
                <a:ea typeface="+mn-ea"/>
                <a:cs typeface="+mn-cs"/>
              </a:rPr>
              <a:t>Lamotte</a:t>
            </a:r>
            <a:r>
              <a:rPr lang="en-US" altLang="zh-CN" sz="4000" dirty="0">
                <a:solidFill>
                  <a:schemeClr val="bg1"/>
                </a:solidFill>
                <a:latin typeface="+mn-lt"/>
                <a:ea typeface="+mn-ea"/>
                <a:cs typeface="+mn-cs"/>
              </a:rPr>
              <a:t> and Akira </a:t>
            </a:r>
            <a:r>
              <a:rPr lang="en-US" altLang="zh-CN" sz="4000" dirty="0" err="1">
                <a:solidFill>
                  <a:schemeClr val="bg1"/>
                </a:solidFill>
                <a:latin typeface="+mn-lt"/>
                <a:ea typeface="+mn-ea"/>
                <a:cs typeface="+mn-cs"/>
              </a:rPr>
              <a:t>Hirakawa</a:t>
            </a:r>
            <a:r>
              <a:rPr lang="en-US" altLang="zh-CN" sz="4000" dirty="0">
                <a:solidFill>
                  <a:schemeClr val="bg1"/>
                </a:solidFill>
                <a:latin typeface="+mn-lt"/>
                <a:ea typeface="+mn-ea"/>
                <a:cs typeface="+mn-cs"/>
              </a:rPr>
              <a:t>) or that it developed among the </a:t>
            </a:r>
            <a:r>
              <a:rPr lang="en-US" altLang="zh-CN" sz="4000" dirty="0" err="1">
                <a:solidFill>
                  <a:schemeClr val="bg1"/>
                </a:solidFill>
                <a:latin typeface="+mn-lt"/>
                <a:ea typeface="+mn-ea"/>
                <a:cs typeface="+mn-cs"/>
              </a:rPr>
              <a:t>Mahāsāṃghika</a:t>
            </a:r>
            <a:r>
              <a:rPr lang="en-US" altLang="zh-CN" sz="4000" dirty="0">
                <a:solidFill>
                  <a:schemeClr val="bg1"/>
                </a:solidFill>
                <a:latin typeface="+mn-lt"/>
                <a:ea typeface="+mn-ea"/>
                <a:cs typeface="+mn-cs"/>
              </a:rPr>
              <a:t> </a:t>
            </a:r>
            <a:r>
              <a:rPr lang="en-US" altLang="zh-CN" sz="4000" dirty="0" err="1" smtClean="0">
                <a:solidFill>
                  <a:schemeClr val="bg1"/>
                </a:solidFill>
                <a:latin typeface="+mn-lt"/>
                <a:ea typeface="+mn-ea"/>
                <a:cs typeface="+mn-cs"/>
              </a:rPr>
              <a:t>Nik</a:t>
            </a:r>
            <a:r>
              <a:rPr lang="en-US" altLang="zh-CN" sz="4000" dirty="0" err="1">
                <a:solidFill>
                  <a:schemeClr val="bg1"/>
                </a:solidFill>
              </a:rPr>
              <a:t>ā</a:t>
            </a:r>
            <a:r>
              <a:rPr lang="en-US" altLang="zh-CN" sz="4000" dirty="0" err="1" smtClean="0">
                <a:solidFill>
                  <a:schemeClr val="bg1"/>
                </a:solidFill>
                <a:latin typeface="+mn-lt"/>
                <a:ea typeface="+mn-ea"/>
                <a:cs typeface="+mn-cs"/>
              </a:rPr>
              <a:t>ya</a:t>
            </a:r>
            <a:r>
              <a:rPr lang="en-US" altLang="zh-CN" sz="4000" dirty="0" smtClean="0">
                <a:solidFill>
                  <a:schemeClr val="bg1"/>
                </a:solidFill>
                <a:latin typeface="+mn-lt"/>
                <a:ea typeface="+mn-ea"/>
                <a:cs typeface="+mn-cs"/>
              </a:rPr>
              <a:t> </a:t>
            </a:r>
            <a:r>
              <a:rPr lang="en-US" altLang="zh-CN" sz="3500" dirty="0" smtClean="0">
                <a:solidFill>
                  <a:schemeClr val="bg1"/>
                </a:solidFill>
                <a:latin typeface="+mn-lt"/>
                <a:ea typeface="+mn-ea"/>
                <a:cs typeface="+mn-cs"/>
              </a:rPr>
              <a:t>(</a:t>
            </a:r>
            <a:r>
              <a:rPr lang="zh-CN" altLang="en-US" sz="3500" dirty="0" smtClean="0">
                <a:solidFill>
                  <a:schemeClr val="bg1"/>
                </a:solidFill>
                <a:latin typeface="+mn-lt"/>
                <a:ea typeface="+mn-ea"/>
                <a:cs typeface="+mn-cs"/>
              </a:rPr>
              <a:t>大眾部</a:t>
            </a:r>
            <a:r>
              <a:rPr lang="en-US" altLang="zh-CN" sz="3500" dirty="0" smtClean="0">
                <a:solidFill>
                  <a:schemeClr val="bg1"/>
                </a:solidFill>
                <a:latin typeface="+mn-lt"/>
                <a:ea typeface="+mn-ea"/>
                <a:cs typeface="+mn-cs"/>
              </a:rPr>
              <a:t>)</a:t>
            </a:r>
            <a:r>
              <a:rPr lang="en-US" altLang="zh-CN" sz="40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502477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53808" y="381738"/>
            <a:ext cx="10487292" cy="2317012"/>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Evidence from sutras which depict a close connection of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with monasticism eventually revealed the problems with the lay origins theory.</a:t>
            </a:r>
            <a:endParaRPr lang="en-US" altLang="zh-CN" sz="4000" u="sng" dirty="0" smtClean="0">
              <a:solidFill>
                <a:schemeClr val="bg1"/>
              </a:solidFill>
              <a:latin typeface="+mn-lt"/>
              <a:ea typeface="+mn-ea"/>
              <a:cs typeface="+mn-cs"/>
            </a:endParaRPr>
          </a:p>
        </p:txBody>
      </p:sp>
      <p:sp>
        <p:nvSpPr>
          <p:cNvPr id="6" name="標題 5"/>
          <p:cNvSpPr txBox="1">
            <a:spLocks/>
          </p:cNvSpPr>
          <p:nvPr/>
        </p:nvSpPr>
        <p:spPr>
          <a:xfrm>
            <a:off x="853808" y="3014976"/>
            <a:ext cx="10906392" cy="354366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a:t>
            </a:r>
            <a:r>
              <a:rPr lang="en-US" altLang="zh-CN" sz="4000" dirty="0" err="1">
                <a:solidFill>
                  <a:schemeClr val="bg1"/>
                </a:solidFill>
                <a:latin typeface="+mn-lt"/>
                <a:ea typeface="+mn-ea"/>
                <a:cs typeface="+mn-cs"/>
              </a:rPr>
              <a:t>Mahāsāṃghika</a:t>
            </a:r>
            <a:r>
              <a:rPr lang="en-US" altLang="zh-CN" sz="4000" dirty="0">
                <a:solidFill>
                  <a:schemeClr val="bg1"/>
                </a:solidFill>
                <a:latin typeface="+mn-lt"/>
                <a:ea typeface="+mn-ea"/>
                <a:cs typeface="+mn-cs"/>
              </a:rPr>
              <a:t> origins theory has also slowly been shown to be problematic by scholarship that revealed how certain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sutras show traces of having developed among other </a:t>
            </a:r>
            <a:r>
              <a:rPr lang="en-US" altLang="zh-CN" sz="4000" dirty="0" err="1">
                <a:solidFill>
                  <a:schemeClr val="bg1"/>
                </a:solidFill>
                <a:latin typeface="+mn-lt"/>
                <a:ea typeface="+mn-ea"/>
                <a:cs typeface="+mn-cs"/>
              </a:rPr>
              <a:t>nikāyas</a:t>
            </a:r>
            <a:r>
              <a:rPr lang="en-US" altLang="zh-CN" sz="4000" dirty="0">
                <a:solidFill>
                  <a:schemeClr val="bg1"/>
                </a:solidFill>
                <a:latin typeface="+mn-lt"/>
                <a:ea typeface="+mn-ea"/>
                <a:cs typeface="+mn-cs"/>
              </a:rPr>
              <a:t> or monastic orders (such as the </a:t>
            </a:r>
            <a:r>
              <a:rPr lang="en-US" altLang="zh-CN" sz="4000" dirty="0" err="1">
                <a:solidFill>
                  <a:schemeClr val="bg1"/>
                </a:solidFill>
                <a:latin typeface="+mn-lt"/>
                <a:ea typeface="+mn-ea"/>
                <a:cs typeface="+mn-cs"/>
              </a:rPr>
              <a:t>Dharmaguptaka</a:t>
            </a:r>
            <a:r>
              <a:rPr lang="en-US" altLang="zh-CN" sz="4000" dirty="0">
                <a:solidFill>
                  <a:schemeClr val="bg1"/>
                </a:solidFill>
                <a:latin typeface="+mn-lt"/>
                <a:ea typeface="+mn-ea"/>
                <a:cs typeface="+mn-cs"/>
              </a:rPr>
              <a:t>).</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3885201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76748" y="457200"/>
            <a:ext cx="10767552" cy="216535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Because of such evidence, scholars like Paul Harrison and Paul Williams argue that the movement was not sectarian and possibly pan-</a:t>
            </a:r>
            <a:r>
              <a:rPr lang="en-US" altLang="zh-CN" sz="4000" dirty="0" err="1">
                <a:solidFill>
                  <a:schemeClr val="bg1"/>
                </a:solidFill>
                <a:latin typeface="+mn-lt"/>
                <a:ea typeface="+mn-ea"/>
                <a:cs typeface="+mn-cs"/>
              </a:rPr>
              <a:t>buddhist</a:t>
            </a:r>
            <a:r>
              <a:rPr lang="en-US" altLang="zh-CN" sz="4000" dirty="0">
                <a:solidFill>
                  <a:schemeClr val="bg1"/>
                </a:solidFill>
                <a:latin typeface="+mn-lt"/>
                <a:ea typeface="+mn-ea"/>
                <a:cs typeface="+mn-cs"/>
              </a:rPr>
              <a:t>.</a:t>
            </a:r>
            <a:endParaRPr lang="en-US" altLang="zh-CN" sz="4000" u="sng" dirty="0" smtClean="0">
              <a:solidFill>
                <a:schemeClr val="bg1"/>
              </a:solidFill>
              <a:latin typeface="+mn-lt"/>
              <a:ea typeface="+mn-ea"/>
              <a:cs typeface="+mn-cs"/>
            </a:endParaRPr>
          </a:p>
        </p:txBody>
      </p:sp>
      <p:sp>
        <p:nvSpPr>
          <p:cNvPr id="6" name="標題 5"/>
          <p:cNvSpPr txBox="1">
            <a:spLocks/>
          </p:cNvSpPr>
          <p:nvPr/>
        </p:nvSpPr>
        <p:spPr>
          <a:xfrm>
            <a:off x="728533" y="3081349"/>
            <a:ext cx="11262852" cy="348615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Paul Williams has also noted that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never had nor ever attempted to have a separate </a:t>
            </a:r>
            <a:r>
              <a:rPr lang="en-US" altLang="zh-CN" sz="4000" dirty="0" err="1">
                <a:solidFill>
                  <a:schemeClr val="bg1"/>
                </a:solidFill>
                <a:latin typeface="+mn-lt"/>
                <a:ea typeface="+mn-ea"/>
                <a:cs typeface="+mn-cs"/>
              </a:rPr>
              <a:t>Vinaya</a:t>
            </a:r>
            <a:r>
              <a:rPr lang="en-US" altLang="zh-CN" sz="4000" dirty="0">
                <a:solidFill>
                  <a:schemeClr val="bg1"/>
                </a:solidFill>
                <a:latin typeface="+mn-lt"/>
                <a:ea typeface="+mn-ea"/>
                <a:cs typeface="+mn-cs"/>
              </a:rPr>
              <a:t> or ordination lineage from the early schools of Buddhism, and therefore each </a:t>
            </a:r>
            <a:r>
              <a:rPr lang="en-US" altLang="zh-CN" sz="4000" dirty="0" err="1">
                <a:solidFill>
                  <a:schemeClr val="bg1"/>
                </a:solidFill>
                <a:latin typeface="+mn-lt"/>
                <a:ea typeface="+mn-ea"/>
                <a:cs typeface="+mn-cs"/>
              </a:rPr>
              <a:t>bhikṣu</a:t>
            </a:r>
            <a:r>
              <a:rPr lang="en-US" altLang="zh-CN" sz="4000" dirty="0">
                <a:solidFill>
                  <a:schemeClr val="bg1"/>
                </a:solidFill>
                <a:latin typeface="+mn-lt"/>
                <a:ea typeface="+mn-ea"/>
                <a:cs typeface="+mn-cs"/>
              </a:rPr>
              <a:t> or </a:t>
            </a:r>
            <a:r>
              <a:rPr lang="en-US" altLang="zh-CN" sz="4000" dirty="0" err="1">
                <a:solidFill>
                  <a:schemeClr val="bg1"/>
                </a:solidFill>
                <a:latin typeface="+mn-lt"/>
                <a:ea typeface="+mn-ea"/>
                <a:cs typeface="+mn-cs"/>
              </a:rPr>
              <a:t>bhikṣuṇī</a:t>
            </a:r>
            <a:r>
              <a:rPr lang="en-US" altLang="zh-CN" sz="4000" dirty="0">
                <a:solidFill>
                  <a:schemeClr val="bg1"/>
                </a:solidFill>
                <a:latin typeface="+mn-lt"/>
                <a:ea typeface="+mn-ea"/>
                <a:cs typeface="+mn-cs"/>
              </a:rPr>
              <a:t> adhering to the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formally belonged to an early school.</a:t>
            </a:r>
            <a:endParaRPr lang="en-US" altLang="zh-CN" sz="4000" dirty="0" smtClean="0">
              <a:solidFill>
                <a:schemeClr val="bg1"/>
              </a:solidFill>
              <a:latin typeface="+mn-lt"/>
              <a:ea typeface="+mn-ea"/>
              <a:cs typeface="+mn-cs"/>
            </a:endParaRPr>
          </a:p>
        </p:txBody>
      </p:sp>
    </p:spTree>
    <p:extLst>
      <p:ext uri="{BB962C8B-B14F-4D97-AF65-F5344CB8AC3E}">
        <p14:creationId xmlns:p14="http://schemas.microsoft.com/office/powerpoint/2010/main" val="41433741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683865" y="505735"/>
            <a:ext cx="11084010" cy="302029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600" dirty="0">
                <a:solidFill>
                  <a:schemeClr val="bg1"/>
                </a:solidFill>
                <a:latin typeface="+mn-lt"/>
                <a:ea typeface="+mn-ea"/>
                <a:cs typeface="+mn-cs"/>
              </a:rPr>
              <a:t>Membership in these </a:t>
            </a:r>
            <a:r>
              <a:rPr lang="en-US" altLang="zh-CN" sz="3600" dirty="0" err="1">
                <a:solidFill>
                  <a:schemeClr val="bg1"/>
                </a:solidFill>
                <a:latin typeface="+mn-lt"/>
                <a:ea typeface="+mn-ea"/>
                <a:cs typeface="+mn-cs"/>
              </a:rPr>
              <a:t>nikāyas</a:t>
            </a:r>
            <a:r>
              <a:rPr lang="en-US" altLang="zh-CN" sz="3600" dirty="0">
                <a:solidFill>
                  <a:schemeClr val="bg1"/>
                </a:solidFill>
                <a:latin typeface="+mn-lt"/>
                <a:ea typeface="+mn-ea"/>
                <a:cs typeface="+mn-cs"/>
              </a:rPr>
              <a:t>, or monastic sects, continues today with the </a:t>
            </a:r>
            <a:r>
              <a:rPr lang="en-US" altLang="zh-CN" sz="3600" dirty="0" err="1">
                <a:solidFill>
                  <a:schemeClr val="bg1"/>
                </a:solidFill>
                <a:latin typeface="+mn-lt"/>
                <a:ea typeface="+mn-ea"/>
                <a:cs typeface="+mn-cs"/>
              </a:rPr>
              <a:t>Dharmaguptaka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nikāya</a:t>
            </a:r>
            <a:r>
              <a:rPr lang="en-US" altLang="zh-CN" sz="3600" dirty="0">
                <a:solidFill>
                  <a:schemeClr val="bg1"/>
                </a:solidFill>
                <a:latin typeface="+mn-lt"/>
                <a:ea typeface="+mn-ea"/>
                <a:cs typeface="+mn-cs"/>
              </a:rPr>
              <a:t> in East Asia, and the </a:t>
            </a:r>
            <a:r>
              <a:rPr lang="en-US" altLang="zh-CN" sz="3600" dirty="0" err="1">
                <a:solidFill>
                  <a:schemeClr val="bg1"/>
                </a:solidFill>
                <a:latin typeface="+mn-lt"/>
                <a:ea typeface="+mn-ea"/>
                <a:cs typeface="+mn-cs"/>
              </a:rPr>
              <a:t>Mūlasarvāstivāda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nikāya</a:t>
            </a:r>
            <a:r>
              <a:rPr lang="en-US" altLang="zh-CN" sz="3600" dirty="0">
                <a:solidFill>
                  <a:schemeClr val="bg1"/>
                </a:solidFill>
                <a:latin typeface="+mn-lt"/>
                <a:ea typeface="+mn-ea"/>
                <a:cs typeface="+mn-cs"/>
              </a:rPr>
              <a:t> in Tibetan Buddhism. Therefore,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was never a separate rival sect of the early schools.</a:t>
            </a:r>
          </a:p>
        </p:txBody>
      </p:sp>
      <p:sp>
        <p:nvSpPr>
          <p:cNvPr id="5" name="標題 5"/>
          <p:cNvSpPr txBox="1">
            <a:spLocks/>
          </p:cNvSpPr>
          <p:nvPr/>
        </p:nvSpPr>
        <p:spPr>
          <a:xfrm>
            <a:off x="630381" y="3658579"/>
            <a:ext cx="11190977" cy="277787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600" dirty="0">
                <a:solidFill>
                  <a:schemeClr val="bg1"/>
                </a:solidFill>
                <a:latin typeface="+mn-lt"/>
                <a:ea typeface="+mn-ea"/>
                <a:cs typeface="+mn-cs"/>
              </a:rPr>
              <a:t>From Chinese monks visiting India, such as </a:t>
            </a:r>
            <a:r>
              <a:rPr lang="en-US" altLang="zh-CN" sz="3600" dirty="0" err="1" smtClean="0">
                <a:solidFill>
                  <a:schemeClr val="bg1"/>
                </a:solidFill>
                <a:latin typeface="+mn-lt"/>
                <a:ea typeface="+mn-ea"/>
                <a:cs typeface="+mn-cs"/>
              </a:rPr>
              <a:t>Faxian</a:t>
            </a:r>
            <a:r>
              <a:rPr lang="en-US" altLang="zh-CN" sz="3600" dirty="0" smtClean="0">
                <a:solidFill>
                  <a:schemeClr val="bg1"/>
                </a:solidFill>
                <a:latin typeface="+mn-lt"/>
                <a:ea typeface="+mn-ea"/>
                <a:cs typeface="+mn-cs"/>
              </a:rPr>
              <a:t> </a:t>
            </a:r>
            <a:r>
              <a:rPr lang="zh-CN" altLang="en-US" sz="3200" dirty="0">
                <a:solidFill>
                  <a:schemeClr val="bg1"/>
                </a:solidFill>
                <a:latin typeface="+mn-lt"/>
                <a:ea typeface="+mn-ea"/>
                <a:cs typeface="+mn-cs"/>
              </a:rPr>
              <a:t>法顯</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Yijing</a:t>
            </a:r>
            <a:r>
              <a:rPr lang="en-US" altLang="zh-CN" sz="36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義淨</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err="1" smtClean="0">
                <a:solidFill>
                  <a:schemeClr val="bg1"/>
                </a:solidFill>
                <a:latin typeface="+mn-lt"/>
                <a:ea typeface="+mn-ea"/>
                <a:cs typeface="+mn-cs"/>
              </a:rPr>
              <a:t>Xuanzang</a:t>
            </a:r>
            <a:r>
              <a:rPr lang="en-US" altLang="zh-CN" sz="3600" dirty="0" smtClean="0">
                <a:solidFill>
                  <a:schemeClr val="bg1"/>
                </a:solidFill>
                <a:latin typeface="+mn-lt"/>
                <a:ea typeface="+mn-ea"/>
                <a:cs typeface="+mn-cs"/>
              </a:rPr>
              <a:t> </a:t>
            </a:r>
            <a:r>
              <a:rPr lang="zh-CN" altLang="en-US" sz="3200" dirty="0">
                <a:solidFill>
                  <a:schemeClr val="bg1"/>
                </a:solidFill>
                <a:latin typeface="+mn-lt"/>
                <a:ea typeface="+mn-ea"/>
                <a:cs typeface="+mn-cs"/>
              </a:rPr>
              <a:t>玄奘</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we now know that both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and non-</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monks in India often lived in the same monasteries side by side.</a:t>
            </a:r>
          </a:p>
        </p:txBody>
      </p:sp>
    </p:spTree>
    <p:extLst>
      <p:ext uri="{BB962C8B-B14F-4D97-AF65-F5344CB8AC3E}">
        <p14:creationId xmlns:p14="http://schemas.microsoft.com/office/powerpoint/2010/main" val="13574231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636454" y="255116"/>
            <a:ext cx="11201319" cy="37484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600" dirty="0">
                <a:solidFill>
                  <a:schemeClr val="bg1"/>
                </a:solidFill>
                <a:latin typeface="+mn-lt"/>
                <a:ea typeface="+mn-ea"/>
                <a:cs typeface="+mn-cs"/>
              </a:rPr>
              <a:t>After examining the epigraphic evidence, </a:t>
            </a:r>
            <a:r>
              <a:rPr lang="en-US" altLang="zh-CN" sz="3600" dirty="0" smtClean="0">
                <a:solidFill>
                  <a:schemeClr val="bg1"/>
                </a:solidFill>
                <a:latin typeface="+mn-lt"/>
                <a:ea typeface="+mn-ea"/>
                <a:cs typeface="+mn-cs"/>
              </a:rPr>
              <a:t>Gregory </a:t>
            </a:r>
            <a:r>
              <a:rPr lang="en-US" altLang="zh-CN" sz="3600" dirty="0" err="1" smtClean="0">
                <a:solidFill>
                  <a:schemeClr val="bg1"/>
                </a:solidFill>
                <a:latin typeface="+mn-lt"/>
                <a:ea typeface="+mn-ea"/>
                <a:cs typeface="+mn-cs"/>
              </a:rPr>
              <a:t>Schopen</a:t>
            </a:r>
            <a:r>
              <a:rPr lang="en-US" altLang="zh-CN" sz="3600" dirty="0" smtClean="0">
                <a:solidFill>
                  <a:schemeClr val="bg1"/>
                </a:solidFill>
                <a:latin typeface="+mn-lt"/>
                <a:ea typeface="+mn-ea"/>
                <a:cs typeface="+mn-cs"/>
              </a:rPr>
              <a:t> argues </a:t>
            </a:r>
            <a:r>
              <a:rPr lang="en-US" altLang="zh-CN" sz="3600" dirty="0">
                <a:solidFill>
                  <a:schemeClr val="bg1"/>
                </a:solidFill>
                <a:latin typeface="+mn-lt"/>
                <a:ea typeface="+mn-ea"/>
                <a:cs typeface="+mn-cs"/>
              </a:rPr>
              <a:t>that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remained "an extremely limited minority movement – if it remained at all – that attracted absolutely no documented public or popular support for at least two more centuries."</a:t>
            </a:r>
          </a:p>
        </p:txBody>
      </p:sp>
      <p:sp>
        <p:nvSpPr>
          <p:cNvPr id="3" name="標題 5"/>
          <p:cNvSpPr txBox="1">
            <a:spLocks/>
          </p:cNvSpPr>
          <p:nvPr/>
        </p:nvSpPr>
        <p:spPr>
          <a:xfrm>
            <a:off x="534400" y="4050170"/>
            <a:ext cx="11201319" cy="185969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movement (or movements) remained quite small until it became established in the fifth </a:t>
            </a:r>
            <a:r>
              <a:rPr lang="en-US" altLang="zh-CN" sz="3600" dirty="0" smtClean="0">
                <a:solidFill>
                  <a:schemeClr val="bg1"/>
                </a:solidFill>
                <a:latin typeface="+mn-lt"/>
                <a:ea typeface="+mn-ea"/>
                <a:cs typeface="+mn-cs"/>
              </a:rPr>
              <a:t>century.</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317743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95416" y="1075038"/>
            <a:ext cx="11646243" cy="56532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500" dirty="0">
                <a:solidFill>
                  <a:schemeClr val="bg1"/>
                </a:solidFill>
                <a:latin typeface="+mn-lt"/>
                <a:ea typeface="+mn-ea"/>
                <a:cs typeface="+mn-cs"/>
              </a:rPr>
              <a:t>After the fifth century, </a:t>
            </a:r>
            <a:r>
              <a:rPr lang="en-US" altLang="zh-CN" sz="3500" dirty="0" err="1">
                <a:solidFill>
                  <a:schemeClr val="bg1"/>
                </a:solidFill>
                <a:latin typeface="+mn-lt"/>
                <a:ea typeface="+mn-ea"/>
                <a:cs typeface="+mn-cs"/>
              </a:rPr>
              <a:t>Mahāyāna</a:t>
            </a:r>
            <a:r>
              <a:rPr lang="en-US" altLang="zh-CN" sz="3500" dirty="0">
                <a:solidFill>
                  <a:schemeClr val="bg1"/>
                </a:solidFill>
                <a:latin typeface="+mn-lt"/>
                <a:ea typeface="+mn-ea"/>
                <a:cs typeface="+mn-cs"/>
              </a:rPr>
              <a:t> Buddhism and its institutions slowly grew in influence. Some of the most influential institutions became massive monastic university complexes such as </a:t>
            </a:r>
            <a:r>
              <a:rPr lang="en-US" altLang="zh-CN" sz="3500" u="sng" dirty="0" err="1">
                <a:solidFill>
                  <a:schemeClr val="bg1"/>
                </a:solidFill>
                <a:latin typeface="+mn-lt"/>
                <a:ea typeface="+mn-ea"/>
                <a:cs typeface="+mn-cs"/>
              </a:rPr>
              <a:t>Nalanda</a:t>
            </a:r>
            <a:r>
              <a:rPr lang="en-US" altLang="zh-CN" sz="3500" dirty="0">
                <a:solidFill>
                  <a:schemeClr val="bg1"/>
                </a:solidFill>
                <a:latin typeface="+mn-lt"/>
                <a:ea typeface="+mn-ea"/>
                <a:cs typeface="+mn-cs"/>
              </a:rPr>
              <a:t> </a:t>
            </a:r>
            <a:r>
              <a:rPr lang="zh-CN" altLang="en-US" sz="3200" dirty="0">
                <a:solidFill>
                  <a:schemeClr val="bg1"/>
                </a:solidFill>
                <a:latin typeface="+mn-lt"/>
                <a:ea typeface="+mn-ea"/>
                <a:cs typeface="+mn-cs"/>
              </a:rPr>
              <a:t>那爛陀</a:t>
            </a:r>
            <a:r>
              <a:rPr lang="zh-CN" altLang="en-US" sz="3200" dirty="0" smtClean="0">
                <a:solidFill>
                  <a:schemeClr val="bg1"/>
                </a:solidFill>
                <a:latin typeface="+mn-lt"/>
                <a:ea typeface="+mn-ea"/>
                <a:cs typeface="+mn-cs"/>
              </a:rPr>
              <a:t>寺</a:t>
            </a:r>
            <a:r>
              <a:rPr lang="zh-CN" altLang="en-US" sz="3500" dirty="0" smtClean="0">
                <a:solidFill>
                  <a:schemeClr val="bg1"/>
                </a:solidFill>
                <a:latin typeface="+mn-lt"/>
                <a:ea typeface="+mn-ea"/>
                <a:cs typeface="+mn-cs"/>
              </a:rPr>
              <a:t> </a:t>
            </a:r>
            <a:r>
              <a:rPr lang="en-US" altLang="zh-CN" sz="3500" dirty="0" smtClean="0">
                <a:solidFill>
                  <a:schemeClr val="bg1"/>
                </a:solidFill>
                <a:latin typeface="+mn-lt"/>
                <a:ea typeface="+mn-ea"/>
                <a:cs typeface="+mn-cs"/>
              </a:rPr>
              <a:t>(established </a:t>
            </a:r>
            <a:r>
              <a:rPr lang="en-US" altLang="zh-CN" sz="3500" dirty="0">
                <a:solidFill>
                  <a:schemeClr val="bg1"/>
                </a:solidFill>
                <a:latin typeface="+mn-lt"/>
                <a:ea typeface="+mn-ea"/>
                <a:cs typeface="+mn-cs"/>
              </a:rPr>
              <a:t>by the 5th-century </a:t>
            </a:r>
            <a:r>
              <a:rPr lang="en-US" altLang="zh-CN" sz="3500" dirty="0" smtClean="0">
                <a:solidFill>
                  <a:schemeClr val="bg1"/>
                </a:solidFill>
                <a:latin typeface="+mn-lt"/>
                <a:ea typeface="+mn-ea"/>
                <a:cs typeface="+mn-cs"/>
              </a:rPr>
              <a:t>CE </a:t>
            </a:r>
            <a:r>
              <a:rPr lang="zh-CN" altLang="en-US" sz="3200" dirty="0">
                <a:solidFill>
                  <a:schemeClr val="bg1"/>
                </a:solidFill>
                <a:latin typeface="+mn-lt"/>
                <a:ea typeface="+mn-ea"/>
                <a:cs typeface="+mn-cs"/>
              </a:rPr>
              <a:t>笈多王朝 </a:t>
            </a:r>
            <a:r>
              <a:rPr lang="en-US" altLang="zh-CN" sz="3500" dirty="0" smtClean="0">
                <a:solidFill>
                  <a:schemeClr val="bg1"/>
                </a:solidFill>
                <a:latin typeface="+mn-lt"/>
                <a:ea typeface="+mn-ea"/>
                <a:cs typeface="+mn-cs"/>
              </a:rPr>
              <a:t>Gupta emperor, </a:t>
            </a:r>
            <a:r>
              <a:rPr lang="en-US" altLang="zh-CN" sz="3500" dirty="0" err="1">
                <a:solidFill>
                  <a:schemeClr val="bg1"/>
                </a:solidFill>
                <a:latin typeface="+mn-lt"/>
                <a:ea typeface="+mn-ea"/>
                <a:cs typeface="+mn-cs"/>
              </a:rPr>
              <a:t>Kumaragupta</a:t>
            </a:r>
            <a:r>
              <a:rPr lang="en-US" altLang="zh-CN" sz="3500" dirty="0">
                <a:solidFill>
                  <a:schemeClr val="bg1"/>
                </a:solidFill>
                <a:latin typeface="+mn-lt"/>
                <a:ea typeface="+mn-ea"/>
                <a:cs typeface="+mn-cs"/>
              </a:rPr>
              <a:t> </a:t>
            </a:r>
            <a:r>
              <a:rPr lang="en-US" altLang="zh-CN" sz="3500" dirty="0" smtClean="0">
                <a:solidFill>
                  <a:schemeClr val="bg1"/>
                </a:solidFill>
                <a:latin typeface="+mn-lt"/>
                <a:ea typeface="+mn-ea"/>
                <a:cs typeface="+mn-cs"/>
              </a:rPr>
              <a:t>I ) </a:t>
            </a:r>
            <a:r>
              <a:rPr lang="en-US" altLang="zh-CN" sz="3500" dirty="0">
                <a:solidFill>
                  <a:schemeClr val="bg1"/>
                </a:solidFill>
                <a:latin typeface="+mn-lt"/>
                <a:ea typeface="+mn-ea"/>
                <a:cs typeface="+mn-cs"/>
              </a:rPr>
              <a:t>and </a:t>
            </a:r>
            <a:r>
              <a:rPr lang="en-US" altLang="zh-CN" sz="3500" u="sng" dirty="0" err="1">
                <a:solidFill>
                  <a:schemeClr val="bg1"/>
                </a:solidFill>
                <a:latin typeface="+mn-lt"/>
                <a:ea typeface="+mn-ea"/>
                <a:cs typeface="+mn-cs"/>
              </a:rPr>
              <a:t>Vikramashila</a:t>
            </a:r>
            <a:r>
              <a:rPr lang="en-US" altLang="zh-CN" sz="3500" dirty="0">
                <a:solidFill>
                  <a:schemeClr val="bg1"/>
                </a:solidFill>
                <a:latin typeface="+mn-lt"/>
                <a:ea typeface="+mn-ea"/>
                <a:cs typeface="+mn-cs"/>
              </a:rPr>
              <a:t> </a:t>
            </a:r>
            <a:r>
              <a:rPr lang="zh-CN" altLang="en-US" sz="3200" dirty="0">
                <a:solidFill>
                  <a:schemeClr val="bg1"/>
                </a:solidFill>
                <a:latin typeface="+mn-lt"/>
                <a:ea typeface="+mn-ea"/>
                <a:cs typeface="+mn-cs"/>
              </a:rPr>
              <a:t>超戒寺</a:t>
            </a:r>
            <a:r>
              <a:rPr lang="zh-CN" altLang="en-US" sz="3500" dirty="0" smtClean="0">
                <a:solidFill>
                  <a:schemeClr val="bg1"/>
                </a:solidFill>
                <a:latin typeface="+mn-lt"/>
                <a:ea typeface="+mn-ea"/>
                <a:cs typeface="+mn-cs"/>
              </a:rPr>
              <a:t> </a:t>
            </a:r>
            <a:r>
              <a:rPr lang="en-US" altLang="zh-CN" sz="3500" dirty="0" smtClean="0">
                <a:solidFill>
                  <a:schemeClr val="bg1"/>
                </a:solidFill>
                <a:latin typeface="+mn-lt"/>
                <a:ea typeface="+mn-ea"/>
                <a:cs typeface="+mn-cs"/>
              </a:rPr>
              <a:t>(</a:t>
            </a:r>
            <a:r>
              <a:rPr lang="en-US" altLang="zh-CN" sz="3500" dirty="0">
                <a:solidFill>
                  <a:schemeClr val="bg1"/>
                </a:solidFill>
                <a:latin typeface="+mn-lt"/>
                <a:ea typeface="+mn-ea"/>
                <a:cs typeface="+mn-cs"/>
              </a:rPr>
              <a:t>established under King</a:t>
            </a:r>
            <a:r>
              <a:rPr lang="en-US" altLang="zh-CN" sz="3500" dirty="0" smtClean="0">
                <a:solidFill>
                  <a:schemeClr val="bg1"/>
                </a:solidFill>
                <a:latin typeface="+mn-lt"/>
                <a:ea typeface="+mn-ea"/>
                <a:cs typeface="+mn-cs"/>
              </a:rPr>
              <a:t> </a:t>
            </a:r>
            <a:r>
              <a:rPr lang="en-US" altLang="zh-CN" sz="3500" dirty="0" err="1" smtClean="0">
                <a:solidFill>
                  <a:schemeClr val="bg1"/>
                </a:solidFill>
                <a:latin typeface="+mn-lt"/>
                <a:ea typeface="+mn-ea"/>
                <a:cs typeface="+mn-cs"/>
              </a:rPr>
              <a:t>Dharmapala</a:t>
            </a:r>
            <a:r>
              <a:rPr lang="en-US" altLang="zh-CN" sz="3500" dirty="0" smtClean="0">
                <a:solidFill>
                  <a:schemeClr val="bg1"/>
                </a:solidFill>
                <a:latin typeface="+mn-lt"/>
                <a:ea typeface="+mn-ea"/>
                <a:cs typeface="+mn-cs"/>
              </a:rPr>
              <a:t> </a:t>
            </a:r>
            <a:r>
              <a:rPr lang="en-US" altLang="zh-CN" sz="3500" dirty="0">
                <a:solidFill>
                  <a:schemeClr val="bg1"/>
                </a:solidFill>
                <a:latin typeface="+mn-lt"/>
                <a:ea typeface="+mn-ea"/>
                <a:cs typeface="+mn-cs"/>
              </a:rPr>
              <a:t>c. 783 to 820). The </a:t>
            </a:r>
            <a:r>
              <a:rPr lang="en-US" altLang="zh-CN" sz="3500" dirty="0" err="1">
                <a:solidFill>
                  <a:schemeClr val="bg1"/>
                </a:solidFill>
                <a:latin typeface="+mn-lt"/>
                <a:ea typeface="+mn-ea"/>
                <a:cs typeface="+mn-cs"/>
              </a:rPr>
              <a:t>Nalanda</a:t>
            </a:r>
            <a:r>
              <a:rPr lang="en-US" altLang="zh-CN" sz="3500" dirty="0">
                <a:solidFill>
                  <a:schemeClr val="bg1"/>
                </a:solidFill>
                <a:latin typeface="+mn-lt"/>
                <a:ea typeface="+mn-ea"/>
                <a:cs typeface="+mn-cs"/>
              </a:rPr>
              <a:t> complex eventually became the largest and most influential Buddhist center in India for centuries.</a:t>
            </a:r>
            <a:endParaRPr lang="en-US" altLang="zh-CN" sz="3500" dirty="0" smtClean="0">
              <a:solidFill>
                <a:schemeClr val="bg1"/>
              </a:solidFill>
              <a:latin typeface="+mn-lt"/>
              <a:ea typeface="+mn-ea"/>
              <a:cs typeface="+mn-cs"/>
            </a:endParaRPr>
          </a:p>
        </p:txBody>
      </p:sp>
      <p:sp>
        <p:nvSpPr>
          <p:cNvPr id="5" name="標題 5"/>
          <p:cNvSpPr txBox="1">
            <a:spLocks/>
          </p:cNvSpPr>
          <p:nvPr/>
        </p:nvSpPr>
        <p:spPr>
          <a:xfrm>
            <a:off x="1021112" y="62806"/>
            <a:ext cx="9390228" cy="11924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b="1" u="sng" dirty="0" smtClean="0">
                <a:solidFill>
                  <a:schemeClr val="bg1"/>
                </a:solidFill>
                <a:latin typeface="+mn-lt"/>
                <a:ea typeface="+mn-ea"/>
                <a:cs typeface="+mn-cs"/>
              </a:rPr>
              <a:t>Growth of </a:t>
            </a:r>
            <a:r>
              <a:rPr lang="en-US" altLang="zh-CN" sz="4000" b="1" u="sng" dirty="0" err="1" smtClean="0">
                <a:solidFill>
                  <a:schemeClr val="bg1"/>
                </a:solidFill>
                <a:latin typeface="+mn-lt"/>
                <a:ea typeface="+mn-ea"/>
                <a:cs typeface="+mn-cs"/>
              </a:rPr>
              <a:t>Mahayanan</a:t>
            </a:r>
            <a:endParaRPr lang="en-US" altLang="zh-CN" sz="3500" b="1" u="sng" dirty="0">
              <a:solidFill>
                <a:schemeClr val="bg1"/>
              </a:solidFill>
              <a:latin typeface="+mn-lt"/>
              <a:ea typeface="+mn-ea"/>
              <a:cs typeface="+mn-cs"/>
            </a:endParaRPr>
          </a:p>
        </p:txBody>
      </p:sp>
    </p:spTree>
    <p:extLst>
      <p:ext uri="{BB962C8B-B14F-4D97-AF65-F5344CB8AC3E}">
        <p14:creationId xmlns:p14="http://schemas.microsoft.com/office/powerpoint/2010/main" val="1215383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5990034" y="217723"/>
            <a:ext cx="5939128" cy="6478158"/>
          </a:xfrm>
          <a:prstGeom prst="rect">
            <a:avLst/>
          </a:prstGeom>
        </p:spPr>
      </p:pic>
      <p:sp>
        <p:nvSpPr>
          <p:cNvPr id="5" name="標題 5"/>
          <p:cNvSpPr txBox="1">
            <a:spLocks/>
          </p:cNvSpPr>
          <p:nvPr/>
        </p:nvSpPr>
        <p:spPr>
          <a:xfrm>
            <a:off x="395418" y="296561"/>
            <a:ext cx="5066268" cy="632048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err="1" smtClean="0">
                <a:solidFill>
                  <a:schemeClr val="bg1"/>
                </a:solidFill>
                <a:latin typeface="+mn-lt"/>
                <a:ea typeface="+mn-ea"/>
                <a:cs typeface="+mn-cs"/>
              </a:rPr>
              <a:t>Nalanda</a:t>
            </a:r>
            <a:r>
              <a:rPr lang="en-US" altLang="zh-CN" sz="4000" dirty="0" smtClean="0">
                <a:solidFill>
                  <a:schemeClr val="bg1"/>
                </a:solidFill>
                <a:latin typeface="+mn-lt"/>
                <a:ea typeface="+mn-ea"/>
                <a:cs typeface="+mn-cs"/>
              </a:rPr>
              <a:t> (5</a:t>
            </a:r>
            <a:r>
              <a:rPr lang="en-US" altLang="zh-CN" sz="4000" baseline="30000" dirty="0" smtClean="0">
                <a:solidFill>
                  <a:schemeClr val="bg1"/>
                </a:solidFill>
                <a:latin typeface="+mn-lt"/>
                <a:ea typeface="+mn-ea"/>
                <a:cs typeface="+mn-cs"/>
              </a:rPr>
              <a:t>th</a:t>
            </a:r>
            <a:r>
              <a:rPr lang="en-US" altLang="zh-CN" sz="4000" dirty="0" smtClean="0">
                <a:solidFill>
                  <a:schemeClr val="bg1"/>
                </a:solidFill>
                <a:latin typeface="+mn-lt"/>
                <a:ea typeface="+mn-ea"/>
                <a:cs typeface="+mn-cs"/>
              </a:rPr>
              <a:t>-13</a:t>
            </a:r>
            <a:r>
              <a:rPr lang="en-US" altLang="zh-CN" sz="4000" baseline="30000" dirty="0" smtClean="0">
                <a:solidFill>
                  <a:schemeClr val="bg1"/>
                </a:solidFill>
                <a:latin typeface="+mn-lt"/>
                <a:ea typeface="+mn-ea"/>
                <a:cs typeface="+mn-cs"/>
              </a:rPr>
              <a:t>th</a:t>
            </a:r>
            <a:r>
              <a:rPr lang="en-US" altLang="zh-CN" sz="4000" dirty="0" smtClean="0">
                <a:solidFill>
                  <a:schemeClr val="bg1"/>
                </a:solidFill>
                <a:latin typeface="+mn-lt"/>
                <a:ea typeface="+mn-ea"/>
                <a:cs typeface="+mn-cs"/>
              </a:rPr>
              <a:t> centuries) and </a:t>
            </a:r>
            <a:r>
              <a:rPr lang="en-US" altLang="zh-CN" sz="4000" dirty="0" err="1" smtClean="0">
                <a:solidFill>
                  <a:schemeClr val="bg1"/>
                </a:solidFill>
                <a:latin typeface="+mn-lt"/>
                <a:ea typeface="+mn-ea"/>
                <a:cs typeface="+mn-cs"/>
              </a:rPr>
              <a:t>Vikramashila</a:t>
            </a:r>
            <a:r>
              <a:rPr lang="en-US" altLang="zh-CN" sz="4000" dirty="0" smtClean="0">
                <a:solidFill>
                  <a:schemeClr val="bg1"/>
                </a:solidFill>
                <a:latin typeface="+mn-lt"/>
                <a:ea typeface="+mn-ea"/>
                <a:cs typeface="+mn-cs"/>
              </a:rPr>
              <a:t> (8</a:t>
            </a:r>
            <a:r>
              <a:rPr lang="en-US" altLang="zh-CN" sz="4000" baseline="30000" dirty="0" smtClean="0">
                <a:solidFill>
                  <a:schemeClr val="bg1"/>
                </a:solidFill>
                <a:latin typeface="+mn-lt"/>
                <a:ea typeface="+mn-ea"/>
                <a:cs typeface="+mn-cs"/>
              </a:rPr>
              <a:t>th</a:t>
            </a:r>
            <a:r>
              <a:rPr lang="en-US" altLang="zh-CN" sz="4000" dirty="0" smtClean="0">
                <a:solidFill>
                  <a:schemeClr val="bg1"/>
                </a:solidFill>
                <a:latin typeface="+mn-lt"/>
                <a:ea typeface="+mn-ea"/>
                <a:cs typeface="+mn-cs"/>
              </a:rPr>
              <a:t>-13</a:t>
            </a:r>
            <a:r>
              <a:rPr lang="en-US" altLang="zh-CN" sz="4000" baseline="30000" dirty="0" smtClean="0">
                <a:solidFill>
                  <a:schemeClr val="bg1"/>
                </a:solidFill>
                <a:latin typeface="+mn-lt"/>
                <a:ea typeface="+mn-ea"/>
                <a:cs typeface="+mn-cs"/>
              </a:rPr>
              <a:t>th</a:t>
            </a:r>
            <a:r>
              <a:rPr lang="en-US" altLang="zh-CN" sz="4000" dirty="0" smtClean="0">
                <a:solidFill>
                  <a:schemeClr val="bg1"/>
                </a:solidFill>
                <a:latin typeface="+mn-lt"/>
                <a:ea typeface="+mn-ea"/>
                <a:cs typeface="+mn-cs"/>
              </a:rPr>
              <a:t> centuries) were </a:t>
            </a:r>
            <a:r>
              <a:rPr lang="en-US" altLang="zh-CN" sz="4000" dirty="0">
                <a:solidFill>
                  <a:schemeClr val="bg1"/>
                </a:solidFill>
                <a:latin typeface="+mn-lt"/>
                <a:ea typeface="+mn-ea"/>
                <a:cs typeface="+mn-cs"/>
              </a:rPr>
              <a:t>centers of various branches of scholarship, including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philosophy. </a:t>
            </a:r>
            <a:endParaRPr lang="en-US" altLang="zh-CN" sz="4000" dirty="0" smtClean="0">
              <a:solidFill>
                <a:schemeClr val="bg1"/>
              </a:solidFill>
              <a:latin typeface="+mn-lt"/>
              <a:ea typeface="+mn-ea"/>
              <a:cs typeface="+mn-cs"/>
            </a:endParaRPr>
          </a:p>
        </p:txBody>
      </p:sp>
    </p:spTree>
    <p:extLst>
      <p:ext uri="{BB962C8B-B14F-4D97-AF65-F5344CB8AC3E}">
        <p14:creationId xmlns:p14="http://schemas.microsoft.com/office/powerpoint/2010/main" val="21864378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29209" y="547776"/>
            <a:ext cx="11576179" cy="53177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a:solidFill>
                  <a:schemeClr val="bg1"/>
                </a:solidFill>
                <a:latin typeface="+mn-lt"/>
                <a:ea typeface="+mn-ea"/>
                <a:cs typeface="+mn-cs"/>
              </a:rPr>
              <a:t>Indian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developed various schools of thought, some groupings include: </a:t>
            </a:r>
            <a:r>
              <a:rPr lang="en-US" altLang="zh-CN" sz="3600" dirty="0" err="1" smtClean="0">
                <a:solidFill>
                  <a:schemeClr val="bg1"/>
                </a:solidFill>
                <a:latin typeface="+mn-lt"/>
                <a:ea typeface="+mn-ea"/>
                <a:cs typeface="+mn-cs"/>
              </a:rPr>
              <a:t>Mādhyamaka</a:t>
            </a:r>
            <a:r>
              <a:rPr lang="en-US" altLang="zh-CN" sz="3600" dirty="0" smtClean="0">
                <a:solidFill>
                  <a:schemeClr val="bg1"/>
                </a:solidFill>
                <a:latin typeface="+mn-lt"/>
                <a:ea typeface="+mn-ea"/>
                <a:cs typeface="+mn-cs"/>
              </a:rPr>
              <a:t> (</a:t>
            </a:r>
            <a:r>
              <a:rPr lang="zh-CN" altLang="en-US" sz="3200" dirty="0">
                <a:solidFill>
                  <a:schemeClr val="bg1"/>
                </a:solidFill>
                <a:latin typeface="+mn-lt"/>
                <a:ea typeface="+mn-ea"/>
                <a:cs typeface="+mn-cs"/>
              </a:rPr>
              <a:t>中觀</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Yogācāra</a:t>
            </a:r>
            <a:r>
              <a:rPr lang="en-US" altLang="zh-CN" sz="3600" dirty="0" smtClean="0">
                <a:solidFill>
                  <a:schemeClr val="bg1"/>
                </a:solidFill>
                <a:latin typeface="+mn-lt"/>
                <a:ea typeface="+mn-ea"/>
                <a:cs typeface="+mn-cs"/>
              </a:rPr>
              <a:t> (</a:t>
            </a:r>
            <a:r>
              <a:rPr lang="zh-CN" altLang="en-US" sz="3200" dirty="0">
                <a:solidFill>
                  <a:schemeClr val="bg1"/>
                </a:solidFill>
                <a:latin typeface="+mn-lt"/>
                <a:ea typeface="+mn-ea"/>
                <a:cs typeface="+mn-cs"/>
              </a:rPr>
              <a:t>瑜伽</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Buddha-nature (</a:t>
            </a:r>
            <a:r>
              <a:rPr lang="en-US" altLang="zh-CN" sz="3600" dirty="0" err="1" smtClean="0">
                <a:solidFill>
                  <a:schemeClr val="bg1"/>
                </a:solidFill>
                <a:latin typeface="+mn-lt"/>
                <a:ea typeface="+mn-ea"/>
                <a:cs typeface="+mn-cs"/>
              </a:rPr>
              <a:t>Tathāgatagarbha</a:t>
            </a:r>
            <a:r>
              <a:rPr lang="en-US" altLang="zh-CN" sz="3600" dirty="0" smtClean="0">
                <a:solidFill>
                  <a:schemeClr val="bg1"/>
                </a:solidFill>
                <a:latin typeface="+mn-lt"/>
                <a:ea typeface="+mn-ea"/>
                <a:cs typeface="+mn-cs"/>
              </a:rPr>
              <a:t>; </a:t>
            </a:r>
            <a:r>
              <a:rPr lang="zh-CN" altLang="en-US" sz="3200" dirty="0">
                <a:solidFill>
                  <a:schemeClr val="bg1"/>
                </a:solidFill>
                <a:latin typeface="+mn-lt"/>
                <a:ea typeface="+mn-ea"/>
                <a:cs typeface="+mn-cs"/>
              </a:rPr>
              <a:t>如來藏</a:t>
            </a:r>
            <a:r>
              <a:rPr lang="en-US" altLang="zh-CN" sz="3200" dirty="0">
                <a:solidFill>
                  <a:schemeClr val="bg1"/>
                </a:solidFill>
                <a:latin typeface="+mn-lt"/>
                <a:ea typeface="+mn-ea"/>
                <a:cs typeface="+mn-cs"/>
              </a:rPr>
              <a:t>)</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Buddhist logic as the last and most recent</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Over time Indian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texts and philosophy reached Central Asia and China through trade routes, afterwards spreading throughout East Asia. </a:t>
            </a:r>
          </a:p>
        </p:txBody>
      </p:sp>
    </p:spTree>
    <p:extLst>
      <p:ext uri="{BB962C8B-B14F-4D97-AF65-F5344CB8AC3E}">
        <p14:creationId xmlns:p14="http://schemas.microsoft.com/office/powerpoint/2010/main" val="1299235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745074" y="0"/>
            <a:ext cx="8701852" cy="6858000"/>
          </a:xfrm>
          <a:prstGeom prst="rect">
            <a:avLst/>
          </a:prstGeom>
        </p:spPr>
      </p:pic>
    </p:spTree>
    <p:extLst>
      <p:ext uri="{BB962C8B-B14F-4D97-AF65-F5344CB8AC3E}">
        <p14:creationId xmlns:p14="http://schemas.microsoft.com/office/powerpoint/2010/main" val="42346784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84719" y="1897223"/>
            <a:ext cx="11178073" cy="287382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By </a:t>
            </a:r>
            <a:r>
              <a:rPr lang="en-US" altLang="zh-CN" sz="4000" dirty="0">
                <a:solidFill>
                  <a:schemeClr val="bg1"/>
                </a:solidFill>
                <a:latin typeface="+mn-lt"/>
                <a:ea typeface="+mn-ea"/>
                <a:cs typeface="+mn-cs"/>
              </a:rPr>
              <a:t>the 9th </a:t>
            </a:r>
            <a:r>
              <a:rPr lang="en-US" altLang="zh-CN" sz="4000" dirty="0" smtClean="0">
                <a:solidFill>
                  <a:schemeClr val="bg1"/>
                </a:solidFill>
                <a:latin typeface="+mn-lt"/>
                <a:ea typeface="+mn-ea"/>
                <a:cs typeface="+mn-cs"/>
              </a:rPr>
              <a:t>century, Mahayana became the </a:t>
            </a:r>
            <a:r>
              <a:rPr lang="en-US" altLang="zh-CN" sz="4000" dirty="0">
                <a:solidFill>
                  <a:schemeClr val="bg1"/>
                </a:solidFill>
                <a:latin typeface="+mn-lt"/>
                <a:ea typeface="+mn-ea"/>
                <a:cs typeface="+mn-cs"/>
              </a:rPr>
              <a:t>dominant influence on the Buddhist cultures of Central and East </a:t>
            </a:r>
            <a:r>
              <a:rPr lang="en-US" altLang="zh-CN" sz="4000" dirty="0" smtClean="0">
                <a:solidFill>
                  <a:schemeClr val="bg1"/>
                </a:solidFill>
                <a:latin typeface="+mn-lt"/>
                <a:ea typeface="+mn-ea"/>
                <a:cs typeface="+mn-cs"/>
              </a:rPr>
              <a:t>Asia, </a:t>
            </a:r>
            <a:r>
              <a:rPr lang="en-US" altLang="zh-CN" sz="4000" dirty="0">
                <a:solidFill>
                  <a:schemeClr val="bg1"/>
                </a:solidFill>
                <a:latin typeface="+mn-lt"/>
                <a:ea typeface="+mn-ea"/>
                <a:cs typeface="+mn-cs"/>
              </a:rPr>
              <a:t>which it remains today.</a:t>
            </a:r>
          </a:p>
        </p:txBody>
      </p:sp>
    </p:spTree>
    <p:extLst>
      <p:ext uri="{BB962C8B-B14F-4D97-AF65-F5344CB8AC3E}">
        <p14:creationId xmlns:p14="http://schemas.microsoft.com/office/powerpoint/2010/main" val="13338948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920308" y="912221"/>
            <a:ext cx="11082193" cy="485002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600" dirty="0">
                <a:solidFill>
                  <a:schemeClr val="bg1"/>
                </a:solidFill>
                <a:latin typeface="+mn-lt"/>
                <a:ea typeface="+mn-ea"/>
                <a:cs typeface="+mn-cs"/>
              </a:rPr>
              <a:t>Forms of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based on the doctrines of the </a:t>
            </a:r>
            <a:r>
              <a:rPr lang="en-US" altLang="zh-CN" sz="3600" dirty="0" err="1">
                <a:solidFill>
                  <a:schemeClr val="bg1"/>
                </a:solidFill>
                <a:latin typeface="+mn-lt"/>
                <a:ea typeface="+mn-ea"/>
                <a:cs typeface="+mn-cs"/>
              </a:rPr>
              <a:t>Prajñāpāramitā</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sutras (</a:t>
            </a:r>
            <a:r>
              <a:rPr lang="zh-CN" altLang="en-US" sz="3600" dirty="0" smtClean="0">
                <a:solidFill>
                  <a:schemeClr val="bg1"/>
                </a:solidFill>
                <a:latin typeface="+mn-lt"/>
                <a:ea typeface="+mn-ea"/>
                <a:cs typeface="+mn-cs"/>
              </a:rPr>
              <a:t>般若波羅蜜經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Buddha Nature sutras, Lotus sutra and the Pure Land teachings are still popular in East Asian Buddhism, which is completely dominated by branches of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a:t>
            </a:r>
          </a:p>
        </p:txBody>
      </p:sp>
    </p:spTree>
    <p:extLst>
      <p:ext uri="{BB962C8B-B14F-4D97-AF65-F5344CB8AC3E}">
        <p14:creationId xmlns:p14="http://schemas.microsoft.com/office/powerpoint/2010/main" val="3300748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77617" y="269715"/>
            <a:ext cx="4782510" cy="66770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a:solidFill>
                  <a:schemeClr val="bg1"/>
                </a:solidFill>
                <a:latin typeface="+mn-lt"/>
                <a:ea typeface="+mn-ea"/>
                <a:cs typeface="+mn-cs"/>
              </a:rPr>
              <a:t>Under the </a:t>
            </a:r>
            <a:r>
              <a:rPr lang="en-US" altLang="zh-CN" sz="2800" u="sng" dirty="0">
                <a:solidFill>
                  <a:schemeClr val="bg1"/>
                </a:solidFill>
                <a:latin typeface="+mn-lt"/>
                <a:ea typeface="+mn-ea"/>
                <a:cs typeface="+mn-cs"/>
              </a:rPr>
              <a:t>Gupta </a:t>
            </a:r>
            <a:r>
              <a:rPr lang="en-US" altLang="zh-CN" sz="2800" u="sng" dirty="0" smtClean="0">
                <a:solidFill>
                  <a:schemeClr val="bg1"/>
                </a:solidFill>
                <a:latin typeface="+mn-lt"/>
                <a:ea typeface="+mn-ea"/>
                <a:cs typeface="+mn-cs"/>
              </a:rPr>
              <a:t>Empire</a:t>
            </a:r>
            <a:r>
              <a:rPr lang="en-US" altLang="zh-CN" sz="2800" dirty="0" smtClean="0">
                <a:solidFill>
                  <a:schemeClr val="bg1"/>
                </a:solidFill>
                <a:latin typeface="+mn-lt"/>
                <a:ea typeface="+mn-ea"/>
                <a:cs typeface="+mn-cs"/>
              </a:rPr>
              <a:t> (3rd </a:t>
            </a:r>
            <a:r>
              <a:rPr lang="en-US" altLang="zh-CN" sz="2800" dirty="0">
                <a:solidFill>
                  <a:schemeClr val="bg1"/>
                </a:solidFill>
                <a:latin typeface="+mn-lt"/>
                <a:ea typeface="+mn-ea"/>
                <a:cs typeface="+mn-cs"/>
              </a:rPr>
              <a:t>century CE to 543 </a:t>
            </a:r>
            <a:r>
              <a:rPr lang="en-US" altLang="zh-CN" sz="2800" dirty="0" smtClean="0">
                <a:solidFill>
                  <a:schemeClr val="bg1"/>
                </a:solidFill>
                <a:latin typeface="+mn-lt"/>
                <a:ea typeface="+mn-ea"/>
                <a:cs typeface="+mn-cs"/>
              </a:rPr>
              <a:t>CE </a:t>
            </a:r>
            <a:r>
              <a:rPr lang="zh-CN" altLang="en-US" sz="2800" dirty="0" smtClean="0">
                <a:solidFill>
                  <a:schemeClr val="bg1"/>
                </a:solidFill>
                <a:latin typeface="+mn-lt"/>
                <a:ea typeface="+mn-ea"/>
                <a:cs typeface="+mn-cs"/>
              </a:rPr>
              <a:t>笈</a:t>
            </a:r>
            <a:r>
              <a:rPr lang="zh-CN" altLang="en-US" sz="2800" dirty="0">
                <a:solidFill>
                  <a:schemeClr val="bg1"/>
                </a:solidFill>
                <a:latin typeface="+mn-lt"/>
                <a:ea typeface="+mn-ea"/>
                <a:cs typeface="+mn-cs"/>
              </a:rPr>
              <a:t>多王朝</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 and </a:t>
            </a:r>
            <a:r>
              <a:rPr lang="en-US" altLang="zh-CN" sz="2800" u="sng" dirty="0">
                <a:solidFill>
                  <a:schemeClr val="bg1"/>
                </a:solidFill>
                <a:latin typeface="+mn-lt"/>
                <a:ea typeface="+mn-ea"/>
                <a:cs typeface="+mn-cs"/>
              </a:rPr>
              <a:t>Pala </a:t>
            </a:r>
            <a:r>
              <a:rPr lang="en-US" altLang="zh-CN" sz="2800" u="sng" dirty="0" smtClean="0">
                <a:solidFill>
                  <a:schemeClr val="bg1"/>
                </a:solidFill>
                <a:latin typeface="+mn-lt"/>
                <a:ea typeface="+mn-ea"/>
                <a:cs typeface="+mn-cs"/>
              </a:rPr>
              <a:t>Empire</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8th century–12th </a:t>
            </a:r>
            <a:r>
              <a:rPr lang="en-US" altLang="zh-CN" sz="2800" dirty="0" smtClean="0">
                <a:solidFill>
                  <a:schemeClr val="bg1"/>
                </a:solidFill>
                <a:latin typeface="+mn-lt"/>
                <a:ea typeface="+mn-ea"/>
                <a:cs typeface="+mn-cs"/>
              </a:rPr>
              <a:t>century </a:t>
            </a:r>
            <a:r>
              <a:rPr lang="zh-CN" altLang="en-US" sz="2800" dirty="0" smtClean="0">
                <a:solidFill>
                  <a:schemeClr val="bg1"/>
                </a:solidFill>
                <a:latin typeface="+mn-lt"/>
                <a:ea typeface="+mn-ea"/>
                <a:cs typeface="+mn-cs"/>
              </a:rPr>
              <a:t>波</a:t>
            </a:r>
            <a:r>
              <a:rPr lang="zh-CN" altLang="en-US" sz="2800" dirty="0">
                <a:solidFill>
                  <a:schemeClr val="bg1"/>
                </a:solidFill>
                <a:latin typeface="+mn-lt"/>
                <a:ea typeface="+mn-ea"/>
                <a:cs typeface="+mn-cs"/>
              </a:rPr>
              <a:t>羅王朝</a:t>
            </a:r>
            <a:r>
              <a:rPr lang="en-US" altLang="zh-CN" sz="2800" dirty="0">
                <a:solidFill>
                  <a:schemeClr val="bg1"/>
                </a:solidFill>
                <a:latin typeface="+mn-lt"/>
                <a:ea typeface="+mn-ea"/>
                <a:cs typeface="+mn-cs"/>
              </a:rPr>
              <a:t> ), a new movement began to develop which drew on previous </a:t>
            </a:r>
            <a:r>
              <a:rPr lang="en-US" altLang="zh-CN" sz="2800" dirty="0" err="1">
                <a:solidFill>
                  <a:schemeClr val="bg1"/>
                </a:solidFill>
                <a:latin typeface="+mn-lt"/>
                <a:ea typeface="+mn-ea"/>
                <a:cs typeface="+mn-cs"/>
              </a:rPr>
              <a:t>Mahāyāna</a:t>
            </a:r>
            <a:r>
              <a:rPr lang="en-US" altLang="zh-CN" sz="2800" dirty="0">
                <a:solidFill>
                  <a:schemeClr val="bg1"/>
                </a:solidFill>
                <a:latin typeface="+mn-lt"/>
                <a:ea typeface="+mn-ea"/>
                <a:cs typeface="+mn-cs"/>
              </a:rPr>
              <a:t> doctrine as well as new ideas and which came to be known by various names such as </a:t>
            </a:r>
            <a:r>
              <a:rPr lang="en-US" altLang="zh-CN" sz="2800" dirty="0" err="1">
                <a:solidFill>
                  <a:schemeClr val="bg1"/>
                </a:solidFill>
                <a:latin typeface="+mn-lt"/>
                <a:ea typeface="+mn-ea"/>
                <a:cs typeface="+mn-cs"/>
              </a:rPr>
              <a:t>Vajrayāna</a:t>
            </a:r>
            <a:r>
              <a:rPr lang="en-US" altLang="zh-CN" sz="2800" dirty="0">
                <a:solidFill>
                  <a:schemeClr val="bg1"/>
                </a:solidFill>
                <a:latin typeface="+mn-lt"/>
                <a:ea typeface="+mn-ea"/>
                <a:cs typeface="+mn-cs"/>
              </a:rPr>
              <a:t>, </a:t>
            </a:r>
            <a:r>
              <a:rPr lang="en-US" altLang="zh-CN" sz="2800" dirty="0" err="1">
                <a:solidFill>
                  <a:schemeClr val="bg1"/>
                </a:solidFill>
                <a:latin typeface="+mn-lt"/>
                <a:ea typeface="+mn-ea"/>
                <a:cs typeface="+mn-cs"/>
              </a:rPr>
              <a:t>Mantrayāna</a:t>
            </a:r>
            <a:r>
              <a:rPr lang="en-US" altLang="zh-CN" sz="2800" dirty="0">
                <a:solidFill>
                  <a:schemeClr val="bg1"/>
                </a:solidFill>
                <a:latin typeface="+mn-lt"/>
                <a:ea typeface="+mn-ea"/>
                <a:cs typeface="+mn-cs"/>
              </a:rPr>
              <a:t>, and Tantric Buddhism. </a:t>
            </a:r>
          </a:p>
        </p:txBody>
      </p:sp>
      <p:pic>
        <p:nvPicPr>
          <p:cNvPr id="6" name="圖片 5"/>
          <p:cNvPicPr>
            <a:picLocks noChangeAspect="1"/>
          </p:cNvPicPr>
          <p:nvPr/>
        </p:nvPicPr>
        <p:blipFill>
          <a:blip r:embed="rId3"/>
          <a:stretch>
            <a:fillRect/>
          </a:stretch>
        </p:blipFill>
        <p:spPr>
          <a:xfrm>
            <a:off x="5155387" y="1286080"/>
            <a:ext cx="6963798" cy="4282550"/>
          </a:xfrm>
          <a:prstGeom prst="rect">
            <a:avLst/>
          </a:prstGeom>
        </p:spPr>
      </p:pic>
    </p:spTree>
    <p:extLst>
      <p:ext uri="{BB962C8B-B14F-4D97-AF65-F5344CB8AC3E}">
        <p14:creationId xmlns:p14="http://schemas.microsoft.com/office/powerpoint/2010/main" val="19441966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310695" y="425344"/>
            <a:ext cx="7511044" cy="60368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Possibly </a:t>
            </a:r>
            <a:r>
              <a:rPr lang="en-US" altLang="zh-CN" sz="3200" dirty="0">
                <a:solidFill>
                  <a:schemeClr val="bg1"/>
                </a:solidFill>
                <a:latin typeface="+mn-lt"/>
                <a:ea typeface="+mn-ea"/>
                <a:cs typeface="+mn-cs"/>
              </a:rPr>
              <a:t>led by groups of wandering tantric yogis named </a:t>
            </a:r>
            <a:r>
              <a:rPr lang="en-US" altLang="zh-CN" sz="3200" dirty="0" err="1" smtClean="0">
                <a:solidFill>
                  <a:schemeClr val="bg1"/>
                </a:solidFill>
                <a:latin typeface="+mn-lt"/>
                <a:ea typeface="+mn-ea"/>
                <a:cs typeface="+mn-cs"/>
              </a:rPr>
              <a:t>mahasiddhas</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大成就者</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this movement developed new tantric spiritual practices and also promoted new texts called the Buddhist Tantras</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This new form of Buddhism eventually also spread north to Tibet and east to China. </a:t>
            </a:r>
          </a:p>
        </p:txBody>
      </p:sp>
      <p:pic>
        <p:nvPicPr>
          <p:cNvPr id="2" name="圖片 1"/>
          <p:cNvPicPr>
            <a:picLocks noChangeAspect="1"/>
          </p:cNvPicPr>
          <p:nvPr/>
        </p:nvPicPr>
        <p:blipFill>
          <a:blip r:embed="rId3"/>
          <a:stretch>
            <a:fillRect/>
          </a:stretch>
        </p:blipFill>
        <p:spPr>
          <a:xfrm>
            <a:off x="8190129" y="659795"/>
            <a:ext cx="3408778" cy="5567919"/>
          </a:xfrm>
          <a:prstGeom prst="rect">
            <a:avLst/>
          </a:prstGeom>
        </p:spPr>
      </p:pic>
    </p:spTree>
    <p:extLst>
      <p:ext uri="{BB962C8B-B14F-4D97-AF65-F5344CB8AC3E}">
        <p14:creationId xmlns:p14="http://schemas.microsoft.com/office/powerpoint/2010/main" val="8933431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248409" y="1494538"/>
            <a:ext cx="11657495" cy="3979506"/>
          </a:xfrm>
          <a:prstGeom prst="rect">
            <a:avLst/>
          </a:prstGeom>
        </p:spPr>
      </p:pic>
    </p:spTree>
    <p:extLst>
      <p:ext uri="{BB962C8B-B14F-4D97-AF65-F5344CB8AC3E}">
        <p14:creationId xmlns:p14="http://schemas.microsoft.com/office/powerpoint/2010/main" val="27242413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021112" y="62806"/>
            <a:ext cx="9390228" cy="11924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b="1" u="sng" dirty="0" smtClean="0">
                <a:solidFill>
                  <a:schemeClr val="bg1"/>
                </a:solidFill>
                <a:latin typeface="+mn-lt"/>
                <a:ea typeface="+mn-ea"/>
                <a:cs typeface="+mn-cs"/>
              </a:rPr>
              <a:t>Beliefs of Mahayana Buddhists</a:t>
            </a:r>
            <a:endParaRPr lang="en-US" altLang="zh-CN" sz="3500" b="1" u="sng" dirty="0">
              <a:solidFill>
                <a:schemeClr val="bg1"/>
              </a:solidFill>
              <a:latin typeface="+mn-lt"/>
              <a:ea typeface="+mn-ea"/>
              <a:cs typeface="+mn-cs"/>
            </a:endParaRPr>
          </a:p>
        </p:txBody>
      </p:sp>
      <p:sp>
        <p:nvSpPr>
          <p:cNvPr id="8" name="標題 5"/>
          <p:cNvSpPr txBox="1">
            <a:spLocks/>
          </p:cNvSpPr>
          <p:nvPr/>
        </p:nvSpPr>
        <p:spPr>
          <a:xfrm>
            <a:off x="556494" y="1470453"/>
            <a:ext cx="11139672" cy="511569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400" dirty="0" smtClean="0">
                <a:solidFill>
                  <a:schemeClr val="bg1"/>
                </a:solidFill>
                <a:latin typeface="+mn-lt"/>
                <a:ea typeface="+mn-ea"/>
                <a:cs typeface="+mn-cs"/>
              </a:rPr>
              <a:t>Mahayana sutras are </a:t>
            </a:r>
            <a:r>
              <a:rPr lang="en-US" altLang="zh-CN" sz="3400" dirty="0">
                <a:solidFill>
                  <a:schemeClr val="bg1"/>
                </a:solidFill>
                <a:latin typeface="+mn-lt"/>
                <a:ea typeface="+mn-ea"/>
                <a:cs typeface="+mn-cs"/>
              </a:rPr>
              <a:t>considered by Mahayana tradition to be </a:t>
            </a:r>
            <a:r>
              <a:rPr lang="en-US" altLang="zh-CN" sz="3400" dirty="0" err="1">
                <a:solidFill>
                  <a:schemeClr val="bg1"/>
                </a:solidFill>
                <a:latin typeface="+mn-lt"/>
                <a:ea typeface="+mn-ea"/>
                <a:cs typeface="+mn-cs"/>
              </a:rPr>
              <a:t>buddhavacana</a:t>
            </a:r>
            <a:r>
              <a:rPr lang="en-US" altLang="zh-CN" sz="3400" dirty="0">
                <a:solidFill>
                  <a:schemeClr val="bg1"/>
                </a:solidFill>
                <a:latin typeface="+mn-lt"/>
                <a:ea typeface="+mn-ea"/>
                <a:cs typeface="+mn-cs"/>
              </a:rPr>
              <a:t>, </a:t>
            </a:r>
            <a:r>
              <a:rPr lang="en-US" altLang="zh-CN" sz="3400" dirty="0" smtClean="0">
                <a:solidFill>
                  <a:schemeClr val="bg1"/>
                </a:solidFill>
                <a:latin typeface="+mn-lt"/>
                <a:ea typeface="+mn-ea"/>
                <a:cs typeface="+mn-cs"/>
              </a:rPr>
              <a:t>words </a:t>
            </a:r>
            <a:r>
              <a:rPr lang="en-US" altLang="zh-CN" sz="3400" dirty="0">
                <a:solidFill>
                  <a:schemeClr val="bg1"/>
                </a:solidFill>
                <a:latin typeface="+mn-lt"/>
                <a:ea typeface="+mn-ea"/>
                <a:cs typeface="+mn-cs"/>
              </a:rPr>
              <a:t>of the Buddha. </a:t>
            </a:r>
            <a:endParaRPr lang="en-US" altLang="zh-CN" sz="3400" dirty="0" smtClean="0">
              <a:solidFill>
                <a:schemeClr val="bg1"/>
              </a:solidFill>
              <a:latin typeface="+mn-lt"/>
              <a:ea typeface="+mn-ea"/>
              <a:cs typeface="+mn-cs"/>
            </a:endParaRPr>
          </a:p>
          <a:p>
            <a:pPr>
              <a:lnSpc>
                <a:spcPct val="120000"/>
              </a:lnSpc>
            </a:pPr>
            <a:r>
              <a:rPr lang="en-US" altLang="zh-CN" sz="3400" dirty="0" smtClean="0">
                <a:solidFill>
                  <a:schemeClr val="bg1"/>
                </a:solidFill>
                <a:latin typeface="+mn-lt"/>
                <a:ea typeface="+mn-ea"/>
                <a:cs typeface="+mn-cs"/>
              </a:rPr>
              <a:t>Some </a:t>
            </a:r>
            <a:r>
              <a:rPr lang="en-US" altLang="zh-CN" sz="3400" dirty="0">
                <a:solidFill>
                  <a:schemeClr val="bg1"/>
                </a:solidFill>
                <a:latin typeface="+mn-lt"/>
                <a:ea typeface="+mn-ea"/>
                <a:cs typeface="+mn-cs"/>
              </a:rPr>
              <a:t>traditional accounts of the transmission of the Mahayana sutras claims that many parts were actually written down at the time of the Buddha and stored for five hundred years in the realm of the </a:t>
            </a:r>
            <a:r>
              <a:rPr lang="en-US" altLang="zh-CN" sz="3400" dirty="0" err="1">
                <a:solidFill>
                  <a:schemeClr val="bg1"/>
                </a:solidFill>
                <a:latin typeface="+mn-lt"/>
                <a:ea typeface="+mn-ea"/>
                <a:cs typeface="+mn-cs"/>
              </a:rPr>
              <a:t>nāgas</a:t>
            </a:r>
            <a:r>
              <a:rPr lang="en-US" altLang="zh-CN" sz="3400" dirty="0">
                <a:solidFill>
                  <a:schemeClr val="bg1"/>
                </a:solidFill>
                <a:latin typeface="+mn-lt"/>
                <a:ea typeface="+mn-ea"/>
                <a:cs typeface="+mn-cs"/>
              </a:rPr>
              <a:t> (serpent-like supernatural </a:t>
            </a:r>
            <a:r>
              <a:rPr lang="en-US" altLang="zh-CN" sz="3400" dirty="0" smtClean="0">
                <a:solidFill>
                  <a:schemeClr val="bg1"/>
                </a:solidFill>
                <a:latin typeface="+mn-lt"/>
                <a:ea typeface="+mn-ea"/>
                <a:cs typeface="+mn-cs"/>
              </a:rPr>
              <a:t>beings; or probably Naga </a:t>
            </a:r>
            <a:r>
              <a:rPr lang="en-US" altLang="zh-CN" sz="3400" dirty="0">
                <a:solidFill>
                  <a:schemeClr val="bg1"/>
                </a:solidFill>
                <a:latin typeface="+mn-lt"/>
                <a:ea typeface="+mn-ea"/>
                <a:cs typeface="+mn-cs"/>
              </a:rPr>
              <a:t>people: tribes who inhabit northeastern </a:t>
            </a:r>
            <a:r>
              <a:rPr lang="en-US" altLang="zh-CN" sz="3400" dirty="0" smtClean="0">
                <a:solidFill>
                  <a:schemeClr val="bg1"/>
                </a:solidFill>
                <a:latin typeface="+mn-lt"/>
                <a:ea typeface="+mn-ea"/>
                <a:cs typeface="+mn-cs"/>
              </a:rPr>
              <a:t>India).</a:t>
            </a:r>
            <a:endParaRPr lang="en-US" altLang="zh-CN" sz="3400" dirty="0">
              <a:solidFill>
                <a:schemeClr val="bg1"/>
              </a:solidFill>
              <a:latin typeface="+mn-lt"/>
              <a:ea typeface="+mn-ea"/>
              <a:cs typeface="+mn-cs"/>
            </a:endParaRPr>
          </a:p>
        </p:txBody>
      </p:sp>
    </p:spTree>
    <p:extLst>
      <p:ext uri="{BB962C8B-B14F-4D97-AF65-F5344CB8AC3E}">
        <p14:creationId xmlns:p14="http://schemas.microsoft.com/office/powerpoint/2010/main" val="38585123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75029" y="1056503"/>
            <a:ext cx="11139672" cy="386148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The reason these accounts give for the late disclosure of the Mahayana teachings is that most people were initially unable to understand the Mahayana sutras at the time of the Buddha (500 BCE) and suitable recipients for these teachings had still to </a:t>
            </a:r>
            <a:r>
              <a:rPr lang="en-US" altLang="zh-CN" sz="3600" dirty="0" smtClean="0">
                <a:solidFill>
                  <a:schemeClr val="bg1"/>
                </a:solidFill>
                <a:latin typeface="+mn-lt"/>
                <a:ea typeface="+mn-ea"/>
                <a:cs typeface="+mn-cs"/>
              </a:rPr>
              <a:t>arise.</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950852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81208" y="766120"/>
            <a:ext cx="11139672" cy="505391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From </a:t>
            </a:r>
            <a:r>
              <a:rPr lang="en-US" altLang="zh-CN" sz="3600" dirty="0">
                <a:solidFill>
                  <a:schemeClr val="bg1"/>
                </a:solidFill>
                <a:latin typeface="+mn-lt"/>
                <a:ea typeface="+mn-ea"/>
                <a:cs typeface="+mn-cs"/>
              </a:rPr>
              <a:t>the tradition of </a:t>
            </a:r>
            <a:r>
              <a:rPr lang="en-US" altLang="zh-CN" sz="3600" dirty="0" smtClean="0">
                <a:solidFill>
                  <a:schemeClr val="bg1"/>
                </a:solidFill>
                <a:latin typeface="+mn-lt"/>
                <a:ea typeface="+mn-ea"/>
                <a:cs typeface="+mn-cs"/>
              </a:rPr>
              <a:t>Mahayana </a:t>
            </a:r>
            <a:r>
              <a:rPr lang="en-US" altLang="zh-CN" sz="3600" dirty="0">
                <a:solidFill>
                  <a:schemeClr val="bg1"/>
                </a:solidFill>
                <a:latin typeface="+mn-lt"/>
                <a:ea typeface="+mn-ea"/>
                <a:cs typeface="+mn-cs"/>
              </a:rPr>
              <a:t>Buddhism, there are five types of beings who may speak the sutras of Buddhism: a </a:t>
            </a:r>
            <a:r>
              <a:rPr lang="en-US" altLang="zh-CN" sz="3600" dirty="0" err="1">
                <a:solidFill>
                  <a:schemeClr val="bg1"/>
                </a:solidFill>
                <a:latin typeface="+mn-lt"/>
                <a:ea typeface="+mn-ea"/>
                <a:cs typeface="+mn-cs"/>
              </a:rPr>
              <a:t>buddha</a:t>
            </a:r>
            <a:r>
              <a:rPr lang="en-US" altLang="zh-CN" sz="3600" dirty="0">
                <a:solidFill>
                  <a:schemeClr val="bg1"/>
                </a:solidFill>
                <a:latin typeface="+mn-lt"/>
                <a:ea typeface="+mn-ea"/>
                <a:cs typeface="+mn-cs"/>
              </a:rPr>
              <a:t>, a disciple of a </a:t>
            </a:r>
            <a:r>
              <a:rPr lang="en-US" altLang="zh-CN" sz="3600" dirty="0" err="1">
                <a:solidFill>
                  <a:schemeClr val="bg1"/>
                </a:solidFill>
                <a:latin typeface="+mn-lt"/>
                <a:ea typeface="+mn-ea"/>
                <a:cs typeface="+mn-cs"/>
              </a:rPr>
              <a:t>buddha</a:t>
            </a:r>
            <a:r>
              <a:rPr lang="en-US" altLang="zh-CN" sz="3600" dirty="0">
                <a:solidFill>
                  <a:schemeClr val="bg1"/>
                </a:solidFill>
                <a:latin typeface="+mn-lt"/>
                <a:ea typeface="+mn-ea"/>
                <a:cs typeface="+mn-cs"/>
              </a:rPr>
              <a:t>, a deva, a </a:t>
            </a:r>
            <a:r>
              <a:rPr lang="en-US" altLang="zh-CN" sz="3600" dirty="0" err="1" smtClean="0">
                <a:solidFill>
                  <a:schemeClr val="bg1"/>
                </a:solidFill>
                <a:latin typeface="+mn-lt"/>
                <a:ea typeface="+mn-ea"/>
                <a:cs typeface="+mn-cs"/>
              </a:rPr>
              <a:t>ṛiṣhi</a:t>
            </a:r>
            <a:r>
              <a:rPr lang="en-US" altLang="zh-CN" sz="3600" dirty="0">
                <a:solidFill>
                  <a:schemeClr val="bg1"/>
                </a:solidFill>
                <a:latin typeface="+mn-lt"/>
                <a:ea typeface="+mn-ea"/>
                <a:cs typeface="+mn-cs"/>
              </a:rPr>
              <a:t>, or an emanation of one of these beings; however, they must first receive certification from a </a:t>
            </a:r>
            <a:r>
              <a:rPr lang="en-US" altLang="zh-CN" sz="3600" dirty="0" err="1">
                <a:solidFill>
                  <a:schemeClr val="bg1"/>
                </a:solidFill>
                <a:latin typeface="+mn-lt"/>
                <a:ea typeface="+mn-ea"/>
                <a:cs typeface="+mn-cs"/>
              </a:rPr>
              <a:t>buddha</a:t>
            </a:r>
            <a:r>
              <a:rPr lang="en-US" altLang="zh-CN" sz="3600" dirty="0">
                <a:solidFill>
                  <a:schemeClr val="bg1"/>
                </a:solidFill>
                <a:latin typeface="+mn-lt"/>
                <a:ea typeface="+mn-ea"/>
                <a:cs typeface="+mn-cs"/>
              </a:rPr>
              <a:t> that its contents are true Dharma. Then these sutras may be properly regarded as the words of the Buddha (Skt. </a:t>
            </a:r>
            <a:r>
              <a:rPr lang="en-US" altLang="zh-CN" sz="3600" dirty="0" err="1">
                <a:solidFill>
                  <a:schemeClr val="bg1"/>
                </a:solidFill>
                <a:latin typeface="+mn-lt"/>
                <a:ea typeface="+mn-ea"/>
                <a:cs typeface="+mn-cs"/>
              </a:rPr>
              <a:t>buddhavacana</a:t>
            </a:r>
            <a:r>
              <a:rPr lang="en-US" altLang="zh-CN" sz="3600" dirty="0">
                <a:solidFill>
                  <a:schemeClr val="bg1"/>
                </a:solidFill>
                <a:latin typeface="+mn-lt"/>
                <a:ea typeface="+mn-ea"/>
                <a:cs typeface="+mn-cs"/>
              </a:rPr>
              <a:t>)</a:t>
            </a:r>
          </a:p>
        </p:txBody>
      </p:sp>
    </p:spTree>
    <p:extLst>
      <p:ext uri="{BB962C8B-B14F-4D97-AF65-F5344CB8AC3E}">
        <p14:creationId xmlns:p14="http://schemas.microsoft.com/office/powerpoint/2010/main" val="9549862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31781" y="290385"/>
            <a:ext cx="11139672" cy="30953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Some teachers take the view that all teachings that stem from the fundamental insights of Buddha constitute the Buddha's speech, whether they are explicitly the historical words of the Buddha or not. </a:t>
            </a:r>
          </a:p>
        </p:txBody>
      </p:sp>
      <p:sp>
        <p:nvSpPr>
          <p:cNvPr id="5" name="標題 5"/>
          <p:cNvSpPr txBox="1">
            <a:spLocks/>
          </p:cNvSpPr>
          <p:nvPr/>
        </p:nvSpPr>
        <p:spPr>
          <a:xfrm>
            <a:off x="581208" y="3385751"/>
            <a:ext cx="11139672" cy="30953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There are scriptural supports for this </a:t>
            </a:r>
            <a:r>
              <a:rPr lang="en-US" altLang="zh-CN" sz="3600" dirty="0" err="1" smtClean="0">
                <a:solidFill>
                  <a:schemeClr val="bg1"/>
                </a:solidFill>
                <a:latin typeface="+mn-lt"/>
                <a:ea typeface="+mn-ea"/>
                <a:cs typeface="+mn-cs"/>
              </a:rPr>
              <a:t>persp</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ective</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even in the </a:t>
            </a:r>
            <a:r>
              <a:rPr lang="en-US" altLang="zh-CN" sz="3600" dirty="0" err="1">
                <a:solidFill>
                  <a:schemeClr val="bg1"/>
                </a:solidFill>
                <a:latin typeface="+mn-lt"/>
                <a:ea typeface="+mn-ea"/>
                <a:cs typeface="+mn-cs"/>
              </a:rPr>
              <a:t>Pāli</a:t>
            </a:r>
            <a:r>
              <a:rPr lang="en-US" altLang="zh-CN" sz="3600" dirty="0">
                <a:solidFill>
                  <a:schemeClr val="bg1"/>
                </a:solidFill>
                <a:latin typeface="+mn-lt"/>
                <a:ea typeface="+mn-ea"/>
                <a:cs typeface="+mn-cs"/>
              </a:rPr>
              <a:t> Canon. There the Buddha is asked how the disciples should verify, after his </a:t>
            </a:r>
            <a:r>
              <a:rPr lang="en-US" altLang="zh-CN" sz="3600" dirty="0" smtClean="0">
                <a:solidFill>
                  <a:schemeClr val="bg1"/>
                </a:solidFill>
                <a:latin typeface="+mn-lt"/>
                <a:ea typeface="+mn-ea"/>
                <a:cs typeface="+mn-cs"/>
              </a:rPr>
              <a:t>passing away, </a:t>
            </a:r>
            <a:r>
              <a:rPr lang="en-US" altLang="zh-CN" sz="3600" dirty="0">
                <a:solidFill>
                  <a:schemeClr val="bg1"/>
                </a:solidFill>
                <a:latin typeface="+mn-lt"/>
                <a:ea typeface="+mn-ea"/>
                <a:cs typeface="+mn-cs"/>
              </a:rPr>
              <a:t>which of the teachings circulating are </a:t>
            </a:r>
            <a:r>
              <a:rPr lang="en-US" altLang="zh-CN" sz="3600" dirty="0" smtClean="0">
                <a:solidFill>
                  <a:schemeClr val="bg1"/>
                </a:solidFill>
                <a:latin typeface="+mn-lt"/>
                <a:ea typeface="+mn-ea"/>
                <a:cs typeface="+mn-cs"/>
              </a:rPr>
              <a:t>the Buddha’s.</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3157072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5349" y="580767"/>
            <a:ext cx="11139672" cy="146427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In the </a:t>
            </a:r>
            <a:r>
              <a:rPr lang="en-US" altLang="zh-CN" sz="3600" dirty="0" err="1">
                <a:solidFill>
                  <a:schemeClr val="bg1"/>
                </a:solidFill>
                <a:latin typeface="+mn-lt"/>
                <a:ea typeface="+mn-ea"/>
                <a:cs typeface="+mn-cs"/>
              </a:rPr>
              <a:t>Mahaparinibbana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Sutta</a:t>
            </a:r>
            <a:r>
              <a:rPr lang="en-US" altLang="zh-CN" sz="3600" dirty="0">
                <a:solidFill>
                  <a:schemeClr val="bg1"/>
                </a:solidFill>
                <a:latin typeface="+mn-lt"/>
                <a:ea typeface="+mn-ea"/>
                <a:cs typeface="+mn-cs"/>
              </a:rPr>
              <a:t> (DN 16) the Buddha is quoted as saying</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
        <p:nvSpPr>
          <p:cNvPr id="5" name="標題 5"/>
          <p:cNvSpPr txBox="1">
            <a:spLocks/>
          </p:cNvSpPr>
          <p:nvPr/>
        </p:nvSpPr>
        <p:spPr>
          <a:xfrm>
            <a:off x="655349" y="2132056"/>
            <a:ext cx="11139672" cy="42218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“There </a:t>
            </a:r>
            <a:r>
              <a:rPr lang="en-US" altLang="zh-CN" sz="3600" dirty="0">
                <a:solidFill>
                  <a:schemeClr val="bg1"/>
                </a:solidFill>
                <a:latin typeface="+mn-lt"/>
                <a:ea typeface="+mn-ea"/>
                <a:cs typeface="+mn-cs"/>
              </a:rPr>
              <a:t>is the case where a </a:t>
            </a:r>
            <a:r>
              <a:rPr lang="en-US" altLang="zh-CN" sz="3600" dirty="0" err="1">
                <a:solidFill>
                  <a:schemeClr val="bg1"/>
                </a:solidFill>
                <a:latin typeface="+mn-lt"/>
                <a:ea typeface="+mn-ea"/>
                <a:cs typeface="+mn-cs"/>
              </a:rPr>
              <a:t>bhikkhu</a:t>
            </a:r>
            <a:r>
              <a:rPr lang="en-US" altLang="zh-CN" sz="3600" dirty="0">
                <a:solidFill>
                  <a:schemeClr val="bg1"/>
                </a:solidFill>
                <a:latin typeface="+mn-lt"/>
                <a:ea typeface="+mn-ea"/>
                <a:cs typeface="+mn-cs"/>
              </a:rPr>
              <a:t> says this: 'In the Blessed One's presence have I heard this, in the Blessed One's presence have I received this: This is the </a:t>
            </a:r>
            <a:r>
              <a:rPr lang="en-US" altLang="zh-CN" sz="3600" dirty="0" err="1">
                <a:solidFill>
                  <a:schemeClr val="bg1"/>
                </a:solidFill>
                <a:latin typeface="+mn-lt"/>
                <a:ea typeface="+mn-ea"/>
                <a:cs typeface="+mn-cs"/>
              </a:rPr>
              <a:t>Dhamma</a:t>
            </a:r>
            <a:r>
              <a:rPr lang="en-US" altLang="zh-CN" sz="3600" dirty="0">
                <a:solidFill>
                  <a:schemeClr val="bg1"/>
                </a:solidFill>
                <a:latin typeface="+mn-lt"/>
                <a:ea typeface="+mn-ea"/>
                <a:cs typeface="+mn-cs"/>
              </a:rPr>
              <a:t>, this is the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this is the Teacher's instruction.' His statement is neither to be approved nor scorned. </a:t>
            </a:r>
          </a:p>
        </p:txBody>
      </p:sp>
    </p:spTree>
    <p:extLst>
      <p:ext uri="{BB962C8B-B14F-4D97-AF65-F5344CB8AC3E}">
        <p14:creationId xmlns:p14="http://schemas.microsoft.com/office/powerpoint/2010/main" val="23649029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13244" y="436602"/>
            <a:ext cx="11139672" cy="59456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Without approval or scorn, take careful note of his words and make them stand against the </a:t>
            </a:r>
            <a:r>
              <a:rPr lang="en-US" altLang="zh-CN" sz="3600" dirty="0" err="1">
                <a:solidFill>
                  <a:schemeClr val="bg1"/>
                </a:solidFill>
                <a:latin typeface="+mn-lt"/>
                <a:ea typeface="+mn-ea"/>
                <a:cs typeface="+mn-cs"/>
              </a:rPr>
              <a:t>Suttas</a:t>
            </a:r>
            <a:r>
              <a:rPr lang="en-US" altLang="zh-CN" sz="3600" dirty="0">
                <a:solidFill>
                  <a:schemeClr val="bg1"/>
                </a:solidFill>
                <a:latin typeface="+mn-lt"/>
                <a:ea typeface="+mn-ea"/>
                <a:cs typeface="+mn-cs"/>
              </a:rPr>
              <a:t> (discourses) and tally them against the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(monastic rules). If, on making them stand against the </a:t>
            </a:r>
            <a:r>
              <a:rPr lang="en-US" altLang="zh-CN" sz="3600" dirty="0" err="1">
                <a:solidFill>
                  <a:schemeClr val="bg1"/>
                </a:solidFill>
                <a:latin typeface="+mn-lt"/>
                <a:ea typeface="+mn-ea"/>
                <a:cs typeface="+mn-cs"/>
              </a:rPr>
              <a:t>Suttas</a:t>
            </a:r>
            <a:r>
              <a:rPr lang="en-US" altLang="zh-CN" sz="3600" dirty="0">
                <a:solidFill>
                  <a:schemeClr val="bg1"/>
                </a:solidFill>
                <a:latin typeface="+mn-lt"/>
                <a:ea typeface="+mn-ea"/>
                <a:cs typeface="+mn-cs"/>
              </a:rPr>
              <a:t> and tallying them against the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you find that they don't stand with the </a:t>
            </a:r>
            <a:r>
              <a:rPr lang="en-US" altLang="zh-CN" sz="3600" dirty="0" err="1">
                <a:solidFill>
                  <a:schemeClr val="bg1"/>
                </a:solidFill>
                <a:latin typeface="+mn-lt"/>
                <a:ea typeface="+mn-ea"/>
                <a:cs typeface="+mn-cs"/>
              </a:rPr>
              <a:t>Suttas</a:t>
            </a:r>
            <a:r>
              <a:rPr lang="en-US" altLang="zh-CN" sz="3600" dirty="0">
                <a:solidFill>
                  <a:schemeClr val="bg1"/>
                </a:solidFill>
                <a:latin typeface="+mn-lt"/>
                <a:ea typeface="+mn-ea"/>
                <a:cs typeface="+mn-cs"/>
              </a:rPr>
              <a:t> or tally with the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you may conclude: 'This is not the word of the Blessed One; this </a:t>
            </a:r>
            <a:r>
              <a:rPr lang="en-US" altLang="zh-CN" sz="3600" dirty="0" err="1">
                <a:solidFill>
                  <a:schemeClr val="bg1"/>
                </a:solidFill>
                <a:latin typeface="+mn-lt"/>
                <a:ea typeface="+mn-ea"/>
                <a:cs typeface="+mn-cs"/>
              </a:rPr>
              <a:t>bhikkhu</a:t>
            </a:r>
            <a:r>
              <a:rPr lang="en-US" altLang="zh-CN" sz="3600" dirty="0">
                <a:solidFill>
                  <a:schemeClr val="bg1"/>
                </a:solidFill>
                <a:latin typeface="+mn-lt"/>
                <a:ea typeface="+mn-ea"/>
                <a:cs typeface="+mn-cs"/>
              </a:rPr>
              <a:t> has misunderstood it' — and you should reject it. </a:t>
            </a:r>
          </a:p>
        </p:txBody>
      </p:sp>
    </p:spTree>
    <p:extLst>
      <p:ext uri="{BB962C8B-B14F-4D97-AF65-F5344CB8AC3E}">
        <p14:creationId xmlns:p14="http://schemas.microsoft.com/office/powerpoint/2010/main" val="3666591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5792" y="747699"/>
            <a:ext cx="11139672" cy="24795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But </a:t>
            </a:r>
            <a:r>
              <a:rPr lang="en-US" altLang="zh-CN" sz="3600" dirty="0">
                <a:solidFill>
                  <a:schemeClr val="bg1"/>
                </a:solidFill>
                <a:latin typeface="+mn-lt"/>
                <a:ea typeface="+mn-ea"/>
                <a:cs typeface="+mn-cs"/>
              </a:rPr>
              <a:t>if... they stand with the </a:t>
            </a:r>
            <a:r>
              <a:rPr lang="en-US" altLang="zh-CN" sz="3600" dirty="0" err="1">
                <a:solidFill>
                  <a:schemeClr val="bg1"/>
                </a:solidFill>
                <a:latin typeface="+mn-lt"/>
                <a:ea typeface="+mn-ea"/>
                <a:cs typeface="+mn-cs"/>
              </a:rPr>
              <a:t>Suttas</a:t>
            </a:r>
            <a:r>
              <a:rPr lang="en-US" altLang="zh-CN" sz="3600" dirty="0">
                <a:solidFill>
                  <a:schemeClr val="bg1"/>
                </a:solidFill>
                <a:latin typeface="+mn-lt"/>
                <a:ea typeface="+mn-ea"/>
                <a:cs typeface="+mn-cs"/>
              </a:rPr>
              <a:t> and tally with the </a:t>
            </a:r>
            <a:r>
              <a:rPr lang="en-US" altLang="zh-CN" sz="3600" dirty="0" err="1">
                <a:solidFill>
                  <a:schemeClr val="bg1"/>
                </a:solidFill>
                <a:latin typeface="+mn-lt"/>
                <a:ea typeface="+mn-ea"/>
                <a:cs typeface="+mn-cs"/>
              </a:rPr>
              <a:t>Vinaya</a:t>
            </a:r>
            <a:r>
              <a:rPr lang="en-US" altLang="zh-CN" sz="3600" dirty="0">
                <a:solidFill>
                  <a:schemeClr val="bg1"/>
                </a:solidFill>
                <a:latin typeface="+mn-lt"/>
                <a:ea typeface="+mn-ea"/>
                <a:cs typeface="+mn-cs"/>
              </a:rPr>
              <a:t>, you may conclude: 'This is the word of the Blessed One; this </a:t>
            </a:r>
            <a:r>
              <a:rPr lang="en-US" altLang="zh-CN" sz="3600" dirty="0" err="1">
                <a:solidFill>
                  <a:schemeClr val="bg1"/>
                </a:solidFill>
                <a:latin typeface="+mn-lt"/>
                <a:ea typeface="+mn-ea"/>
                <a:cs typeface="+mn-cs"/>
              </a:rPr>
              <a:t>bhikkhu</a:t>
            </a:r>
            <a:r>
              <a:rPr lang="en-US" altLang="zh-CN" sz="3600" dirty="0">
                <a:solidFill>
                  <a:schemeClr val="bg1"/>
                </a:solidFill>
                <a:latin typeface="+mn-lt"/>
                <a:ea typeface="+mn-ea"/>
                <a:cs typeface="+mn-cs"/>
              </a:rPr>
              <a:t> has understood it rightly.'"</a:t>
            </a:r>
          </a:p>
        </p:txBody>
      </p:sp>
    </p:spTree>
    <p:extLst>
      <p:ext uri="{BB962C8B-B14F-4D97-AF65-F5344CB8AC3E}">
        <p14:creationId xmlns:p14="http://schemas.microsoft.com/office/powerpoint/2010/main" val="42741542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62672" y="1210405"/>
            <a:ext cx="11139672" cy="254604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can be described as a loosely bound collection of many teachings with large and expansive doctrines that are able to exist simultaneously</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
        <p:nvSpPr>
          <p:cNvPr id="5" name="標題 5"/>
          <p:cNvSpPr txBox="1">
            <a:spLocks/>
          </p:cNvSpPr>
          <p:nvPr/>
        </p:nvSpPr>
        <p:spPr>
          <a:xfrm>
            <a:off x="562672" y="3842951"/>
            <a:ext cx="11442940" cy="26422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constitutes an inclusive set of traditions characterized by plurality and the adoption of new </a:t>
            </a: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sutras in addition to the earlier </a:t>
            </a:r>
            <a:r>
              <a:rPr lang="en-US" altLang="zh-CN" sz="3200" dirty="0" err="1" smtClean="0">
                <a:solidFill>
                  <a:schemeClr val="bg1"/>
                </a:solidFill>
                <a:latin typeface="+mn-lt"/>
                <a:ea typeface="+mn-ea"/>
                <a:cs typeface="+mn-cs"/>
              </a:rPr>
              <a:t>āgamas</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阿含經</a:t>
            </a:r>
            <a:r>
              <a:rPr lang="en-US" altLang="zh-CN" sz="3200" dirty="0" smtClean="0">
                <a:solidFill>
                  <a:schemeClr val="bg1"/>
                </a:solidFill>
                <a:latin typeface="+mn-lt"/>
                <a:ea typeface="+mn-ea"/>
                <a:cs typeface="+mn-cs"/>
              </a:rPr>
              <a:t>). </a:t>
            </a: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sees itself as penetrating further and more profoundly into the Buddha's Dharma.</a:t>
            </a:r>
          </a:p>
        </p:txBody>
      </p:sp>
      <p:sp>
        <p:nvSpPr>
          <p:cNvPr id="6" name="標題 5"/>
          <p:cNvSpPr txBox="1">
            <a:spLocks/>
          </p:cNvSpPr>
          <p:nvPr/>
        </p:nvSpPr>
        <p:spPr>
          <a:xfrm>
            <a:off x="1021112" y="62806"/>
            <a:ext cx="9390228" cy="11924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b="1" u="sng" dirty="0" smtClean="0">
                <a:solidFill>
                  <a:schemeClr val="bg1"/>
                </a:solidFill>
                <a:latin typeface="+mn-lt"/>
                <a:ea typeface="+mn-ea"/>
                <a:cs typeface="+mn-cs"/>
              </a:rPr>
              <a:t>Teachings of Mahayana Buddhists</a:t>
            </a:r>
            <a:endParaRPr lang="en-US" altLang="zh-CN" sz="3500" b="1" u="sng" dirty="0">
              <a:solidFill>
                <a:schemeClr val="bg1"/>
              </a:solidFill>
              <a:latin typeface="+mn-lt"/>
              <a:ea typeface="+mn-ea"/>
              <a:cs typeface="+mn-cs"/>
            </a:endParaRPr>
          </a:p>
        </p:txBody>
      </p:sp>
    </p:spTree>
    <p:extLst>
      <p:ext uri="{BB962C8B-B14F-4D97-AF65-F5344CB8AC3E}">
        <p14:creationId xmlns:p14="http://schemas.microsoft.com/office/powerpoint/2010/main" val="4026302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657968" y="418603"/>
            <a:ext cx="11139672" cy="291772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An Indian commentary on the </a:t>
            </a:r>
            <a:r>
              <a:rPr lang="en-US" altLang="zh-CN" sz="3600" dirty="0" err="1" smtClean="0">
                <a:solidFill>
                  <a:schemeClr val="bg1"/>
                </a:solidFill>
                <a:latin typeface="+mn-lt"/>
                <a:ea typeface="+mn-ea"/>
                <a:cs typeface="+mn-cs"/>
              </a:rPr>
              <a:t>Mahāyānasaṃgraha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攝大乘論</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entitled </a:t>
            </a:r>
            <a:r>
              <a:rPr lang="en-US" altLang="zh-CN" sz="3600" dirty="0" err="1">
                <a:solidFill>
                  <a:schemeClr val="bg1"/>
                </a:solidFill>
                <a:latin typeface="+mn-lt"/>
                <a:ea typeface="+mn-ea"/>
                <a:cs typeface="+mn-cs"/>
              </a:rPr>
              <a:t>Vivṛtaguhyārthapiṇḍavyākhyā</a:t>
            </a:r>
            <a:r>
              <a:rPr lang="en-US" altLang="zh-CN" sz="3600" dirty="0">
                <a:solidFill>
                  <a:schemeClr val="bg1"/>
                </a:solidFill>
                <a:latin typeface="+mn-lt"/>
                <a:ea typeface="+mn-ea"/>
                <a:cs typeface="+mn-cs"/>
              </a:rPr>
              <a:t>, gives a classification of teachings according to the capabilities of the audience:</a:t>
            </a:r>
          </a:p>
        </p:txBody>
      </p:sp>
      <p:sp>
        <p:nvSpPr>
          <p:cNvPr id="4" name="標題 5"/>
          <p:cNvSpPr txBox="1">
            <a:spLocks/>
          </p:cNvSpPr>
          <p:nvPr/>
        </p:nvSpPr>
        <p:spPr>
          <a:xfrm>
            <a:off x="716691" y="3336324"/>
            <a:ext cx="10750379" cy="327454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smtClean="0">
                <a:solidFill>
                  <a:schemeClr val="bg1"/>
                </a:solidFill>
                <a:latin typeface="+mn-lt"/>
                <a:ea typeface="+mn-ea"/>
                <a:cs typeface="+mn-cs"/>
              </a:rPr>
              <a:t>“According </a:t>
            </a:r>
            <a:r>
              <a:rPr lang="en-US" altLang="zh-CN" sz="3200" dirty="0">
                <a:solidFill>
                  <a:schemeClr val="bg1"/>
                </a:solidFill>
                <a:latin typeface="+mn-lt"/>
                <a:ea typeface="+mn-ea"/>
                <a:cs typeface="+mn-cs"/>
              </a:rPr>
              <a:t>to disciples' grades, the Dharma is [classified as] inferior and superior. For example, the inferior was taught to the merchants </a:t>
            </a:r>
            <a:r>
              <a:rPr lang="en-US" altLang="zh-CN" sz="3200" dirty="0" err="1">
                <a:solidFill>
                  <a:schemeClr val="bg1"/>
                </a:solidFill>
                <a:latin typeface="+mn-lt"/>
                <a:ea typeface="+mn-ea"/>
                <a:cs typeface="+mn-cs"/>
              </a:rPr>
              <a:t>Trapuṣa</a:t>
            </a:r>
            <a:r>
              <a:rPr lang="en-US" altLang="zh-CN" sz="3200" dirty="0">
                <a:solidFill>
                  <a:schemeClr val="bg1"/>
                </a:solidFill>
                <a:latin typeface="+mn-lt"/>
                <a:ea typeface="+mn-ea"/>
                <a:cs typeface="+mn-cs"/>
              </a:rPr>
              <a:t> and </a:t>
            </a:r>
            <a:r>
              <a:rPr lang="en-US" altLang="zh-CN" sz="3200" dirty="0" err="1">
                <a:solidFill>
                  <a:schemeClr val="bg1"/>
                </a:solidFill>
                <a:latin typeface="+mn-lt"/>
                <a:ea typeface="+mn-ea"/>
                <a:cs typeface="+mn-cs"/>
              </a:rPr>
              <a:t>Ballika</a:t>
            </a:r>
            <a:r>
              <a:rPr lang="en-US" altLang="zh-CN" sz="3200" dirty="0">
                <a:solidFill>
                  <a:schemeClr val="bg1"/>
                </a:solidFill>
                <a:latin typeface="+mn-lt"/>
                <a:ea typeface="+mn-ea"/>
                <a:cs typeface="+mn-cs"/>
              </a:rPr>
              <a:t> because they were ordinary </a:t>
            </a:r>
            <a:r>
              <a:rPr lang="en-US" altLang="zh-CN" sz="3200" dirty="0" smtClean="0">
                <a:solidFill>
                  <a:schemeClr val="bg1"/>
                </a:solidFill>
                <a:latin typeface="+mn-lt"/>
                <a:ea typeface="+mn-ea"/>
                <a:cs typeface="+mn-cs"/>
              </a:rPr>
              <a:t>men;</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27219604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61085" y="1315995"/>
            <a:ext cx="10824520" cy="420129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middle was taught to the group of five because they were at the stage of saints; the eightfold </a:t>
            </a:r>
            <a:r>
              <a:rPr lang="en-US" altLang="zh-CN" sz="3600" dirty="0" err="1">
                <a:solidFill>
                  <a:schemeClr val="bg1"/>
                </a:solidFill>
                <a:latin typeface="+mn-lt"/>
                <a:ea typeface="+mn-ea"/>
                <a:cs typeface="+mn-cs"/>
              </a:rPr>
              <a:t>Prajñāpāramitās</a:t>
            </a:r>
            <a:r>
              <a:rPr lang="en-US" altLang="zh-CN" sz="3600" dirty="0">
                <a:solidFill>
                  <a:schemeClr val="bg1"/>
                </a:solidFill>
                <a:latin typeface="+mn-lt"/>
                <a:ea typeface="+mn-ea"/>
                <a:cs typeface="+mn-cs"/>
              </a:rPr>
              <a:t> were taught to bodhisattvas, and [the </a:t>
            </a:r>
            <a:r>
              <a:rPr lang="en-US" altLang="zh-CN" sz="3600" dirty="0" err="1">
                <a:solidFill>
                  <a:schemeClr val="bg1"/>
                </a:solidFill>
                <a:latin typeface="+mn-lt"/>
                <a:ea typeface="+mn-ea"/>
                <a:cs typeface="+mn-cs"/>
              </a:rPr>
              <a:t>Prajñāpāramitās</a:t>
            </a:r>
            <a:r>
              <a:rPr lang="en-US" altLang="zh-CN" sz="3600" dirty="0">
                <a:solidFill>
                  <a:schemeClr val="bg1"/>
                </a:solidFill>
                <a:latin typeface="+mn-lt"/>
                <a:ea typeface="+mn-ea"/>
                <a:cs typeface="+mn-cs"/>
              </a:rPr>
              <a:t>] are superior in eliminating conceptually imagined forms</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1441081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93036" y="946314"/>
            <a:ext cx="11139672" cy="48229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Central to Mahayana ideology is the idea of the bodhisattva, one who seeks to become a Buddha. In contrast to the dominant thinking in non-Mahayana Buddhism, which limits the designation of bodhisattva to the Buddha before his awakening (</a:t>
            </a:r>
            <a:r>
              <a:rPr lang="en-US" altLang="zh-CN" sz="3200" dirty="0" err="1">
                <a:solidFill>
                  <a:schemeClr val="bg1"/>
                </a:solidFill>
                <a:latin typeface="+mn-lt"/>
                <a:ea typeface="+mn-ea"/>
                <a:cs typeface="+mn-cs"/>
              </a:rPr>
              <a:t>bodhi</a:t>
            </a:r>
            <a:r>
              <a:rPr lang="en-US" altLang="zh-CN" sz="3200" dirty="0">
                <a:solidFill>
                  <a:schemeClr val="bg1"/>
                </a:solidFill>
                <a:latin typeface="+mn-lt"/>
                <a:ea typeface="+mn-ea"/>
                <a:cs typeface="+mn-cs"/>
              </a:rPr>
              <a:t>), or enlightenment, Mahayana teaches that anyone can aspire to achieve awakening (</a:t>
            </a:r>
            <a:r>
              <a:rPr lang="en-US" altLang="zh-CN" sz="3200" dirty="0" err="1">
                <a:solidFill>
                  <a:schemeClr val="bg1"/>
                </a:solidFill>
                <a:latin typeface="+mn-lt"/>
                <a:ea typeface="+mn-ea"/>
                <a:cs typeface="+mn-cs"/>
              </a:rPr>
              <a:t>bodhicittot-pada</a:t>
            </a:r>
            <a:r>
              <a:rPr lang="en-US" altLang="zh-CN" sz="3200" dirty="0">
                <a:solidFill>
                  <a:schemeClr val="bg1"/>
                </a:solidFill>
                <a:latin typeface="+mn-lt"/>
                <a:ea typeface="+mn-ea"/>
                <a:cs typeface="+mn-cs"/>
              </a:rPr>
              <a:t>) and thereby become a bodhisattva.</a:t>
            </a:r>
          </a:p>
        </p:txBody>
      </p:sp>
    </p:spTree>
    <p:extLst>
      <p:ext uri="{BB962C8B-B14F-4D97-AF65-F5344CB8AC3E}">
        <p14:creationId xmlns:p14="http://schemas.microsoft.com/office/powerpoint/2010/main" val="18452703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73763" y="420130"/>
            <a:ext cx="11139672" cy="608570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600" dirty="0">
                <a:solidFill>
                  <a:schemeClr val="bg1"/>
                </a:solidFill>
                <a:latin typeface="+mn-lt"/>
                <a:ea typeface="+mn-ea"/>
                <a:cs typeface="+mn-cs"/>
              </a:rPr>
              <a:t>While non-Mahayana doctrine emphasizes the absence of the self in persons, Mahayana thought extends this idea to all things. The radical extension of the common Buddhist doctrine of “dependent </a:t>
            </a:r>
            <a:r>
              <a:rPr lang="en-US" altLang="zh-CN" sz="3600" dirty="0" smtClean="0">
                <a:solidFill>
                  <a:schemeClr val="bg1"/>
                </a:solidFill>
                <a:latin typeface="+mn-lt"/>
                <a:ea typeface="+mn-ea"/>
                <a:cs typeface="+mn-cs"/>
              </a:rPr>
              <a:t>origination” </a:t>
            </a:r>
            <a:r>
              <a:rPr lang="en-US" altLang="zh-CN" sz="3600" dirty="0">
                <a:solidFill>
                  <a:schemeClr val="bg1"/>
                </a:solidFill>
                <a:latin typeface="+mn-lt"/>
                <a:ea typeface="+mn-ea"/>
                <a:cs typeface="+mn-cs"/>
              </a:rPr>
              <a:t>(</a:t>
            </a:r>
            <a:r>
              <a:rPr lang="en-US" altLang="zh-CN" sz="3600" dirty="0" err="1" smtClean="0">
                <a:solidFill>
                  <a:schemeClr val="bg1"/>
                </a:solidFill>
                <a:latin typeface="+mn-lt"/>
                <a:ea typeface="+mn-ea"/>
                <a:cs typeface="+mn-cs"/>
              </a:rPr>
              <a:t>pratityasamutpada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緣起</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idea that nothing has an essence and that the existence of each thing is dependent on the existence of other things, is referred to as emptiness (</a:t>
            </a:r>
            <a:r>
              <a:rPr lang="en-US" altLang="zh-CN" sz="3600" dirty="0" err="1" smtClean="0">
                <a:solidFill>
                  <a:schemeClr val="bg1"/>
                </a:solidFill>
                <a:latin typeface="+mn-lt"/>
                <a:ea typeface="+mn-ea"/>
                <a:cs typeface="+mn-cs"/>
              </a:rPr>
              <a:t>shunyata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空</a:t>
            </a:r>
            <a:r>
              <a:rPr lang="en-US" altLang="zh-CN" sz="3600" dirty="0" smtClean="0">
                <a:solidFill>
                  <a:schemeClr val="bg1"/>
                </a:solidFill>
                <a:latin typeface="+mn-lt"/>
                <a:ea typeface="+mn-ea"/>
                <a:cs typeface="+mn-cs"/>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1283040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73763" y="420130"/>
            <a:ext cx="11325270" cy="608570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2400"/>
              </a:spcAft>
            </a:pPr>
            <a:r>
              <a:rPr lang="en-US" altLang="zh-CN" sz="3600" dirty="0">
                <a:solidFill>
                  <a:schemeClr val="bg1"/>
                </a:solidFill>
                <a:latin typeface="+mn-lt"/>
                <a:ea typeface="+mn-ea"/>
                <a:cs typeface="+mn-cs"/>
              </a:rPr>
              <a:t>The bodhisattvas seek to understand this reality through wisdom (</a:t>
            </a:r>
            <a:r>
              <a:rPr lang="en-US" altLang="zh-CN" sz="3600" dirty="0" err="1">
                <a:solidFill>
                  <a:schemeClr val="bg1"/>
                </a:solidFill>
                <a:latin typeface="+mn-lt"/>
                <a:ea typeface="+mn-ea"/>
                <a:cs typeface="+mn-cs"/>
              </a:rPr>
              <a:t>prajna</a:t>
            </a:r>
            <a:r>
              <a:rPr lang="en-US" altLang="zh-CN" sz="3600" dirty="0">
                <a:solidFill>
                  <a:schemeClr val="bg1"/>
                </a:solidFill>
                <a:latin typeface="+mn-lt"/>
                <a:ea typeface="+mn-ea"/>
                <a:cs typeface="+mn-cs"/>
              </a:rPr>
              <a:t>) and to actualize it through compassion (</a:t>
            </a:r>
            <a:r>
              <a:rPr lang="en-US" altLang="zh-CN" sz="3600" dirty="0" err="1">
                <a:solidFill>
                  <a:schemeClr val="bg1"/>
                </a:solidFill>
                <a:latin typeface="+mn-lt"/>
                <a:ea typeface="+mn-ea"/>
                <a:cs typeface="+mn-cs"/>
              </a:rPr>
              <a:t>karuna</a:t>
            </a:r>
            <a:r>
              <a:rPr lang="en-US" altLang="zh-CN" sz="3600" dirty="0">
                <a:solidFill>
                  <a:schemeClr val="bg1"/>
                </a:solidFill>
                <a:latin typeface="+mn-lt"/>
                <a:ea typeface="+mn-ea"/>
                <a:cs typeface="+mn-cs"/>
              </a:rPr>
              <a:t>). They realize that since no individual has a “self,” there can be no real difference between themselves and others, and therefore their own liberation is not distinct from the liberation of all beings. They are thus “self-less,” both philosophically, in the sense of understanding the absence of self or essence in all things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法空</a:t>
            </a:r>
            <a:r>
              <a:rPr lang="en-US" altLang="zh-CN" sz="3200"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and persons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人空</a:t>
            </a:r>
            <a:r>
              <a:rPr lang="en-US" altLang="zh-CN" sz="3200" dirty="0" smtClean="0">
                <a:solidFill>
                  <a:schemeClr val="bg1"/>
                </a:solidFill>
                <a:latin typeface="+mn-lt"/>
                <a:ea typeface="+mn-ea"/>
                <a:cs typeface="+mn-cs"/>
              </a:rPr>
              <a:t>)</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ethically, since they act for all beings without discrimination.</a:t>
            </a:r>
          </a:p>
        </p:txBody>
      </p:sp>
    </p:spTree>
    <p:extLst>
      <p:ext uri="{BB962C8B-B14F-4D97-AF65-F5344CB8AC3E}">
        <p14:creationId xmlns:p14="http://schemas.microsoft.com/office/powerpoint/2010/main" val="1938132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08779" y="980184"/>
            <a:ext cx="11139672" cy="51640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a:solidFill>
                  <a:schemeClr val="bg1"/>
                </a:solidFill>
                <a:latin typeface="+mn-lt"/>
                <a:ea typeface="+mn-ea"/>
                <a:cs typeface="+mn-cs"/>
              </a:rPr>
              <a:t>In the Mahayana tradition, the emphasis is less on nirvana and more on knowledge or wisdom, the mastery of which constitutes awakening. Moreover, because the fact of emptiness implies that all dualities, such as good and evil or existence and nonexistence, are ultimately false, even basic distinctions such as that between samsara and nirvana cannot be sustained.</a:t>
            </a:r>
          </a:p>
        </p:txBody>
      </p:sp>
    </p:spTree>
    <p:extLst>
      <p:ext uri="{BB962C8B-B14F-4D97-AF65-F5344CB8AC3E}">
        <p14:creationId xmlns:p14="http://schemas.microsoft.com/office/powerpoint/2010/main" val="5930346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54660" y="608742"/>
            <a:ext cx="11139672" cy="598976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300" dirty="0">
                <a:solidFill>
                  <a:schemeClr val="bg1"/>
                </a:solidFill>
                <a:latin typeface="+mn-lt"/>
                <a:ea typeface="+mn-ea"/>
                <a:cs typeface="+mn-cs"/>
              </a:rPr>
              <a:t>The universal accessibility of awakening, together with the idea that the universe has no beginning in time and is filled with an infinite number of beings and an infinite number of worlds, leads to the conclusion that there are not only an infinite number of bodhisattvas in the universe but also an infinite number of </a:t>
            </a:r>
            <a:r>
              <a:rPr lang="en-US" altLang="zh-CN" sz="3300" dirty="0" err="1">
                <a:solidFill>
                  <a:schemeClr val="bg1"/>
                </a:solidFill>
                <a:latin typeface="+mn-lt"/>
                <a:ea typeface="+mn-ea"/>
                <a:cs typeface="+mn-cs"/>
              </a:rPr>
              <a:t>buddhas</a:t>
            </a:r>
            <a:r>
              <a:rPr lang="en-US" altLang="zh-CN" sz="3300" dirty="0">
                <a:solidFill>
                  <a:schemeClr val="bg1"/>
                </a:solidFill>
                <a:latin typeface="+mn-lt"/>
                <a:ea typeface="+mn-ea"/>
                <a:cs typeface="+mn-cs"/>
              </a:rPr>
              <a:t>, each dwelling in his own world-realm. The existence of these </a:t>
            </a:r>
            <a:r>
              <a:rPr lang="en-US" altLang="zh-CN" sz="3300" dirty="0" err="1">
                <a:solidFill>
                  <a:schemeClr val="bg1"/>
                </a:solidFill>
                <a:latin typeface="+mn-lt"/>
                <a:ea typeface="+mn-ea"/>
                <a:cs typeface="+mn-cs"/>
              </a:rPr>
              <a:t>buddhas</a:t>
            </a:r>
            <a:r>
              <a:rPr lang="en-US" altLang="zh-CN" sz="3300" dirty="0">
                <a:solidFill>
                  <a:schemeClr val="bg1"/>
                </a:solidFill>
                <a:latin typeface="+mn-lt"/>
                <a:ea typeface="+mn-ea"/>
                <a:cs typeface="+mn-cs"/>
              </a:rPr>
              <a:t> erases the separation between samsara and nirvana inherent in the idea that </a:t>
            </a:r>
            <a:r>
              <a:rPr lang="en-US" altLang="zh-CN" sz="3300" dirty="0" err="1">
                <a:solidFill>
                  <a:schemeClr val="bg1"/>
                </a:solidFill>
                <a:latin typeface="+mn-lt"/>
                <a:ea typeface="+mn-ea"/>
                <a:cs typeface="+mn-cs"/>
              </a:rPr>
              <a:t>buddhas</a:t>
            </a:r>
            <a:r>
              <a:rPr lang="en-US" altLang="zh-CN" sz="3300" dirty="0">
                <a:solidFill>
                  <a:schemeClr val="bg1"/>
                </a:solidFill>
                <a:latin typeface="+mn-lt"/>
                <a:ea typeface="+mn-ea"/>
                <a:cs typeface="+mn-cs"/>
              </a:rPr>
              <a:t> cease to exist upon attaining nirvana.</a:t>
            </a:r>
          </a:p>
        </p:txBody>
      </p:sp>
    </p:spTree>
    <p:extLst>
      <p:ext uri="{BB962C8B-B14F-4D97-AF65-F5344CB8AC3E}">
        <p14:creationId xmlns:p14="http://schemas.microsoft.com/office/powerpoint/2010/main" val="29066150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54660" y="608743"/>
            <a:ext cx="11139672" cy="564733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Mahayana sutras express two basic attitudes to awakening. The first is that the path of the disciple (</a:t>
            </a:r>
            <a:r>
              <a:rPr lang="en-US" altLang="zh-CN" sz="3600" dirty="0" err="1" smtClean="0">
                <a:solidFill>
                  <a:schemeClr val="bg1"/>
                </a:solidFill>
                <a:latin typeface="+mn-lt"/>
                <a:ea typeface="+mn-ea"/>
                <a:cs typeface="+mn-cs"/>
              </a:rPr>
              <a:t>sravakayana</a:t>
            </a:r>
            <a:r>
              <a:rPr lang="en-US" altLang="zh-CN" sz="36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聲聞乘</a:t>
            </a:r>
            <a:r>
              <a:rPr lang="en-US" altLang="zh-CN" sz="3600" dirty="0" smtClean="0">
                <a:solidFill>
                  <a:schemeClr val="bg1"/>
                </a:solidFill>
                <a:latin typeface="+mn-lt"/>
                <a:ea typeface="+mn-ea"/>
                <a:cs typeface="+mn-cs"/>
              </a:rPr>
              <a:t>) and the path of the </a:t>
            </a:r>
            <a:r>
              <a:rPr lang="en-US" altLang="zh-CN" sz="3600" dirty="0" err="1" smtClean="0">
                <a:solidFill>
                  <a:schemeClr val="bg1"/>
                </a:solidFill>
                <a:latin typeface="+mn-lt"/>
                <a:ea typeface="+mn-ea"/>
                <a:cs typeface="+mn-cs"/>
              </a:rPr>
              <a:t>pratyeka</a:t>
            </a:r>
            <a:r>
              <a:rPr lang="en-US" altLang="zh-CN" sz="3600" dirty="0" smtClean="0">
                <a:solidFill>
                  <a:schemeClr val="bg1"/>
                </a:solidFill>
                <a:latin typeface="+mn-lt"/>
                <a:ea typeface="+mn-ea"/>
                <a:cs typeface="+mn-cs"/>
              </a:rPr>
              <a:t>-Buddha (</a:t>
            </a:r>
            <a:r>
              <a:rPr lang="zh-CN" altLang="en-US" sz="3200" dirty="0" smtClean="0">
                <a:solidFill>
                  <a:schemeClr val="bg1"/>
                </a:solidFill>
                <a:latin typeface="+mn-lt"/>
                <a:ea typeface="+mn-ea"/>
                <a:cs typeface="+mn-cs"/>
              </a:rPr>
              <a:t>緣覺乘</a:t>
            </a:r>
            <a:r>
              <a:rPr lang="en-US" altLang="zh-CN" sz="3600" dirty="0" smtClean="0">
                <a:solidFill>
                  <a:schemeClr val="bg1"/>
                </a:solidFill>
                <a:latin typeface="+mn-lt"/>
                <a:ea typeface="+mn-ea"/>
                <a:cs typeface="+mn-cs"/>
              </a:rPr>
              <a:t>) do lead to a kind of awakening, a release from suffering, nirvana, and as such are real goals. These goals are, however, inferior and should be renounced for the superior attainment of Buddhahood.</a:t>
            </a:r>
          </a:p>
        </p:txBody>
      </p:sp>
    </p:spTree>
    <p:extLst>
      <p:ext uri="{BB962C8B-B14F-4D97-AF65-F5344CB8AC3E}">
        <p14:creationId xmlns:p14="http://schemas.microsoft.com/office/powerpoint/2010/main" val="11381481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16513" y="391654"/>
            <a:ext cx="11139672" cy="62492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400" dirty="0">
                <a:solidFill>
                  <a:schemeClr val="bg1"/>
                </a:solidFill>
                <a:latin typeface="+mn-lt"/>
                <a:ea typeface="+mn-ea"/>
                <a:cs typeface="+mn-cs"/>
              </a:rPr>
              <a:t>The </a:t>
            </a:r>
            <a:r>
              <a:rPr lang="en-US" altLang="zh-CN" sz="3400" dirty="0" smtClean="0">
                <a:solidFill>
                  <a:schemeClr val="bg1"/>
                </a:solidFill>
                <a:latin typeface="+mn-lt"/>
                <a:ea typeface="+mn-ea"/>
                <a:cs typeface="+mn-cs"/>
              </a:rPr>
              <a:t>second attitude, classically articulated by the Lotus Sutra, sees the goal of the disciple and the </a:t>
            </a:r>
            <a:r>
              <a:rPr lang="en-US" altLang="zh-CN" sz="3400" dirty="0" err="1" smtClean="0">
                <a:solidFill>
                  <a:schemeClr val="bg1"/>
                </a:solidFill>
                <a:latin typeface="+mn-lt"/>
                <a:ea typeface="+mn-ea"/>
                <a:cs typeface="+mn-cs"/>
              </a:rPr>
              <a:t>pratyeka-buddha</a:t>
            </a:r>
            <a:r>
              <a:rPr lang="en-US" altLang="zh-CN" sz="3400" dirty="0" smtClean="0">
                <a:solidFill>
                  <a:schemeClr val="bg1"/>
                </a:solidFill>
                <a:latin typeface="+mn-lt"/>
                <a:ea typeface="+mn-ea"/>
                <a:cs typeface="+mn-cs"/>
              </a:rPr>
              <a:t> as not true goals at all. The fact that the Buddha taught them is an example of his ‘skill in means’ (</a:t>
            </a:r>
            <a:r>
              <a:rPr lang="en-US" altLang="zh-CN" sz="3400" dirty="0" err="1" smtClean="0">
                <a:solidFill>
                  <a:schemeClr val="bg1"/>
                </a:solidFill>
                <a:latin typeface="+mn-lt"/>
                <a:ea typeface="+mn-ea"/>
                <a:cs typeface="+mn-cs"/>
              </a:rPr>
              <a:t>upaya</a:t>
            </a:r>
            <a:r>
              <a:rPr lang="en-US" altLang="zh-CN" sz="3400" dirty="0" smtClean="0">
                <a:solidFill>
                  <a:schemeClr val="bg1"/>
                </a:solidFill>
                <a:latin typeface="+mn-lt"/>
                <a:ea typeface="+mn-ea"/>
                <a:cs typeface="+mn-cs"/>
              </a:rPr>
              <a:t>-Kausalya) as a teacher. These goals are thus merely clever devices (</a:t>
            </a:r>
            <a:r>
              <a:rPr lang="en-US" altLang="zh-CN" sz="3400" dirty="0" err="1" smtClean="0">
                <a:solidFill>
                  <a:schemeClr val="bg1"/>
                </a:solidFill>
                <a:latin typeface="+mn-lt"/>
                <a:ea typeface="+mn-ea"/>
                <a:cs typeface="+mn-cs"/>
              </a:rPr>
              <a:t>upaya</a:t>
            </a:r>
            <a:r>
              <a:rPr lang="zh-CN" altLang="en-US" sz="3400" dirty="0">
                <a:solidFill>
                  <a:schemeClr val="bg1"/>
                </a:solidFill>
                <a:latin typeface="+mn-lt"/>
                <a:ea typeface="+mn-ea"/>
                <a:cs typeface="+mn-cs"/>
              </a:rPr>
              <a:t>方便</a:t>
            </a:r>
            <a:r>
              <a:rPr lang="en-US" altLang="zh-CN" sz="3400" dirty="0" smtClean="0">
                <a:solidFill>
                  <a:schemeClr val="bg1"/>
                </a:solidFill>
                <a:latin typeface="+mn-lt"/>
                <a:ea typeface="+mn-ea"/>
                <a:cs typeface="+mn-cs"/>
              </a:rPr>
              <a:t>) employed by the Buddha in order to get beginners to at least begin the practice of the path; eventually their practice must lead on to </a:t>
            </a:r>
            <a:r>
              <a:rPr lang="en-US" altLang="zh-CN" sz="3400" u="sng" dirty="0" smtClean="0">
                <a:solidFill>
                  <a:schemeClr val="bg1"/>
                </a:solidFill>
                <a:latin typeface="+mn-lt"/>
                <a:ea typeface="+mn-ea"/>
                <a:cs typeface="+mn-cs"/>
              </a:rPr>
              <a:t>the one and only vehicle </a:t>
            </a:r>
            <a:r>
              <a:rPr lang="en-US" altLang="zh-CN" sz="3400" dirty="0" smtClean="0">
                <a:solidFill>
                  <a:schemeClr val="bg1"/>
                </a:solidFill>
                <a:latin typeface="+mn-lt"/>
                <a:ea typeface="+mn-ea"/>
                <a:cs typeface="+mn-cs"/>
              </a:rPr>
              <a:t>(</a:t>
            </a:r>
            <a:r>
              <a:rPr lang="en-US" altLang="zh-CN" sz="3400" dirty="0" err="1" smtClean="0">
                <a:solidFill>
                  <a:schemeClr val="bg1"/>
                </a:solidFill>
                <a:latin typeface="+mn-lt"/>
                <a:ea typeface="+mn-ea"/>
                <a:cs typeface="+mn-cs"/>
              </a:rPr>
              <a:t>eka-yana</a:t>
            </a:r>
            <a:r>
              <a:rPr lang="en-US" altLang="zh-CN" sz="3400" dirty="0" smtClean="0">
                <a:solidFill>
                  <a:schemeClr val="bg1"/>
                </a:solidFill>
                <a:latin typeface="+mn-lt"/>
                <a:ea typeface="+mn-ea"/>
                <a:cs typeface="+mn-cs"/>
              </a:rPr>
              <a:t> </a:t>
            </a:r>
            <a:r>
              <a:rPr lang="zh-CN" altLang="en-US" sz="3400" dirty="0" smtClean="0">
                <a:solidFill>
                  <a:schemeClr val="bg1"/>
                </a:solidFill>
                <a:latin typeface="+mn-lt"/>
                <a:ea typeface="+mn-ea"/>
                <a:cs typeface="+mn-cs"/>
              </a:rPr>
              <a:t>一乘</a:t>
            </a:r>
            <a:r>
              <a:rPr lang="en-US" altLang="zh-CN" sz="3400" dirty="0" smtClean="0">
                <a:solidFill>
                  <a:schemeClr val="bg1"/>
                </a:solidFill>
                <a:latin typeface="+mn-lt"/>
                <a:ea typeface="+mn-ea"/>
                <a:cs typeface="+mn-cs"/>
              </a:rPr>
              <a:t>)  that is the Mahayana, the vehicle ending in perfect Buddhahood.</a:t>
            </a:r>
          </a:p>
        </p:txBody>
      </p:sp>
    </p:spTree>
    <p:extLst>
      <p:ext uri="{BB962C8B-B14F-4D97-AF65-F5344CB8AC3E}">
        <p14:creationId xmlns:p14="http://schemas.microsoft.com/office/powerpoint/2010/main" val="13114526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42826" y="299557"/>
            <a:ext cx="11041766" cy="371327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bodhisattva of ten </a:t>
            </a:r>
            <a:r>
              <a:rPr lang="en-US" altLang="zh-CN" sz="3600" dirty="0" err="1" smtClean="0">
                <a:solidFill>
                  <a:schemeClr val="bg1"/>
                </a:solidFill>
                <a:latin typeface="+mn-lt"/>
                <a:ea typeface="+mn-ea"/>
                <a:cs typeface="+mn-cs"/>
              </a:rPr>
              <a:t>bhumis</a:t>
            </a:r>
            <a:r>
              <a:rPr lang="en-US" altLang="zh-CN" sz="3600" dirty="0" smtClean="0">
                <a:solidFill>
                  <a:schemeClr val="bg1"/>
                </a:solidFill>
                <a:latin typeface="+mn-lt"/>
                <a:ea typeface="+mn-ea"/>
                <a:cs typeface="+mn-cs"/>
              </a:rPr>
              <a:t> is a quite extraordinary being who works ceaselessly for the benefit of all beings. According to some sources the bodhisattva already manifests created bodies which perform all the twelve acts of a Buddha at the tenth stage:</a:t>
            </a:r>
          </a:p>
        </p:txBody>
      </p:sp>
      <p:sp>
        <p:nvSpPr>
          <p:cNvPr id="7" name="標題 5"/>
          <p:cNvSpPr txBox="1">
            <a:spLocks/>
          </p:cNvSpPr>
          <p:nvPr/>
        </p:nvSpPr>
        <p:spPr>
          <a:xfrm>
            <a:off x="649178" y="3341836"/>
            <a:ext cx="11041766" cy="341725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“At will he displays the array of the realms of all the </a:t>
            </a:r>
            <a:r>
              <a:rPr lang="en-US" altLang="zh-CN" sz="3600" dirty="0" err="1" smtClean="0">
                <a:solidFill>
                  <a:schemeClr val="bg1"/>
                </a:solidFill>
                <a:latin typeface="+mn-lt"/>
                <a:ea typeface="+mn-ea"/>
                <a:cs typeface="+mn-cs"/>
              </a:rPr>
              <a:t>Buddhas</a:t>
            </a:r>
            <a:r>
              <a:rPr lang="en-US" altLang="zh-CN" sz="3600" dirty="0" smtClean="0">
                <a:solidFill>
                  <a:schemeClr val="bg1"/>
                </a:solidFill>
                <a:latin typeface="+mn-lt"/>
                <a:ea typeface="+mn-ea"/>
                <a:cs typeface="+mn-cs"/>
              </a:rPr>
              <a:t> at the end of a single hair; at will he displays untold arrays of the realms of the </a:t>
            </a:r>
            <a:r>
              <a:rPr lang="en-US" altLang="zh-CN" sz="3600" dirty="0" err="1" smtClean="0">
                <a:solidFill>
                  <a:schemeClr val="bg1"/>
                </a:solidFill>
                <a:latin typeface="+mn-lt"/>
                <a:ea typeface="+mn-ea"/>
                <a:cs typeface="+mn-cs"/>
              </a:rPr>
              <a:t>Buddhas</a:t>
            </a:r>
            <a:r>
              <a:rPr lang="en-US" altLang="zh-CN" sz="3600" dirty="0" smtClean="0">
                <a:solidFill>
                  <a:schemeClr val="bg1"/>
                </a:solidFill>
                <a:latin typeface="+mn-lt"/>
                <a:ea typeface="+mn-ea"/>
                <a:cs typeface="+mn-cs"/>
              </a:rPr>
              <a:t> of all kinds;</a:t>
            </a:r>
          </a:p>
        </p:txBody>
      </p:sp>
    </p:spTree>
    <p:extLst>
      <p:ext uri="{BB962C8B-B14F-4D97-AF65-F5344CB8AC3E}">
        <p14:creationId xmlns:p14="http://schemas.microsoft.com/office/powerpoint/2010/main" val="16157792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42599" y="914400"/>
            <a:ext cx="11041766" cy="51377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at will in the twinkling of an eye he creates as many individuals as there are particles in untold world-systems . . . In the arising of a thought he embraces the ten directions; in a moment of thought he controls the manifestation of innumerable processes of complete awakening and final nirvana . . . In his own body he controls countless manifestations of the qualities of the Buddha fields of innumerable Blessed </a:t>
            </a:r>
            <a:r>
              <a:rPr lang="en-US" altLang="zh-CN" sz="3600" dirty="0" err="1" smtClean="0">
                <a:solidFill>
                  <a:schemeClr val="bg1"/>
                </a:solidFill>
                <a:latin typeface="+mn-lt"/>
                <a:ea typeface="+mn-ea"/>
                <a:cs typeface="+mn-cs"/>
              </a:rPr>
              <a:t>Buddhas</a:t>
            </a:r>
            <a:r>
              <a:rPr lang="en-US" altLang="zh-CN" sz="3600" dirty="0" smtClean="0">
                <a:solidFill>
                  <a:schemeClr val="bg1"/>
                </a:solidFill>
                <a:latin typeface="+mn-lt"/>
                <a:ea typeface="+mn-ea"/>
                <a:cs typeface="+mn-cs"/>
              </a:rPr>
              <a:t>.”</a:t>
            </a:r>
          </a:p>
        </p:txBody>
      </p:sp>
    </p:spTree>
    <p:extLst>
      <p:ext uri="{BB962C8B-B14F-4D97-AF65-F5344CB8AC3E}">
        <p14:creationId xmlns:p14="http://schemas.microsoft.com/office/powerpoint/2010/main" val="32644637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42599" y="914400"/>
            <a:ext cx="11041766" cy="545350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In </a:t>
            </a:r>
            <a:r>
              <a:rPr lang="en-US" altLang="zh-CN" sz="3600" dirty="0" err="1">
                <a:solidFill>
                  <a:schemeClr val="bg1"/>
                </a:solidFill>
                <a:latin typeface="+mn-lt"/>
                <a:ea typeface="+mn-ea"/>
                <a:cs typeface="+mn-cs"/>
              </a:rPr>
              <a:t>Mahāyāna</a:t>
            </a:r>
            <a:r>
              <a:rPr lang="en-US" altLang="zh-CN" sz="3600" dirty="0">
                <a:solidFill>
                  <a:schemeClr val="bg1"/>
                </a:solidFill>
                <a:latin typeface="+mn-lt"/>
                <a:ea typeface="+mn-ea"/>
                <a:cs typeface="+mn-cs"/>
              </a:rPr>
              <a:t> Buddhism, </a:t>
            </a:r>
            <a:r>
              <a:rPr lang="en-US" altLang="zh-CN" sz="3600" dirty="0" smtClean="0">
                <a:solidFill>
                  <a:schemeClr val="bg1"/>
                </a:solidFill>
                <a:latin typeface="+mn-lt"/>
                <a:ea typeface="+mn-ea"/>
                <a:cs typeface="+mn-cs"/>
              </a:rPr>
              <a:t>every Buddha possesses three bodies (</a:t>
            </a:r>
            <a:r>
              <a:rPr lang="en-US" altLang="zh-CN" sz="3600" dirty="0" err="1" smtClean="0">
                <a:solidFill>
                  <a:schemeClr val="bg1"/>
                </a:solidFill>
                <a:latin typeface="+mn-lt"/>
                <a:ea typeface="+mn-ea"/>
                <a:cs typeface="+mn-cs"/>
              </a:rPr>
              <a:t>trikaya</a:t>
            </a:r>
            <a:r>
              <a:rPr lang="en-US" altLang="zh-CN" sz="3600" dirty="0" smtClean="0">
                <a:solidFill>
                  <a:schemeClr val="bg1"/>
                </a:solidFill>
                <a:latin typeface="+mn-lt"/>
                <a:ea typeface="+mn-ea"/>
                <a:cs typeface="+mn-cs"/>
              </a:rPr>
              <a:t>) : </a:t>
            </a:r>
            <a:r>
              <a:rPr lang="en-US" altLang="zh-CN" sz="3600" dirty="0">
                <a:solidFill>
                  <a:schemeClr val="bg1"/>
                </a:solidFill>
                <a:latin typeface="+mn-lt"/>
                <a:ea typeface="+mn-ea"/>
                <a:cs typeface="+mn-cs"/>
              </a:rPr>
              <a:t>the </a:t>
            </a:r>
            <a:r>
              <a:rPr lang="en-US" altLang="zh-CN" sz="3600" b="1" u="sng" dirty="0" err="1">
                <a:solidFill>
                  <a:schemeClr val="bg1"/>
                </a:solidFill>
                <a:latin typeface="+mn-lt"/>
                <a:ea typeface="+mn-ea"/>
                <a:cs typeface="+mn-cs"/>
              </a:rPr>
              <a:t>dharmakaya</a:t>
            </a:r>
            <a:r>
              <a:rPr lang="en-US" altLang="zh-CN" sz="3600" dirty="0">
                <a:solidFill>
                  <a:schemeClr val="bg1"/>
                </a:solidFill>
                <a:latin typeface="+mn-lt"/>
                <a:ea typeface="+mn-ea"/>
                <a:cs typeface="+mn-cs"/>
              </a:rPr>
              <a:t> (body of essence), the </a:t>
            </a:r>
            <a:r>
              <a:rPr lang="en-US" altLang="zh-CN" sz="3600" dirty="0" err="1">
                <a:solidFill>
                  <a:schemeClr val="bg1"/>
                </a:solidFill>
                <a:latin typeface="+mn-lt"/>
                <a:ea typeface="+mn-ea"/>
                <a:cs typeface="+mn-cs"/>
              </a:rPr>
              <a:t>unmanifested</a:t>
            </a:r>
            <a:r>
              <a:rPr lang="en-US" altLang="zh-CN" sz="3600" dirty="0">
                <a:solidFill>
                  <a:schemeClr val="bg1"/>
                </a:solidFill>
                <a:latin typeface="+mn-lt"/>
                <a:ea typeface="+mn-ea"/>
                <a:cs typeface="+mn-cs"/>
              </a:rPr>
              <a:t> mode, and the supreme state of absolute knowledge; the </a:t>
            </a:r>
            <a:r>
              <a:rPr lang="en-US" altLang="zh-CN" sz="3600" b="1" u="sng" dirty="0" err="1">
                <a:solidFill>
                  <a:schemeClr val="bg1"/>
                </a:solidFill>
                <a:latin typeface="+mn-lt"/>
                <a:ea typeface="+mn-ea"/>
                <a:cs typeface="+mn-cs"/>
              </a:rPr>
              <a:t>sambhogakaya</a:t>
            </a:r>
            <a:r>
              <a:rPr lang="en-US" altLang="zh-CN" sz="3600" dirty="0">
                <a:solidFill>
                  <a:schemeClr val="bg1"/>
                </a:solidFill>
                <a:latin typeface="+mn-lt"/>
                <a:ea typeface="+mn-ea"/>
                <a:cs typeface="+mn-cs"/>
              </a:rPr>
              <a:t> (body of enjoyment), the heavenly mode; and the </a:t>
            </a:r>
            <a:r>
              <a:rPr lang="en-US" altLang="zh-CN" sz="3600" b="1" u="sng" dirty="0" err="1">
                <a:solidFill>
                  <a:schemeClr val="bg1"/>
                </a:solidFill>
                <a:latin typeface="+mn-lt"/>
                <a:ea typeface="+mn-ea"/>
                <a:cs typeface="+mn-cs"/>
              </a:rPr>
              <a:t>nirmanakaya</a:t>
            </a:r>
            <a:r>
              <a:rPr lang="en-US" altLang="zh-CN" sz="3600" dirty="0">
                <a:solidFill>
                  <a:schemeClr val="bg1"/>
                </a:solidFill>
                <a:latin typeface="+mn-lt"/>
                <a:ea typeface="+mn-ea"/>
                <a:cs typeface="+mn-cs"/>
              </a:rPr>
              <a:t> (body of transformation), the earthly mode, the Buddha as he appeared on earth or manifested himself in an earthly bodhisattva, an earthly king, a painting, or a natural object, such as a lotus.</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099054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5"/>
          <p:cNvSpPr/>
          <p:nvPr/>
        </p:nvSpPr>
        <p:spPr>
          <a:xfrm>
            <a:off x="6774179" y="1527412"/>
            <a:ext cx="5219473" cy="4804012"/>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標題 5"/>
          <p:cNvSpPr txBox="1">
            <a:spLocks/>
          </p:cNvSpPr>
          <p:nvPr/>
        </p:nvSpPr>
        <p:spPr>
          <a:xfrm>
            <a:off x="639326" y="646525"/>
            <a:ext cx="11139672" cy="550714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300" dirty="0" smtClean="0">
                <a:solidFill>
                  <a:schemeClr val="bg1"/>
                </a:solidFill>
                <a:latin typeface="+mn-lt"/>
                <a:ea typeface="+mn-ea"/>
                <a:cs typeface="+mn-cs"/>
              </a:rPr>
              <a:t>The </a:t>
            </a:r>
            <a:r>
              <a:rPr lang="en-US" altLang="zh-CN" sz="3300" dirty="0">
                <a:solidFill>
                  <a:schemeClr val="bg1"/>
                </a:solidFill>
                <a:latin typeface="+mn-lt"/>
                <a:ea typeface="+mn-ea"/>
                <a:cs typeface="+mn-cs"/>
              </a:rPr>
              <a:t>existence </a:t>
            </a:r>
            <a:r>
              <a:rPr lang="en-US" altLang="zh-CN" sz="3300" dirty="0" smtClean="0">
                <a:solidFill>
                  <a:schemeClr val="bg1"/>
                </a:solidFill>
                <a:latin typeface="+mn-lt"/>
                <a:ea typeface="+mn-ea"/>
                <a:cs typeface="+mn-cs"/>
              </a:rPr>
              <a:t>of innumerable </a:t>
            </a:r>
            <a:r>
              <a:rPr lang="en-US" altLang="zh-CN" sz="3300" dirty="0" err="1" smtClean="0">
                <a:solidFill>
                  <a:schemeClr val="bg1"/>
                </a:solidFill>
                <a:latin typeface="+mn-lt"/>
                <a:ea typeface="+mn-ea"/>
                <a:cs typeface="+mn-cs"/>
              </a:rPr>
              <a:t>buddhas</a:t>
            </a:r>
            <a:r>
              <a:rPr lang="en-US" altLang="zh-CN" sz="3300" dirty="0" smtClean="0">
                <a:solidFill>
                  <a:schemeClr val="bg1"/>
                </a:solidFill>
                <a:latin typeface="+mn-lt"/>
                <a:ea typeface="+mn-ea"/>
                <a:cs typeface="+mn-cs"/>
              </a:rPr>
              <a:t> in the universe plays </a:t>
            </a:r>
            <a:r>
              <a:rPr lang="en-US" altLang="zh-CN" sz="3300" dirty="0">
                <a:solidFill>
                  <a:schemeClr val="bg1"/>
                </a:solidFill>
                <a:latin typeface="+mn-lt"/>
                <a:ea typeface="+mn-ea"/>
                <a:cs typeface="+mn-cs"/>
              </a:rPr>
              <a:t>a role in many Mahayana sutras and much more so in later Tantric traditions. As depicted in many Mahayana and Vajrayana texts, this cosmology confirms that all aspirants can become </a:t>
            </a:r>
            <a:r>
              <a:rPr lang="en-US" altLang="zh-CN" sz="3300" dirty="0" err="1">
                <a:solidFill>
                  <a:schemeClr val="bg1"/>
                </a:solidFill>
                <a:latin typeface="+mn-lt"/>
                <a:ea typeface="+mn-ea"/>
                <a:cs typeface="+mn-cs"/>
              </a:rPr>
              <a:t>buddhas</a:t>
            </a:r>
            <a:r>
              <a:rPr lang="en-US" altLang="zh-CN" sz="3300" dirty="0">
                <a:solidFill>
                  <a:schemeClr val="bg1"/>
                </a:solidFill>
                <a:latin typeface="+mn-lt"/>
                <a:ea typeface="+mn-ea"/>
                <a:cs typeface="+mn-cs"/>
              </a:rPr>
              <a:t>. A prominent example of this idea is the bodhisattva </a:t>
            </a:r>
            <a:r>
              <a:rPr lang="en-US" altLang="zh-CN" sz="3300" dirty="0" err="1" smtClean="0">
                <a:solidFill>
                  <a:schemeClr val="bg1"/>
                </a:solidFill>
                <a:latin typeface="+mn-lt"/>
                <a:ea typeface="+mn-ea"/>
                <a:cs typeface="+mn-cs"/>
              </a:rPr>
              <a:t>Dharmakara</a:t>
            </a:r>
            <a:r>
              <a:rPr lang="en-US" altLang="zh-CN" sz="3300" dirty="0" smtClean="0">
                <a:solidFill>
                  <a:schemeClr val="bg1"/>
                </a:solidFill>
                <a:latin typeface="+mn-lt"/>
                <a:ea typeface="+mn-ea"/>
                <a:cs typeface="+mn-cs"/>
              </a:rPr>
              <a:t> (</a:t>
            </a:r>
            <a:r>
              <a:rPr lang="zh-CN" altLang="en-US" sz="3300" dirty="0" smtClean="0">
                <a:solidFill>
                  <a:schemeClr val="bg1"/>
                </a:solidFill>
                <a:latin typeface="+mn-lt"/>
                <a:ea typeface="+mn-ea"/>
                <a:cs typeface="+mn-cs"/>
              </a:rPr>
              <a:t>法藏菩薩</a:t>
            </a:r>
            <a:r>
              <a:rPr lang="en-US" altLang="zh-CN" sz="3300" dirty="0" smtClean="0">
                <a:solidFill>
                  <a:schemeClr val="bg1"/>
                </a:solidFill>
                <a:latin typeface="+mn-lt"/>
                <a:ea typeface="+mn-ea"/>
                <a:cs typeface="+mn-cs"/>
              </a:rPr>
              <a:t>), </a:t>
            </a:r>
            <a:r>
              <a:rPr lang="en-US" altLang="zh-CN" sz="3300" dirty="0">
                <a:solidFill>
                  <a:schemeClr val="bg1"/>
                </a:solidFill>
                <a:latin typeface="+mn-lt"/>
                <a:ea typeface="+mn-ea"/>
                <a:cs typeface="+mn-cs"/>
              </a:rPr>
              <a:t>whose vows set the conditions under which he would attain awakening and become the Buddha </a:t>
            </a:r>
            <a:r>
              <a:rPr lang="en-US" altLang="zh-CN" sz="3300" dirty="0" err="1" smtClean="0">
                <a:solidFill>
                  <a:schemeClr val="bg1"/>
                </a:solidFill>
                <a:latin typeface="+mn-lt"/>
                <a:ea typeface="+mn-ea"/>
                <a:cs typeface="+mn-cs"/>
              </a:rPr>
              <a:t>Amitabha</a:t>
            </a:r>
            <a:r>
              <a:rPr lang="en-US" altLang="zh-CN" sz="3300" dirty="0" smtClean="0">
                <a:solidFill>
                  <a:schemeClr val="bg1"/>
                </a:solidFill>
                <a:latin typeface="+mn-lt"/>
                <a:ea typeface="+mn-ea"/>
                <a:cs typeface="+mn-cs"/>
              </a:rPr>
              <a:t>.</a:t>
            </a:r>
            <a:endParaRPr lang="en-US" altLang="zh-CN" sz="3300" dirty="0">
              <a:solidFill>
                <a:schemeClr val="bg1"/>
              </a:solidFill>
              <a:latin typeface="+mn-lt"/>
              <a:ea typeface="+mn-ea"/>
              <a:cs typeface="+mn-cs"/>
            </a:endParaRPr>
          </a:p>
        </p:txBody>
      </p:sp>
    </p:spTree>
    <p:extLst>
      <p:ext uri="{BB962C8B-B14F-4D97-AF65-F5344CB8AC3E}">
        <p14:creationId xmlns:p14="http://schemas.microsoft.com/office/powerpoint/2010/main" val="12835351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4" name="標題 5"/>
          <p:cNvSpPr txBox="1">
            <a:spLocks/>
          </p:cNvSpPr>
          <p:nvPr/>
        </p:nvSpPr>
        <p:spPr>
          <a:xfrm>
            <a:off x="678796" y="797829"/>
            <a:ext cx="11139672" cy="513025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400" dirty="0">
                <a:solidFill>
                  <a:schemeClr val="bg1"/>
                </a:solidFill>
                <a:latin typeface="+mn-lt"/>
                <a:ea typeface="+mn-ea"/>
                <a:cs typeface="+mn-cs"/>
              </a:rPr>
              <a:t>He promised to create the world-realm </a:t>
            </a:r>
            <a:r>
              <a:rPr lang="en-US" altLang="zh-CN" sz="3400" dirty="0" err="1">
                <a:solidFill>
                  <a:schemeClr val="bg1"/>
                </a:solidFill>
                <a:latin typeface="+mn-lt"/>
                <a:ea typeface="+mn-ea"/>
                <a:cs typeface="+mn-cs"/>
              </a:rPr>
              <a:t>Sukhavati</a:t>
            </a:r>
            <a:r>
              <a:rPr lang="en-US" altLang="zh-CN" sz="3400" dirty="0">
                <a:solidFill>
                  <a:schemeClr val="bg1"/>
                </a:solidFill>
                <a:latin typeface="+mn-lt"/>
                <a:ea typeface="+mn-ea"/>
                <a:cs typeface="+mn-cs"/>
              </a:rPr>
              <a:t> </a:t>
            </a:r>
            <a:r>
              <a:rPr lang="zh-CN" altLang="en-US" sz="3400" dirty="0" smtClean="0">
                <a:solidFill>
                  <a:schemeClr val="bg1"/>
                </a:solidFill>
                <a:latin typeface="+mn-lt"/>
                <a:ea typeface="+mn-ea"/>
                <a:cs typeface="+mn-cs"/>
              </a:rPr>
              <a:t>淨土 </a:t>
            </a:r>
            <a:r>
              <a:rPr lang="en-US" altLang="zh-CN" sz="3400" dirty="0" smtClean="0">
                <a:solidFill>
                  <a:schemeClr val="bg1"/>
                </a:solidFill>
                <a:latin typeface="+mn-lt"/>
                <a:ea typeface="+mn-ea"/>
                <a:cs typeface="+mn-cs"/>
              </a:rPr>
              <a:t>(“</a:t>
            </a:r>
            <a:r>
              <a:rPr lang="en-US" altLang="zh-CN" sz="3400" dirty="0">
                <a:solidFill>
                  <a:schemeClr val="bg1"/>
                </a:solidFill>
                <a:latin typeface="+mn-lt"/>
                <a:ea typeface="+mn-ea"/>
                <a:cs typeface="+mn-cs"/>
              </a:rPr>
              <a:t>Pure Bliss”) and to guarantee that ordinary beings could attain rebirth there (rather than reentering the cycle of </a:t>
            </a:r>
            <a:r>
              <a:rPr lang="en-US" altLang="zh-CN" sz="3400" dirty="0" smtClean="0">
                <a:solidFill>
                  <a:schemeClr val="bg1"/>
                </a:solidFill>
                <a:latin typeface="+mn-lt"/>
                <a:ea typeface="+mn-ea"/>
                <a:cs typeface="+mn-cs"/>
              </a:rPr>
              <a:t>transmigration </a:t>
            </a:r>
            <a:r>
              <a:rPr lang="zh-CN" altLang="en-US" sz="3400" dirty="0" smtClean="0">
                <a:solidFill>
                  <a:schemeClr val="bg1"/>
                </a:solidFill>
                <a:latin typeface="+mn-lt"/>
                <a:ea typeface="+mn-ea"/>
                <a:cs typeface="+mn-cs"/>
              </a:rPr>
              <a:t>生死輪迴</a:t>
            </a:r>
            <a:r>
              <a:rPr lang="en-US" altLang="zh-CN" sz="3400" dirty="0" smtClean="0">
                <a:solidFill>
                  <a:schemeClr val="bg1"/>
                </a:solidFill>
                <a:latin typeface="+mn-lt"/>
                <a:ea typeface="+mn-ea"/>
                <a:cs typeface="+mn-cs"/>
              </a:rPr>
              <a:t>) </a:t>
            </a:r>
            <a:r>
              <a:rPr lang="en-US" altLang="zh-CN" sz="3400" dirty="0">
                <a:solidFill>
                  <a:schemeClr val="bg1"/>
                </a:solidFill>
                <a:latin typeface="+mn-lt"/>
                <a:ea typeface="+mn-ea"/>
                <a:cs typeface="+mn-cs"/>
              </a:rPr>
              <a:t>merely by having faith in him. </a:t>
            </a:r>
            <a:r>
              <a:rPr lang="en-US" altLang="zh-CN" sz="3400" dirty="0" err="1">
                <a:solidFill>
                  <a:schemeClr val="bg1"/>
                </a:solidFill>
                <a:latin typeface="+mn-lt"/>
                <a:ea typeface="+mn-ea"/>
                <a:cs typeface="+mn-cs"/>
              </a:rPr>
              <a:t>Amitabha</a:t>
            </a:r>
            <a:r>
              <a:rPr lang="en-US" altLang="zh-CN" sz="3400" dirty="0">
                <a:solidFill>
                  <a:schemeClr val="bg1"/>
                </a:solidFill>
                <a:latin typeface="+mn-lt"/>
                <a:ea typeface="+mn-ea"/>
                <a:cs typeface="+mn-cs"/>
              </a:rPr>
              <a:t> assured his devotees entry into </a:t>
            </a:r>
            <a:r>
              <a:rPr lang="en-US" altLang="zh-CN" sz="3400" dirty="0" err="1">
                <a:solidFill>
                  <a:schemeClr val="bg1"/>
                </a:solidFill>
                <a:latin typeface="+mn-lt"/>
                <a:ea typeface="+mn-ea"/>
                <a:cs typeface="+mn-cs"/>
              </a:rPr>
              <a:t>Sukhavati</a:t>
            </a:r>
            <a:r>
              <a:rPr lang="en-US" altLang="zh-CN" sz="3400" dirty="0">
                <a:solidFill>
                  <a:schemeClr val="bg1"/>
                </a:solidFill>
                <a:latin typeface="+mn-lt"/>
                <a:ea typeface="+mn-ea"/>
                <a:cs typeface="+mn-cs"/>
              </a:rPr>
              <a:t> by transferring to them some of the infinite merit he acquired during eons of practice as a bodhisattva.</a:t>
            </a:r>
          </a:p>
        </p:txBody>
      </p:sp>
    </p:spTree>
    <p:extLst>
      <p:ext uri="{BB962C8B-B14F-4D97-AF65-F5344CB8AC3E}">
        <p14:creationId xmlns:p14="http://schemas.microsoft.com/office/powerpoint/2010/main" val="41309623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5"/>
          <p:cNvSpPr/>
          <p:nvPr/>
        </p:nvSpPr>
        <p:spPr>
          <a:xfrm>
            <a:off x="9753599" y="1603612"/>
            <a:ext cx="2331493" cy="4804012"/>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標題 5"/>
          <p:cNvSpPr txBox="1">
            <a:spLocks/>
          </p:cNvSpPr>
          <p:nvPr/>
        </p:nvSpPr>
        <p:spPr>
          <a:xfrm>
            <a:off x="552167" y="414441"/>
            <a:ext cx="11280697" cy="619686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Crucial to the Mahayana salvific vision is the doctrine of skillful means (</a:t>
            </a:r>
            <a:r>
              <a:rPr lang="en-US" altLang="zh-CN" sz="3200" dirty="0" err="1" smtClean="0">
                <a:solidFill>
                  <a:schemeClr val="bg1"/>
                </a:solidFill>
                <a:latin typeface="+mn-lt"/>
                <a:ea typeface="+mn-ea"/>
                <a:cs typeface="+mn-cs"/>
              </a:rPr>
              <a:t>upaya</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方便</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Motivated by compassion and guided by wisdom and insight, </a:t>
            </a:r>
            <a:r>
              <a:rPr lang="en-US" altLang="zh-CN" sz="3200" dirty="0" err="1">
                <a:solidFill>
                  <a:schemeClr val="bg1"/>
                </a:solidFill>
                <a:latin typeface="+mn-lt"/>
                <a:ea typeface="+mn-ea"/>
                <a:cs typeface="+mn-cs"/>
              </a:rPr>
              <a:t>buddhas</a:t>
            </a:r>
            <a:r>
              <a:rPr lang="en-US" altLang="zh-CN" sz="3200" dirty="0">
                <a:solidFill>
                  <a:schemeClr val="bg1"/>
                </a:solidFill>
                <a:latin typeface="+mn-lt"/>
                <a:ea typeface="+mn-ea"/>
                <a:cs typeface="+mn-cs"/>
              </a:rPr>
              <a:t> and bodhisattvas wish to lead ordinary beings to liberation. Their individually appropriate methods are beyond ordinary comprehension and may even seem deceptive, but they are justified by the superior insight of these </a:t>
            </a:r>
            <a:r>
              <a:rPr lang="en-US" altLang="zh-CN" sz="3200" dirty="0" err="1">
                <a:solidFill>
                  <a:schemeClr val="bg1"/>
                </a:solidFill>
                <a:latin typeface="+mn-lt"/>
                <a:ea typeface="+mn-ea"/>
                <a:cs typeface="+mn-cs"/>
              </a:rPr>
              <a:t>saviours</a:t>
            </a:r>
            <a:r>
              <a:rPr lang="en-US" altLang="zh-CN" sz="3200" dirty="0">
                <a:solidFill>
                  <a:schemeClr val="bg1"/>
                </a:solidFill>
                <a:latin typeface="+mn-lt"/>
                <a:ea typeface="+mn-ea"/>
                <a:cs typeface="+mn-cs"/>
              </a:rPr>
              <a:t>. The most famous examples of this idea are given in parables from the Lotus Sutra; they have served as influential models for later elaborations, particularly in popular literature.</a:t>
            </a:r>
          </a:p>
        </p:txBody>
      </p:sp>
    </p:spTree>
    <p:extLst>
      <p:ext uri="{BB962C8B-B14F-4D97-AF65-F5344CB8AC3E}">
        <p14:creationId xmlns:p14="http://schemas.microsoft.com/office/powerpoint/2010/main" val="2960036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272850" y="414909"/>
            <a:ext cx="11139672" cy="10370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u="sng" dirty="0" err="1" smtClean="0">
                <a:solidFill>
                  <a:schemeClr val="bg1"/>
                </a:solidFill>
              </a:rPr>
              <a:t>Nagarjuna</a:t>
            </a:r>
            <a:r>
              <a:rPr lang="en-US" altLang="zh-CN" sz="3600" b="1" u="sng" dirty="0" smtClean="0">
                <a:solidFill>
                  <a:schemeClr val="bg1"/>
                </a:solidFill>
              </a:rPr>
              <a:t> and the </a:t>
            </a:r>
            <a:r>
              <a:rPr lang="en-US" altLang="zh-CN" sz="3600" b="1" u="sng" dirty="0" err="1" smtClean="0">
                <a:solidFill>
                  <a:schemeClr val="bg1"/>
                </a:solidFill>
              </a:rPr>
              <a:t>Madhyamaka</a:t>
            </a:r>
            <a:r>
              <a:rPr lang="en-US" altLang="zh-CN" sz="3600" b="1" u="sng" dirty="0" smtClean="0">
                <a:solidFill>
                  <a:schemeClr val="bg1"/>
                </a:solidFill>
              </a:rPr>
              <a:t> (‘middle’) School</a:t>
            </a:r>
            <a:endParaRPr lang="en-US" altLang="zh-CN" sz="3600" b="1" u="sng" dirty="0">
              <a:solidFill>
                <a:schemeClr val="bg1"/>
              </a:solidFill>
            </a:endParaRPr>
          </a:p>
        </p:txBody>
      </p:sp>
      <p:sp>
        <p:nvSpPr>
          <p:cNvPr id="4" name="標題 5"/>
          <p:cNvSpPr txBox="1">
            <a:spLocks/>
          </p:cNvSpPr>
          <p:nvPr/>
        </p:nvSpPr>
        <p:spPr>
          <a:xfrm>
            <a:off x="616780" y="1500242"/>
            <a:ext cx="11139672" cy="510444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3400" dirty="0" err="1" smtClean="0">
                <a:solidFill>
                  <a:schemeClr val="bg1"/>
                </a:solidFill>
              </a:rPr>
              <a:t>Madhyamaka</a:t>
            </a:r>
            <a:r>
              <a:rPr lang="en-US" altLang="zh-CN" sz="3400" dirty="0" smtClean="0">
                <a:solidFill>
                  <a:schemeClr val="bg1"/>
                </a:solidFill>
              </a:rPr>
              <a:t> (‘middle </a:t>
            </a:r>
            <a:r>
              <a:rPr lang="en-US" altLang="zh-CN" sz="3400" dirty="0">
                <a:solidFill>
                  <a:schemeClr val="bg1"/>
                </a:solidFill>
              </a:rPr>
              <a:t>way’ or </a:t>
            </a:r>
            <a:r>
              <a:rPr lang="en-US" altLang="zh-CN" sz="3400" dirty="0" smtClean="0">
                <a:solidFill>
                  <a:schemeClr val="bg1"/>
                </a:solidFill>
              </a:rPr>
              <a:t>“Centrism“ </a:t>
            </a:r>
            <a:r>
              <a:rPr lang="zh-CN" altLang="en-US" sz="3400" dirty="0" smtClean="0">
                <a:solidFill>
                  <a:schemeClr val="bg1"/>
                </a:solidFill>
              </a:rPr>
              <a:t>中觀派</a:t>
            </a:r>
            <a:r>
              <a:rPr lang="en-US" altLang="zh-CN" sz="3400" dirty="0" smtClean="0">
                <a:solidFill>
                  <a:schemeClr val="bg1"/>
                </a:solidFill>
              </a:rPr>
              <a:t>) </a:t>
            </a:r>
            <a:r>
              <a:rPr lang="en-US" altLang="zh-CN" sz="3400" dirty="0">
                <a:solidFill>
                  <a:schemeClr val="bg1"/>
                </a:solidFill>
              </a:rPr>
              <a:t>also known as </a:t>
            </a:r>
            <a:r>
              <a:rPr lang="en-US" altLang="zh-CN" sz="3400" dirty="0" err="1">
                <a:solidFill>
                  <a:schemeClr val="bg1"/>
                </a:solidFill>
              </a:rPr>
              <a:t>Śūnyavāda</a:t>
            </a:r>
            <a:r>
              <a:rPr lang="en-US" altLang="zh-CN" sz="3400" dirty="0">
                <a:solidFill>
                  <a:schemeClr val="bg1"/>
                </a:solidFill>
              </a:rPr>
              <a:t> (the emptiness </a:t>
            </a:r>
            <a:r>
              <a:rPr lang="en-US" altLang="zh-CN" sz="3400" dirty="0" smtClean="0">
                <a:solidFill>
                  <a:schemeClr val="bg1"/>
                </a:solidFill>
              </a:rPr>
              <a:t>doctrine </a:t>
            </a:r>
            <a:r>
              <a:rPr lang="zh-CN" altLang="en-US" sz="3400" dirty="0" smtClean="0">
                <a:solidFill>
                  <a:schemeClr val="bg1"/>
                </a:solidFill>
              </a:rPr>
              <a:t>空論</a:t>
            </a:r>
            <a:r>
              <a:rPr lang="en-US" altLang="zh-CN" sz="3400" dirty="0">
                <a:solidFill>
                  <a:schemeClr val="bg1"/>
                </a:solidFill>
              </a:rPr>
              <a:t>) refers to a tradition of Buddhist philosophy and practice founded by the Indian philosopher </a:t>
            </a:r>
            <a:r>
              <a:rPr lang="en-US" altLang="zh-CN" sz="3400" dirty="0" err="1">
                <a:solidFill>
                  <a:schemeClr val="bg1"/>
                </a:solidFill>
              </a:rPr>
              <a:t>Nāgārjuna</a:t>
            </a:r>
            <a:r>
              <a:rPr lang="en-US" altLang="zh-CN" sz="3400" dirty="0">
                <a:solidFill>
                  <a:schemeClr val="bg1"/>
                </a:solidFill>
              </a:rPr>
              <a:t> (c. 150-250 </a:t>
            </a:r>
            <a:r>
              <a:rPr lang="en-US" altLang="zh-CN" sz="3400" dirty="0" smtClean="0">
                <a:solidFill>
                  <a:schemeClr val="bg1"/>
                </a:solidFill>
              </a:rPr>
              <a:t>CE </a:t>
            </a:r>
            <a:r>
              <a:rPr lang="zh-CN" altLang="en-US" sz="3400" dirty="0" smtClean="0">
                <a:solidFill>
                  <a:schemeClr val="bg1"/>
                </a:solidFill>
              </a:rPr>
              <a:t>龍樹</a:t>
            </a:r>
            <a:r>
              <a:rPr lang="en-US" altLang="zh-CN" sz="3400" dirty="0" smtClean="0">
                <a:solidFill>
                  <a:schemeClr val="bg1"/>
                </a:solidFill>
              </a:rPr>
              <a:t>). </a:t>
            </a:r>
            <a:r>
              <a:rPr lang="en-US" altLang="zh-CN" sz="3400" dirty="0">
                <a:solidFill>
                  <a:schemeClr val="bg1"/>
                </a:solidFill>
              </a:rPr>
              <a:t>The foundational text of the </a:t>
            </a:r>
            <a:r>
              <a:rPr lang="en-US" altLang="zh-CN" sz="3400" dirty="0" err="1">
                <a:solidFill>
                  <a:schemeClr val="bg1"/>
                </a:solidFill>
              </a:rPr>
              <a:t>Mādhyamaka</a:t>
            </a:r>
            <a:r>
              <a:rPr lang="en-US" altLang="zh-CN" sz="3400" dirty="0">
                <a:solidFill>
                  <a:schemeClr val="bg1"/>
                </a:solidFill>
              </a:rPr>
              <a:t> tradition is </a:t>
            </a:r>
            <a:r>
              <a:rPr lang="en-US" altLang="zh-CN" sz="3400" dirty="0" err="1" smtClean="0">
                <a:solidFill>
                  <a:schemeClr val="bg1"/>
                </a:solidFill>
              </a:rPr>
              <a:t>Nāgārjuna‘s</a:t>
            </a:r>
            <a:r>
              <a:rPr lang="en-US" altLang="zh-CN" sz="3400" dirty="0" smtClean="0">
                <a:solidFill>
                  <a:schemeClr val="bg1"/>
                </a:solidFill>
              </a:rPr>
              <a:t> </a:t>
            </a:r>
            <a:r>
              <a:rPr lang="en-US" altLang="zh-CN" sz="3400" dirty="0" err="1">
                <a:solidFill>
                  <a:schemeClr val="bg1"/>
                </a:solidFill>
              </a:rPr>
              <a:t>Mūlamadhyamakakārikā</a:t>
            </a:r>
            <a:r>
              <a:rPr lang="en-US" altLang="zh-CN" sz="3400" dirty="0">
                <a:solidFill>
                  <a:schemeClr val="bg1"/>
                </a:solidFill>
              </a:rPr>
              <a:t> (Root Verses on the Middle </a:t>
            </a:r>
            <a:r>
              <a:rPr lang="en-US" altLang="zh-CN" sz="3400" dirty="0" smtClean="0">
                <a:solidFill>
                  <a:schemeClr val="bg1"/>
                </a:solidFill>
              </a:rPr>
              <a:t>Way </a:t>
            </a:r>
            <a:r>
              <a:rPr lang="zh-CN" altLang="en-US" sz="3400" dirty="0" smtClean="0">
                <a:solidFill>
                  <a:schemeClr val="bg1"/>
                </a:solidFill>
              </a:rPr>
              <a:t>中觀論頌</a:t>
            </a:r>
            <a:r>
              <a:rPr lang="en-US" altLang="zh-CN" sz="3400" dirty="0" smtClean="0">
                <a:solidFill>
                  <a:schemeClr val="bg1"/>
                </a:solidFill>
              </a:rPr>
              <a:t>). </a:t>
            </a:r>
            <a:endParaRPr lang="en-US" altLang="zh-CN" sz="3400" dirty="0">
              <a:solidFill>
                <a:schemeClr val="bg1"/>
              </a:solidFill>
            </a:endParaRPr>
          </a:p>
        </p:txBody>
      </p:sp>
    </p:spTree>
    <p:extLst>
      <p:ext uri="{BB962C8B-B14F-4D97-AF65-F5344CB8AC3E}">
        <p14:creationId xmlns:p14="http://schemas.microsoft.com/office/powerpoint/2010/main" val="2503018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78132" y="508321"/>
            <a:ext cx="11139672" cy="54379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400" dirty="0">
                <a:solidFill>
                  <a:schemeClr val="bg1"/>
                </a:solidFill>
              </a:rPr>
              <a:t>More broadly, </a:t>
            </a:r>
            <a:r>
              <a:rPr lang="en-US" altLang="zh-CN" sz="3400" dirty="0" err="1">
                <a:solidFill>
                  <a:schemeClr val="bg1"/>
                </a:solidFill>
              </a:rPr>
              <a:t>Madhyamaka</a:t>
            </a:r>
            <a:r>
              <a:rPr lang="en-US" altLang="zh-CN" sz="3400" dirty="0">
                <a:solidFill>
                  <a:schemeClr val="bg1"/>
                </a:solidFill>
              </a:rPr>
              <a:t> also refers to the ultimate nature of phenomena and the realization of this in meditative equipoise. </a:t>
            </a:r>
            <a:r>
              <a:rPr lang="en-US" altLang="zh-CN" sz="3400" dirty="0" err="1">
                <a:solidFill>
                  <a:schemeClr val="bg1"/>
                </a:solidFill>
              </a:rPr>
              <a:t>Madhyamaka</a:t>
            </a:r>
            <a:r>
              <a:rPr lang="en-US" altLang="zh-CN" sz="3400" dirty="0">
                <a:solidFill>
                  <a:schemeClr val="bg1"/>
                </a:solidFill>
              </a:rPr>
              <a:t> thought had a major influence on the subsequent development of the Mahayana Buddhist tradition. It is the dominant interpretation of Buddhist philosophy in Tibetan Buddhism and has also been influential in East Asian Buddhist thought.</a:t>
            </a:r>
          </a:p>
        </p:txBody>
      </p:sp>
    </p:spTree>
    <p:extLst>
      <p:ext uri="{BB962C8B-B14F-4D97-AF65-F5344CB8AC3E}">
        <p14:creationId xmlns:p14="http://schemas.microsoft.com/office/powerpoint/2010/main" val="25143475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17977" y="475736"/>
            <a:ext cx="11570561" cy="584960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a:solidFill>
                  <a:schemeClr val="bg1"/>
                </a:solidFill>
                <a:latin typeface="+mn-lt"/>
                <a:ea typeface="+mn-ea"/>
                <a:cs typeface="+mn-cs"/>
              </a:rPr>
              <a:t>According to the classical </a:t>
            </a:r>
            <a:r>
              <a:rPr lang="en-US" altLang="zh-CN" sz="3600" dirty="0" err="1">
                <a:solidFill>
                  <a:schemeClr val="bg1"/>
                </a:solidFill>
                <a:latin typeface="+mn-lt"/>
                <a:ea typeface="+mn-ea"/>
                <a:cs typeface="+mn-cs"/>
              </a:rPr>
              <a:t>Madhyamaka</a:t>
            </a:r>
            <a:r>
              <a:rPr lang="en-US" altLang="zh-CN" sz="3600" dirty="0">
                <a:solidFill>
                  <a:schemeClr val="bg1"/>
                </a:solidFill>
                <a:latin typeface="+mn-lt"/>
                <a:ea typeface="+mn-ea"/>
                <a:cs typeface="+mn-cs"/>
              </a:rPr>
              <a:t> thinkers, all phenomena (</a:t>
            </a:r>
            <a:r>
              <a:rPr lang="en-US" altLang="zh-CN" sz="3600" dirty="0" err="1">
                <a:solidFill>
                  <a:schemeClr val="bg1"/>
                </a:solidFill>
                <a:latin typeface="+mn-lt"/>
                <a:ea typeface="+mn-ea"/>
                <a:cs typeface="+mn-cs"/>
              </a:rPr>
              <a:t>dharmas</a:t>
            </a:r>
            <a:r>
              <a:rPr lang="en-US" altLang="zh-CN" sz="3600" dirty="0">
                <a:solidFill>
                  <a:schemeClr val="bg1"/>
                </a:solidFill>
                <a:latin typeface="+mn-lt"/>
                <a:ea typeface="+mn-ea"/>
                <a:cs typeface="+mn-cs"/>
              </a:rPr>
              <a:t>) are empty (</a:t>
            </a:r>
            <a:r>
              <a:rPr lang="en-US" altLang="zh-CN" sz="3600" dirty="0" err="1" smtClean="0">
                <a:solidFill>
                  <a:schemeClr val="bg1"/>
                </a:solidFill>
                <a:latin typeface="+mn-lt"/>
                <a:ea typeface="+mn-ea"/>
                <a:cs typeface="+mn-cs"/>
              </a:rPr>
              <a:t>śūnya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空</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of </a:t>
            </a:r>
            <a:r>
              <a:rPr lang="en-US" altLang="zh-CN" sz="3600" dirty="0" smtClean="0">
                <a:solidFill>
                  <a:schemeClr val="bg1"/>
                </a:solidFill>
                <a:latin typeface="+mn-lt"/>
                <a:ea typeface="+mn-ea"/>
                <a:cs typeface="+mn-cs"/>
              </a:rPr>
              <a:t>“nature,” </a:t>
            </a:r>
            <a:r>
              <a:rPr lang="en-US" altLang="zh-CN" sz="3600" dirty="0">
                <a:solidFill>
                  <a:schemeClr val="bg1"/>
                </a:solidFill>
                <a:latin typeface="+mn-lt"/>
                <a:ea typeface="+mn-ea"/>
                <a:cs typeface="+mn-cs"/>
              </a:rPr>
              <a:t>a </a:t>
            </a:r>
            <a:r>
              <a:rPr lang="en-US" altLang="zh-CN" sz="3600" dirty="0" smtClean="0">
                <a:solidFill>
                  <a:schemeClr val="bg1"/>
                </a:solidFill>
                <a:latin typeface="+mn-lt"/>
                <a:ea typeface="+mn-ea"/>
                <a:cs typeface="+mn-cs"/>
              </a:rPr>
              <a:t>“substance” </a:t>
            </a:r>
            <a:r>
              <a:rPr lang="en-US" altLang="zh-CN" sz="3600" dirty="0">
                <a:solidFill>
                  <a:schemeClr val="bg1"/>
                </a:solidFill>
                <a:latin typeface="+mn-lt"/>
                <a:ea typeface="+mn-ea"/>
                <a:cs typeface="+mn-cs"/>
              </a:rPr>
              <a:t>or </a:t>
            </a:r>
            <a:r>
              <a:rPr lang="en-US" altLang="zh-CN" sz="3600" dirty="0" smtClean="0">
                <a:solidFill>
                  <a:schemeClr val="bg1"/>
                </a:solidFill>
                <a:latin typeface="+mn-lt"/>
                <a:ea typeface="+mn-ea"/>
                <a:cs typeface="+mn-cs"/>
              </a:rPr>
              <a:t>“essence” </a:t>
            </a:r>
            <a:r>
              <a:rPr lang="en-US" altLang="zh-CN" sz="3600" dirty="0">
                <a:solidFill>
                  <a:schemeClr val="bg1"/>
                </a:solidFill>
                <a:latin typeface="+mn-lt"/>
                <a:ea typeface="+mn-ea"/>
                <a:cs typeface="+mn-cs"/>
              </a:rPr>
              <a:t>(</a:t>
            </a:r>
            <a:r>
              <a:rPr lang="en-US" altLang="zh-CN" sz="3600" dirty="0" err="1">
                <a:solidFill>
                  <a:schemeClr val="bg1"/>
                </a:solidFill>
                <a:latin typeface="+mn-lt"/>
                <a:ea typeface="+mn-ea"/>
                <a:cs typeface="+mn-cs"/>
              </a:rPr>
              <a:t>svabhāva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無自性</a:t>
            </a:r>
            <a:r>
              <a:rPr lang="en-US" altLang="zh-CN" sz="3600" dirty="0" smtClean="0">
                <a:solidFill>
                  <a:schemeClr val="bg1"/>
                </a:solidFill>
                <a:latin typeface="+mn-lt"/>
                <a:ea typeface="+mn-ea"/>
                <a:cs typeface="+mn-cs"/>
              </a:rPr>
              <a:t>) which </a:t>
            </a:r>
            <a:r>
              <a:rPr lang="en-US" altLang="zh-CN" sz="3600" dirty="0">
                <a:solidFill>
                  <a:schemeClr val="bg1"/>
                </a:solidFill>
                <a:latin typeface="+mn-lt"/>
                <a:ea typeface="+mn-ea"/>
                <a:cs typeface="+mn-cs"/>
              </a:rPr>
              <a:t>gives them </a:t>
            </a:r>
            <a:r>
              <a:rPr lang="en-US" altLang="zh-CN" sz="3600" dirty="0" smtClean="0">
                <a:solidFill>
                  <a:schemeClr val="bg1"/>
                </a:solidFill>
                <a:latin typeface="+mn-lt"/>
                <a:ea typeface="+mn-ea"/>
                <a:cs typeface="+mn-cs"/>
              </a:rPr>
              <a:t>“solid </a:t>
            </a:r>
            <a:r>
              <a:rPr lang="en-US" altLang="zh-CN" sz="3600" dirty="0">
                <a:solidFill>
                  <a:schemeClr val="bg1"/>
                </a:solidFill>
                <a:latin typeface="+mn-lt"/>
                <a:ea typeface="+mn-ea"/>
                <a:cs typeface="+mn-cs"/>
              </a:rPr>
              <a:t>and independent existence</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because they are dependently co-arisen</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But this </a:t>
            </a:r>
            <a:r>
              <a:rPr lang="en-US" altLang="zh-CN" sz="3600" dirty="0" smtClean="0">
                <a:solidFill>
                  <a:schemeClr val="bg1"/>
                </a:solidFill>
                <a:latin typeface="+mn-lt"/>
                <a:ea typeface="+mn-ea"/>
                <a:cs typeface="+mn-cs"/>
              </a:rPr>
              <a:t>“emptiness” </a:t>
            </a:r>
            <a:r>
              <a:rPr lang="en-US" altLang="zh-CN" sz="3600" dirty="0">
                <a:solidFill>
                  <a:schemeClr val="bg1"/>
                </a:solidFill>
                <a:latin typeface="+mn-lt"/>
                <a:ea typeface="+mn-ea"/>
                <a:cs typeface="+mn-cs"/>
              </a:rPr>
              <a:t>itself is also </a:t>
            </a:r>
            <a:r>
              <a:rPr lang="en-US" altLang="zh-CN" sz="3600" dirty="0" smtClean="0">
                <a:solidFill>
                  <a:schemeClr val="bg1"/>
                </a:solidFill>
                <a:latin typeface="+mn-lt"/>
                <a:ea typeface="+mn-ea"/>
                <a:cs typeface="+mn-cs"/>
              </a:rPr>
              <a:t>“empty“ (</a:t>
            </a:r>
            <a:r>
              <a:rPr lang="zh-CN" altLang="en-US" sz="3600" dirty="0" smtClean="0">
                <a:solidFill>
                  <a:schemeClr val="bg1"/>
                </a:solidFill>
                <a:latin typeface="+mn-lt"/>
                <a:ea typeface="+mn-ea"/>
                <a:cs typeface="+mn-cs"/>
              </a:rPr>
              <a:t>空空</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it does not have an existence on its own, nor does it refer to a transcendental reality beyond or above phenomenal reality.</a:t>
            </a:r>
          </a:p>
        </p:txBody>
      </p:sp>
    </p:spTree>
    <p:extLst>
      <p:ext uri="{BB962C8B-B14F-4D97-AF65-F5344CB8AC3E}">
        <p14:creationId xmlns:p14="http://schemas.microsoft.com/office/powerpoint/2010/main" val="36074795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317706" y="257525"/>
            <a:ext cx="11139672" cy="613709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b="1" dirty="0" err="1">
                <a:solidFill>
                  <a:schemeClr val="bg1"/>
                </a:solidFill>
              </a:rPr>
              <a:t>Nāgārjuna</a:t>
            </a:r>
            <a:r>
              <a:rPr lang="en-US" altLang="zh-CN" sz="3300" dirty="0">
                <a:solidFill>
                  <a:schemeClr val="bg1"/>
                </a:solidFill>
              </a:rPr>
              <a:t> (c. 150 – c. 250 </a:t>
            </a:r>
            <a:r>
              <a:rPr lang="en-US" altLang="zh-CN" sz="3300" dirty="0" smtClean="0">
                <a:solidFill>
                  <a:schemeClr val="bg1"/>
                </a:solidFill>
              </a:rPr>
              <a:t>CE </a:t>
            </a:r>
            <a:r>
              <a:rPr lang="zh-CN" altLang="en-US" sz="3300" dirty="0" smtClean="0">
                <a:solidFill>
                  <a:schemeClr val="bg1"/>
                </a:solidFill>
              </a:rPr>
              <a:t>龍樹</a:t>
            </a:r>
            <a:r>
              <a:rPr lang="en-US" altLang="zh-CN" sz="3300" dirty="0" smtClean="0">
                <a:solidFill>
                  <a:schemeClr val="bg1"/>
                </a:solidFill>
              </a:rPr>
              <a:t>) </a:t>
            </a:r>
            <a:r>
              <a:rPr lang="en-US" altLang="zh-CN" sz="3300" dirty="0">
                <a:solidFill>
                  <a:schemeClr val="bg1"/>
                </a:solidFill>
              </a:rPr>
              <a:t>is widely considered one of the most important Buddhist philosophers</a:t>
            </a:r>
            <a:r>
              <a:rPr lang="en-US" altLang="zh-CN" sz="3300" dirty="0" smtClean="0">
                <a:solidFill>
                  <a:schemeClr val="bg1"/>
                </a:solidFill>
              </a:rPr>
              <a:t>. </a:t>
            </a:r>
            <a:r>
              <a:rPr lang="en-US" altLang="zh-CN" sz="3300" dirty="0">
                <a:solidFill>
                  <a:schemeClr val="bg1"/>
                </a:solidFill>
              </a:rPr>
              <a:t>Along with his disciple </a:t>
            </a:r>
            <a:r>
              <a:rPr lang="en-US" altLang="zh-CN" sz="3300" dirty="0" err="1" smtClean="0">
                <a:solidFill>
                  <a:schemeClr val="bg1"/>
                </a:solidFill>
              </a:rPr>
              <a:t>Āryadeva</a:t>
            </a:r>
            <a:r>
              <a:rPr lang="en-US" altLang="zh-CN" sz="3300" dirty="0" smtClean="0">
                <a:solidFill>
                  <a:schemeClr val="bg1"/>
                </a:solidFill>
              </a:rPr>
              <a:t> (</a:t>
            </a:r>
            <a:r>
              <a:rPr lang="zh-CN" altLang="en-US" sz="3300" dirty="0" smtClean="0">
                <a:solidFill>
                  <a:schemeClr val="bg1"/>
                </a:solidFill>
              </a:rPr>
              <a:t>聖天</a:t>
            </a:r>
            <a:r>
              <a:rPr lang="en-US" altLang="zh-CN" sz="3300" dirty="0" smtClean="0">
                <a:solidFill>
                  <a:schemeClr val="bg1"/>
                </a:solidFill>
              </a:rPr>
              <a:t>; </a:t>
            </a:r>
            <a:r>
              <a:rPr lang="zh-CN" altLang="en-US" sz="3300" dirty="0" smtClean="0">
                <a:solidFill>
                  <a:schemeClr val="bg1"/>
                </a:solidFill>
              </a:rPr>
              <a:t>提婆</a:t>
            </a:r>
            <a:r>
              <a:rPr lang="en-US" altLang="zh-CN" sz="3300" dirty="0" smtClean="0">
                <a:solidFill>
                  <a:schemeClr val="bg1"/>
                </a:solidFill>
              </a:rPr>
              <a:t>), </a:t>
            </a:r>
            <a:r>
              <a:rPr lang="en-US" altLang="zh-CN" sz="3300" dirty="0">
                <a:solidFill>
                  <a:schemeClr val="bg1"/>
                </a:solidFill>
              </a:rPr>
              <a:t>he is considered to be the founder of the </a:t>
            </a:r>
            <a:r>
              <a:rPr lang="en-US" altLang="zh-CN" sz="3300" dirty="0" err="1">
                <a:solidFill>
                  <a:schemeClr val="bg1"/>
                </a:solidFill>
              </a:rPr>
              <a:t>Madhyamaka</a:t>
            </a:r>
            <a:r>
              <a:rPr lang="en-US" altLang="zh-CN" sz="3300" dirty="0">
                <a:solidFill>
                  <a:schemeClr val="bg1"/>
                </a:solidFill>
              </a:rPr>
              <a:t> school of </a:t>
            </a:r>
            <a:r>
              <a:rPr lang="en-US" altLang="zh-CN" sz="3300" dirty="0" err="1">
                <a:solidFill>
                  <a:schemeClr val="bg1"/>
                </a:solidFill>
              </a:rPr>
              <a:t>Mahāyāna</a:t>
            </a:r>
            <a:r>
              <a:rPr lang="en-US" altLang="zh-CN" sz="3300" dirty="0">
                <a:solidFill>
                  <a:schemeClr val="bg1"/>
                </a:solidFill>
              </a:rPr>
              <a:t> Buddhism</a:t>
            </a:r>
            <a:r>
              <a:rPr lang="en-US" altLang="zh-CN" sz="3300" dirty="0" smtClean="0">
                <a:solidFill>
                  <a:schemeClr val="bg1"/>
                </a:solidFill>
              </a:rPr>
              <a:t>. </a:t>
            </a:r>
            <a:r>
              <a:rPr lang="en-US" altLang="zh-CN" sz="3300" dirty="0" err="1">
                <a:solidFill>
                  <a:schemeClr val="bg1"/>
                </a:solidFill>
              </a:rPr>
              <a:t>Nāgārjuna</a:t>
            </a:r>
            <a:r>
              <a:rPr lang="en-US" altLang="zh-CN" sz="3300" dirty="0">
                <a:solidFill>
                  <a:schemeClr val="bg1"/>
                </a:solidFill>
              </a:rPr>
              <a:t> is also credited with developing the philosophy of the </a:t>
            </a:r>
            <a:r>
              <a:rPr lang="en-US" altLang="zh-CN" sz="3300" dirty="0" err="1">
                <a:solidFill>
                  <a:schemeClr val="bg1"/>
                </a:solidFill>
              </a:rPr>
              <a:t>Prajñāpāramitā</a:t>
            </a:r>
            <a:r>
              <a:rPr lang="en-US" altLang="zh-CN" sz="3300" dirty="0">
                <a:solidFill>
                  <a:schemeClr val="bg1"/>
                </a:solidFill>
              </a:rPr>
              <a:t> </a:t>
            </a:r>
            <a:r>
              <a:rPr lang="en-US" altLang="zh-CN" sz="3300" dirty="0" err="1">
                <a:solidFill>
                  <a:schemeClr val="bg1"/>
                </a:solidFill>
              </a:rPr>
              <a:t>sūtras</a:t>
            </a:r>
            <a:r>
              <a:rPr lang="en-US" altLang="zh-CN" sz="3300" dirty="0">
                <a:solidFill>
                  <a:schemeClr val="bg1"/>
                </a:solidFill>
              </a:rPr>
              <a:t> </a:t>
            </a:r>
            <a:r>
              <a:rPr lang="en-US" altLang="zh-CN" sz="3300" dirty="0" smtClean="0">
                <a:solidFill>
                  <a:schemeClr val="bg1"/>
                </a:solidFill>
              </a:rPr>
              <a:t>(</a:t>
            </a:r>
            <a:r>
              <a:rPr lang="zh-CN" altLang="en-US" sz="3300" dirty="0" smtClean="0">
                <a:solidFill>
                  <a:schemeClr val="bg1"/>
                </a:solidFill>
              </a:rPr>
              <a:t>般若經</a:t>
            </a:r>
            <a:r>
              <a:rPr lang="en-US" altLang="zh-CN" sz="3300" dirty="0" smtClean="0">
                <a:solidFill>
                  <a:schemeClr val="bg1"/>
                </a:solidFill>
              </a:rPr>
              <a:t>) and</a:t>
            </a:r>
            <a:r>
              <a:rPr lang="en-US" altLang="zh-CN" sz="3300" dirty="0">
                <a:solidFill>
                  <a:schemeClr val="bg1"/>
                </a:solidFill>
              </a:rPr>
              <a:t>, in some sources, with having revealed these scriptures in the world, having recovered them from the </a:t>
            </a:r>
            <a:r>
              <a:rPr lang="en-US" altLang="zh-CN" sz="3300" dirty="0" err="1">
                <a:solidFill>
                  <a:schemeClr val="bg1"/>
                </a:solidFill>
              </a:rPr>
              <a:t>nāgas</a:t>
            </a:r>
            <a:r>
              <a:rPr lang="en-US" altLang="zh-CN" sz="3300" dirty="0">
                <a:solidFill>
                  <a:schemeClr val="bg1"/>
                </a:solidFill>
              </a:rPr>
              <a:t> (water spirits often depicted in the form of serpent-like humans). </a:t>
            </a:r>
          </a:p>
        </p:txBody>
      </p:sp>
    </p:spTree>
    <p:extLst>
      <p:ext uri="{BB962C8B-B14F-4D97-AF65-F5344CB8AC3E}">
        <p14:creationId xmlns:p14="http://schemas.microsoft.com/office/powerpoint/2010/main" val="36337509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188300" y="593864"/>
            <a:ext cx="4088040" cy="5408466"/>
          </a:xfrm>
          <a:prstGeom prst="rect">
            <a:avLst/>
          </a:prstGeom>
        </p:spPr>
      </p:pic>
      <p:pic>
        <p:nvPicPr>
          <p:cNvPr id="5" name="圖片 4"/>
          <p:cNvPicPr>
            <a:picLocks noChangeAspect="1"/>
          </p:cNvPicPr>
          <p:nvPr/>
        </p:nvPicPr>
        <p:blipFill>
          <a:blip r:embed="rId4"/>
          <a:stretch>
            <a:fillRect/>
          </a:stretch>
        </p:blipFill>
        <p:spPr>
          <a:xfrm>
            <a:off x="6660569" y="593864"/>
            <a:ext cx="4306053" cy="5361458"/>
          </a:xfrm>
          <a:prstGeom prst="rect">
            <a:avLst/>
          </a:prstGeom>
        </p:spPr>
      </p:pic>
      <p:sp>
        <p:nvSpPr>
          <p:cNvPr id="6" name="標題 5"/>
          <p:cNvSpPr txBox="1">
            <a:spLocks/>
          </p:cNvSpPr>
          <p:nvPr/>
        </p:nvSpPr>
        <p:spPr>
          <a:xfrm>
            <a:off x="400677" y="5918887"/>
            <a:ext cx="5438031" cy="10256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300" dirty="0" err="1" smtClean="0">
                <a:solidFill>
                  <a:schemeClr val="bg1"/>
                </a:solidFill>
              </a:rPr>
              <a:t>Nagarjuna</a:t>
            </a:r>
            <a:r>
              <a:rPr lang="en-US" altLang="zh-CN" sz="3300" dirty="0" smtClean="0">
                <a:solidFill>
                  <a:schemeClr val="bg1"/>
                </a:solidFill>
              </a:rPr>
              <a:t> (</a:t>
            </a:r>
            <a:r>
              <a:rPr lang="fr-FR" altLang="zh-CN" sz="3300" dirty="0">
                <a:solidFill>
                  <a:schemeClr val="bg1"/>
                </a:solidFill>
              </a:rPr>
              <a:t>c. 150 </a:t>
            </a:r>
            <a:r>
              <a:rPr lang="fr-FR" altLang="zh-CN" sz="3300" dirty="0" smtClean="0">
                <a:solidFill>
                  <a:schemeClr val="bg1"/>
                </a:solidFill>
              </a:rPr>
              <a:t>–250 </a:t>
            </a:r>
            <a:r>
              <a:rPr lang="fr-FR" altLang="zh-CN" sz="3300" dirty="0">
                <a:solidFill>
                  <a:schemeClr val="bg1"/>
                </a:solidFill>
              </a:rPr>
              <a:t>CE </a:t>
            </a:r>
            <a:r>
              <a:rPr lang="en-US" altLang="zh-CN" sz="3300" dirty="0" smtClean="0">
                <a:solidFill>
                  <a:schemeClr val="bg1"/>
                </a:solidFill>
              </a:rPr>
              <a:t>)</a:t>
            </a:r>
            <a:endParaRPr lang="en-US" altLang="zh-CN" sz="3300" dirty="0">
              <a:solidFill>
                <a:schemeClr val="bg1"/>
              </a:solidFill>
            </a:endParaRPr>
          </a:p>
        </p:txBody>
      </p:sp>
      <p:sp>
        <p:nvSpPr>
          <p:cNvPr id="7" name="標題 5"/>
          <p:cNvSpPr txBox="1">
            <a:spLocks/>
          </p:cNvSpPr>
          <p:nvPr/>
        </p:nvSpPr>
        <p:spPr>
          <a:xfrm>
            <a:off x="6153942" y="5808886"/>
            <a:ext cx="5438031" cy="10256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300" dirty="0" err="1">
                <a:solidFill>
                  <a:schemeClr val="bg1"/>
                </a:solidFill>
              </a:rPr>
              <a:t>Āryadeva</a:t>
            </a:r>
            <a:r>
              <a:rPr lang="en-US" altLang="zh-CN" sz="3300" dirty="0">
                <a:solidFill>
                  <a:schemeClr val="bg1"/>
                </a:solidFill>
              </a:rPr>
              <a:t> (fl. 3rd century CE)</a:t>
            </a:r>
          </a:p>
        </p:txBody>
      </p:sp>
    </p:spTree>
    <p:extLst>
      <p:ext uri="{BB962C8B-B14F-4D97-AF65-F5344CB8AC3E}">
        <p14:creationId xmlns:p14="http://schemas.microsoft.com/office/powerpoint/2010/main" val="2234236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53314" y="187223"/>
            <a:ext cx="11139672" cy="111641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gn="ctr">
              <a:lnSpc>
                <a:spcPct val="150000"/>
              </a:lnSpc>
            </a:pPr>
            <a:r>
              <a:rPr lang="en-US" altLang="zh-CN" sz="3600" b="1" u="sng" dirty="0" err="1" smtClean="0">
                <a:solidFill>
                  <a:schemeClr val="bg1"/>
                </a:solidFill>
              </a:rPr>
              <a:t>Asanga</a:t>
            </a:r>
            <a:r>
              <a:rPr lang="en-US" altLang="zh-CN" sz="3600" b="1" u="sng" dirty="0" smtClean="0">
                <a:solidFill>
                  <a:schemeClr val="bg1"/>
                </a:solidFill>
              </a:rPr>
              <a:t> and </a:t>
            </a:r>
            <a:r>
              <a:rPr lang="en-US" altLang="zh-CN" sz="3600" b="1" u="sng" dirty="0" err="1" smtClean="0">
                <a:solidFill>
                  <a:schemeClr val="bg1"/>
                </a:solidFill>
              </a:rPr>
              <a:t>Yogachara</a:t>
            </a:r>
            <a:r>
              <a:rPr lang="en-US" altLang="zh-CN" sz="3600" b="1" u="sng" dirty="0" smtClean="0">
                <a:solidFill>
                  <a:schemeClr val="bg1"/>
                </a:solidFill>
              </a:rPr>
              <a:t> School</a:t>
            </a:r>
            <a:endParaRPr lang="en-US" altLang="zh-CN" sz="3600" b="1" u="sng" dirty="0">
              <a:solidFill>
                <a:schemeClr val="bg1"/>
              </a:solidFill>
            </a:endParaRPr>
          </a:p>
        </p:txBody>
      </p:sp>
      <p:sp>
        <p:nvSpPr>
          <p:cNvPr id="4" name="標題 5"/>
          <p:cNvSpPr txBox="1">
            <a:spLocks/>
          </p:cNvSpPr>
          <p:nvPr/>
        </p:nvSpPr>
        <p:spPr>
          <a:xfrm>
            <a:off x="302741" y="1229497"/>
            <a:ext cx="11442355" cy="308301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dirty="0" err="1">
                <a:solidFill>
                  <a:schemeClr val="bg1"/>
                </a:solidFill>
              </a:rPr>
              <a:t>Yogachara</a:t>
            </a:r>
            <a:r>
              <a:rPr lang="en-US" altLang="zh-CN" sz="3300" dirty="0">
                <a:solidFill>
                  <a:schemeClr val="bg1"/>
                </a:solidFill>
              </a:rPr>
              <a:t> </a:t>
            </a:r>
            <a:r>
              <a:rPr lang="en-US" altLang="zh-CN" sz="3300" dirty="0" smtClean="0">
                <a:solidFill>
                  <a:schemeClr val="bg1"/>
                </a:solidFill>
              </a:rPr>
              <a:t>(“yoga practice” </a:t>
            </a:r>
            <a:r>
              <a:rPr lang="zh-CN" altLang="en-US" sz="3300" dirty="0" smtClean="0">
                <a:solidFill>
                  <a:schemeClr val="bg1"/>
                </a:solidFill>
              </a:rPr>
              <a:t>瑜伽行派</a:t>
            </a:r>
            <a:r>
              <a:rPr lang="en-US" altLang="zh-CN" sz="3300" dirty="0" smtClean="0">
                <a:solidFill>
                  <a:schemeClr val="bg1"/>
                </a:solidFill>
              </a:rPr>
              <a:t>) </a:t>
            </a:r>
            <a:r>
              <a:rPr lang="en-US" altLang="zh-CN" sz="3300" dirty="0">
                <a:solidFill>
                  <a:schemeClr val="bg1"/>
                </a:solidFill>
              </a:rPr>
              <a:t>is an influential tradition of Buddhist philosophy and psychology emphasizing the study of cognition, perception, and consciousness through the interior lens of meditative and yogic practices.</a:t>
            </a:r>
          </a:p>
        </p:txBody>
      </p:sp>
      <p:sp>
        <p:nvSpPr>
          <p:cNvPr id="6" name="標題 5"/>
          <p:cNvSpPr txBox="1">
            <a:spLocks/>
          </p:cNvSpPr>
          <p:nvPr/>
        </p:nvSpPr>
        <p:spPr>
          <a:xfrm>
            <a:off x="533989" y="4055170"/>
            <a:ext cx="11139672" cy="259922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300" dirty="0">
                <a:solidFill>
                  <a:schemeClr val="bg1"/>
                </a:solidFill>
              </a:rPr>
              <a:t>It is also variously termed </a:t>
            </a:r>
            <a:r>
              <a:rPr lang="en-US" altLang="zh-CN" sz="3300" dirty="0" err="1">
                <a:solidFill>
                  <a:schemeClr val="bg1"/>
                </a:solidFill>
              </a:rPr>
              <a:t>Vijñānavāda</a:t>
            </a:r>
            <a:r>
              <a:rPr lang="en-US" altLang="zh-CN" sz="3300" dirty="0">
                <a:solidFill>
                  <a:schemeClr val="bg1"/>
                </a:solidFill>
              </a:rPr>
              <a:t> </a:t>
            </a:r>
            <a:r>
              <a:rPr lang="en-US" altLang="zh-CN" sz="3300" dirty="0" smtClean="0">
                <a:solidFill>
                  <a:schemeClr val="bg1"/>
                </a:solidFill>
              </a:rPr>
              <a:t>(the </a:t>
            </a:r>
            <a:r>
              <a:rPr lang="en-US" altLang="zh-CN" sz="3300" dirty="0">
                <a:solidFill>
                  <a:schemeClr val="bg1"/>
                </a:solidFill>
              </a:rPr>
              <a:t>doctrine of </a:t>
            </a:r>
            <a:r>
              <a:rPr lang="en-US" altLang="zh-CN" sz="3300" dirty="0" smtClean="0">
                <a:solidFill>
                  <a:schemeClr val="bg1"/>
                </a:solidFill>
              </a:rPr>
              <a:t>consciousness </a:t>
            </a:r>
            <a:r>
              <a:rPr lang="zh-CN" altLang="en-US" sz="3300" dirty="0" smtClean="0">
                <a:solidFill>
                  <a:schemeClr val="bg1"/>
                </a:solidFill>
              </a:rPr>
              <a:t>唯識</a:t>
            </a:r>
            <a:r>
              <a:rPr lang="en-US" altLang="zh-CN" sz="3300" dirty="0" smtClean="0">
                <a:solidFill>
                  <a:schemeClr val="bg1"/>
                </a:solidFill>
              </a:rPr>
              <a:t>. </a:t>
            </a:r>
            <a:r>
              <a:rPr lang="en-US" altLang="zh-CN" sz="3200" dirty="0" err="1">
                <a:solidFill>
                  <a:schemeClr val="bg1"/>
                </a:solidFill>
              </a:rPr>
              <a:t>Yogācāra</a:t>
            </a:r>
            <a:r>
              <a:rPr lang="en-US" altLang="zh-CN" sz="3200" dirty="0">
                <a:solidFill>
                  <a:schemeClr val="bg1"/>
                </a:solidFill>
              </a:rPr>
              <a:t> continues to be influential in Tibetan Buddhism and East Asian Buddhism</a:t>
            </a:r>
            <a:r>
              <a:rPr lang="en-US" altLang="zh-CN" sz="3200" dirty="0" smtClean="0">
                <a:solidFill>
                  <a:schemeClr val="bg1"/>
                </a:solidFill>
              </a:rPr>
              <a:t>.</a:t>
            </a:r>
            <a:endParaRPr lang="en-US" altLang="zh-CN" sz="3200" dirty="0">
              <a:solidFill>
                <a:schemeClr val="bg1"/>
              </a:solidFill>
            </a:endParaRPr>
          </a:p>
        </p:txBody>
      </p:sp>
    </p:spTree>
    <p:extLst>
      <p:ext uri="{BB962C8B-B14F-4D97-AF65-F5344CB8AC3E}">
        <p14:creationId xmlns:p14="http://schemas.microsoft.com/office/powerpoint/2010/main" val="7572132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870492" y="4161860"/>
            <a:ext cx="11139672" cy="110836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50000"/>
              </a:lnSpc>
            </a:pPr>
            <a:endParaRPr lang="en-US" altLang="zh-CN" sz="3600" dirty="0">
              <a:solidFill>
                <a:schemeClr val="bg1"/>
              </a:solidFill>
            </a:endParaRPr>
          </a:p>
        </p:txBody>
      </p:sp>
      <p:sp>
        <p:nvSpPr>
          <p:cNvPr id="6" name="標題 5"/>
          <p:cNvSpPr txBox="1">
            <a:spLocks/>
          </p:cNvSpPr>
          <p:nvPr/>
        </p:nvSpPr>
        <p:spPr>
          <a:xfrm>
            <a:off x="299622" y="2271583"/>
            <a:ext cx="11528855" cy="467909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dirty="0">
                <a:solidFill>
                  <a:schemeClr val="bg1"/>
                </a:solidFill>
              </a:rPr>
              <a:t>According to Dan </a:t>
            </a:r>
            <a:r>
              <a:rPr lang="en-US" altLang="zh-CN" sz="3300" dirty="0" err="1">
                <a:solidFill>
                  <a:schemeClr val="bg1"/>
                </a:solidFill>
              </a:rPr>
              <a:t>Lusthaus</a:t>
            </a:r>
            <a:r>
              <a:rPr lang="en-US" altLang="zh-CN" sz="3300" dirty="0">
                <a:solidFill>
                  <a:schemeClr val="bg1"/>
                </a:solidFill>
              </a:rPr>
              <a:t>, this tradition developed "an elaborate psychological therapeutic system that mapped out the problems in cognition along with the antidotes to correct them, and an earnest epistemological endeavor that led to some of the most sophisticated work on perception and logic ever engaged in by Buddhists or Indians."</a:t>
            </a:r>
          </a:p>
        </p:txBody>
      </p:sp>
      <p:sp>
        <p:nvSpPr>
          <p:cNvPr id="7" name="標題 5"/>
          <p:cNvSpPr txBox="1">
            <a:spLocks/>
          </p:cNvSpPr>
          <p:nvPr/>
        </p:nvSpPr>
        <p:spPr>
          <a:xfrm>
            <a:off x="386119" y="438666"/>
            <a:ext cx="11139672" cy="195236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dirty="0" err="1">
                <a:solidFill>
                  <a:schemeClr val="bg1"/>
                </a:solidFill>
              </a:rPr>
              <a:t>Yogācāra</a:t>
            </a:r>
            <a:r>
              <a:rPr lang="en-US" altLang="zh-CN" sz="3300" dirty="0">
                <a:solidFill>
                  <a:schemeClr val="bg1"/>
                </a:solidFill>
              </a:rPr>
              <a:t> philosophy is primarily meant to aid in the practice of yoga and meditation and thus it also sets forth a systematic analysis of the Mahayana spiritual </a:t>
            </a:r>
            <a:r>
              <a:rPr lang="en-US" altLang="zh-CN" sz="3300" dirty="0" smtClean="0">
                <a:solidFill>
                  <a:schemeClr val="bg1"/>
                </a:solidFill>
              </a:rPr>
              <a:t>path</a:t>
            </a:r>
            <a:r>
              <a:rPr lang="en-US" altLang="zh-CN" sz="3300" dirty="0">
                <a:solidFill>
                  <a:schemeClr val="bg1"/>
                </a:solidFill>
              </a:rPr>
              <a:t>.</a:t>
            </a:r>
          </a:p>
        </p:txBody>
      </p:sp>
    </p:spTree>
    <p:extLst>
      <p:ext uri="{BB962C8B-B14F-4D97-AF65-F5344CB8AC3E}">
        <p14:creationId xmlns:p14="http://schemas.microsoft.com/office/powerpoint/2010/main" val="2514523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08401" y="359861"/>
            <a:ext cx="11396208" cy="619432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err="1">
                <a:solidFill>
                  <a:schemeClr val="bg1"/>
                </a:solidFill>
              </a:rPr>
              <a:t>Yogācāra</a:t>
            </a:r>
            <a:r>
              <a:rPr lang="en-US" altLang="zh-CN" sz="3200" dirty="0">
                <a:solidFill>
                  <a:schemeClr val="bg1"/>
                </a:solidFill>
              </a:rPr>
              <a:t> gives a detailed explanation of the workings of the mind and the way it constructs the reality we experience. </a:t>
            </a:r>
            <a:r>
              <a:rPr lang="en-US" altLang="zh-CN" sz="3200" dirty="0" smtClean="0">
                <a:solidFill>
                  <a:schemeClr val="bg1"/>
                </a:solidFill>
              </a:rPr>
              <a:t>The most </a:t>
            </a:r>
            <a:r>
              <a:rPr lang="en-US" altLang="zh-CN" sz="3200" dirty="0">
                <a:solidFill>
                  <a:schemeClr val="bg1"/>
                </a:solidFill>
              </a:rPr>
              <a:t>famous </a:t>
            </a:r>
            <a:r>
              <a:rPr lang="en-US" altLang="zh-CN" sz="3200" dirty="0" smtClean="0">
                <a:solidFill>
                  <a:schemeClr val="bg1"/>
                </a:solidFill>
              </a:rPr>
              <a:t>doctrine </a:t>
            </a:r>
            <a:r>
              <a:rPr lang="en-US" altLang="zh-CN" sz="3200" dirty="0">
                <a:solidFill>
                  <a:schemeClr val="bg1"/>
                </a:solidFill>
              </a:rPr>
              <a:t>of the </a:t>
            </a:r>
            <a:r>
              <a:rPr lang="en-US" altLang="zh-CN" sz="3200" dirty="0" err="1">
                <a:solidFill>
                  <a:schemeClr val="bg1"/>
                </a:solidFill>
              </a:rPr>
              <a:t>Yogācāra</a:t>
            </a:r>
            <a:r>
              <a:rPr lang="en-US" altLang="zh-CN" sz="3200" dirty="0">
                <a:solidFill>
                  <a:schemeClr val="bg1"/>
                </a:solidFill>
              </a:rPr>
              <a:t> school </a:t>
            </a:r>
            <a:r>
              <a:rPr lang="en-US" altLang="zh-CN" sz="3200" dirty="0" smtClean="0">
                <a:solidFill>
                  <a:schemeClr val="bg1"/>
                </a:solidFill>
              </a:rPr>
              <a:t>was that </a:t>
            </a:r>
            <a:r>
              <a:rPr lang="en-US" altLang="zh-CN" sz="3200" dirty="0">
                <a:solidFill>
                  <a:schemeClr val="bg1"/>
                </a:solidFill>
              </a:rPr>
              <a:t>of eight </a:t>
            </a:r>
            <a:r>
              <a:rPr lang="en-US" altLang="zh-CN" sz="3200" dirty="0" err="1">
                <a:solidFill>
                  <a:schemeClr val="bg1"/>
                </a:solidFill>
              </a:rPr>
              <a:t>consciousnesses</a:t>
            </a:r>
            <a:r>
              <a:rPr lang="en-US" altLang="zh-CN" sz="3200" dirty="0" smtClean="0">
                <a:solidFill>
                  <a:schemeClr val="bg1"/>
                </a:solidFill>
              </a:rPr>
              <a:t>. These </a:t>
            </a:r>
            <a:r>
              <a:rPr lang="en-US" altLang="zh-CN" sz="3200" dirty="0">
                <a:solidFill>
                  <a:schemeClr val="bg1"/>
                </a:solidFill>
              </a:rPr>
              <a:t>"eight bodies of </a:t>
            </a:r>
            <a:r>
              <a:rPr lang="en-US" altLang="zh-CN" sz="3200" dirty="0" err="1">
                <a:solidFill>
                  <a:schemeClr val="bg1"/>
                </a:solidFill>
              </a:rPr>
              <a:t>consciousnesses</a:t>
            </a:r>
            <a:r>
              <a:rPr lang="en-US" altLang="zh-CN" sz="3200" dirty="0">
                <a:solidFill>
                  <a:schemeClr val="bg1"/>
                </a:solidFill>
              </a:rPr>
              <a:t>" </a:t>
            </a:r>
            <a:r>
              <a:rPr lang="en-US" altLang="zh-CN" sz="3200" dirty="0" smtClean="0">
                <a:solidFill>
                  <a:schemeClr val="bg1"/>
                </a:solidFill>
              </a:rPr>
              <a:t>are</a:t>
            </a:r>
            <a:r>
              <a:rPr lang="en-US" altLang="zh-CN" sz="3200" dirty="0">
                <a:solidFill>
                  <a:schemeClr val="bg1"/>
                </a:solidFill>
              </a:rPr>
              <a:t>: the five sense-</a:t>
            </a:r>
            <a:r>
              <a:rPr lang="en-US" altLang="zh-CN" sz="3200" dirty="0" err="1">
                <a:solidFill>
                  <a:schemeClr val="bg1"/>
                </a:solidFill>
              </a:rPr>
              <a:t>consciousnesses</a:t>
            </a:r>
            <a:r>
              <a:rPr lang="en-US" altLang="zh-CN" sz="3200" dirty="0">
                <a:solidFill>
                  <a:schemeClr val="bg1"/>
                </a:solidFill>
              </a:rPr>
              <a:t>, </a:t>
            </a:r>
            <a:r>
              <a:rPr lang="en-US" altLang="zh-CN" sz="3200" dirty="0" err="1">
                <a:solidFill>
                  <a:schemeClr val="bg1"/>
                </a:solidFill>
              </a:rPr>
              <a:t>citta</a:t>
            </a:r>
            <a:r>
              <a:rPr lang="en-US" altLang="zh-CN" sz="3200" dirty="0">
                <a:solidFill>
                  <a:schemeClr val="bg1"/>
                </a:solidFill>
              </a:rPr>
              <a:t> (mentality), </a:t>
            </a:r>
            <a:r>
              <a:rPr lang="en-US" altLang="zh-CN" sz="3200" dirty="0" err="1">
                <a:solidFill>
                  <a:schemeClr val="bg1"/>
                </a:solidFill>
              </a:rPr>
              <a:t>manas</a:t>
            </a:r>
            <a:r>
              <a:rPr lang="en-US" altLang="zh-CN" sz="3200" dirty="0">
                <a:solidFill>
                  <a:schemeClr val="bg1"/>
                </a:solidFill>
              </a:rPr>
              <a:t> (self-consciousness</a:t>
            </a:r>
            <a:r>
              <a:rPr lang="en-US" altLang="zh-CN" sz="3200" dirty="0" smtClean="0">
                <a:solidFill>
                  <a:schemeClr val="bg1"/>
                </a:solidFill>
              </a:rPr>
              <a:t>), and </a:t>
            </a:r>
            <a:r>
              <a:rPr lang="en-US" altLang="zh-CN" sz="3200" dirty="0">
                <a:solidFill>
                  <a:schemeClr val="bg1"/>
                </a:solidFill>
              </a:rPr>
              <a:t>the storehouse or substratum consciousness (</a:t>
            </a:r>
            <a:r>
              <a:rPr lang="en-US" altLang="zh-CN" sz="3200" dirty="0" err="1">
                <a:solidFill>
                  <a:schemeClr val="bg1"/>
                </a:solidFill>
              </a:rPr>
              <a:t>Skt</a:t>
            </a:r>
            <a:r>
              <a:rPr lang="en-US" altLang="zh-CN" sz="3200" dirty="0">
                <a:solidFill>
                  <a:schemeClr val="bg1"/>
                </a:solidFill>
              </a:rPr>
              <a:t>: </a:t>
            </a:r>
            <a:r>
              <a:rPr lang="en-US" altLang="zh-CN" sz="3200" dirty="0" err="1" smtClean="0">
                <a:solidFill>
                  <a:schemeClr val="bg1"/>
                </a:solidFill>
              </a:rPr>
              <a:t>ālaya</a:t>
            </a:r>
            <a:r>
              <a:rPr lang="en-US" altLang="zh-CN" sz="3200" dirty="0" smtClean="0">
                <a:solidFill>
                  <a:schemeClr val="bg1"/>
                </a:solidFill>
              </a:rPr>
              <a:t> </a:t>
            </a:r>
            <a:r>
              <a:rPr lang="en-US" altLang="zh-CN" sz="3200" dirty="0">
                <a:solidFill>
                  <a:schemeClr val="bg1"/>
                </a:solidFill>
              </a:rPr>
              <a:t>consciousness</a:t>
            </a:r>
            <a:r>
              <a:rPr lang="en-US" altLang="zh-CN" sz="3200" dirty="0" smtClean="0">
                <a:solidFill>
                  <a:schemeClr val="bg1"/>
                </a:solidFill>
              </a:rPr>
              <a:t>). Traditional </a:t>
            </a:r>
            <a:r>
              <a:rPr lang="en-US" altLang="zh-CN" sz="3200" dirty="0">
                <a:solidFill>
                  <a:schemeClr val="bg1"/>
                </a:solidFill>
              </a:rPr>
              <a:t>Buddhist descriptions of consciousness taught just the first six </a:t>
            </a:r>
            <a:r>
              <a:rPr lang="en-US" altLang="zh-CN" sz="3200" dirty="0" err="1" smtClean="0">
                <a:solidFill>
                  <a:schemeClr val="bg1"/>
                </a:solidFill>
              </a:rPr>
              <a:t>consciousnesses</a:t>
            </a:r>
            <a:r>
              <a:rPr lang="en-US" altLang="zh-CN" sz="3200" dirty="0" smtClean="0">
                <a:solidFill>
                  <a:schemeClr val="bg1"/>
                </a:solidFill>
              </a:rPr>
              <a:t>, </a:t>
            </a:r>
            <a:r>
              <a:rPr lang="en-US" altLang="zh-CN" sz="3200" dirty="0">
                <a:solidFill>
                  <a:schemeClr val="bg1"/>
                </a:solidFill>
              </a:rPr>
              <a:t>each corresponding to a sense base </a:t>
            </a:r>
            <a:r>
              <a:rPr lang="en-US" altLang="zh-CN" sz="3200" dirty="0" smtClean="0">
                <a:solidFill>
                  <a:schemeClr val="bg1"/>
                </a:solidFill>
              </a:rPr>
              <a:t>and </a:t>
            </a:r>
            <a:r>
              <a:rPr lang="en-US" altLang="zh-CN" sz="3200" dirty="0">
                <a:solidFill>
                  <a:schemeClr val="bg1"/>
                </a:solidFill>
              </a:rPr>
              <a:t>having their own sense </a:t>
            </a:r>
            <a:r>
              <a:rPr lang="en-US" altLang="zh-CN" sz="3200" dirty="0" smtClean="0">
                <a:solidFill>
                  <a:schemeClr val="bg1"/>
                </a:solidFill>
              </a:rPr>
              <a:t>objects.</a:t>
            </a:r>
          </a:p>
        </p:txBody>
      </p:sp>
    </p:spTree>
    <p:extLst>
      <p:ext uri="{BB962C8B-B14F-4D97-AF65-F5344CB8AC3E}">
        <p14:creationId xmlns:p14="http://schemas.microsoft.com/office/powerpoint/2010/main" val="615984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0" name="標題 5"/>
          <p:cNvSpPr txBox="1">
            <a:spLocks/>
          </p:cNvSpPr>
          <p:nvPr/>
        </p:nvSpPr>
        <p:spPr>
          <a:xfrm>
            <a:off x="597180" y="513244"/>
            <a:ext cx="11182936" cy="581086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40000"/>
              </a:lnSpc>
            </a:pPr>
            <a:r>
              <a:rPr lang="en-US" altLang="zh-CN" sz="3300" b="1" dirty="0" err="1">
                <a:solidFill>
                  <a:schemeClr val="bg1"/>
                </a:solidFill>
              </a:rPr>
              <a:t>Asaṅga</a:t>
            </a:r>
            <a:r>
              <a:rPr lang="en-US" altLang="zh-CN" sz="3300" dirty="0">
                <a:solidFill>
                  <a:schemeClr val="bg1"/>
                </a:solidFill>
              </a:rPr>
              <a:t> </a:t>
            </a:r>
            <a:r>
              <a:rPr lang="en-US" altLang="zh-CN" sz="3300" dirty="0" smtClean="0">
                <a:solidFill>
                  <a:schemeClr val="bg1"/>
                </a:solidFill>
              </a:rPr>
              <a:t>(</a:t>
            </a:r>
            <a:r>
              <a:rPr lang="zh-CN" altLang="en-US" sz="3300" dirty="0" smtClean="0">
                <a:solidFill>
                  <a:schemeClr val="bg1"/>
                </a:solidFill>
              </a:rPr>
              <a:t>無著</a:t>
            </a:r>
            <a:r>
              <a:rPr lang="en-US" altLang="zh-CN" sz="3300" dirty="0" smtClean="0">
                <a:solidFill>
                  <a:schemeClr val="bg1"/>
                </a:solidFill>
              </a:rPr>
              <a:t>) </a:t>
            </a:r>
            <a:r>
              <a:rPr lang="en-US" altLang="zh-CN" sz="3300" dirty="0">
                <a:solidFill>
                  <a:schemeClr val="bg1"/>
                </a:solidFill>
              </a:rPr>
              <a:t>(fl. 4th century C.E.) was "one of the most important spiritual figures" of Mahayana Buddhism and the "founder of the </a:t>
            </a:r>
            <a:r>
              <a:rPr lang="en-US" altLang="zh-CN" sz="3300" dirty="0" err="1">
                <a:solidFill>
                  <a:schemeClr val="bg1"/>
                </a:solidFill>
              </a:rPr>
              <a:t>Yogacara</a:t>
            </a:r>
            <a:r>
              <a:rPr lang="en-US" altLang="zh-CN" sz="3300" dirty="0">
                <a:solidFill>
                  <a:schemeClr val="bg1"/>
                </a:solidFill>
              </a:rPr>
              <a:t> school</a:t>
            </a:r>
            <a:r>
              <a:rPr lang="en-US" altLang="zh-CN" sz="3300" dirty="0" smtClean="0">
                <a:solidFill>
                  <a:schemeClr val="bg1"/>
                </a:solidFill>
              </a:rPr>
              <a:t>". </a:t>
            </a:r>
            <a:r>
              <a:rPr lang="en-US" altLang="zh-CN" sz="3300" dirty="0">
                <a:solidFill>
                  <a:schemeClr val="bg1"/>
                </a:solidFill>
              </a:rPr>
              <a:t>Traditionally, he and his half-brother </a:t>
            </a:r>
            <a:r>
              <a:rPr lang="en-US" altLang="zh-CN" sz="3300" b="1" dirty="0" err="1">
                <a:solidFill>
                  <a:schemeClr val="bg1"/>
                </a:solidFill>
              </a:rPr>
              <a:t>Vasubandhu</a:t>
            </a:r>
            <a:r>
              <a:rPr lang="en-US" altLang="zh-CN" sz="3300" dirty="0">
                <a:solidFill>
                  <a:schemeClr val="bg1"/>
                </a:solidFill>
              </a:rPr>
              <a:t> are regarded as the major classical Indian Sanskrit exponents of Mahayana </a:t>
            </a:r>
            <a:r>
              <a:rPr lang="en-US" altLang="zh-CN" sz="3300" dirty="0" err="1">
                <a:solidFill>
                  <a:schemeClr val="bg1"/>
                </a:solidFill>
              </a:rPr>
              <a:t>Abhidharma</a:t>
            </a:r>
            <a:r>
              <a:rPr lang="en-US" altLang="zh-CN" sz="3300" dirty="0">
                <a:solidFill>
                  <a:schemeClr val="bg1"/>
                </a:solidFill>
              </a:rPr>
              <a:t>, </a:t>
            </a:r>
            <a:r>
              <a:rPr lang="en-US" altLang="zh-CN" sz="3300" dirty="0" err="1">
                <a:solidFill>
                  <a:schemeClr val="bg1"/>
                </a:solidFill>
              </a:rPr>
              <a:t>Vijñanavada</a:t>
            </a:r>
            <a:r>
              <a:rPr lang="en-US" altLang="zh-CN" sz="3300" dirty="0">
                <a:solidFill>
                  <a:schemeClr val="bg1"/>
                </a:solidFill>
              </a:rPr>
              <a:t> (awareness only) thought and Mahayana teachings on the bodhisattva path.</a:t>
            </a:r>
          </a:p>
        </p:txBody>
      </p:sp>
    </p:spTree>
    <p:extLst>
      <p:ext uri="{BB962C8B-B14F-4D97-AF65-F5344CB8AC3E}">
        <p14:creationId xmlns:p14="http://schemas.microsoft.com/office/powerpoint/2010/main" val="31618946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991231" y="5673436"/>
            <a:ext cx="7104491" cy="118456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50000"/>
              </a:lnSpc>
            </a:pPr>
            <a:r>
              <a:rPr lang="en-US" altLang="zh-CN" sz="3200" dirty="0" err="1">
                <a:solidFill>
                  <a:schemeClr val="bg1"/>
                </a:solidFill>
              </a:rPr>
              <a:t>Vasubandhu</a:t>
            </a:r>
            <a:r>
              <a:rPr lang="en-US" altLang="zh-CN" sz="3200" dirty="0">
                <a:solidFill>
                  <a:schemeClr val="bg1"/>
                </a:solidFill>
              </a:rPr>
              <a:t> </a:t>
            </a:r>
            <a:r>
              <a:rPr lang="en-US" altLang="zh-CN" sz="3200" dirty="0" smtClean="0">
                <a:solidFill>
                  <a:schemeClr val="bg1"/>
                </a:solidFill>
              </a:rPr>
              <a:t>(</a:t>
            </a:r>
            <a:r>
              <a:rPr lang="hi-IN" altLang="zh-CN" sz="3200" dirty="0" smtClean="0">
                <a:solidFill>
                  <a:schemeClr val="bg1"/>
                </a:solidFill>
              </a:rPr>
              <a:t> </a:t>
            </a:r>
            <a:r>
              <a:rPr lang="en-US" altLang="zh-CN" sz="3200" dirty="0" smtClean="0">
                <a:solidFill>
                  <a:schemeClr val="bg1"/>
                </a:solidFill>
              </a:rPr>
              <a:t>fl</a:t>
            </a:r>
            <a:r>
              <a:rPr lang="en-US" altLang="zh-CN" sz="3200" dirty="0">
                <a:solidFill>
                  <a:schemeClr val="bg1"/>
                </a:solidFill>
              </a:rPr>
              <a:t>. 4th to 5th century CE)</a:t>
            </a:r>
          </a:p>
        </p:txBody>
      </p:sp>
      <p:pic>
        <p:nvPicPr>
          <p:cNvPr id="2" name="圖片 1"/>
          <p:cNvPicPr>
            <a:picLocks noChangeAspect="1"/>
          </p:cNvPicPr>
          <p:nvPr/>
        </p:nvPicPr>
        <p:blipFill>
          <a:blip r:embed="rId3"/>
          <a:stretch>
            <a:fillRect/>
          </a:stretch>
        </p:blipFill>
        <p:spPr>
          <a:xfrm>
            <a:off x="795174" y="406800"/>
            <a:ext cx="3982014" cy="5517092"/>
          </a:xfrm>
          <a:prstGeom prst="rect">
            <a:avLst/>
          </a:prstGeom>
        </p:spPr>
      </p:pic>
      <p:pic>
        <p:nvPicPr>
          <p:cNvPr id="6" name="圖片 5"/>
          <p:cNvPicPr>
            <a:picLocks noChangeAspect="1"/>
          </p:cNvPicPr>
          <p:nvPr/>
        </p:nvPicPr>
        <p:blipFill>
          <a:blip r:embed="rId4"/>
          <a:stretch>
            <a:fillRect/>
          </a:stretch>
        </p:blipFill>
        <p:spPr>
          <a:xfrm>
            <a:off x="6725524" y="385869"/>
            <a:ext cx="3813795" cy="5502629"/>
          </a:xfrm>
          <a:prstGeom prst="rect">
            <a:avLst/>
          </a:prstGeom>
        </p:spPr>
      </p:pic>
      <p:sp>
        <p:nvSpPr>
          <p:cNvPr id="7" name="標題 5"/>
          <p:cNvSpPr txBox="1">
            <a:spLocks/>
          </p:cNvSpPr>
          <p:nvPr/>
        </p:nvSpPr>
        <p:spPr>
          <a:xfrm>
            <a:off x="42858" y="5708831"/>
            <a:ext cx="7104491" cy="118456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50000"/>
              </a:lnSpc>
            </a:pPr>
            <a:r>
              <a:rPr lang="en-US" altLang="zh-CN" sz="3200" dirty="0" err="1" smtClean="0">
                <a:solidFill>
                  <a:schemeClr val="bg1"/>
                </a:solidFill>
              </a:rPr>
              <a:t>Asanga</a:t>
            </a:r>
            <a:r>
              <a:rPr lang="en-US" altLang="zh-CN" sz="3200" dirty="0">
                <a:solidFill>
                  <a:schemeClr val="bg1"/>
                </a:solidFill>
              </a:rPr>
              <a:t> (fl. 4th century C.E)</a:t>
            </a:r>
          </a:p>
        </p:txBody>
      </p:sp>
    </p:spTree>
    <p:extLst>
      <p:ext uri="{BB962C8B-B14F-4D97-AF65-F5344CB8AC3E}">
        <p14:creationId xmlns:p14="http://schemas.microsoft.com/office/powerpoint/2010/main" val="1391279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65452" y="482541"/>
            <a:ext cx="11139672" cy="118697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gn="ctr">
              <a:lnSpc>
                <a:spcPct val="120000"/>
              </a:lnSpc>
            </a:pPr>
            <a:r>
              <a:rPr lang="en-US" altLang="zh-CN" sz="3600" b="1" u="sng" dirty="0" err="1">
                <a:solidFill>
                  <a:schemeClr val="bg1"/>
                </a:solidFill>
              </a:rPr>
              <a:t>Tathagatagarbha</a:t>
            </a:r>
            <a:r>
              <a:rPr lang="en-US" altLang="zh-CN" sz="3600" b="1" u="sng" dirty="0">
                <a:solidFill>
                  <a:schemeClr val="bg1"/>
                </a:solidFill>
              </a:rPr>
              <a:t> doctrine</a:t>
            </a:r>
          </a:p>
        </p:txBody>
      </p:sp>
      <p:sp>
        <p:nvSpPr>
          <p:cNvPr id="4" name="標題 5"/>
          <p:cNvSpPr txBox="1">
            <a:spLocks/>
          </p:cNvSpPr>
          <p:nvPr/>
        </p:nvSpPr>
        <p:spPr>
          <a:xfrm>
            <a:off x="488644" y="1840599"/>
            <a:ext cx="11139672" cy="415314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The </a:t>
            </a:r>
            <a:r>
              <a:rPr lang="en-US" altLang="zh-CN" sz="3600" dirty="0" err="1" smtClean="0">
                <a:solidFill>
                  <a:schemeClr val="bg1"/>
                </a:solidFill>
              </a:rPr>
              <a:t>Tathāgatagarbha</a:t>
            </a:r>
            <a:r>
              <a:rPr lang="en-US" altLang="zh-CN" sz="3600" dirty="0" smtClean="0">
                <a:solidFill>
                  <a:schemeClr val="bg1"/>
                </a:solidFill>
              </a:rPr>
              <a:t> (</a:t>
            </a:r>
            <a:r>
              <a:rPr lang="zh-CN" altLang="en-US" sz="3600" dirty="0" smtClean="0">
                <a:solidFill>
                  <a:schemeClr val="bg1"/>
                </a:solidFill>
              </a:rPr>
              <a:t>如來藏</a:t>
            </a:r>
            <a:r>
              <a:rPr lang="en-US" altLang="zh-CN" sz="3600" dirty="0" smtClean="0">
                <a:solidFill>
                  <a:schemeClr val="bg1"/>
                </a:solidFill>
              </a:rPr>
              <a:t>) </a:t>
            </a:r>
            <a:r>
              <a:rPr lang="en-US" altLang="zh-CN" sz="3600" dirty="0">
                <a:solidFill>
                  <a:schemeClr val="bg1"/>
                </a:solidFill>
              </a:rPr>
              <a:t>doctrine is an important teaching in Mahayana and Tantric Buddhism, which affirms that each sentient being contains the intrinsic, effulgent </a:t>
            </a:r>
            <a:r>
              <a:rPr lang="en-US" altLang="zh-CN" sz="3600" dirty="0" err="1">
                <a:solidFill>
                  <a:schemeClr val="bg1"/>
                </a:solidFill>
              </a:rPr>
              <a:t>Buddhic</a:t>
            </a:r>
            <a:r>
              <a:rPr lang="en-US" altLang="zh-CN" sz="3600" dirty="0">
                <a:solidFill>
                  <a:schemeClr val="bg1"/>
                </a:solidFill>
              </a:rPr>
              <a:t> element or indwelling potency for becoming a Buddha.</a:t>
            </a:r>
          </a:p>
        </p:txBody>
      </p:sp>
    </p:spTree>
    <p:extLst>
      <p:ext uri="{BB962C8B-B14F-4D97-AF65-F5344CB8AC3E}">
        <p14:creationId xmlns:p14="http://schemas.microsoft.com/office/powerpoint/2010/main" val="18249551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435550" y="132735"/>
            <a:ext cx="11634530" cy="672526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 </a:t>
            </a:r>
            <a:r>
              <a:rPr lang="en-US" altLang="zh-CN" sz="3600" dirty="0" smtClean="0">
                <a:solidFill>
                  <a:schemeClr val="bg1"/>
                </a:solidFill>
              </a:rPr>
              <a:t>"</a:t>
            </a:r>
            <a:r>
              <a:rPr lang="en-US" altLang="zh-CN" sz="3600" dirty="0" err="1" smtClean="0">
                <a:solidFill>
                  <a:schemeClr val="bg1"/>
                </a:solidFill>
              </a:rPr>
              <a:t>Tathagata-garbha</a:t>
            </a:r>
            <a:r>
              <a:rPr lang="en-US" altLang="zh-CN" sz="3600" dirty="0" smtClean="0">
                <a:solidFill>
                  <a:schemeClr val="bg1"/>
                </a:solidFill>
              </a:rPr>
              <a:t>" means “Buddha </a:t>
            </a:r>
            <a:r>
              <a:rPr lang="en-US" altLang="zh-CN" sz="3600" dirty="0">
                <a:solidFill>
                  <a:schemeClr val="bg1"/>
                </a:solidFill>
              </a:rPr>
              <a:t>Womb/Buddha Matrix" or "Buddha Embryo," and this notion is explained by the Buddha in the "Mahayana </a:t>
            </a:r>
            <a:r>
              <a:rPr lang="en-US" altLang="zh-CN" sz="3600" dirty="0" err="1">
                <a:solidFill>
                  <a:schemeClr val="bg1"/>
                </a:solidFill>
              </a:rPr>
              <a:t>Mahaparinirvana</a:t>
            </a:r>
            <a:r>
              <a:rPr lang="en-US" altLang="zh-CN" sz="3600" dirty="0">
                <a:solidFill>
                  <a:schemeClr val="bg1"/>
                </a:solidFill>
              </a:rPr>
              <a:t> Sutra" to refer to the "True Self" or "Essence of the Self" within all sentient beings—the unconditioned, boundless, nurturing, sustaining, deathless and diamond-like Self of the Buddha, which is indiscernible to worldly, </a:t>
            </a:r>
            <a:r>
              <a:rPr lang="en-US" altLang="zh-CN" sz="3600" dirty="0" err="1">
                <a:solidFill>
                  <a:schemeClr val="bg1"/>
                </a:solidFill>
              </a:rPr>
              <a:t>unawakened</a:t>
            </a:r>
            <a:r>
              <a:rPr lang="en-US" altLang="zh-CN" sz="3600" dirty="0">
                <a:solidFill>
                  <a:schemeClr val="bg1"/>
                </a:solidFill>
              </a:rPr>
              <a:t> vision, as a result of conceptual obscurations, inappropriate mental and </a:t>
            </a:r>
            <a:r>
              <a:rPr lang="en-US" altLang="zh-CN" sz="3600" dirty="0" err="1">
                <a:solidFill>
                  <a:schemeClr val="bg1"/>
                </a:solidFill>
              </a:rPr>
              <a:t>behavioural</a:t>
            </a:r>
            <a:r>
              <a:rPr lang="en-US" altLang="zh-CN" sz="3600" dirty="0">
                <a:solidFill>
                  <a:schemeClr val="bg1"/>
                </a:solidFill>
              </a:rPr>
              <a:t> tendencies and unclear perception.</a:t>
            </a:r>
          </a:p>
        </p:txBody>
      </p:sp>
    </p:spTree>
    <p:extLst>
      <p:ext uri="{BB962C8B-B14F-4D97-AF65-F5344CB8AC3E}">
        <p14:creationId xmlns:p14="http://schemas.microsoft.com/office/powerpoint/2010/main" val="36196962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88644" y="247773"/>
            <a:ext cx="11139672" cy="638310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The </a:t>
            </a:r>
            <a:r>
              <a:rPr lang="en-US" altLang="zh-CN" sz="3600" dirty="0" err="1">
                <a:solidFill>
                  <a:schemeClr val="bg1"/>
                </a:solidFill>
              </a:rPr>
              <a:t>Tathagatagarbha</a:t>
            </a:r>
            <a:r>
              <a:rPr lang="en-US" altLang="zh-CN" sz="3600" dirty="0">
                <a:solidFill>
                  <a:schemeClr val="bg1"/>
                </a:solidFill>
              </a:rPr>
              <a:t> doctrine arose with the Mahayanists and later became linked (in a less "pure," more syncretic form - e.g. in the </a:t>
            </a:r>
            <a:r>
              <a:rPr lang="en-US" altLang="zh-CN" sz="3600" dirty="0" err="1">
                <a:solidFill>
                  <a:schemeClr val="bg1"/>
                </a:solidFill>
              </a:rPr>
              <a:t>Lankavatara</a:t>
            </a:r>
            <a:r>
              <a:rPr lang="en-US" altLang="zh-CN" sz="3600" dirty="0">
                <a:solidFill>
                  <a:schemeClr val="bg1"/>
                </a:solidFill>
              </a:rPr>
              <a:t> Sutra) with those who were associated to some degree or another with </a:t>
            </a:r>
            <a:r>
              <a:rPr lang="en-US" altLang="zh-CN" sz="3600" dirty="0" err="1">
                <a:solidFill>
                  <a:schemeClr val="bg1"/>
                </a:solidFill>
              </a:rPr>
              <a:t>Citta-matra</a:t>
            </a:r>
            <a:r>
              <a:rPr lang="en-US" altLang="zh-CN" sz="3600" dirty="0">
                <a:solidFill>
                  <a:schemeClr val="bg1"/>
                </a:solidFill>
              </a:rPr>
              <a:t> ("just-the-mind") or </a:t>
            </a:r>
            <a:r>
              <a:rPr lang="en-US" altLang="zh-CN" sz="3600" dirty="0" err="1">
                <a:solidFill>
                  <a:schemeClr val="bg1"/>
                </a:solidFill>
              </a:rPr>
              <a:t>Yogacara</a:t>
            </a:r>
            <a:r>
              <a:rPr lang="en-US" altLang="zh-CN" sz="3600" dirty="0">
                <a:solidFill>
                  <a:schemeClr val="bg1"/>
                </a:solidFill>
              </a:rPr>
              <a:t> studies, aiming clearly to account for the possibility of the attainment of Buddhahood by ignorant sentient beings (the "</a:t>
            </a:r>
            <a:r>
              <a:rPr lang="en-US" altLang="zh-CN" sz="3600" dirty="0" err="1">
                <a:solidFill>
                  <a:schemeClr val="bg1"/>
                </a:solidFill>
              </a:rPr>
              <a:t>Tathagatagarbha</a:t>
            </a:r>
            <a:r>
              <a:rPr lang="en-US" altLang="zh-CN" sz="3600" dirty="0">
                <a:solidFill>
                  <a:schemeClr val="bg1"/>
                </a:solidFill>
              </a:rPr>
              <a:t>" is the indwelling </a:t>
            </a:r>
            <a:r>
              <a:rPr lang="en-US" altLang="zh-CN" sz="3600" dirty="0" err="1">
                <a:solidFill>
                  <a:schemeClr val="bg1"/>
                </a:solidFill>
              </a:rPr>
              <a:t>bodhi</a:t>
            </a:r>
            <a:r>
              <a:rPr lang="en-US" altLang="zh-CN" sz="3600" dirty="0">
                <a:solidFill>
                  <a:schemeClr val="bg1"/>
                </a:solidFill>
              </a:rPr>
              <a:t> - Awakening - in the very heart of Samsara).</a:t>
            </a:r>
          </a:p>
        </p:txBody>
      </p:sp>
    </p:spTree>
    <p:extLst>
      <p:ext uri="{BB962C8B-B14F-4D97-AF65-F5344CB8AC3E}">
        <p14:creationId xmlns:p14="http://schemas.microsoft.com/office/powerpoint/2010/main" val="11943711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488644" y="247773"/>
            <a:ext cx="11139672" cy="638310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50000"/>
              </a:lnSpc>
            </a:pPr>
            <a:r>
              <a:rPr lang="en-US" altLang="zh-CN" sz="3600" dirty="0">
                <a:solidFill>
                  <a:schemeClr val="bg1"/>
                </a:solidFill>
              </a:rPr>
              <a:t>There is also a tendency in the </a:t>
            </a:r>
            <a:r>
              <a:rPr lang="en-US" altLang="zh-CN" sz="3600" dirty="0" err="1">
                <a:solidFill>
                  <a:schemeClr val="bg1"/>
                </a:solidFill>
              </a:rPr>
              <a:t>Tathagatagarbha</a:t>
            </a:r>
            <a:r>
              <a:rPr lang="en-US" altLang="zh-CN" sz="3600" dirty="0">
                <a:solidFill>
                  <a:schemeClr val="bg1"/>
                </a:solidFill>
              </a:rPr>
              <a:t> sutras to support vegetarianism, as all persons and creatures are compassionately viewed as possessing one and the same essential nature - the Buddha-</a:t>
            </a:r>
            <a:r>
              <a:rPr lang="en-US" altLang="zh-CN" sz="3600" dirty="0" err="1">
                <a:solidFill>
                  <a:schemeClr val="bg1"/>
                </a:solidFill>
              </a:rPr>
              <a:t>dhatu</a:t>
            </a:r>
            <a:r>
              <a:rPr lang="en-US" altLang="zh-CN" sz="3600" dirty="0">
                <a:solidFill>
                  <a:schemeClr val="bg1"/>
                </a:solidFill>
              </a:rPr>
              <a:t> or Buddha-nature.</a:t>
            </a:r>
          </a:p>
        </p:txBody>
      </p:sp>
    </p:spTree>
    <p:extLst>
      <p:ext uri="{BB962C8B-B14F-4D97-AF65-F5344CB8AC3E}">
        <p14:creationId xmlns:p14="http://schemas.microsoft.com/office/powerpoint/2010/main" val="28617955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88644" y="247773"/>
            <a:ext cx="11139672" cy="638310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The concept of the </a:t>
            </a:r>
            <a:r>
              <a:rPr lang="en-US" altLang="zh-CN" sz="3600" dirty="0" err="1">
                <a:solidFill>
                  <a:schemeClr val="bg1"/>
                </a:solidFill>
              </a:rPr>
              <a:t>Tathagatagarbha</a:t>
            </a:r>
            <a:r>
              <a:rPr lang="en-US" altLang="zh-CN" sz="3600" dirty="0">
                <a:solidFill>
                  <a:schemeClr val="bg1"/>
                </a:solidFill>
              </a:rPr>
              <a:t> is closely related to that of the Buddha-nature; indeed, in the </a:t>
            </a:r>
            <a:r>
              <a:rPr lang="en-US" altLang="zh-CN" sz="3600" dirty="0" err="1">
                <a:solidFill>
                  <a:schemeClr val="bg1"/>
                </a:solidFill>
              </a:rPr>
              <a:t>Angulimaliya</a:t>
            </a:r>
            <a:r>
              <a:rPr lang="en-US" altLang="zh-CN" sz="3600" dirty="0">
                <a:solidFill>
                  <a:schemeClr val="bg1"/>
                </a:solidFill>
              </a:rPr>
              <a:t> Sutra and in the Mahayana </a:t>
            </a:r>
            <a:r>
              <a:rPr lang="en-US" altLang="zh-CN" sz="3600" dirty="0" err="1">
                <a:solidFill>
                  <a:schemeClr val="bg1"/>
                </a:solidFill>
              </a:rPr>
              <a:t>Mahaparinirvana</a:t>
            </a:r>
            <a:r>
              <a:rPr lang="en-US" altLang="zh-CN" sz="3600" dirty="0">
                <a:solidFill>
                  <a:schemeClr val="bg1"/>
                </a:solidFill>
              </a:rPr>
              <a:t> Sutra, which latter is the lengthiest sutra dealing with the immanent and transcendent presence of the </a:t>
            </a:r>
            <a:r>
              <a:rPr lang="en-US" altLang="zh-CN" sz="3600" dirty="0" err="1">
                <a:solidFill>
                  <a:schemeClr val="bg1"/>
                </a:solidFill>
              </a:rPr>
              <a:t>Tathagatagarbha</a:t>
            </a:r>
            <a:r>
              <a:rPr lang="en-US" altLang="zh-CN" sz="3600" dirty="0">
                <a:solidFill>
                  <a:schemeClr val="bg1"/>
                </a:solidFill>
              </a:rPr>
              <a:t> within all beings, the terms "Buddha-nature" ("Buddha-</a:t>
            </a:r>
            <a:r>
              <a:rPr lang="en-US" altLang="zh-CN" sz="3600" dirty="0" err="1">
                <a:solidFill>
                  <a:schemeClr val="bg1"/>
                </a:solidFill>
              </a:rPr>
              <a:t>dhatu</a:t>
            </a:r>
            <a:r>
              <a:rPr lang="en-US" altLang="zh-CN" sz="3600" dirty="0">
                <a:solidFill>
                  <a:schemeClr val="bg1"/>
                </a:solidFill>
              </a:rPr>
              <a:t>") and "</a:t>
            </a:r>
            <a:r>
              <a:rPr lang="en-US" altLang="zh-CN" sz="3600" dirty="0" err="1">
                <a:solidFill>
                  <a:schemeClr val="bg1"/>
                </a:solidFill>
              </a:rPr>
              <a:t>Tathagatagarbha</a:t>
            </a:r>
            <a:r>
              <a:rPr lang="en-US" altLang="zh-CN" sz="3600" dirty="0">
                <a:solidFill>
                  <a:schemeClr val="bg1"/>
                </a:solidFill>
              </a:rPr>
              <a:t>" are employed as synonymous concepts.</a:t>
            </a:r>
          </a:p>
        </p:txBody>
      </p:sp>
    </p:spTree>
    <p:extLst>
      <p:ext uri="{BB962C8B-B14F-4D97-AF65-F5344CB8AC3E}">
        <p14:creationId xmlns:p14="http://schemas.microsoft.com/office/powerpoint/2010/main" val="33508182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41585" y="247773"/>
            <a:ext cx="11739716" cy="638310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600" dirty="0">
                <a:solidFill>
                  <a:schemeClr val="bg1"/>
                </a:solidFill>
              </a:rPr>
              <a:t>Some of the most important early texts for the introduction and elaboration of the </a:t>
            </a:r>
            <a:r>
              <a:rPr lang="en-US" altLang="zh-CN" sz="3600" dirty="0" err="1">
                <a:solidFill>
                  <a:schemeClr val="bg1"/>
                </a:solidFill>
              </a:rPr>
              <a:t>Tathagatagarbha</a:t>
            </a:r>
            <a:r>
              <a:rPr lang="en-US" altLang="zh-CN" sz="3600" dirty="0">
                <a:solidFill>
                  <a:schemeClr val="bg1"/>
                </a:solidFill>
              </a:rPr>
              <a:t> doctrine are the Mahayana </a:t>
            </a:r>
            <a:r>
              <a:rPr lang="en-US" altLang="zh-CN" sz="3600" dirty="0" err="1">
                <a:solidFill>
                  <a:schemeClr val="bg1"/>
                </a:solidFill>
              </a:rPr>
              <a:t>Mahaparinirvana</a:t>
            </a:r>
            <a:r>
              <a:rPr lang="en-US" altLang="zh-CN" sz="3600" dirty="0">
                <a:solidFill>
                  <a:schemeClr val="bg1"/>
                </a:solidFill>
              </a:rPr>
              <a:t> Sutra, the </a:t>
            </a:r>
            <a:r>
              <a:rPr lang="en-US" altLang="zh-CN" sz="3600" dirty="0" err="1">
                <a:solidFill>
                  <a:schemeClr val="bg1"/>
                </a:solidFill>
              </a:rPr>
              <a:t>Tathagatagarbha</a:t>
            </a:r>
            <a:r>
              <a:rPr lang="en-US" altLang="zh-CN" sz="3600" dirty="0">
                <a:solidFill>
                  <a:schemeClr val="bg1"/>
                </a:solidFill>
              </a:rPr>
              <a:t> </a:t>
            </a:r>
            <a:r>
              <a:rPr lang="en-US" altLang="zh-CN" sz="3600" dirty="0" smtClean="0">
                <a:solidFill>
                  <a:schemeClr val="bg1"/>
                </a:solidFill>
              </a:rPr>
              <a:t>Sutra (</a:t>
            </a:r>
            <a:r>
              <a:rPr lang="zh-CN" altLang="en-US" sz="3200" dirty="0" smtClean="0">
                <a:solidFill>
                  <a:schemeClr val="bg1"/>
                </a:solidFill>
              </a:rPr>
              <a:t>如來藏經</a:t>
            </a:r>
            <a:r>
              <a:rPr lang="en-US" altLang="zh-CN" sz="3600" dirty="0" smtClean="0">
                <a:solidFill>
                  <a:schemeClr val="bg1"/>
                </a:solidFill>
              </a:rPr>
              <a:t>), </a:t>
            </a:r>
            <a:r>
              <a:rPr lang="en-US" altLang="zh-CN" sz="3600" dirty="0">
                <a:solidFill>
                  <a:schemeClr val="bg1"/>
                </a:solidFill>
              </a:rPr>
              <a:t>the </a:t>
            </a:r>
            <a:r>
              <a:rPr lang="en-US" altLang="zh-CN" sz="3600" dirty="0" err="1" smtClean="0">
                <a:solidFill>
                  <a:schemeClr val="bg1"/>
                </a:solidFill>
              </a:rPr>
              <a:t>Śrīmālā</a:t>
            </a:r>
            <a:r>
              <a:rPr lang="en-US" altLang="zh-CN" sz="3600" dirty="0" smtClean="0">
                <a:solidFill>
                  <a:schemeClr val="bg1"/>
                </a:solidFill>
              </a:rPr>
              <a:t>-sutra (</a:t>
            </a:r>
            <a:r>
              <a:rPr lang="zh-TW" altLang="en-US" sz="3200" dirty="0">
                <a:solidFill>
                  <a:schemeClr val="bg1"/>
                </a:solidFill>
              </a:rPr>
              <a:t>勝</a:t>
            </a:r>
            <a:r>
              <a:rPr lang="zh-TW" altLang="en-US" sz="3200" dirty="0" smtClean="0">
                <a:solidFill>
                  <a:schemeClr val="bg1"/>
                </a:solidFill>
              </a:rPr>
              <a:t>鬘經</a:t>
            </a:r>
            <a:r>
              <a:rPr lang="en-US" altLang="zh-CN" sz="3600" dirty="0" smtClean="0">
                <a:solidFill>
                  <a:schemeClr val="bg1"/>
                </a:solidFill>
              </a:rPr>
              <a:t>), </a:t>
            </a:r>
            <a:r>
              <a:rPr lang="en-US" altLang="zh-CN" sz="3600" dirty="0">
                <a:solidFill>
                  <a:schemeClr val="bg1"/>
                </a:solidFill>
              </a:rPr>
              <a:t>the </a:t>
            </a:r>
            <a:r>
              <a:rPr lang="en-US" altLang="zh-CN" sz="3600" dirty="0" err="1">
                <a:solidFill>
                  <a:schemeClr val="bg1"/>
                </a:solidFill>
              </a:rPr>
              <a:t>Anunatva-Apurnatva-Nirdesa</a:t>
            </a:r>
            <a:r>
              <a:rPr lang="en-US" altLang="zh-CN" sz="3600" dirty="0">
                <a:solidFill>
                  <a:schemeClr val="bg1"/>
                </a:solidFill>
              </a:rPr>
              <a:t> </a:t>
            </a:r>
            <a:r>
              <a:rPr lang="en-US" altLang="zh-CN" sz="3600" dirty="0" smtClean="0">
                <a:solidFill>
                  <a:schemeClr val="bg1"/>
                </a:solidFill>
              </a:rPr>
              <a:t>sutra (</a:t>
            </a:r>
            <a:r>
              <a:rPr lang="zh-CN" altLang="en-US" sz="3200" dirty="0">
                <a:solidFill>
                  <a:schemeClr val="bg1"/>
                </a:solidFill>
              </a:rPr>
              <a:t>不增不減經</a:t>
            </a:r>
            <a:r>
              <a:rPr lang="en-US" altLang="zh-CN" sz="3600" dirty="0" smtClean="0">
                <a:solidFill>
                  <a:schemeClr val="bg1"/>
                </a:solidFill>
              </a:rPr>
              <a:t>), </a:t>
            </a:r>
            <a:r>
              <a:rPr lang="en-US" altLang="zh-CN" sz="3600" dirty="0">
                <a:solidFill>
                  <a:schemeClr val="bg1"/>
                </a:solidFill>
              </a:rPr>
              <a:t>and the </a:t>
            </a:r>
            <a:r>
              <a:rPr lang="en-US" altLang="zh-CN" sz="3600" dirty="0" err="1">
                <a:solidFill>
                  <a:schemeClr val="bg1"/>
                </a:solidFill>
              </a:rPr>
              <a:t>Angulimaliya</a:t>
            </a:r>
            <a:r>
              <a:rPr lang="en-US" altLang="zh-CN" sz="3600" dirty="0">
                <a:solidFill>
                  <a:schemeClr val="bg1"/>
                </a:solidFill>
              </a:rPr>
              <a:t> sutra; the later </a:t>
            </a:r>
            <a:r>
              <a:rPr lang="en-US" altLang="zh-CN" sz="3600" dirty="0" smtClean="0">
                <a:solidFill>
                  <a:schemeClr val="bg1"/>
                </a:solidFill>
              </a:rPr>
              <a:t>commentarial/exegetical-style </a:t>
            </a:r>
            <a:r>
              <a:rPr lang="en-US" altLang="zh-CN" sz="3600" dirty="0">
                <a:solidFill>
                  <a:schemeClr val="bg1"/>
                </a:solidFill>
              </a:rPr>
              <a:t>texts, the Awakening of Faith in the Mahayana scripture and the </a:t>
            </a:r>
            <a:r>
              <a:rPr lang="en-US" altLang="zh-CN" sz="3600" dirty="0" err="1">
                <a:solidFill>
                  <a:schemeClr val="bg1"/>
                </a:solidFill>
              </a:rPr>
              <a:t>Ratna-gotra-vibhaga</a:t>
            </a:r>
            <a:r>
              <a:rPr lang="en-US" altLang="zh-CN" sz="3600" dirty="0">
                <a:solidFill>
                  <a:schemeClr val="bg1"/>
                </a:solidFill>
              </a:rPr>
              <a:t> summation of the </a:t>
            </a:r>
            <a:r>
              <a:rPr lang="en-US" altLang="zh-CN" sz="3600" dirty="0" err="1">
                <a:solidFill>
                  <a:schemeClr val="bg1"/>
                </a:solidFill>
              </a:rPr>
              <a:t>Tathagatagarbha</a:t>
            </a:r>
            <a:r>
              <a:rPr lang="en-US" altLang="zh-CN" sz="3600" dirty="0">
                <a:solidFill>
                  <a:schemeClr val="bg1"/>
                </a:solidFill>
              </a:rPr>
              <a:t> idea had a significant influence on the understanding of "</a:t>
            </a:r>
            <a:r>
              <a:rPr lang="en-US" altLang="zh-CN" sz="3600" dirty="0" err="1">
                <a:solidFill>
                  <a:schemeClr val="bg1"/>
                </a:solidFill>
              </a:rPr>
              <a:t>Tathagatagarbha</a:t>
            </a:r>
            <a:r>
              <a:rPr lang="en-US" altLang="zh-CN" sz="3600" dirty="0">
                <a:solidFill>
                  <a:schemeClr val="bg1"/>
                </a:solidFill>
              </a:rPr>
              <a:t>" doctrine.</a:t>
            </a:r>
          </a:p>
        </p:txBody>
      </p:sp>
    </p:spTree>
    <p:extLst>
      <p:ext uri="{BB962C8B-B14F-4D97-AF65-F5344CB8AC3E}">
        <p14:creationId xmlns:p14="http://schemas.microsoft.com/office/powerpoint/2010/main" val="39658268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315097" y="109525"/>
            <a:ext cx="11139672" cy="120646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gn="ctr">
              <a:lnSpc>
                <a:spcPct val="120000"/>
              </a:lnSpc>
            </a:pPr>
            <a:r>
              <a:rPr lang="en-US" altLang="zh-CN" sz="3600" b="1" u="sng" dirty="0" smtClean="0">
                <a:solidFill>
                  <a:schemeClr val="bg1"/>
                </a:solidFill>
              </a:rPr>
              <a:t>Mahayana Conon</a:t>
            </a:r>
            <a:endParaRPr lang="en-US" altLang="zh-CN" sz="3600" b="1" u="sng" dirty="0">
              <a:solidFill>
                <a:schemeClr val="bg1"/>
              </a:solidFill>
            </a:endParaRPr>
          </a:p>
        </p:txBody>
      </p:sp>
      <p:sp>
        <p:nvSpPr>
          <p:cNvPr id="6" name="標題 5"/>
          <p:cNvSpPr txBox="1">
            <a:spLocks/>
          </p:cNvSpPr>
          <p:nvPr/>
        </p:nvSpPr>
        <p:spPr>
          <a:xfrm>
            <a:off x="315097" y="855049"/>
            <a:ext cx="11701849" cy="591645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200" dirty="0">
                <a:solidFill>
                  <a:schemeClr val="bg1"/>
                </a:solidFill>
              </a:rPr>
              <a:t>Mahayana canon is the canon of scriptures of Mahayana Buddhism</a:t>
            </a:r>
            <a:r>
              <a:rPr lang="en-US" altLang="zh-CN" sz="3200" dirty="0" smtClean="0">
                <a:solidFill>
                  <a:schemeClr val="bg1"/>
                </a:solidFill>
              </a:rPr>
              <a:t>.  It may </a:t>
            </a:r>
            <a:r>
              <a:rPr lang="en-US" altLang="zh-CN" sz="3200" dirty="0">
                <a:solidFill>
                  <a:schemeClr val="bg1"/>
                </a:solidFill>
              </a:rPr>
              <a:t>specifically refer to</a:t>
            </a:r>
            <a:r>
              <a:rPr lang="en-US" altLang="zh-CN" sz="3200" dirty="0" smtClean="0">
                <a:solidFill>
                  <a:schemeClr val="bg1"/>
                </a:solidFill>
              </a:rPr>
              <a:t>:</a:t>
            </a:r>
          </a:p>
          <a:p>
            <a:pPr marL="508500">
              <a:lnSpc>
                <a:spcPct val="110000"/>
              </a:lnSpc>
            </a:pPr>
            <a:endParaRPr lang="en-US" altLang="zh-CN" dirty="0">
              <a:solidFill>
                <a:schemeClr val="bg1"/>
              </a:solidFill>
            </a:endParaRPr>
          </a:p>
          <a:p>
            <a:pPr marL="965700" indent="-457200">
              <a:lnSpc>
                <a:spcPct val="110000"/>
              </a:lnSpc>
              <a:buFont typeface="Wingdings" panose="05000000000000000000" pitchFamily="2" charset="2"/>
              <a:buChar char="u"/>
            </a:pPr>
            <a:r>
              <a:rPr lang="en-US" altLang="zh-CN" sz="3200" dirty="0" smtClean="0">
                <a:solidFill>
                  <a:schemeClr val="bg1"/>
                </a:solidFill>
              </a:rPr>
              <a:t>Chinese </a:t>
            </a:r>
            <a:r>
              <a:rPr lang="en-US" altLang="zh-CN" sz="3200" dirty="0">
                <a:solidFill>
                  <a:schemeClr val="bg1"/>
                </a:solidFill>
              </a:rPr>
              <a:t>Buddhist canon, the total body of Buddhist literature deemed canonical in China, Korea and Japan</a:t>
            </a:r>
          </a:p>
          <a:p>
            <a:pPr marL="965700" indent="-457200">
              <a:lnSpc>
                <a:spcPct val="110000"/>
              </a:lnSpc>
              <a:buFont typeface="Wingdings" panose="05000000000000000000" pitchFamily="2" charset="2"/>
              <a:buChar char="u"/>
            </a:pPr>
            <a:r>
              <a:rPr lang="en-US" altLang="zh-CN" sz="3200" dirty="0" smtClean="0">
                <a:solidFill>
                  <a:schemeClr val="bg1"/>
                </a:solidFill>
              </a:rPr>
              <a:t>Tibetan </a:t>
            </a:r>
            <a:r>
              <a:rPr lang="en-US" altLang="zh-CN" sz="3200" dirty="0">
                <a:solidFill>
                  <a:schemeClr val="bg1"/>
                </a:solidFill>
              </a:rPr>
              <a:t>Buddhist canon, a loosely defined list of sacred texts and commentaries recognized by various sects of Tibetan Buddhism</a:t>
            </a:r>
          </a:p>
          <a:p>
            <a:pPr marL="965700" indent="-457200">
              <a:lnSpc>
                <a:spcPct val="110000"/>
              </a:lnSpc>
              <a:buFont typeface="Wingdings" panose="05000000000000000000" pitchFamily="2" charset="2"/>
              <a:buChar char="u"/>
            </a:pPr>
            <a:r>
              <a:rPr lang="en-US" altLang="zh-CN" sz="3200" dirty="0">
                <a:solidFill>
                  <a:schemeClr val="bg1"/>
                </a:solidFill>
              </a:rPr>
              <a:t> </a:t>
            </a:r>
            <a:r>
              <a:rPr lang="en-US" altLang="zh-CN" sz="3200" dirty="0" err="1" smtClean="0">
                <a:solidFill>
                  <a:schemeClr val="bg1"/>
                </a:solidFill>
              </a:rPr>
              <a:t>Kangyur</a:t>
            </a:r>
            <a:r>
              <a:rPr lang="en-US" altLang="zh-CN" sz="3200" dirty="0" smtClean="0">
                <a:solidFill>
                  <a:schemeClr val="bg1"/>
                </a:solidFill>
              </a:rPr>
              <a:t> (</a:t>
            </a:r>
            <a:r>
              <a:rPr lang="zh-CN" altLang="en-US" sz="3200" dirty="0" smtClean="0">
                <a:solidFill>
                  <a:schemeClr val="bg1"/>
                </a:solidFill>
              </a:rPr>
              <a:t>甘珠爾</a:t>
            </a:r>
            <a:r>
              <a:rPr lang="en-US" altLang="zh-CN" sz="3200" dirty="0" smtClean="0">
                <a:solidFill>
                  <a:schemeClr val="bg1"/>
                </a:solidFill>
              </a:rPr>
              <a:t>), </a:t>
            </a:r>
            <a:r>
              <a:rPr lang="en-US" altLang="zh-CN" sz="3200" dirty="0">
                <a:solidFill>
                  <a:schemeClr val="bg1"/>
                </a:solidFill>
              </a:rPr>
              <a:t>sacred texts recognized by various schools of Tibetan </a:t>
            </a:r>
            <a:r>
              <a:rPr lang="en-US" altLang="zh-CN" sz="3200" dirty="0" smtClean="0">
                <a:solidFill>
                  <a:schemeClr val="bg1"/>
                </a:solidFill>
              </a:rPr>
              <a:t>Buddhism.</a:t>
            </a:r>
            <a:endParaRPr lang="en-US" altLang="zh-CN" sz="3200" dirty="0">
              <a:solidFill>
                <a:schemeClr val="bg1"/>
              </a:solidFill>
            </a:endParaRPr>
          </a:p>
        </p:txBody>
      </p:sp>
    </p:spTree>
    <p:extLst>
      <p:ext uri="{BB962C8B-B14F-4D97-AF65-F5344CB8AC3E}">
        <p14:creationId xmlns:p14="http://schemas.microsoft.com/office/powerpoint/2010/main" val="29499558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386858" y="1280158"/>
            <a:ext cx="11139672" cy="552559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The Chinese </a:t>
            </a:r>
            <a:r>
              <a:rPr lang="en-US" altLang="zh-CN" sz="3600" dirty="0" smtClean="0">
                <a:solidFill>
                  <a:schemeClr val="bg1"/>
                </a:solidFill>
              </a:rPr>
              <a:t>Buddhist Canon </a:t>
            </a:r>
            <a:r>
              <a:rPr lang="en-US" altLang="zh-CN" sz="3600" dirty="0">
                <a:solidFill>
                  <a:schemeClr val="bg1"/>
                </a:solidFill>
              </a:rPr>
              <a:t>is the collection of texts considered authoritative by most schools of Mahayana Buddhism other than Tibetan. It's called the "Chinese Canon" because most of the texts were preserved in Chinese. It is the chief scriptural canon of Korean, Japanese and Vietnamese Buddhism as well as Chinese Buddhism.</a:t>
            </a:r>
          </a:p>
        </p:txBody>
      </p:sp>
      <p:sp>
        <p:nvSpPr>
          <p:cNvPr id="4" name="標題 5"/>
          <p:cNvSpPr txBox="1">
            <a:spLocks/>
          </p:cNvSpPr>
          <p:nvPr/>
        </p:nvSpPr>
        <p:spPr>
          <a:xfrm>
            <a:off x="327865" y="306766"/>
            <a:ext cx="11139672" cy="130375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gn="ctr">
              <a:lnSpc>
                <a:spcPct val="120000"/>
              </a:lnSpc>
            </a:pPr>
            <a:r>
              <a:rPr lang="en-US" altLang="zh-CN" sz="3600" b="1" u="sng" dirty="0">
                <a:solidFill>
                  <a:schemeClr val="bg1"/>
                </a:solidFill>
              </a:rPr>
              <a:t>The Chinese </a:t>
            </a:r>
            <a:r>
              <a:rPr lang="en-US" altLang="zh-CN" sz="3600" b="1" u="sng" dirty="0" smtClean="0">
                <a:solidFill>
                  <a:schemeClr val="bg1"/>
                </a:solidFill>
              </a:rPr>
              <a:t>Buddhist Canon</a:t>
            </a:r>
            <a:endParaRPr lang="en-US" altLang="zh-CN" sz="3600" dirty="0">
              <a:solidFill>
                <a:schemeClr val="bg1"/>
              </a:solidFill>
            </a:endParaRPr>
          </a:p>
        </p:txBody>
      </p:sp>
    </p:spTree>
    <p:extLst>
      <p:ext uri="{BB962C8B-B14F-4D97-AF65-F5344CB8AC3E}">
        <p14:creationId xmlns:p14="http://schemas.microsoft.com/office/powerpoint/2010/main" val="5764308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94678" y="114740"/>
            <a:ext cx="11775112" cy="523008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smtClean="0">
                <a:solidFill>
                  <a:schemeClr val="bg1"/>
                </a:solidFill>
              </a:rPr>
              <a:t>The Chinese </a:t>
            </a:r>
            <a:r>
              <a:rPr lang="en-US" altLang="zh-CN" sz="3600" dirty="0">
                <a:solidFill>
                  <a:schemeClr val="bg1"/>
                </a:solidFill>
              </a:rPr>
              <a:t>Mahayana Canon primarily consists of (but is not necessarily limited to) several collections of Mahayana sutras, the </a:t>
            </a:r>
            <a:r>
              <a:rPr lang="en-US" altLang="zh-CN" sz="3600" dirty="0" err="1">
                <a:solidFill>
                  <a:schemeClr val="bg1"/>
                </a:solidFill>
              </a:rPr>
              <a:t>Dharmaguptaka</a:t>
            </a:r>
            <a:r>
              <a:rPr lang="en-US" altLang="zh-CN" sz="3600" dirty="0">
                <a:solidFill>
                  <a:schemeClr val="bg1"/>
                </a:solidFill>
              </a:rPr>
              <a:t> </a:t>
            </a:r>
            <a:r>
              <a:rPr lang="en-US" altLang="zh-CN" sz="3600" dirty="0" err="1">
                <a:solidFill>
                  <a:schemeClr val="bg1"/>
                </a:solidFill>
              </a:rPr>
              <a:t>Vinaya</a:t>
            </a:r>
            <a:r>
              <a:rPr lang="en-US" altLang="zh-CN" sz="3600" dirty="0">
                <a:solidFill>
                  <a:schemeClr val="bg1"/>
                </a:solidFill>
              </a:rPr>
              <a:t>, the </a:t>
            </a:r>
            <a:r>
              <a:rPr lang="en-US" altLang="zh-CN" sz="3600" dirty="0" err="1">
                <a:solidFill>
                  <a:schemeClr val="bg1"/>
                </a:solidFill>
              </a:rPr>
              <a:t>Sarvastivada</a:t>
            </a:r>
            <a:r>
              <a:rPr lang="en-US" altLang="zh-CN" sz="3600" dirty="0">
                <a:solidFill>
                  <a:schemeClr val="bg1"/>
                </a:solidFill>
              </a:rPr>
              <a:t> </a:t>
            </a:r>
            <a:r>
              <a:rPr lang="en-US" altLang="zh-CN" sz="3600" dirty="0" err="1">
                <a:solidFill>
                  <a:schemeClr val="bg1"/>
                </a:solidFill>
              </a:rPr>
              <a:t>Abhidharma</a:t>
            </a:r>
            <a:r>
              <a:rPr lang="en-US" altLang="zh-CN" sz="3600" dirty="0">
                <a:solidFill>
                  <a:schemeClr val="bg1"/>
                </a:solidFill>
              </a:rPr>
              <a:t>, the </a:t>
            </a:r>
            <a:r>
              <a:rPr lang="en-US" altLang="zh-CN" sz="3600" dirty="0" err="1" smtClean="0">
                <a:solidFill>
                  <a:schemeClr val="bg1"/>
                </a:solidFill>
              </a:rPr>
              <a:t>Āgama</a:t>
            </a:r>
            <a:r>
              <a:rPr lang="en-US" altLang="zh-CN" sz="3600" dirty="0" smtClean="0">
                <a:solidFill>
                  <a:schemeClr val="bg1"/>
                </a:solidFill>
              </a:rPr>
              <a:t> (a </a:t>
            </a:r>
            <a:r>
              <a:rPr lang="en-US" altLang="zh-CN" sz="3600" dirty="0">
                <a:solidFill>
                  <a:schemeClr val="bg1"/>
                </a:solidFill>
              </a:rPr>
              <a:t>collection of Early Buddhist Texts), and commentaries written by prominent teachers sometimes referred to as the "</a:t>
            </a:r>
            <a:r>
              <a:rPr lang="en-US" altLang="zh-CN" sz="3600" dirty="0" err="1">
                <a:solidFill>
                  <a:schemeClr val="bg1"/>
                </a:solidFill>
              </a:rPr>
              <a:t>sastras</a:t>
            </a:r>
            <a:r>
              <a:rPr lang="en-US" altLang="zh-CN" sz="3600" dirty="0">
                <a:solidFill>
                  <a:schemeClr val="bg1"/>
                </a:solidFill>
              </a:rPr>
              <a:t>" or "</a:t>
            </a:r>
            <a:r>
              <a:rPr lang="en-US" altLang="zh-CN" sz="3600" dirty="0" err="1" smtClean="0">
                <a:solidFill>
                  <a:schemeClr val="bg1"/>
                </a:solidFill>
              </a:rPr>
              <a:t>shastras</a:t>
            </a:r>
            <a:endParaRPr lang="en-US" altLang="zh-CN" sz="3600" dirty="0">
              <a:solidFill>
                <a:schemeClr val="bg1"/>
              </a:solidFill>
            </a:endParaRPr>
          </a:p>
        </p:txBody>
      </p:sp>
      <p:sp>
        <p:nvSpPr>
          <p:cNvPr id="3" name="標題 5"/>
          <p:cNvSpPr txBox="1">
            <a:spLocks/>
          </p:cNvSpPr>
          <p:nvPr/>
        </p:nvSpPr>
        <p:spPr>
          <a:xfrm>
            <a:off x="-129786" y="4643915"/>
            <a:ext cx="12424041" cy="228488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smtClean="0">
                <a:solidFill>
                  <a:schemeClr val="bg1"/>
                </a:solidFill>
              </a:rPr>
              <a:t>The </a:t>
            </a:r>
            <a:r>
              <a:rPr lang="en-US" altLang="zh-CN" sz="3600" dirty="0">
                <a:solidFill>
                  <a:schemeClr val="bg1"/>
                </a:solidFill>
              </a:rPr>
              <a:t>Chinese Canon is a vast treasure of </a:t>
            </a:r>
            <a:r>
              <a:rPr lang="en-US" altLang="zh-CN" sz="3600" dirty="0" smtClean="0">
                <a:solidFill>
                  <a:schemeClr val="bg1"/>
                </a:solidFill>
              </a:rPr>
              <a:t>religious/philosophical </a:t>
            </a:r>
            <a:r>
              <a:rPr lang="en-US" altLang="zh-CN" sz="3600" dirty="0">
                <a:solidFill>
                  <a:schemeClr val="bg1"/>
                </a:solidFill>
              </a:rPr>
              <a:t>literature.</a:t>
            </a:r>
          </a:p>
        </p:txBody>
      </p:sp>
    </p:spTree>
    <p:extLst>
      <p:ext uri="{BB962C8B-B14F-4D97-AF65-F5344CB8AC3E}">
        <p14:creationId xmlns:p14="http://schemas.microsoft.com/office/powerpoint/2010/main" val="14628367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48775" y="348063"/>
            <a:ext cx="11139672" cy="582266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 </a:t>
            </a:r>
            <a:r>
              <a:rPr lang="en-US" altLang="zh-CN" sz="3600" b="1" u="sng" dirty="0">
                <a:solidFill>
                  <a:schemeClr val="bg1"/>
                </a:solidFill>
              </a:rPr>
              <a:t>Mahayana Sutras</a:t>
            </a:r>
          </a:p>
          <a:p>
            <a:pPr marL="508500">
              <a:lnSpc>
                <a:spcPct val="120000"/>
              </a:lnSpc>
            </a:pPr>
            <a:endParaRPr lang="en-US" altLang="zh-CN" dirty="0">
              <a:solidFill>
                <a:schemeClr val="bg1"/>
              </a:solidFill>
            </a:endParaRPr>
          </a:p>
          <a:p>
            <a:pPr marL="508500">
              <a:lnSpc>
                <a:spcPct val="120000"/>
              </a:lnSpc>
            </a:pPr>
            <a:r>
              <a:rPr lang="en-US" altLang="zh-CN" sz="3600" dirty="0">
                <a:solidFill>
                  <a:schemeClr val="bg1"/>
                </a:solidFill>
              </a:rPr>
              <a:t>The Mahayana sutras are a large number of scriptures mostly written between the 1st century BCE and the 5th century CE, although a few may have been written as late as the 7th century CE. Most are said to have originally been written in Sanskrit, but very often the original Sanskrit has been lost, and the oldest version we have today is a Chinese translation.</a:t>
            </a:r>
          </a:p>
        </p:txBody>
      </p:sp>
    </p:spTree>
    <p:extLst>
      <p:ext uri="{BB962C8B-B14F-4D97-AF65-F5344CB8AC3E}">
        <p14:creationId xmlns:p14="http://schemas.microsoft.com/office/powerpoint/2010/main" val="12791341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12309" y="-361332"/>
            <a:ext cx="11139672" cy="669724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 </a:t>
            </a:r>
            <a:r>
              <a:rPr lang="en-US" altLang="zh-CN" sz="3600" b="1" u="sng" dirty="0">
                <a:solidFill>
                  <a:schemeClr val="bg1"/>
                </a:solidFill>
              </a:rPr>
              <a:t>The Agamas</a:t>
            </a:r>
          </a:p>
          <a:p>
            <a:pPr marL="508500">
              <a:lnSpc>
                <a:spcPct val="120000"/>
              </a:lnSpc>
            </a:pPr>
            <a:endParaRPr lang="en-US" altLang="zh-CN" dirty="0">
              <a:solidFill>
                <a:schemeClr val="bg1"/>
              </a:solidFill>
            </a:endParaRPr>
          </a:p>
          <a:p>
            <a:pPr marL="508500">
              <a:lnSpc>
                <a:spcPct val="120000"/>
              </a:lnSpc>
            </a:pPr>
            <a:r>
              <a:rPr lang="en-US" altLang="zh-CN" sz="3600" dirty="0">
                <a:solidFill>
                  <a:schemeClr val="bg1"/>
                </a:solidFill>
              </a:rPr>
              <a:t>The Agamas might be thought of as an alternative </a:t>
            </a:r>
            <a:r>
              <a:rPr lang="en-US" altLang="zh-CN" sz="3600" dirty="0" err="1">
                <a:solidFill>
                  <a:schemeClr val="bg1"/>
                </a:solidFill>
              </a:rPr>
              <a:t>Sutta-pitaka</a:t>
            </a:r>
            <a:r>
              <a:rPr lang="en-US" altLang="zh-CN" sz="3600" dirty="0">
                <a:solidFill>
                  <a:schemeClr val="bg1"/>
                </a:solidFill>
              </a:rPr>
              <a:t>. The </a:t>
            </a:r>
            <a:r>
              <a:rPr lang="en-US" altLang="zh-CN" sz="3600" dirty="0" err="1">
                <a:solidFill>
                  <a:schemeClr val="bg1"/>
                </a:solidFill>
              </a:rPr>
              <a:t>Pali</a:t>
            </a:r>
            <a:r>
              <a:rPr lang="en-US" altLang="zh-CN" sz="3600" dirty="0">
                <a:solidFill>
                  <a:schemeClr val="bg1"/>
                </a:solidFill>
              </a:rPr>
              <a:t> </a:t>
            </a:r>
            <a:r>
              <a:rPr lang="en-US" altLang="zh-CN" sz="3600" dirty="0" err="1">
                <a:solidFill>
                  <a:schemeClr val="bg1"/>
                </a:solidFill>
              </a:rPr>
              <a:t>Sutta-pitaka</a:t>
            </a:r>
            <a:r>
              <a:rPr lang="en-US" altLang="zh-CN" sz="3600" dirty="0">
                <a:solidFill>
                  <a:schemeClr val="bg1"/>
                </a:solidFill>
              </a:rPr>
              <a:t> of the </a:t>
            </a:r>
            <a:r>
              <a:rPr lang="en-US" altLang="zh-CN" sz="3600" dirty="0" err="1">
                <a:solidFill>
                  <a:schemeClr val="bg1"/>
                </a:solidFill>
              </a:rPr>
              <a:t>Pali</a:t>
            </a:r>
            <a:r>
              <a:rPr lang="en-US" altLang="zh-CN" sz="3600" dirty="0">
                <a:solidFill>
                  <a:schemeClr val="bg1"/>
                </a:solidFill>
              </a:rPr>
              <a:t> Canon (Sutra-</a:t>
            </a:r>
            <a:r>
              <a:rPr lang="en-US" altLang="zh-CN" sz="3600" dirty="0" err="1">
                <a:solidFill>
                  <a:schemeClr val="bg1"/>
                </a:solidFill>
              </a:rPr>
              <a:t>pitaka</a:t>
            </a:r>
            <a:r>
              <a:rPr lang="en-US" altLang="zh-CN" sz="3600" dirty="0">
                <a:solidFill>
                  <a:schemeClr val="bg1"/>
                </a:solidFill>
              </a:rPr>
              <a:t> in Sanskrit) is the collection of the historical Buddha's sermons that was memorized and chanted in the </a:t>
            </a:r>
            <a:r>
              <a:rPr lang="en-US" altLang="zh-CN" sz="3600" dirty="0" err="1">
                <a:solidFill>
                  <a:schemeClr val="bg1"/>
                </a:solidFill>
              </a:rPr>
              <a:t>Pali</a:t>
            </a:r>
            <a:r>
              <a:rPr lang="en-US" altLang="zh-CN" sz="3600" dirty="0">
                <a:solidFill>
                  <a:schemeClr val="bg1"/>
                </a:solidFill>
              </a:rPr>
              <a:t> language and finally written down in the 1st century BCE</a:t>
            </a:r>
            <a:r>
              <a:rPr lang="en-US" altLang="zh-CN" sz="3600" dirty="0" smtClean="0">
                <a:solidFill>
                  <a:schemeClr val="bg1"/>
                </a:solidFill>
              </a:rPr>
              <a:t>.</a:t>
            </a:r>
            <a:endParaRPr lang="en-US" altLang="zh-CN" sz="3600" dirty="0">
              <a:solidFill>
                <a:schemeClr val="bg1"/>
              </a:solidFill>
            </a:endParaRPr>
          </a:p>
        </p:txBody>
      </p:sp>
    </p:spTree>
    <p:extLst>
      <p:ext uri="{BB962C8B-B14F-4D97-AF65-F5344CB8AC3E}">
        <p14:creationId xmlns:p14="http://schemas.microsoft.com/office/powerpoint/2010/main" val="2059484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18209" y="908500"/>
            <a:ext cx="11139672" cy="490522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But while that was going on, elsewhere in Asia the sermons were being memorized and chanted in other languages, including Sanskrit. There probably were several Sanskrit chanting lineages, in fact. The Agamas are what we have of those, mostly pieced together from early Chinese translations</a:t>
            </a:r>
            <a:r>
              <a:rPr lang="en-US" altLang="zh-CN" sz="3600" dirty="0" smtClean="0">
                <a:solidFill>
                  <a:schemeClr val="bg1"/>
                </a:solidFill>
              </a:rPr>
              <a:t>.</a:t>
            </a:r>
            <a:endParaRPr lang="en-US" altLang="zh-CN" sz="3600" dirty="0">
              <a:solidFill>
                <a:schemeClr val="bg1"/>
              </a:solidFill>
            </a:endParaRPr>
          </a:p>
        </p:txBody>
      </p:sp>
    </p:spTree>
    <p:extLst>
      <p:ext uri="{BB962C8B-B14F-4D97-AF65-F5344CB8AC3E}">
        <p14:creationId xmlns:p14="http://schemas.microsoft.com/office/powerpoint/2010/main" val="41216521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74297" y="1244764"/>
            <a:ext cx="11139672" cy="3945284"/>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Corresponding sermons from the Agamas and </a:t>
            </a:r>
            <a:r>
              <a:rPr lang="en-US" altLang="zh-CN" sz="3600" dirty="0" err="1">
                <a:solidFill>
                  <a:schemeClr val="bg1"/>
                </a:solidFill>
              </a:rPr>
              <a:t>Pali</a:t>
            </a:r>
            <a:r>
              <a:rPr lang="en-US" altLang="zh-CN" sz="3600" dirty="0">
                <a:solidFill>
                  <a:schemeClr val="bg1"/>
                </a:solidFill>
              </a:rPr>
              <a:t> Canon are often similar but never identical. Exactly which version is older or more accurate is a matter of opinion, although the </a:t>
            </a:r>
            <a:r>
              <a:rPr lang="en-US" altLang="zh-CN" sz="3600" dirty="0" err="1">
                <a:solidFill>
                  <a:schemeClr val="bg1"/>
                </a:solidFill>
              </a:rPr>
              <a:t>Pali</a:t>
            </a:r>
            <a:r>
              <a:rPr lang="en-US" altLang="zh-CN" sz="3600" dirty="0">
                <a:solidFill>
                  <a:schemeClr val="bg1"/>
                </a:solidFill>
              </a:rPr>
              <a:t> versions are far better known.</a:t>
            </a:r>
          </a:p>
        </p:txBody>
      </p:sp>
    </p:spTree>
    <p:extLst>
      <p:ext uri="{BB962C8B-B14F-4D97-AF65-F5344CB8AC3E}">
        <p14:creationId xmlns:p14="http://schemas.microsoft.com/office/powerpoint/2010/main" val="17807227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159316" y="-95335"/>
            <a:ext cx="11839018" cy="731541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 </a:t>
            </a:r>
            <a:r>
              <a:rPr lang="en-US" altLang="zh-CN" sz="3600" b="1" u="sng" dirty="0">
                <a:solidFill>
                  <a:schemeClr val="bg1"/>
                </a:solidFill>
              </a:rPr>
              <a:t>The </a:t>
            </a:r>
            <a:r>
              <a:rPr lang="en-US" altLang="zh-CN" sz="3600" b="1" u="sng" dirty="0" err="1">
                <a:solidFill>
                  <a:schemeClr val="bg1"/>
                </a:solidFill>
              </a:rPr>
              <a:t>Dharmaguptaka</a:t>
            </a:r>
            <a:r>
              <a:rPr lang="en-US" altLang="zh-CN" sz="3600" b="1" u="sng" dirty="0">
                <a:solidFill>
                  <a:schemeClr val="bg1"/>
                </a:solidFill>
              </a:rPr>
              <a:t> </a:t>
            </a:r>
            <a:r>
              <a:rPr lang="en-US" altLang="zh-CN" sz="3600" b="1" u="sng" dirty="0" err="1">
                <a:solidFill>
                  <a:schemeClr val="bg1"/>
                </a:solidFill>
              </a:rPr>
              <a:t>Vinaya</a:t>
            </a:r>
            <a:endParaRPr lang="en-US" altLang="zh-CN" sz="3600" b="1" u="sng" dirty="0">
              <a:solidFill>
                <a:schemeClr val="bg1"/>
              </a:solidFill>
            </a:endParaRPr>
          </a:p>
          <a:p>
            <a:pPr marL="508500">
              <a:lnSpc>
                <a:spcPct val="120000"/>
              </a:lnSpc>
            </a:pPr>
            <a:endParaRPr lang="en-US" altLang="zh-CN" dirty="0">
              <a:solidFill>
                <a:schemeClr val="bg1"/>
              </a:solidFill>
            </a:endParaRPr>
          </a:p>
          <a:p>
            <a:pPr marL="508500">
              <a:lnSpc>
                <a:spcPct val="120000"/>
              </a:lnSpc>
            </a:pPr>
            <a:r>
              <a:rPr lang="en-US" altLang="zh-CN" sz="3600" dirty="0" smtClean="0">
                <a:solidFill>
                  <a:schemeClr val="bg1"/>
                </a:solidFill>
              </a:rPr>
              <a:t>The </a:t>
            </a:r>
            <a:r>
              <a:rPr lang="en-US" altLang="zh-CN" sz="3600" dirty="0" err="1">
                <a:solidFill>
                  <a:schemeClr val="bg1"/>
                </a:solidFill>
              </a:rPr>
              <a:t>Vinaya-pitaka</a:t>
            </a:r>
            <a:r>
              <a:rPr lang="en-US" altLang="zh-CN" sz="3600" dirty="0">
                <a:solidFill>
                  <a:schemeClr val="bg1"/>
                </a:solidFill>
              </a:rPr>
              <a:t> contains the rules for the monastic orders established by the historical Buddha, and like the Sutra-</a:t>
            </a:r>
            <a:r>
              <a:rPr lang="en-US" altLang="zh-CN" sz="3600" dirty="0" err="1">
                <a:solidFill>
                  <a:schemeClr val="bg1"/>
                </a:solidFill>
              </a:rPr>
              <a:t>pitaka</a:t>
            </a:r>
            <a:r>
              <a:rPr lang="en-US" altLang="zh-CN" sz="3600" dirty="0">
                <a:solidFill>
                  <a:schemeClr val="bg1"/>
                </a:solidFill>
              </a:rPr>
              <a:t> it was memorized and chanted. Today there are several existing versions of the </a:t>
            </a:r>
            <a:r>
              <a:rPr lang="en-US" altLang="zh-CN" sz="3600" dirty="0" err="1">
                <a:solidFill>
                  <a:schemeClr val="bg1"/>
                </a:solidFill>
              </a:rPr>
              <a:t>Vinaya</a:t>
            </a:r>
            <a:r>
              <a:rPr lang="en-US" altLang="zh-CN" sz="3600" dirty="0">
                <a:solidFill>
                  <a:schemeClr val="bg1"/>
                </a:solidFill>
              </a:rPr>
              <a:t>. One is the </a:t>
            </a:r>
            <a:r>
              <a:rPr lang="en-US" altLang="zh-CN" sz="3600" dirty="0" err="1">
                <a:solidFill>
                  <a:schemeClr val="bg1"/>
                </a:solidFill>
              </a:rPr>
              <a:t>Pali</a:t>
            </a:r>
            <a:r>
              <a:rPr lang="en-US" altLang="zh-CN" sz="3600" dirty="0">
                <a:solidFill>
                  <a:schemeClr val="bg1"/>
                </a:solidFill>
              </a:rPr>
              <a:t> </a:t>
            </a:r>
            <a:r>
              <a:rPr lang="en-US" altLang="zh-CN" sz="3600" dirty="0" err="1">
                <a:solidFill>
                  <a:schemeClr val="bg1"/>
                </a:solidFill>
              </a:rPr>
              <a:t>Vinaya</a:t>
            </a:r>
            <a:r>
              <a:rPr lang="en-US" altLang="zh-CN" sz="3600" dirty="0">
                <a:solidFill>
                  <a:schemeClr val="bg1"/>
                </a:solidFill>
              </a:rPr>
              <a:t>, followed in Theravada Buddhism. Two others are called the </a:t>
            </a:r>
            <a:r>
              <a:rPr lang="en-US" altLang="zh-CN" sz="3600" dirty="0" err="1">
                <a:solidFill>
                  <a:schemeClr val="bg1"/>
                </a:solidFill>
              </a:rPr>
              <a:t>Mulasarvastivada</a:t>
            </a:r>
            <a:r>
              <a:rPr lang="en-US" altLang="zh-CN" sz="3600" dirty="0">
                <a:solidFill>
                  <a:schemeClr val="bg1"/>
                </a:solidFill>
              </a:rPr>
              <a:t> </a:t>
            </a:r>
            <a:r>
              <a:rPr lang="en-US" altLang="zh-CN" sz="3600" dirty="0" err="1">
                <a:solidFill>
                  <a:schemeClr val="bg1"/>
                </a:solidFill>
              </a:rPr>
              <a:t>Vinaya</a:t>
            </a:r>
            <a:r>
              <a:rPr lang="en-US" altLang="zh-CN" sz="3600" dirty="0">
                <a:solidFill>
                  <a:schemeClr val="bg1"/>
                </a:solidFill>
              </a:rPr>
              <a:t> and the </a:t>
            </a:r>
            <a:r>
              <a:rPr lang="en-US" altLang="zh-CN" sz="3600" dirty="0" err="1">
                <a:solidFill>
                  <a:schemeClr val="bg1"/>
                </a:solidFill>
              </a:rPr>
              <a:t>Dharmaguptaka</a:t>
            </a:r>
            <a:r>
              <a:rPr lang="en-US" altLang="zh-CN" sz="3600" dirty="0">
                <a:solidFill>
                  <a:schemeClr val="bg1"/>
                </a:solidFill>
              </a:rPr>
              <a:t> </a:t>
            </a:r>
            <a:r>
              <a:rPr lang="en-US" altLang="zh-CN" sz="3600" dirty="0" err="1">
                <a:solidFill>
                  <a:schemeClr val="bg1"/>
                </a:solidFill>
              </a:rPr>
              <a:t>Vinaya</a:t>
            </a:r>
            <a:r>
              <a:rPr lang="en-US" altLang="zh-CN" sz="3600" dirty="0">
                <a:solidFill>
                  <a:schemeClr val="bg1"/>
                </a:solidFill>
              </a:rPr>
              <a:t>, after the early schools of Buddhism in which they were preserved</a:t>
            </a:r>
            <a:r>
              <a:rPr lang="en-US" altLang="zh-CN" sz="3600" dirty="0" smtClean="0">
                <a:solidFill>
                  <a:schemeClr val="bg1"/>
                </a:solidFill>
              </a:rPr>
              <a:t>.</a:t>
            </a:r>
            <a:endParaRPr lang="en-US" altLang="zh-CN" sz="3600" dirty="0">
              <a:solidFill>
                <a:schemeClr val="bg1"/>
              </a:solidFill>
            </a:endParaRPr>
          </a:p>
        </p:txBody>
      </p:sp>
    </p:spTree>
    <p:extLst>
      <p:ext uri="{BB962C8B-B14F-4D97-AF65-F5344CB8AC3E}">
        <p14:creationId xmlns:p14="http://schemas.microsoft.com/office/powerpoint/2010/main" val="22318630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362883" y="244127"/>
            <a:ext cx="11139672" cy="592346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endParaRPr lang="en-US" altLang="zh-CN" sz="3600" dirty="0">
              <a:solidFill>
                <a:schemeClr val="bg1"/>
              </a:solidFill>
            </a:endParaRPr>
          </a:p>
          <a:p>
            <a:pPr marL="508500">
              <a:lnSpc>
                <a:spcPct val="120000"/>
              </a:lnSpc>
            </a:pPr>
            <a:r>
              <a:rPr lang="en-US" altLang="zh-CN" sz="3600" dirty="0">
                <a:solidFill>
                  <a:schemeClr val="bg1"/>
                </a:solidFill>
              </a:rPr>
              <a:t>Tibetan Buddhism generally follows the </a:t>
            </a:r>
            <a:r>
              <a:rPr lang="en-US" altLang="zh-CN" sz="3600" dirty="0" err="1">
                <a:solidFill>
                  <a:schemeClr val="bg1"/>
                </a:solidFill>
              </a:rPr>
              <a:t>Mulasarvastivada</a:t>
            </a:r>
            <a:r>
              <a:rPr lang="en-US" altLang="zh-CN" sz="3600" dirty="0">
                <a:solidFill>
                  <a:schemeClr val="bg1"/>
                </a:solidFill>
              </a:rPr>
              <a:t> and the rest of Mahayana generally follows the </a:t>
            </a:r>
            <a:r>
              <a:rPr lang="en-US" altLang="zh-CN" sz="3600" dirty="0" err="1">
                <a:solidFill>
                  <a:schemeClr val="bg1"/>
                </a:solidFill>
              </a:rPr>
              <a:t>Dharmaguptaka</a:t>
            </a:r>
            <a:r>
              <a:rPr lang="en-US" altLang="zh-CN" sz="3600" dirty="0">
                <a:solidFill>
                  <a:schemeClr val="bg1"/>
                </a:solidFill>
              </a:rPr>
              <a:t>. There may be exceptions, however, and sometimes the </a:t>
            </a:r>
            <a:r>
              <a:rPr lang="en-US" altLang="zh-CN" sz="3600" dirty="0" err="1">
                <a:solidFill>
                  <a:schemeClr val="bg1"/>
                </a:solidFill>
              </a:rPr>
              <a:t>Mulasarvastivada</a:t>
            </a:r>
            <a:r>
              <a:rPr lang="en-US" altLang="zh-CN" sz="3600" dirty="0">
                <a:solidFill>
                  <a:schemeClr val="bg1"/>
                </a:solidFill>
              </a:rPr>
              <a:t> </a:t>
            </a:r>
            <a:r>
              <a:rPr lang="en-US" altLang="zh-CN" sz="3600" dirty="0" err="1">
                <a:solidFill>
                  <a:schemeClr val="bg1"/>
                </a:solidFill>
              </a:rPr>
              <a:t>Vinaya</a:t>
            </a:r>
            <a:r>
              <a:rPr lang="en-US" altLang="zh-CN" sz="3600" dirty="0">
                <a:solidFill>
                  <a:schemeClr val="bg1"/>
                </a:solidFill>
              </a:rPr>
              <a:t> is considered part of the Chinese Canon also. Although the </a:t>
            </a:r>
            <a:r>
              <a:rPr lang="en-US" altLang="zh-CN" sz="3600" dirty="0" err="1">
                <a:solidFill>
                  <a:schemeClr val="bg1"/>
                </a:solidFill>
              </a:rPr>
              <a:t>Dharmaguptaka</a:t>
            </a:r>
            <a:r>
              <a:rPr lang="en-US" altLang="zh-CN" sz="3600" dirty="0">
                <a:solidFill>
                  <a:schemeClr val="bg1"/>
                </a:solidFill>
              </a:rPr>
              <a:t> has slightly fewer rules, overall the differences between the two Mahayana </a:t>
            </a:r>
            <a:r>
              <a:rPr lang="en-US" altLang="zh-CN" sz="3600" dirty="0" err="1">
                <a:solidFill>
                  <a:schemeClr val="bg1"/>
                </a:solidFill>
              </a:rPr>
              <a:t>Vinayas</a:t>
            </a:r>
            <a:r>
              <a:rPr lang="en-US" altLang="zh-CN" sz="3600" dirty="0">
                <a:solidFill>
                  <a:schemeClr val="bg1"/>
                </a:solidFill>
              </a:rPr>
              <a:t> are not radically significant.</a:t>
            </a:r>
          </a:p>
        </p:txBody>
      </p:sp>
    </p:spTree>
    <p:extLst>
      <p:ext uri="{BB962C8B-B14F-4D97-AF65-F5344CB8AC3E}">
        <p14:creationId xmlns:p14="http://schemas.microsoft.com/office/powerpoint/2010/main" val="40211429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332200" y="741218"/>
            <a:ext cx="11139672" cy="523701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 </a:t>
            </a:r>
            <a:r>
              <a:rPr lang="en-US" altLang="zh-CN" sz="3600" b="1" u="sng" dirty="0">
                <a:solidFill>
                  <a:schemeClr val="bg1"/>
                </a:solidFill>
              </a:rPr>
              <a:t>The </a:t>
            </a:r>
            <a:r>
              <a:rPr lang="en-US" altLang="zh-CN" sz="3600" b="1" u="sng" dirty="0" err="1">
                <a:solidFill>
                  <a:schemeClr val="bg1"/>
                </a:solidFill>
              </a:rPr>
              <a:t>Sarvastivada</a:t>
            </a:r>
            <a:r>
              <a:rPr lang="en-US" altLang="zh-CN" sz="3600" b="1" u="sng" dirty="0">
                <a:solidFill>
                  <a:schemeClr val="bg1"/>
                </a:solidFill>
              </a:rPr>
              <a:t> </a:t>
            </a:r>
            <a:r>
              <a:rPr lang="en-US" altLang="zh-CN" sz="3600" b="1" u="sng" dirty="0" err="1">
                <a:solidFill>
                  <a:schemeClr val="bg1"/>
                </a:solidFill>
              </a:rPr>
              <a:t>Abhidharma</a:t>
            </a:r>
            <a:endParaRPr lang="en-US" altLang="zh-CN" sz="3600" b="1" u="sng" dirty="0">
              <a:solidFill>
                <a:schemeClr val="bg1"/>
              </a:solidFill>
            </a:endParaRPr>
          </a:p>
          <a:p>
            <a:pPr marL="508500">
              <a:lnSpc>
                <a:spcPct val="120000"/>
              </a:lnSpc>
            </a:pPr>
            <a:endParaRPr lang="en-US" altLang="zh-CN" dirty="0">
              <a:solidFill>
                <a:schemeClr val="bg1"/>
              </a:solidFill>
            </a:endParaRPr>
          </a:p>
          <a:p>
            <a:pPr marL="508500">
              <a:lnSpc>
                <a:spcPct val="120000"/>
              </a:lnSpc>
            </a:pPr>
            <a:r>
              <a:rPr lang="en-US" altLang="zh-CN" sz="3600" dirty="0">
                <a:solidFill>
                  <a:schemeClr val="bg1"/>
                </a:solidFill>
              </a:rPr>
              <a:t>The </a:t>
            </a:r>
            <a:r>
              <a:rPr lang="en-US" altLang="zh-CN" sz="3600" dirty="0" err="1">
                <a:solidFill>
                  <a:schemeClr val="bg1"/>
                </a:solidFill>
              </a:rPr>
              <a:t>Abhidharma</a:t>
            </a:r>
            <a:r>
              <a:rPr lang="en-US" altLang="zh-CN" sz="3600" dirty="0">
                <a:solidFill>
                  <a:schemeClr val="bg1"/>
                </a:solidFill>
              </a:rPr>
              <a:t> is a large collection of texts that analyze the Buddha's teachings. Although attributed to the Buddha, actual composition probably began a couple of centuries after his </a:t>
            </a:r>
            <a:r>
              <a:rPr lang="en-US" altLang="zh-CN" sz="3600" dirty="0" err="1">
                <a:solidFill>
                  <a:schemeClr val="bg1"/>
                </a:solidFill>
              </a:rPr>
              <a:t>Parinirvana</a:t>
            </a:r>
            <a:r>
              <a:rPr lang="en-US" altLang="zh-CN" sz="3600" dirty="0">
                <a:solidFill>
                  <a:schemeClr val="bg1"/>
                </a:solidFill>
              </a:rPr>
              <a:t>. Like the Sutra-</a:t>
            </a:r>
            <a:r>
              <a:rPr lang="en-US" altLang="zh-CN" sz="3600" dirty="0" err="1">
                <a:solidFill>
                  <a:schemeClr val="bg1"/>
                </a:solidFill>
              </a:rPr>
              <a:t>pitaka</a:t>
            </a:r>
            <a:r>
              <a:rPr lang="en-US" altLang="zh-CN" sz="3600" dirty="0">
                <a:solidFill>
                  <a:schemeClr val="bg1"/>
                </a:solidFill>
              </a:rPr>
              <a:t> and the </a:t>
            </a:r>
            <a:r>
              <a:rPr lang="en-US" altLang="zh-CN" sz="3600" dirty="0" err="1">
                <a:solidFill>
                  <a:schemeClr val="bg1"/>
                </a:solidFill>
              </a:rPr>
              <a:t>Vinaya-pitaka</a:t>
            </a:r>
            <a:r>
              <a:rPr lang="en-US" altLang="zh-CN" sz="3600" dirty="0">
                <a:solidFill>
                  <a:schemeClr val="bg1"/>
                </a:solidFill>
              </a:rPr>
              <a:t>, the </a:t>
            </a:r>
            <a:r>
              <a:rPr lang="en-US" altLang="zh-CN" sz="3600" dirty="0" err="1">
                <a:solidFill>
                  <a:schemeClr val="bg1"/>
                </a:solidFill>
              </a:rPr>
              <a:t>Abhidharma</a:t>
            </a:r>
            <a:r>
              <a:rPr lang="en-US" altLang="zh-CN" sz="3600" dirty="0">
                <a:solidFill>
                  <a:schemeClr val="bg1"/>
                </a:solidFill>
              </a:rPr>
              <a:t> texts were preserved in separate traditions, and at one time there probably were many different versions.</a:t>
            </a:r>
          </a:p>
        </p:txBody>
      </p:sp>
    </p:spTree>
    <p:extLst>
      <p:ext uri="{BB962C8B-B14F-4D97-AF65-F5344CB8AC3E}">
        <p14:creationId xmlns:p14="http://schemas.microsoft.com/office/powerpoint/2010/main" val="34450264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332200" y="741217"/>
            <a:ext cx="11139672" cy="567343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There are two surviving complete </a:t>
            </a:r>
            <a:r>
              <a:rPr lang="en-US" altLang="zh-CN" sz="3600" dirty="0" err="1">
                <a:solidFill>
                  <a:schemeClr val="bg1"/>
                </a:solidFill>
              </a:rPr>
              <a:t>Abhidharmas</a:t>
            </a:r>
            <a:r>
              <a:rPr lang="en-US" altLang="zh-CN" sz="3600" dirty="0">
                <a:solidFill>
                  <a:schemeClr val="bg1"/>
                </a:solidFill>
              </a:rPr>
              <a:t>, which are the </a:t>
            </a:r>
            <a:r>
              <a:rPr lang="en-US" altLang="zh-CN" sz="3600" dirty="0" err="1">
                <a:solidFill>
                  <a:schemeClr val="bg1"/>
                </a:solidFill>
              </a:rPr>
              <a:t>Pali</a:t>
            </a:r>
            <a:r>
              <a:rPr lang="en-US" altLang="zh-CN" sz="3600" dirty="0">
                <a:solidFill>
                  <a:schemeClr val="bg1"/>
                </a:solidFill>
              </a:rPr>
              <a:t> </a:t>
            </a:r>
            <a:r>
              <a:rPr lang="en-US" altLang="zh-CN" sz="3600" dirty="0" err="1">
                <a:solidFill>
                  <a:schemeClr val="bg1"/>
                </a:solidFill>
              </a:rPr>
              <a:t>Abhidhamma</a:t>
            </a:r>
            <a:r>
              <a:rPr lang="en-US" altLang="zh-CN" sz="3600" dirty="0">
                <a:solidFill>
                  <a:schemeClr val="bg1"/>
                </a:solidFill>
              </a:rPr>
              <a:t>, associated with Theravada Buddhism, and the </a:t>
            </a:r>
            <a:r>
              <a:rPr lang="en-US" altLang="zh-CN" sz="3600" dirty="0" err="1">
                <a:solidFill>
                  <a:schemeClr val="bg1"/>
                </a:solidFill>
              </a:rPr>
              <a:t>Sarvastivada</a:t>
            </a:r>
            <a:r>
              <a:rPr lang="en-US" altLang="zh-CN" sz="3600" dirty="0">
                <a:solidFill>
                  <a:schemeClr val="bg1"/>
                </a:solidFill>
              </a:rPr>
              <a:t> </a:t>
            </a:r>
            <a:r>
              <a:rPr lang="en-US" altLang="zh-CN" sz="3600" dirty="0" err="1">
                <a:solidFill>
                  <a:schemeClr val="bg1"/>
                </a:solidFill>
              </a:rPr>
              <a:t>Abhidharma</a:t>
            </a:r>
            <a:r>
              <a:rPr lang="en-US" altLang="zh-CN" sz="3600" dirty="0">
                <a:solidFill>
                  <a:schemeClr val="bg1"/>
                </a:solidFill>
              </a:rPr>
              <a:t>, which is associated with Mahayana Buddhism. Fragments of other </a:t>
            </a:r>
            <a:r>
              <a:rPr lang="en-US" altLang="zh-CN" sz="3600" dirty="0" err="1">
                <a:solidFill>
                  <a:schemeClr val="bg1"/>
                </a:solidFill>
              </a:rPr>
              <a:t>Abhidharmas</a:t>
            </a:r>
            <a:r>
              <a:rPr lang="en-US" altLang="zh-CN" sz="3600" dirty="0">
                <a:solidFill>
                  <a:schemeClr val="bg1"/>
                </a:solidFill>
              </a:rPr>
              <a:t> also are preserved in the Chinese Canon.</a:t>
            </a:r>
          </a:p>
        </p:txBody>
      </p:sp>
    </p:spTree>
    <p:extLst>
      <p:ext uri="{BB962C8B-B14F-4D97-AF65-F5344CB8AC3E}">
        <p14:creationId xmlns:p14="http://schemas.microsoft.com/office/powerpoint/2010/main" val="2700915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332200" y="498765"/>
            <a:ext cx="11139672" cy="591589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Strictly speaking, the </a:t>
            </a:r>
            <a:r>
              <a:rPr lang="en-US" altLang="zh-CN" sz="3600" dirty="0" err="1">
                <a:solidFill>
                  <a:schemeClr val="bg1"/>
                </a:solidFill>
              </a:rPr>
              <a:t>Sarvastivada</a:t>
            </a:r>
            <a:r>
              <a:rPr lang="en-US" altLang="zh-CN" sz="3600" dirty="0">
                <a:solidFill>
                  <a:schemeClr val="bg1"/>
                </a:solidFill>
              </a:rPr>
              <a:t> </a:t>
            </a:r>
            <a:r>
              <a:rPr lang="en-US" altLang="zh-CN" sz="3600" dirty="0" err="1">
                <a:solidFill>
                  <a:schemeClr val="bg1"/>
                </a:solidFill>
              </a:rPr>
              <a:t>Abhidharma</a:t>
            </a:r>
            <a:r>
              <a:rPr lang="en-US" altLang="zh-CN" sz="3600" dirty="0">
                <a:solidFill>
                  <a:schemeClr val="bg1"/>
                </a:solidFill>
              </a:rPr>
              <a:t> is not precisely a Mahayana text. The </a:t>
            </a:r>
            <a:r>
              <a:rPr lang="en-US" altLang="zh-CN" sz="3600" dirty="0" err="1">
                <a:solidFill>
                  <a:schemeClr val="bg1"/>
                </a:solidFill>
              </a:rPr>
              <a:t>Sarvastivadins</a:t>
            </a:r>
            <a:r>
              <a:rPr lang="en-US" altLang="zh-CN" sz="3600" dirty="0">
                <a:solidFill>
                  <a:schemeClr val="bg1"/>
                </a:solidFill>
              </a:rPr>
              <a:t>, who preserved this version, were an early school of Buddhism more closely aligned with Theravada than with Mahayana Buddhism. However, in some ways, it represents a transitory point in Buddhist history in which Mahayana was taking shape.</a:t>
            </a:r>
          </a:p>
        </p:txBody>
      </p:sp>
    </p:spTree>
    <p:extLst>
      <p:ext uri="{BB962C8B-B14F-4D97-AF65-F5344CB8AC3E}">
        <p14:creationId xmlns:p14="http://schemas.microsoft.com/office/powerpoint/2010/main" val="14176941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332200" y="498765"/>
            <a:ext cx="11139672" cy="591589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The two versions are considerably different. Both </a:t>
            </a:r>
            <a:r>
              <a:rPr lang="en-US" altLang="zh-CN" sz="3600" dirty="0" err="1">
                <a:solidFill>
                  <a:schemeClr val="bg1"/>
                </a:solidFill>
              </a:rPr>
              <a:t>Abhidharmas</a:t>
            </a:r>
            <a:r>
              <a:rPr lang="en-US" altLang="zh-CN" sz="3600" dirty="0">
                <a:solidFill>
                  <a:schemeClr val="bg1"/>
                </a:solidFill>
              </a:rPr>
              <a:t> discuss the natural processes that connect mental and physical phenomena. Both works analyze phenomena by breaking them down into momentary events that cease to exist as soon as they occur. Beyond that, however, the two texts presents different understandings of the nature of time and matter.</a:t>
            </a:r>
          </a:p>
        </p:txBody>
      </p:sp>
    </p:spTree>
    <p:extLst>
      <p:ext uri="{BB962C8B-B14F-4D97-AF65-F5344CB8AC3E}">
        <p14:creationId xmlns:p14="http://schemas.microsoft.com/office/powerpoint/2010/main" val="3246377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56376" y="894915"/>
            <a:ext cx="11139672" cy="533480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 </a:t>
            </a:r>
            <a:r>
              <a:rPr lang="en-US" altLang="zh-CN" sz="3600" b="1" u="sng" dirty="0">
                <a:solidFill>
                  <a:schemeClr val="bg1"/>
                </a:solidFill>
              </a:rPr>
              <a:t>Commentaries and Other Texts</a:t>
            </a:r>
          </a:p>
          <a:p>
            <a:pPr marL="508500">
              <a:lnSpc>
                <a:spcPct val="120000"/>
              </a:lnSpc>
            </a:pPr>
            <a:endParaRPr lang="en-US" altLang="zh-CN" sz="2000" dirty="0">
              <a:solidFill>
                <a:schemeClr val="bg1"/>
              </a:solidFill>
            </a:endParaRPr>
          </a:p>
          <a:p>
            <a:pPr marL="508500">
              <a:lnSpc>
                <a:spcPct val="120000"/>
              </a:lnSpc>
            </a:pPr>
            <a:r>
              <a:rPr lang="en-US" altLang="zh-CN" sz="3600" dirty="0">
                <a:solidFill>
                  <a:schemeClr val="bg1"/>
                </a:solidFill>
              </a:rPr>
              <a:t>There are vast numbers of commentaries and treatises written by Mahayana scholars and sages over the centuries that also are included in the Chinese Canon. Some of these are called "</a:t>
            </a:r>
            <a:r>
              <a:rPr lang="en-US" altLang="zh-CN" sz="3600" dirty="0" err="1">
                <a:solidFill>
                  <a:schemeClr val="bg1"/>
                </a:solidFill>
              </a:rPr>
              <a:t>sastras</a:t>
            </a:r>
            <a:r>
              <a:rPr lang="en-US" altLang="zh-CN" sz="3600" dirty="0">
                <a:solidFill>
                  <a:schemeClr val="bg1"/>
                </a:solidFill>
              </a:rPr>
              <a:t>" or "</a:t>
            </a:r>
            <a:r>
              <a:rPr lang="en-US" altLang="zh-CN" sz="3600" dirty="0" err="1">
                <a:solidFill>
                  <a:schemeClr val="bg1"/>
                </a:solidFill>
              </a:rPr>
              <a:t>shastras</a:t>
            </a:r>
            <a:r>
              <a:rPr lang="en-US" altLang="zh-CN" sz="3600" dirty="0">
                <a:solidFill>
                  <a:schemeClr val="bg1"/>
                </a:solidFill>
              </a:rPr>
              <a:t>," which in this context designates a commentary on a sutra</a:t>
            </a:r>
            <a:r>
              <a:rPr lang="en-US" altLang="zh-CN" sz="3600" dirty="0" smtClean="0">
                <a:solidFill>
                  <a:schemeClr val="bg1"/>
                </a:solidFill>
              </a:rPr>
              <a:t>.</a:t>
            </a:r>
            <a:endParaRPr lang="en-US" altLang="zh-CN" sz="3600" dirty="0">
              <a:solidFill>
                <a:schemeClr val="bg1"/>
              </a:solidFill>
            </a:endParaRPr>
          </a:p>
        </p:txBody>
      </p:sp>
    </p:spTree>
    <p:extLst>
      <p:ext uri="{BB962C8B-B14F-4D97-AF65-F5344CB8AC3E}">
        <p14:creationId xmlns:p14="http://schemas.microsoft.com/office/powerpoint/2010/main" val="39933041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26590" y="736385"/>
            <a:ext cx="11139672" cy="553957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600" dirty="0">
                <a:solidFill>
                  <a:schemeClr val="bg1"/>
                </a:solidFill>
              </a:rPr>
              <a:t>Other examples of commentaries would be texts such as </a:t>
            </a:r>
            <a:r>
              <a:rPr lang="en-US" altLang="zh-CN" sz="3600" dirty="0" err="1" smtClean="0">
                <a:solidFill>
                  <a:schemeClr val="bg1"/>
                </a:solidFill>
              </a:rPr>
              <a:t>Nagarjuna‘s</a:t>
            </a:r>
            <a:r>
              <a:rPr lang="en-US" altLang="zh-CN" sz="3600" dirty="0" smtClean="0">
                <a:solidFill>
                  <a:schemeClr val="bg1"/>
                </a:solidFill>
              </a:rPr>
              <a:t> </a:t>
            </a:r>
            <a:r>
              <a:rPr lang="en-US" altLang="zh-CN" sz="3600" dirty="0" err="1">
                <a:solidFill>
                  <a:schemeClr val="bg1"/>
                </a:solidFill>
              </a:rPr>
              <a:t>Mulamadhyamakakarika</a:t>
            </a:r>
            <a:r>
              <a:rPr lang="en-US" altLang="zh-CN" sz="3600" dirty="0">
                <a:solidFill>
                  <a:schemeClr val="bg1"/>
                </a:solidFill>
              </a:rPr>
              <a:t>, or </a:t>
            </a:r>
            <a:r>
              <a:rPr lang="en-US" altLang="zh-CN" sz="3600" dirty="0" smtClean="0">
                <a:solidFill>
                  <a:schemeClr val="bg1"/>
                </a:solidFill>
              </a:rPr>
              <a:t>“Fundamental </a:t>
            </a:r>
            <a:r>
              <a:rPr lang="en-US" altLang="zh-CN" sz="3600" dirty="0">
                <a:solidFill>
                  <a:schemeClr val="bg1"/>
                </a:solidFill>
              </a:rPr>
              <a:t>Verses of the Middle Way</a:t>
            </a:r>
            <a:r>
              <a:rPr lang="en-US" altLang="zh-CN" sz="3600" dirty="0" smtClean="0">
                <a:solidFill>
                  <a:schemeClr val="bg1"/>
                </a:solidFill>
              </a:rPr>
              <a:t>,” </a:t>
            </a:r>
            <a:r>
              <a:rPr lang="en-US" altLang="zh-CN" sz="3600" dirty="0">
                <a:solidFill>
                  <a:schemeClr val="bg1"/>
                </a:solidFill>
              </a:rPr>
              <a:t>which expounds Madhyamika philosophy. Another is </a:t>
            </a:r>
            <a:r>
              <a:rPr lang="en-US" altLang="zh-CN" sz="3600" dirty="0" err="1" smtClean="0">
                <a:solidFill>
                  <a:schemeClr val="bg1"/>
                </a:solidFill>
              </a:rPr>
              <a:t>Shantideva’s</a:t>
            </a:r>
            <a:r>
              <a:rPr lang="en-US" altLang="zh-CN" sz="3600" dirty="0" smtClean="0">
                <a:solidFill>
                  <a:schemeClr val="bg1"/>
                </a:solidFill>
              </a:rPr>
              <a:t> </a:t>
            </a:r>
            <a:r>
              <a:rPr lang="en-US" altLang="zh-CN" sz="3600" dirty="0" err="1" smtClean="0">
                <a:solidFill>
                  <a:schemeClr val="bg1"/>
                </a:solidFill>
              </a:rPr>
              <a:t>Bodhicaryavatara</a:t>
            </a:r>
            <a:r>
              <a:rPr lang="en-US" altLang="zh-CN" sz="3600" dirty="0" smtClean="0">
                <a:solidFill>
                  <a:schemeClr val="bg1"/>
                </a:solidFill>
              </a:rPr>
              <a:t>, </a:t>
            </a:r>
            <a:r>
              <a:rPr lang="en-US" altLang="zh-CN" sz="3600" dirty="0">
                <a:solidFill>
                  <a:schemeClr val="bg1"/>
                </a:solidFill>
              </a:rPr>
              <a:t>"Guide to the Bodhisattva's Way of Life." (</a:t>
            </a:r>
            <a:r>
              <a:rPr lang="zh-CN" altLang="en-US" sz="3600" dirty="0">
                <a:solidFill>
                  <a:schemeClr val="bg1"/>
                </a:solidFill>
              </a:rPr>
              <a:t>寂天論師</a:t>
            </a:r>
            <a:r>
              <a:rPr lang="en-US" altLang="zh-CN" sz="3600" dirty="0">
                <a:solidFill>
                  <a:schemeClr val="bg1"/>
                </a:solidFill>
              </a:rPr>
              <a:t>《</a:t>
            </a:r>
            <a:r>
              <a:rPr lang="zh-CN" altLang="en-US" sz="3600" dirty="0">
                <a:solidFill>
                  <a:schemeClr val="bg1"/>
                </a:solidFill>
              </a:rPr>
              <a:t>入菩薩行論</a:t>
            </a:r>
            <a:r>
              <a:rPr lang="en-US" altLang="zh-CN" sz="3600" dirty="0">
                <a:solidFill>
                  <a:schemeClr val="bg1"/>
                </a:solidFill>
              </a:rPr>
              <a:t>》)</a:t>
            </a:r>
            <a:r>
              <a:rPr lang="en-US" altLang="zh-CN" sz="3600" dirty="0" smtClean="0">
                <a:solidFill>
                  <a:schemeClr val="bg1"/>
                </a:solidFill>
              </a:rPr>
              <a:t>There </a:t>
            </a:r>
            <a:r>
              <a:rPr lang="en-US" altLang="zh-CN" sz="3600" dirty="0">
                <a:solidFill>
                  <a:schemeClr val="bg1"/>
                </a:solidFill>
              </a:rPr>
              <a:t>are many large collections of commentaries.</a:t>
            </a:r>
          </a:p>
        </p:txBody>
      </p:sp>
    </p:spTree>
    <p:extLst>
      <p:ext uri="{BB962C8B-B14F-4D97-AF65-F5344CB8AC3E}">
        <p14:creationId xmlns:p14="http://schemas.microsoft.com/office/powerpoint/2010/main" val="27872935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19692</TotalTime>
  <Words>5099</Words>
  <Application>Microsoft Office PowerPoint</Application>
  <PresentationFormat>寬螢幕</PresentationFormat>
  <Paragraphs>135</Paragraphs>
  <Slides>84</Slides>
  <Notes>2</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84</vt:i4>
      </vt:variant>
    </vt:vector>
  </HeadingPairs>
  <TitlesOfParts>
    <vt:vector size="92" baseType="lpstr">
      <vt:lpstr>Mangal</vt:lpstr>
      <vt:lpstr>宋体</vt:lpstr>
      <vt:lpstr>新細明體</vt:lpstr>
      <vt:lpstr>Arial</vt:lpstr>
      <vt:lpstr>Calibri</vt:lpstr>
      <vt:lpstr>Calibri Light</vt:lpstr>
      <vt:lpstr>Wingdings</vt:lpstr>
      <vt:lpstr>Office 佈景主題</vt:lpstr>
      <vt:lpstr>The Rise of Mahayana Buddhism;  Nature of the Mahayana and  Its Attitude to Earlier Schools;  the Mahayana Canon.</vt:lpstr>
      <vt:lpstr>Mahāyāna (大乘; 摩訶衍)</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804</cp:revision>
  <dcterms:created xsi:type="dcterms:W3CDTF">2020-01-01T14:34:00Z</dcterms:created>
  <dcterms:modified xsi:type="dcterms:W3CDTF">2020-03-10T12:44:08Z</dcterms:modified>
</cp:coreProperties>
</file>