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1"/>
  </p:notesMasterIdLst>
  <p:sldIdLst>
    <p:sldId id="256" r:id="rId2"/>
    <p:sldId id="265" r:id="rId3"/>
    <p:sldId id="257"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p:cViewPr varScale="1">
        <p:scale>
          <a:sx n="81" d="100"/>
          <a:sy n="81" d="100"/>
        </p:scale>
        <p:origin x="1277"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4F3119-AB81-4D32-8AFD-1430D31507B1}" type="datetimeFigureOut">
              <a:rPr lang="en-IN" smtClean="0"/>
              <a:t>18-06-2020</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0911E82-F778-4D35-81AD-439C57B256D2}" type="slidenum">
              <a:rPr lang="en-IN" smtClean="0"/>
              <a:t>‹#›</a:t>
            </a:fld>
            <a:endParaRPr lang="en-IN"/>
          </a:p>
        </p:txBody>
      </p:sp>
    </p:spTree>
    <p:extLst>
      <p:ext uri="{BB962C8B-B14F-4D97-AF65-F5344CB8AC3E}">
        <p14:creationId xmlns:p14="http://schemas.microsoft.com/office/powerpoint/2010/main" val="85519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fld id="{60911E82-F778-4D35-81AD-439C57B256D2}" type="slidenum">
              <a:rPr lang="en-IN" smtClean="0"/>
              <a:t>3</a:t>
            </a:fld>
            <a:endParaRPr lang="en-IN"/>
          </a:p>
        </p:txBody>
      </p:sp>
    </p:spTree>
    <p:extLst>
      <p:ext uri="{BB962C8B-B14F-4D97-AF65-F5344CB8AC3E}">
        <p14:creationId xmlns:p14="http://schemas.microsoft.com/office/powerpoint/2010/main" val="4268622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 </a:t>
            </a:r>
          </a:p>
          <a:p>
            <a:endParaRPr lang="en-IN" dirty="0"/>
          </a:p>
        </p:txBody>
      </p:sp>
      <p:sp>
        <p:nvSpPr>
          <p:cNvPr id="4" name="Slide Number Placeholder 3"/>
          <p:cNvSpPr>
            <a:spLocks noGrp="1"/>
          </p:cNvSpPr>
          <p:nvPr>
            <p:ph type="sldNum" sz="quarter" idx="10"/>
          </p:nvPr>
        </p:nvSpPr>
        <p:spPr/>
        <p:txBody>
          <a:bodyPr/>
          <a:lstStyle/>
          <a:p>
            <a:fld id="{60911E82-F778-4D35-81AD-439C57B256D2}" type="slidenum">
              <a:rPr lang="en-IN" smtClean="0"/>
              <a:t>4</a:t>
            </a:fld>
            <a:endParaRPr lang="en-IN"/>
          </a:p>
        </p:txBody>
      </p:sp>
    </p:spTree>
    <p:extLst>
      <p:ext uri="{BB962C8B-B14F-4D97-AF65-F5344CB8AC3E}">
        <p14:creationId xmlns:p14="http://schemas.microsoft.com/office/powerpoint/2010/main" val="3047560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fld id="{60911E82-F778-4D35-81AD-439C57B256D2}" type="slidenum">
              <a:rPr lang="en-IN" smtClean="0"/>
              <a:t>5</a:t>
            </a:fld>
            <a:endParaRPr lang="en-IN"/>
          </a:p>
        </p:txBody>
      </p:sp>
    </p:spTree>
    <p:extLst>
      <p:ext uri="{BB962C8B-B14F-4D97-AF65-F5344CB8AC3E}">
        <p14:creationId xmlns:p14="http://schemas.microsoft.com/office/powerpoint/2010/main" val="1051453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IN" dirty="0"/>
          </a:p>
          <a:p>
            <a:endParaRPr lang="en-IN" dirty="0"/>
          </a:p>
        </p:txBody>
      </p:sp>
      <p:sp>
        <p:nvSpPr>
          <p:cNvPr id="4" name="Slide Number Placeholder 3"/>
          <p:cNvSpPr>
            <a:spLocks noGrp="1"/>
          </p:cNvSpPr>
          <p:nvPr>
            <p:ph type="sldNum" sz="quarter" idx="10"/>
          </p:nvPr>
        </p:nvSpPr>
        <p:spPr/>
        <p:txBody>
          <a:bodyPr/>
          <a:lstStyle/>
          <a:p>
            <a:fld id="{60911E82-F778-4D35-81AD-439C57B256D2}" type="slidenum">
              <a:rPr lang="en-IN" smtClean="0"/>
              <a:t>6</a:t>
            </a:fld>
            <a:endParaRPr lang="en-IN"/>
          </a:p>
        </p:txBody>
      </p:sp>
    </p:spTree>
    <p:extLst>
      <p:ext uri="{BB962C8B-B14F-4D97-AF65-F5344CB8AC3E}">
        <p14:creationId xmlns:p14="http://schemas.microsoft.com/office/powerpoint/2010/main" val="3483767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6C7337B-6359-458E-BE61-F5598AD748CB}" type="datetimeFigureOut">
              <a:rPr lang="en-IN" smtClean="0"/>
              <a:t>18-06-2020</a:t>
            </a:fld>
            <a:endParaRPr lang="en-IN"/>
          </a:p>
        </p:txBody>
      </p:sp>
      <p:sp>
        <p:nvSpPr>
          <p:cNvPr id="19" name="Footer Placeholder 18"/>
          <p:cNvSpPr>
            <a:spLocks noGrp="1"/>
          </p:cNvSpPr>
          <p:nvPr>
            <p:ph type="ftr" sz="quarter" idx="11"/>
          </p:nvPr>
        </p:nvSpPr>
        <p:spPr/>
        <p:txBody>
          <a:bodyPr/>
          <a:lstStyle/>
          <a:p>
            <a:endParaRPr lang="en-IN"/>
          </a:p>
        </p:txBody>
      </p:sp>
      <p:sp>
        <p:nvSpPr>
          <p:cNvPr id="27" name="Slide Number Placeholder 26"/>
          <p:cNvSpPr>
            <a:spLocks noGrp="1"/>
          </p:cNvSpPr>
          <p:nvPr>
            <p:ph type="sldNum" sz="quarter" idx="12"/>
          </p:nvPr>
        </p:nvSpPr>
        <p:spPr/>
        <p:txBody>
          <a:bodyPr/>
          <a:lstStyle/>
          <a:p>
            <a:fld id="{7A7EE8C7-9764-4FD3-9E05-8D333AAAC5AB}"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C7337B-6359-458E-BE61-F5598AD748CB}" type="datetimeFigureOut">
              <a:rPr lang="en-IN" smtClean="0"/>
              <a:t>18-06-2020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6C7337B-6359-458E-BE61-F5598AD748CB}" type="datetimeFigureOut">
              <a:rPr lang="en-IN" smtClean="0"/>
              <a:t>18-06-2020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7EE8C7-9764-4FD3-9E05-8D333AAAC5AB}"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6C7337B-6359-458E-BE61-F5598AD748CB}" type="datetimeFigureOut">
              <a:rPr lang="en-IN" smtClean="0"/>
              <a:t>18-06-2020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6C7337B-6359-458E-BE61-F5598AD748CB}" type="datetimeFigureOut">
              <a:rPr lang="en-IN" smtClean="0"/>
              <a:t>18-06-2020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6C7337B-6359-458E-BE61-F5598AD748CB}" type="datetimeFigureOut">
              <a:rPr lang="en-IN" smtClean="0"/>
              <a:t>18-06-2020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C7337B-6359-458E-BE61-F5598AD748CB}" type="datetimeFigureOut">
              <a:rPr lang="en-IN" smtClean="0"/>
              <a:t>18-06-2020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6C7337B-6359-458E-BE61-F5598AD748CB}" type="datetimeFigureOut">
              <a:rPr lang="en-IN" smtClean="0"/>
              <a:t>18-06-2020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6C7337B-6359-458E-BE61-F5598AD748CB}" type="datetimeFigureOut">
              <a:rPr lang="en-IN" smtClean="0"/>
              <a:t>18-06-2020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8077200" y="6356350"/>
            <a:ext cx="609600" cy="365125"/>
          </a:xfrm>
        </p:spPr>
        <p:txBody>
          <a:bodyPr/>
          <a:lstStyle/>
          <a:p>
            <a:fld id="{7A7EE8C7-9764-4FD3-9E05-8D333AAAC5AB}" type="slidenum">
              <a:rPr lang="en-IN" smtClean="0"/>
              <a:t>‹#›</a:t>
            </a:fld>
            <a:endParaRPr lang="en-IN"/>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C7337B-6359-458E-BE61-F5598AD748CB}" type="datetimeFigureOut">
              <a:rPr lang="en-IN" smtClean="0"/>
              <a:t>18-06-2020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6C7337B-6359-458E-BE61-F5598AD748CB}" type="datetimeFigureOut">
              <a:rPr lang="en-IN" smtClean="0"/>
              <a:t>18-06-2020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A7EE8C7-9764-4FD3-9E05-8D333AAAC5AB}"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6C7337B-6359-458E-BE61-F5598AD748CB}" type="datetimeFigureOut">
              <a:rPr lang="en-IN" smtClean="0"/>
              <a:t>18-06-2020</a:t>
            </a:fld>
            <a:endParaRPr lang="en-IN"/>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IN"/>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A7EE8C7-9764-4FD3-9E05-8D333AAAC5AB}" type="slidenum">
              <a:rPr lang="en-IN" smtClean="0"/>
              <a:t>‹#›</a:t>
            </a:fld>
            <a:endParaRPr lang="en-IN"/>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b="1" dirty="0">
                <a:latin typeface="Times New Roman" pitchFamily="18" charset="0"/>
                <a:cs typeface="Times New Roman" pitchFamily="18" charset="0"/>
              </a:rPr>
              <a:t>Business environment </a:t>
            </a:r>
          </a:p>
        </p:txBody>
      </p:sp>
    </p:spTree>
    <p:extLst>
      <p:ext uri="{BB962C8B-B14F-4D97-AF65-F5344CB8AC3E}">
        <p14:creationId xmlns:p14="http://schemas.microsoft.com/office/powerpoint/2010/main" val="3584487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Times New Roman" pitchFamily="18" charset="0"/>
                <a:cs typeface="Times New Roman" pitchFamily="18" charset="0"/>
              </a:rPr>
              <a:t>Table of contents </a:t>
            </a:r>
          </a:p>
        </p:txBody>
      </p:sp>
      <p:sp>
        <p:nvSpPr>
          <p:cNvPr id="3" name="Content Placeholder 2"/>
          <p:cNvSpPr>
            <a:spLocks noGrp="1"/>
          </p:cNvSpPr>
          <p:nvPr>
            <p:ph idx="1"/>
          </p:nvPr>
        </p:nvSpPr>
        <p:spPr>
          <a:xfrm>
            <a:off x="457200" y="1700808"/>
            <a:ext cx="8229600" cy="5112568"/>
          </a:xfrm>
        </p:spPr>
        <p:txBody>
          <a:bodyPr>
            <a:noAutofit/>
          </a:bodyPr>
          <a:lstStyle/>
          <a:p>
            <a:pPr>
              <a:lnSpc>
                <a:spcPct val="160000"/>
              </a:lnSpc>
            </a:pPr>
            <a:r>
              <a:rPr lang="en-IN" sz="2000" b="1" dirty="0">
                <a:solidFill>
                  <a:schemeClr val="accent2"/>
                </a:solidFill>
                <a:latin typeface="Times New Roman" pitchFamily="18" charset="0"/>
                <a:cs typeface="Times New Roman" pitchFamily="18" charset="0"/>
              </a:rPr>
              <a:t>Introduction </a:t>
            </a:r>
          </a:p>
          <a:p>
            <a:pPr>
              <a:lnSpc>
                <a:spcPct val="160000"/>
              </a:lnSpc>
            </a:pPr>
            <a:r>
              <a:rPr lang="en-IN" sz="2000" b="1" dirty="0">
                <a:solidFill>
                  <a:schemeClr val="accent2"/>
                </a:solidFill>
                <a:latin typeface="Times New Roman" pitchFamily="18" charset="0"/>
                <a:cs typeface="Times New Roman" pitchFamily="18" charset="0"/>
              </a:rPr>
              <a:t>Identification of issues</a:t>
            </a:r>
          </a:p>
          <a:p>
            <a:pPr>
              <a:lnSpc>
                <a:spcPct val="160000"/>
              </a:lnSpc>
            </a:pPr>
            <a:r>
              <a:rPr lang="en-IN" sz="2000" b="1" dirty="0">
                <a:solidFill>
                  <a:schemeClr val="accent2"/>
                </a:solidFill>
                <a:latin typeface="Times New Roman" pitchFamily="18" charset="0"/>
                <a:cs typeface="Times New Roman" pitchFamily="18" charset="0"/>
              </a:rPr>
              <a:t>Performance management </a:t>
            </a:r>
          </a:p>
          <a:p>
            <a:pPr>
              <a:lnSpc>
                <a:spcPct val="160000"/>
              </a:lnSpc>
            </a:pPr>
            <a:r>
              <a:rPr lang="en-IN" sz="2000" b="1" dirty="0">
                <a:solidFill>
                  <a:schemeClr val="accent2"/>
                </a:solidFill>
                <a:latin typeface="Times New Roman" pitchFamily="18" charset="0"/>
                <a:cs typeface="Times New Roman" pitchFamily="18" charset="0"/>
              </a:rPr>
              <a:t>Recruitment and selection</a:t>
            </a:r>
          </a:p>
          <a:p>
            <a:pPr>
              <a:lnSpc>
                <a:spcPct val="160000"/>
              </a:lnSpc>
            </a:pPr>
            <a:r>
              <a:rPr lang="en-IN" sz="2000" b="1" dirty="0">
                <a:solidFill>
                  <a:schemeClr val="accent2"/>
                </a:solidFill>
                <a:latin typeface="Times New Roman" pitchFamily="18" charset="0"/>
                <a:cs typeface="Times New Roman" pitchFamily="18" charset="0"/>
              </a:rPr>
              <a:t>Principles of culture, equality and diversity</a:t>
            </a:r>
          </a:p>
          <a:p>
            <a:pPr>
              <a:lnSpc>
                <a:spcPct val="160000"/>
              </a:lnSpc>
            </a:pPr>
            <a:r>
              <a:rPr lang="en-IN" sz="2000" b="1" dirty="0">
                <a:solidFill>
                  <a:schemeClr val="accent2"/>
                </a:solidFill>
                <a:latin typeface="Times New Roman" pitchFamily="18" charset="0"/>
                <a:cs typeface="Times New Roman" pitchFamily="18" charset="0"/>
              </a:rPr>
              <a:t>Outline map of recommendations</a:t>
            </a:r>
          </a:p>
          <a:p>
            <a:pPr>
              <a:lnSpc>
                <a:spcPct val="160000"/>
              </a:lnSpc>
            </a:pPr>
            <a:r>
              <a:rPr lang="en-IN" sz="2000" b="1" dirty="0">
                <a:solidFill>
                  <a:schemeClr val="accent2"/>
                </a:solidFill>
                <a:latin typeface="Times New Roman" pitchFamily="18" charset="0"/>
                <a:cs typeface="Times New Roman" pitchFamily="18" charset="0"/>
              </a:rPr>
              <a:t>Conclusion </a:t>
            </a:r>
          </a:p>
          <a:p>
            <a:pPr>
              <a:lnSpc>
                <a:spcPct val="160000"/>
              </a:lnSpc>
            </a:pPr>
            <a:r>
              <a:rPr lang="en-IN" sz="2000" b="1" dirty="0">
                <a:solidFill>
                  <a:schemeClr val="accent2"/>
                </a:solidFill>
                <a:latin typeface="Times New Roman" pitchFamily="18" charset="0"/>
                <a:cs typeface="Times New Roman" pitchFamily="18" charset="0"/>
              </a:rPr>
              <a:t>References </a:t>
            </a:r>
            <a:br>
              <a:rPr lang="en-IN" sz="2000" dirty="0">
                <a:solidFill>
                  <a:schemeClr val="accent2"/>
                </a:solidFill>
                <a:latin typeface="Times New Roman" pitchFamily="18" charset="0"/>
                <a:cs typeface="Times New Roman" pitchFamily="18" charset="0"/>
              </a:rPr>
            </a:br>
            <a:br>
              <a:rPr lang="en-IN" sz="2000" b="1" dirty="0">
                <a:latin typeface="Times New Roman" pitchFamily="18" charset="0"/>
                <a:cs typeface="Times New Roman" pitchFamily="18" charset="0"/>
              </a:rPr>
            </a:br>
            <a:endParaRPr lang="en-IN" sz="1800" dirty="0"/>
          </a:p>
        </p:txBody>
      </p:sp>
    </p:spTree>
    <p:extLst>
      <p:ext uri="{BB962C8B-B14F-4D97-AF65-F5344CB8AC3E}">
        <p14:creationId xmlns:p14="http://schemas.microsoft.com/office/powerpoint/2010/main" val="3636353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4704"/>
            <a:ext cx="8229600" cy="936104"/>
          </a:xfrm>
        </p:spPr>
        <p:txBody>
          <a:bodyPr>
            <a:noAutofit/>
          </a:bodyPr>
          <a:lstStyle/>
          <a:p>
            <a:pPr algn="just"/>
            <a:br>
              <a:rPr lang="en-IN" sz="3600" b="1" dirty="0">
                <a:effectLst/>
                <a:latin typeface="Times New Roman" pitchFamily="18" charset="0"/>
                <a:cs typeface="Times New Roman" pitchFamily="18" charset="0"/>
              </a:rPr>
            </a:br>
            <a:br>
              <a:rPr lang="en-IN" sz="3600" b="1" dirty="0">
                <a:effectLst/>
                <a:latin typeface="Times New Roman" pitchFamily="18" charset="0"/>
                <a:cs typeface="Times New Roman" pitchFamily="18" charset="0"/>
              </a:rPr>
            </a:br>
            <a:br>
              <a:rPr lang="en-IN" sz="3600" b="1" dirty="0">
                <a:effectLst/>
                <a:latin typeface="Times New Roman" pitchFamily="18" charset="0"/>
                <a:cs typeface="Times New Roman" pitchFamily="18" charset="0"/>
              </a:rPr>
            </a:br>
            <a:br>
              <a:rPr lang="en-IN" sz="3600" b="1" dirty="0">
                <a:effectLst/>
                <a:latin typeface="Times New Roman" pitchFamily="18" charset="0"/>
                <a:cs typeface="Times New Roman" pitchFamily="18" charset="0"/>
              </a:rPr>
            </a:br>
            <a:r>
              <a:rPr lang="en-IN" sz="3600" b="1" dirty="0">
                <a:latin typeface="Times New Roman" pitchFamily="18" charset="0"/>
                <a:cs typeface="Times New Roman" pitchFamily="18" charset="0"/>
              </a:rPr>
              <a:t>Introduction </a:t>
            </a:r>
            <a:br>
              <a:rPr lang="en-IN" sz="3600" b="1" dirty="0">
                <a:latin typeface="Times New Roman" pitchFamily="18" charset="0"/>
                <a:cs typeface="Times New Roman" pitchFamily="18" charset="0"/>
              </a:rPr>
            </a:br>
            <a:endParaRPr lang="en-IN" sz="3600" b="1" dirty="0">
              <a:latin typeface="Times New Roman" pitchFamily="18" charset="0"/>
              <a:cs typeface="Times New Roman" pitchFamily="18" charset="0"/>
            </a:endParaRPr>
          </a:p>
        </p:txBody>
      </p:sp>
      <p:sp>
        <p:nvSpPr>
          <p:cNvPr id="3" name="Content Placeholder 2"/>
          <p:cNvSpPr>
            <a:spLocks noGrp="1"/>
          </p:cNvSpPr>
          <p:nvPr>
            <p:ph idx="1"/>
          </p:nvPr>
        </p:nvSpPr>
        <p:spPr>
          <a:xfrm>
            <a:off x="395536" y="1196752"/>
            <a:ext cx="8229600" cy="4752528"/>
          </a:xfrm>
        </p:spPr>
        <p:txBody>
          <a:bodyPr>
            <a:normAutofit/>
          </a:bodyPr>
          <a:lstStyle/>
          <a:p>
            <a:pPr algn="just">
              <a:lnSpc>
                <a:spcPct val="150000"/>
              </a:lnSpc>
            </a:pPr>
            <a:r>
              <a:rPr lang="en-IN" dirty="0">
                <a:latin typeface="Times New Roman" pitchFamily="18" charset="0"/>
                <a:cs typeface="Times New Roman" pitchFamily="18" charset="0"/>
              </a:rPr>
              <a:t>Business environment is an essential aspect of business as this is helpful in analysing external and internal business factors in order to get competitive edge in the marketplace. Business environment is the collection of internal and external factors which includes customer needs, government interventions and all the policies which are implemented by business. </a:t>
            </a:r>
          </a:p>
        </p:txBody>
      </p:sp>
    </p:spTree>
    <p:extLst>
      <p:ext uri="{BB962C8B-B14F-4D97-AF65-F5344CB8AC3E}">
        <p14:creationId xmlns:p14="http://schemas.microsoft.com/office/powerpoint/2010/main" val="310680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1400"/>
            <a:ext cx="8229600" cy="1143000"/>
          </a:xfrm>
        </p:spPr>
        <p:txBody>
          <a:bodyPr>
            <a:normAutofit/>
          </a:bodyPr>
          <a:lstStyle/>
          <a:p>
            <a:pPr algn="ctr"/>
            <a:r>
              <a:rPr lang="en-IN" sz="3600" b="1" dirty="0">
                <a:latin typeface="Times New Roman" pitchFamily="18" charset="0"/>
                <a:cs typeface="Times New Roman" pitchFamily="18" charset="0"/>
              </a:rPr>
              <a:t>Performance management </a:t>
            </a: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a:xfrm>
            <a:off x="35496" y="1196752"/>
            <a:ext cx="4464496" cy="5661248"/>
          </a:xfrm>
        </p:spPr>
        <p:txBody>
          <a:bodyPr>
            <a:normAutofit fontScale="92500" lnSpcReduction="20000"/>
          </a:bodyPr>
          <a:lstStyle/>
          <a:p>
            <a:pPr algn="just">
              <a:lnSpc>
                <a:spcPct val="150000"/>
              </a:lnSpc>
            </a:pPr>
            <a:r>
              <a:rPr lang="en-IN" dirty="0"/>
              <a:t>Performance management is defined as the most essential tool for recognising performance of individuals. The major issue faced in this aspect is that management is not clear about importance and significance of each method. Since each method is having their own benefits and implications. </a:t>
            </a:r>
          </a:p>
        </p:txBody>
      </p:sp>
      <p:pic>
        <p:nvPicPr>
          <p:cNvPr id="1026" name="Picture 2" descr="5 Easy Steps to Improve Call Center Performance Management | N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9992" y="1700808"/>
            <a:ext cx="4536504"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9197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1143000"/>
          </a:xfrm>
        </p:spPr>
        <p:txBody>
          <a:bodyPr>
            <a:normAutofit fontScale="90000"/>
          </a:bodyPr>
          <a:lstStyle/>
          <a:p>
            <a:pPr algn="ctr"/>
            <a:br>
              <a:rPr lang="en-IN" sz="3600" b="1" dirty="0">
                <a:latin typeface="Times New Roman" pitchFamily="18" charset="0"/>
                <a:cs typeface="Times New Roman" pitchFamily="18" charset="0"/>
              </a:rPr>
            </a:br>
            <a:r>
              <a:rPr lang="en-IN" sz="3600" b="1" dirty="0">
                <a:latin typeface="Times New Roman" pitchFamily="18" charset="0"/>
                <a:cs typeface="Times New Roman" pitchFamily="18" charset="0"/>
              </a:rPr>
              <a:t>Recruitment and selection</a:t>
            </a:r>
            <a:br>
              <a:rPr lang="en-IN" sz="3600"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a:xfrm>
            <a:off x="179512" y="1484784"/>
            <a:ext cx="4104456" cy="5184576"/>
          </a:xfrm>
        </p:spPr>
        <p:txBody>
          <a:bodyPr>
            <a:normAutofit fontScale="77500" lnSpcReduction="20000"/>
          </a:bodyPr>
          <a:lstStyle/>
          <a:p>
            <a:pPr marL="0" indent="0" algn="just">
              <a:lnSpc>
                <a:spcPct val="170000"/>
              </a:lnSpc>
              <a:buNone/>
            </a:pPr>
            <a:r>
              <a:rPr lang="en-IN" dirty="0"/>
              <a:t>Manager of intercontinental hotel has recognised that they are facing major issue in recruitment and selection process which is related to culture. In business various employees are working with different background and business policies are made by keeping all these factors at prominent manner. </a:t>
            </a:r>
          </a:p>
        </p:txBody>
      </p:sp>
      <p:pic>
        <p:nvPicPr>
          <p:cNvPr id="2050" name="Picture 2" descr="Recruitment and Selection Policy and Procedure | Evaluation For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338" y="1844824"/>
            <a:ext cx="4210050"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6532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728192"/>
          </a:xfrm>
        </p:spPr>
        <p:txBody>
          <a:bodyPr>
            <a:noAutofit/>
          </a:bodyPr>
          <a:lstStyle/>
          <a:p>
            <a:pPr algn="ctr"/>
            <a:br>
              <a:rPr lang="en-IN" sz="3600" b="1" dirty="0">
                <a:latin typeface="Times New Roman" pitchFamily="18" charset="0"/>
                <a:cs typeface="Times New Roman" pitchFamily="18" charset="0"/>
              </a:rPr>
            </a:br>
            <a:r>
              <a:rPr lang="en-IN" sz="3600" b="1" dirty="0">
                <a:latin typeface="Times New Roman" pitchFamily="18" charset="0"/>
                <a:cs typeface="Times New Roman" pitchFamily="18" charset="0"/>
              </a:rPr>
              <a:t>Principles of culture, equality and diversity </a:t>
            </a:r>
            <a:br>
              <a:rPr lang="en-IN" sz="3600"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a:xfrm>
            <a:off x="107504" y="1988840"/>
            <a:ext cx="4392488" cy="4335760"/>
          </a:xfrm>
        </p:spPr>
        <p:txBody>
          <a:bodyPr/>
          <a:lstStyle/>
          <a:p>
            <a:pPr marL="0" indent="0" algn="just">
              <a:buNone/>
            </a:pPr>
            <a:r>
              <a:rPr lang="en-IN" dirty="0"/>
              <a:t>Manager of intercontinental hotel has recognised that issues related to culture, diversity and equality is associated with language and communication</a:t>
            </a:r>
          </a:p>
        </p:txBody>
      </p:sp>
      <p:pic>
        <p:nvPicPr>
          <p:cNvPr id="3074" name="Picture 2" descr="Equality and diversity in the workplace - The Training Hu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988840"/>
            <a:ext cx="4392488"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229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Times New Roman" pitchFamily="18" charset="0"/>
                <a:cs typeface="Times New Roman" pitchFamily="18" charset="0"/>
              </a:rPr>
              <a:t>Outline map of recommendations </a:t>
            </a:r>
            <a:br>
              <a:rPr lang="en-IN" sz="3600"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306674"/>
              </p:ext>
            </p:extLst>
          </p:nvPr>
        </p:nvGraphicFramePr>
        <p:xfrm>
          <a:off x="827584" y="1556790"/>
          <a:ext cx="7272808" cy="4320480"/>
        </p:xfrm>
        <a:graphic>
          <a:graphicData uri="http://schemas.openxmlformats.org/drawingml/2006/table">
            <a:tbl>
              <a:tblPr firstRow="1" firstCol="1" bandRow="1">
                <a:tableStyleId>{0660B408-B3CF-4A94-85FC-2B1E0A45F4A2}</a:tableStyleId>
              </a:tblPr>
              <a:tblGrid>
                <a:gridCol w="7272808">
                  <a:extLst>
                    <a:ext uri="{9D8B030D-6E8A-4147-A177-3AD203B41FA5}">
                      <a16:colId xmlns:a16="http://schemas.microsoft.com/office/drawing/2014/main" val="20000"/>
                    </a:ext>
                  </a:extLst>
                </a:gridCol>
              </a:tblGrid>
              <a:tr h="864096">
                <a:tc>
                  <a:txBody>
                    <a:bodyPr/>
                    <a:lstStyle/>
                    <a:p>
                      <a:pPr algn="ctr">
                        <a:lnSpc>
                          <a:spcPct val="115000"/>
                        </a:lnSpc>
                        <a:spcAft>
                          <a:spcPts val="0"/>
                        </a:spcAft>
                      </a:pPr>
                      <a:r>
                        <a:rPr lang="en-IN" sz="2400" dirty="0">
                          <a:solidFill>
                            <a:schemeClr val="tx1"/>
                          </a:solidFill>
                          <a:effectLst/>
                          <a:latin typeface="Times New Roman" pitchFamily="18" charset="0"/>
                          <a:cs typeface="Times New Roman" pitchFamily="18" charset="0"/>
                        </a:rPr>
                        <a:t>Identify the area of improvement</a:t>
                      </a:r>
                      <a:endParaRPr lang="en-IN" sz="2400" dirty="0">
                        <a:solidFill>
                          <a:schemeClr val="tx1"/>
                        </a:solidFill>
                        <a:effectLst/>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864096">
                <a:tc>
                  <a:txBody>
                    <a:bodyPr/>
                    <a:lstStyle/>
                    <a:p>
                      <a:pPr algn="ctr">
                        <a:lnSpc>
                          <a:spcPct val="115000"/>
                        </a:lnSpc>
                        <a:spcAft>
                          <a:spcPts val="0"/>
                        </a:spcAft>
                      </a:pPr>
                      <a:r>
                        <a:rPr lang="en-IN" sz="2400" dirty="0">
                          <a:solidFill>
                            <a:schemeClr val="tx1"/>
                          </a:solidFill>
                          <a:effectLst/>
                          <a:latin typeface="Times New Roman" pitchFamily="18" charset="0"/>
                          <a:cs typeface="Times New Roman" pitchFamily="18" charset="0"/>
                        </a:rPr>
                        <a:t>Create a dedicated team of improvement</a:t>
                      </a:r>
                      <a:endParaRPr lang="en-IN" sz="2400" dirty="0">
                        <a:solidFill>
                          <a:schemeClr val="tx1"/>
                        </a:solidFill>
                        <a:effectLst/>
                        <a:latin typeface="Times New Roman" pitchFamily="18" charset="0"/>
                        <a:ea typeface="Calibri"/>
                        <a:cs typeface="Times New Roman" pitchFamily="18" charset="0"/>
                      </a:endParaRPr>
                    </a:p>
                  </a:txBody>
                  <a:tcPr marL="68580" marR="68580" marT="0" marB="0">
                    <a:solidFill>
                      <a:schemeClr val="tx2">
                        <a:lumMod val="40000"/>
                        <a:lumOff val="60000"/>
                      </a:schemeClr>
                    </a:solidFill>
                  </a:tcPr>
                </a:tc>
                <a:extLst>
                  <a:ext uri="{0D108BD9-81ED-4DB2-BD59-A6C34878D82A}">
                    <a16:rowId xmlns:a16="http://schemas.microsoft.com/office/drawing/2014/main" val="10001"/>
                  </a:ext>
                </a:extLst>
              </a:tr>
              <a:tr h="864096">
                <a:tc>
                  <a:txBody>
                    <a:bodyPr/>
                    <a:lstStyle/>
                    <a:p>
                      <a:pPr algn="ctr">
                        <a:lnSpc>
                          <a:spcPct val="115000"/>
                        </a:lnSpc>
                        <a:spcAft>
                          <a:spcPts val="0"/>
                        </a:spcAft>
                      </a:pPr>
                      <a:r>
                        <a:rPr lang="en-IN" sz="2400" dirty="0">
                          <a:solidFill>
                            <a:schemeClr val="tx1"/>
                          </a:solidFill>
                          <a:effectLst/>
                          <a:latin typeface="Times New Roman" pitchFamily="18" charset="0"/>
                          <a:cs typeface="Times New Roman" pitchFamily="18" charset="0"/>
                        </a:rPr>
                        <a:t>Collect data to adopt improvement</a:t>
                      </a:r>
                      <a:endParaRPr lang="en-IN" sz="2400" dirty="0">
                        <a:solidFill>
                          <a:schemeClr val="tx1"/>
                        </a:solidFill>
                        <a:effectLst/>
                        <a:latin typeface="Times New Roman" pitchFamily="18" charset="0"/>
                        <a:ea typeface="Calibri"/>
                        <a:cs typeface="Times New Roman" pitchFamily="18" charset="0"/>
                      </a:endParaRPr>
                    </a:p>
                  </a:txBody>
                  <a:tcPr marL="68580" marR="68580" marT="0" marB="0">
                    <a:solidFill>
                      <a:schemeClr val="accent2">
                        <a:lumMod val="20000"/>
                        <a:lumOff val="80000"/>
                      </a:schemeClr>
                    </a:solidFill>
                  </a:tcPr>
                </a:tc>
                <a:extLst>
                  <a:ext uri="{0D108BD9-81ED-4DB2-BD59-A6C34878D82A}">
                    <a16:rowId xmlns:a16="http://schemas.microsoft.com/office/drawing/2014/main" val="10002"/>
                  </a:ext>
                </a:extLst>
              </a:tr>
              <a:tr h="864096">
                <a:tc>
                  <a:txBody>
                    <a:bodyPr/>
                    <a:lstStyle/>
                    <a:p>
                      <a:pPr algn="ctr">
                        <a:lnSpc>
                          <a:spcPct val="115000"/>
                        </a:lnSpc>
                        <a:spcAft>
                          <a:spcPts val="0"/>
                        </a:spcAft>
                      </a:pPr>
                      <a:r>
                        <a:rPr lang="en-IN" sz="2400" dirty="0">
                          <a:solidFill>
                            <a:schemeClr val="tx1"/>
                          </a:solidFill>
                          <a:effectLst/>
                          <a:latin typeface="Times New Roman" pitchFamily="18" charset="0"/>
                          <a:cs typeface="Times New Roman" pitchFamily="18" charset="0"/>
                        </a:rPr>
                        <a:t>Implementation</a:t>
                      </a:r>
                      <a:endParaRPr lang="en-IN" sz="2400" dirty="0">
                        <a:solidFill>
                          <a:schemeClr val="tx1"/>
                        </a:solidFill>
                        <a:effectLst/>
                        <a:latin typeface="Times New Roman" pitchFamily="18" charset="0"/>
                        <a:ea typeface="Calibri"/>
                        <a:cs typeface="Times New Roman" pitchFamily="18" charset="0"/>
                      </a:endParaRPr>
                    </a:p>
                  </a:txBody>
                  <a:tcPr marL="68580" marR="68580" marT="0" marB="0">
                    <a:solidFill>
                      <a:schemeClr val="bg2">
                        <a:lumMod val="90000"/>
                      </a:schemeClr>
                    </a:solidFill>
                  </a:tcPr>
                </a:tc>
                <a:extLst>
                  <a:ext uri="{0D108BD9-81ED-4DB2-BD59-A6C34878D82A}">
                    <a16:rowId xmlns:a16="http://schemas.microsoft.com/office/drawing/2014/main" val="10003"/>
                  </a:ext>
                </a:extLst>
              </a:tr>
              <a:tr h="864096">
                <a:tc>
                  <a:txBody>
                    <a:bodyPr/>
                    <a:lstStyle/>
                    <a:p>
                      <a:pPr algn="ctr">
                        <a:lnSpc>
                          <a:spcPct val="115000"/>
                        </a:lnSpc>
                        <a:spcAft>
                          <a:spcPts val="0"/>
                        </a:spcAft>
                      </a:pPr>
                      <a:r>
                        <a:rPr lang="en-IN" sz="2400" dirty="0">
                          <a:solidFill>
                            <a:schemeClr val="tx1"/>
                          </a:solidFill>
                          <a:effectLst/>
                          <a:latin typeface="Times New Roman" pitchFamily="18" charset="0"/>
                          <a:cs typeface="Times New Roman" pitchFamily="18" charset="0"/>
                        </a:rPr>
                        <a:t>Evaluation</a:t>
                      </a:r>
                      <a:endParaRPr lang="en-IN" sz="2400" dirty="0">
                        <a:solidFill>
                          <a:schemeClr val="tx1"/>
                        </a:solidFill>
                        <a:effectLst/>
                        <a:latin typeface="Times New Roman" pitchFamily="18" charset="0"/>
                        <a:ea typeface="Calibri"/>
                        <a:cs typeface="Times New Roman" pitchFamily="18" charset="0"/>
                      </a:endParaRPr>
                    </a:p>
                  </a:txBody>
                  <a:tcPr marL="68580" marR="68580" marT="0" marB="0">
                    <a:solidFill>
                      <a:schemeClr val="accent1"/>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75980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Times New Roman" pitchFamily="18" charset="0"/>
                <a:cs typeface="Times New Roman" pitchFamily="18" charset="0"/>
              </a:rPr>
              <a:t>Conclusion </a:t>
            </a:r>
            <a:br>
              <a:rPr lang="en-IN" sz="3600" dirty="0">
                <a:latin typeface="Times New Roman" pitchFamily="18" charset="0"/>
                <a:cs typeface="Times New Roman" pitchFamily="18" charset="0"/>
              </a:rPr>
            </a:br>
            <a:endParaRPr lang="en-IN" sz="36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556792"/>
            <a:ext cx="8229600" cy="5040560"/>
          </a:xfrm>
        </p:spPr>
        <p:txBody>
          <a:bodyPr>
            <a:normAutofit/>
          </a:bodyPr>
          <a:lstStyle/>
          <a:p>
            <a:pPr marL="0" indent="0" algn="just">
              <a:lnSpc>
                <a:spcPct val="150000"/>
              </a:lnSpc>
              <a:buNone/>
            </a:pPr>
            <a:r>
              <a:rPr lang="en-IN" dirty="0">
                <a:latin typeface="Times New Roman" pitchFamily="18" charset="0"/>
                <a:cs typeface="Times New Roman" pitchFamily="18" charset="0"/>
              </a:rPr>
              <a:t>From the above detailed report it can be concluded that business environment is having prominent role in success of the business. As there are so many factors which are to be analysed within business environment which are having high positive and negative implications on business. At last various issues are faced within performance management and recruitment and selection so with the help of outline plan these issues are sorted.</a:t>
            </a:r>
          </a:p>
          <a:p>
            <a:pPr marL="0" indent="0" algn="just">
              <a:lnSpc>
                <a:spcPct val="150000"/>
              </a:lnSpc>
              <a:buNone/>
            </a:pP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202887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Times New Roman" pitchFamily="18" charset="0"/>
                <a:cs typeface="Times New Roman" pitchFamily="18" charset="0"/>
              </a:rPr>
              <a:t>References </a:t>
            </a:r>
          </a:p>
        </p:txBody>
      </p:sp>
      <p:sp>
        <p:nvSpPr>
          <p:cNvPr id="3" name="Content Placeholder 2"/>
          <p:cNvSpPr>
            <a:spLocks noGrp="1"/>
          </p:cNvSpPr>
          <p:nvPr>
            <p:ph idx="1"/>
          </p:nvPr>
        </p:nvSpPr>
        <p:spPr>
          <a:xfrm>
            <a:off x="457200" y="1935480"/>
            <a:ext cx="8229600" cy="4922520"/>
          </a:xfrm>
        </p:spPr>
        <p:txBody>
          <a:bodyPr>
            <a:normAutofit lnSpcReduction="10000"/>
          </a:bodyPr>
          <a:lstStyle/>
          <a:p>
            <a:pPr>
              <a:lnSpc>
                <a:spcPct val="150000"/>
              </a:lnSpc>
            </a:pPr>
            <a:r>
              <a:rPr lang="en-IN" dirty="0" err="1">
                <a:latin typeface="Times New Roman" pitchFamily="18" charset="0"/>
                <a:cs typeface="Times New Roman" pitchFamily="18" charset="0"/>
              </a:rPr>
              <a:t>vom</a:t>
            </a:r>
            <a:r>
              <a:rPr lang="en-IN" dirty="0">
                <a:latin typeface="Times New Roman" pitchFamily="18" charset="0"/>
                <a:cs typeface="Times New Roman" pitchFamily="18" charset="0"/>
              </a:rPr>
              <a:t> </a:t>
            </a:r>
            <a:r>
              <a:rPr lang="en-IN" dirty="0" err="1">
                <a:latin typeface="Times New Roman" pitchFamily="18" charset="0"/>
                <a:cs typeface="Times New Roman" pitchFamily="18" charset="0"/>
              </a:rPr>
              <a:t>Brocke</a:t>
            </a:r>
            <a:r>
              <a:rPr lang="en-IN" dirty="0">
                <a:latin typeface="Times New Roman" pitchFamily="18" charset="0"/>
                <a:cs typeface="Times New Roman" pitchFamily="18" charset="0"/>
              </a:rPr>
              <a:t>, J., </a:t>
            </a:r>
            <a:r>
              <a:rPr lang="en-IN" dirty="0" err="1">
                <a:latin typeface="Times New Roman" pitchFamily="18" charset="0"/>
                <a:cs typeface="Times New Roman" pitchFamily="18" charset="0"/>
              </a:rPr>
              <a:t>Zelt</a:t>
            </a:r>
            <a:r>
              <a:rPr lang="en-IN" dirty="0">
                <a:latin typeface="Times New Roman" pitchFamily="18" charset="0"/>
                <a:cs typeface="Times New Roman" pitchFamily="18" charset="0"/>
              </a:rPr>
              <a:t>, S. and </a:t>
            </a:r>
            <a:r>
              <a:rPr lang="en-IN" dirty="0" err="1">
                <a:latin typeface="Times New Roman" pitchFamily="18" charset="0"/>
                <a:cs typeface="Times New Roman" pitchFamily="18" charset="0"/>
              </a:rPr>
              <a:t>Schmiedel</a:t>
            </a:r>
            <a:r>
              <a:rPr lang="en-IN" dirty="0">
                <a:latin typeface="Times New Roman" pitchFamily="18" charset="0"/>
                <a:cs typeface="Times New Roman" pitchFamily="18" charset="0"/>
              </a:rPr>
              <a:t>, T., 2016. On the role of context in business process management. </a:t>
            </a:r>
            <a:r>
              <a:rPr lang="en-IN" i="1" dirty="0">
                <a:latin typeface="Times New Roman" pitchFamily="18" charset="0"/>
                <a:cs typeface="Times New Roman" pitchFamily="18" charset="0"/>
              </a:rPr>
              <a:t>International Journal of Information Management</a:t>
            </a:r>
            <a:r>
              <a:rPr lang="en-IN" dirty="0">
                <a:latin typeface="Times New Roman" pitchFamily="18" charset="0"/>
                <a:cs typeface="Times New Roman" pitchFamily="18" charset="0"/>
              </a:rPr>
              <a:t>. 36(3). pp.486-495.</a:t>
            </a:r>
          </a:p>
          <a:p>
            <a:pPr>
              <a:lnSpc>
                <a:spcPct val="150000"/>
              </a:lnSpc>
            </a:pPr>
            <a:r>
              <a:rPr lang="en-IN" dirty="0">
                <a:latin typeface="Times New Roman" pitchFamily="18" charset="0"/>
                <a:cs typeface="Times New Roman" pitchFamily="18" charset="0"/>
              </a:rPr>
              <a:t>Evans and et. al., 2017. Business model innovation for sustainability: Towards a unified perspective for creation of sustainable business models. </a:t>
            </a:r>
            <a:r>
              <a:rPr lang="en-IN" i="1" dirty="0">
                <a:latin typeface="Times New Roman" pitchFamily="18" charset="0"/>
                <a:cs typeface="Times New Roman" pitchFamily="18" charset="0"/>
              </a:rPr>
              <a:t>Business Strategy and the Environment</a:t>
            </a:r>
            <a:r>
              <a:rPr lang="en-IN" dirty="0">
                <a:latin typeface="Times New Roman" pitchFamily="18" charset="0"/>
                <a:cs typeface="Times New Roman" pitchFamily="18" charset="0"/>
              </a:rPr>
              <a:t>. 26(5). pp.597-608.</a:t>
            </a:r>
          </a:p>
          <a:p>
            <a:pPr>
              <a:lnSpc>
                <a:spcPct val="150000"/>
              </a:lnSpc>
            </a:pP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16982316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Slice</Template>
  <TotalTime>25</TotalTime>
  <Words>399</Words>
  <Application>Microsoft Office PowerPoint</Application>
  <PresentationFormat>On-screen Show (4:3)</PresentationFormat>
  <Paragraphs>34</Paragraphs>
  <Slides>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Constantia</vt:lpstr>
      <vt:lpstr>Times New Roman</vt:lpstr>
      <vt:lpstr>Wingdings 2</vt:lpstr>
      <vt:lpstr>Flow</vt:lpstr>
      <vt:lpstr>Business environment </vt:lpstr>
      <vt:lpstr>Table of contents </vt:lpstr>
      <vt:lpstr>    Introduction  </vt:lpstr>
      <vt:lpstr>Performance management </vt:lpstr>
      <vt:lpstr> Recruitment and selection </vt:lpstr>
      <vt:lpstr> Principles of culture, equality and diversity  </vt:lpstr>
      <vt:lpstr>Outline map of recommendations  </vt:lpstr>
      <vt:lpstr>Conclusion  </vt:lpstr>
      <vt:lpstr>References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environment</dc:title>
  <dc:creator>sanwar mal mishra</dc:creator>
  <cp:lastModifiedBy>mihai anghel cristea</cp:lastModifiedBy>
  <cp:revision>9</cp:revision>
  <dcterms:created xsi:type="dcterms:W3CDTF">2020-06-10T18:10:29Z</dcterms:created>
  <dcterms:modified xsi:type="dcterms:W3CDTF">2020-06-18T10:23:56Z</dcterms:modified>
</cp:coreProperties>
</file>