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8" r:id="rId3"/>
    <p:sldId id="259" r:id="rId4"/>
    <p:sldId id="260" r:id="rId5"/>
    <p:sldId id="261" r:id="rId6"/>
    <p:sldId id="257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6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9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887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237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0088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141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965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017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917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788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513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446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20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9DA1E13-76F0-4A1C-86C1-40653201D3B8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76371DD-2129-49AF-AB19-62703D28B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428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DC8685D-7D62-4DE8-851E-C2132DBA3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0350B-1CDA-0B83-78F8-22F9718AD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142" y="744223"/>
            <a:ext cx="3582416" cy="135636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 Black" panose="020B0A04020102020204" pitchFamily="34" charset="0"/>
              </a:rPr>
              <a:t>Collaborative Learning Introduction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5724B1-F100-4946-8693-E947536A3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39" y="243840"/>
            <a:ext cx="7327423" cy="637793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83A45-9A46-E995-BCE1-1B2A8227D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731" y="2467304"/>
            <a:ext cx="3582416" cy="3328101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learning fosters the development of essential skills (e.g. teamwork, communication, adaptability). The ability to work in international teams is an increasingly sought after characteristic for global employers (Chickering &amp; Ehrmann, 1996).</a:t>
            </a:r>
          </a:p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addition to developing skills to effectively collaborate across cultures, collaborative learning also allows learners to practice shared decision-making and negotiation, as these are common practices in the work of international businesses (Auer, Guralnick, &amp;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Uhomoibhi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F44F1F-5FB3-4385-B839-2E7419F39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1CA4FC7-5A20-499F-8409-07681C6AD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2" y="744223"/>
            <a:ext cx="3422042" cy="53959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ED8FD6-3B00-1E68-91BC-0A09F97DF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34" y="1715288"/>
            <a:ext cx="3121358" cy="353147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645F929-0A38-4725-8619-A9D63F4C4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3075" y="744223"/>
            <a:ext cx="2790855" cy="26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298E6-7F56-84D1-5D3C-11873D840B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3116" y="990074"/>
            <a:ext cx="2480365" cy="211888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970EF90-AD25-463C-92D3-B55A6B893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3075" y="3507057"/>
            <a:ext cx="2790855" cy="26331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24793C-7058-7485-D8D4-C13315764A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3116" y="3739581"/>
            <a:ext cx="2480365" cy="22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576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FCD9B9F-B3FA-405A-9934-F9E85C1D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06E76-86DF-0B98-59C9-2EF787E78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8730" y="609600"/>
            <a:ext cx="3985857" cy="1356360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 Black" panose="020B0A04020102020204" pitchFamily="34" charset="0"/>
              </a:rPr>
              <a:t>Building Multicultural Competency Through Collaboration</a:t>
            </a:r>
            <a:endParaRPr lang="en-GB" sz="24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BF32FF-171B-40C2-93FE-AA3BAE43D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39" y="243840"/>
            <a:ext cx="7327423" cy="637793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CBC55-BFAF-96B2-FB1D-D7A0643BA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730" y="2391629"/>
            <a:ext cx="3582416" cy="3031709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exposure to various perspectives in a collaborative environment, learners become more adept at intercultural competence, which is a vital skill in most multinational companies (Bruffee, 1993).</a:t>
            </a:r>
          </a:p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Furthermore, communication with diverse peers enhances empathy and lessens the ability of learners to see cultural differences (Vega-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Abarzua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2022).</a:t>
            </a:r>
          </a:p>
          <a:p>
            <a:endParaRPr lang="en-GB" sz="16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1A6607-E864-41D6-8749-98EE1987A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21A056A-3429-470D-AFC8-97C1F8D83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2" y="744223"/>
            <a:ext cx="3422042" cy="26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7E1A5B-46D3-039A-29A7-2C10ECE7F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34" y="880242"/>
            <a:ext cx="3121358" cy="232085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0BEFB55-7176-4081-B76A-D32AFECCE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2561" y="744223"/>
            <a:ext cx="2761369" cy="2600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749D5F-A758-A3DE-041D-1D86A1FE3A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2903" y="880242"/>
            <a:ext cx="2460578" cy="232085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DCAB5CB-1540-4DEE-976C-1BD5F6E3B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2" y="3507057"/>
            <a:ext cx="2790855" cy="26331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B242EB-DCBF-B1D5-E750-BA5F0533F8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888" y="3696511"/>
            <a:ext cx="2546195" cy="2281247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44356B39-91B7-4E26-8359-29C41DD9B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1267" y="3507057"/>
            <a:ext cx="3392663" cy="26331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CCB283-69F0-6265-7FCE-5DCDBAB159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1716" y="3647890"/>
            <a:ext cx="3091766" cy="232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158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DA5E0-508D-9AE3-0AFB-6A3C93F9F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4601" y="1265446"/>
            <a:ext cx="6190778" cy="135636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 Black" panose="020B0A04020102020204" pitchFamily="34" charset="0"/>
              </a:rPr>
              <a:t>Global Team Collaboration</a:t>
            </a:r>
          </a:p>
        </p:txBody>
      </p:sp>
      <p:pic>
        <p:nvPicPr>
          <p:cNvPr id="5" name="Picture 4" descr="A group of people with a red banner&#10;&#10;AI-generated content may be incorrect.">
            <a:extLst>
              <a:ext uri="{FF2B5EF4-FFF2-40B4-BE49-F238E27FC236}">
                <a16:creationId xmlns:a16="http://schemas.microsoft.com/office/drawing/2014/main" id="{2DAD9DDE-DB21-AF8E-B172-7FE1FDEE78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26" r="21373" b="1"/>
          <a:stretch>
            <a:fillRect/>
          </a:stretch>
        </p:blipFill>
        <p:spPr>
          <a:xfrm>
            <a:off x="223336" y="240144"/>
            <a:ext cx="4558982" cy="3018039"/>
          </a:xfrm>
          <a:prstGeom prst="rect">
            <a:avLst/>
          </a:prstGeom>
        </p:spPr>
      </p:pic>
      <p:pic>
        <p:nvPicPr>
          <p:cNvPr id="4" name="Picture 3" descr="A group of people holding papers&#10;&#10;AI-generated content may be incorrect.">
            <a:extLst>
              <a:ext uri="{FF2B5EF4-FFF2-40B4-BE49-F238E27FC236}">
                <a16:creationId xmlns:a16="http://schemas.microsoft.com/office/drawing/2014/main" id="{0A463F66-5C0B-9746-AFBC-8725545C26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64" r="30742" b="-1"/>
          <a:stretch>
            <a:fillRect/>
          </a:stretch>
        </p:blipFill>
        <p:spPr>
          <a:xfrm>
            <a:off x="223336" y="3258184"/>
            <a:ext cx="4558982" cy="33635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440D2-60E2-3976-BB37-9ED34845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6047" y="3347312"/>
            <a:ext cx="6247534" cy="1644343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resources for digital collaboration (shared workspaces, virtual meetings, and integrated systems) also serve to represent the current technological landscape for global businesses (Voogt et al., 2015).</a:t>
            </a:r>
          </a:p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Thus, the combination of technology and collaborative learning allows for the future workforce to be prepared for working in distributed teams and managing international digital communication (Cheung et al., 2021).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614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1781C-7CB0-F168-4BD1-58D3155E0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590" y="880675"/>
            <a:ext cx="4466566" cy="162031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 Black" panose="020B0A04020102020204" pitchFamily="34" charset="0"/>
              </a:rPr>
              <a:t>Cognitive Advantages for Global Problem-Solving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5CA36-F5FF-2A60-8D18-A6FD630FC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919" y="2907984"/>
            <a:ext cx="5053954" cy="1962507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learning enables a greater depth of understanding of a topic through the increased ability to apply analytical reasoning and creativity, which are high-value skill sets for the development of strategies in global business (Webb, 2013).</a:t>
            </a:r>
          </a:p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Exposure to diverse ideas fosters faster, better problem-solving, and enhances the capacity for global innovation (Xu et al., 2023).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FBA0F70-CA6A-4DE1-8930-3FA0033C2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165370"/>
            <a:ext cx="5870713" cy="6464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1B5C47-1CA0-4762-BBEF-AC6A4DB78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5569" y="733110"/>
            <a:ext cx="2452823" cy="25838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FFE964-8A36-D2B0-36B2-CB55F26C8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6434" y="1059443"/>
            <a:ext cx="2198508" cy="209996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81EFB5C-E32B-40C4-AD06-8C34EB093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24536" y="733110"/>
            <a:ext cx="2457545" cy="25838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B275DC-C047-501E-E796-FFB8CD974C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7961" y="972572"/>
            <a:ext cx="2127573" cy="218683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2D12DA2-A8FA-48DC-9A62-7942F2FB0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5569" y="3477127"/>
            <a:ext cx="5066512" cy="26676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FB6DD4-CAE0-FB3F-CC7A-7CEA61FF25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6434" y="3736467"/>
            <a:ext cx="4739100" cy="2148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473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374-E2BE-9774-B3F7-AE02C5352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1128" y="718645"/>
            <a:ext cx="3600188" cy="1356360"/>
          </a:xfrm>
        </p:spPr>
        <p:txBody>
          <a:bodyPr>
            <a:normAutofit fontScale="90000"/>
          </a:bodyPr>
          <a:lstStyle/>
          <a:p>
            <a:r>
              <a:rPr lang="en-US" sz="3100" dirty="0">
                <a:solidFill>
                  <a:schemeClr val="tx1"/>
                </a:solidFill>
                <a:latin typeface="Arial Black" panose="020B0A04020102020204" pitchFamily="34" charset="0"/>
              </a:rPr>
              <a:t>Challenges Faced in Global Collaboration</a:t>
            </a:r>
            <a:endParaRPr lang="en-GB" sz="31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E00772-B22C-43CF-B513-DB03B56CB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997" y="601513"/>
            <a:ext cx="1905017" cy="1960684"/>
          </a:xfrm>
          <a:prstGeom prst="rect">
            <a:avLst/>
          </a:prstGeom>
          <a:solidFill>
            <a:srgbClr val="FFFFFF"/>
          </a:solidFill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FA4EBE-6677-0838-92A8-78B22795B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964" y="718646"/>
            <a:ext cx="1539083" cy="167771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524B61-BB3A-4187-8AF7-279D602AE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90778" y="601513"/>
            <a:ext cx="1905017" cy="1960684"/>
          </a:xfrm>
          <a:prstGeom prst="rect">
            <a:avLst/>
          </a:prstGeom>
          <a:solidFill>
            <a:srgbClr val="FFFFFF"/>
          </a:solidFill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358202-10FD-393C-56B4-1E1054C964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3745" y="718645"/>
            <a:ext cx="1539083" cy="167771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3BF8BFD-2873-4BF3-8BA0-812F71B57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9558" y="601513"/>
            <a:ext cx="1905017" cy="1960684"/>
          </a:xfrm>
          <a:prstGeom prst="rect">
            <a:avLst/>
          </a:prstGeom>
          <a:solidFill>
            <a:srgbClr val="FFFFFF"/>
          </a:solidFill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48EEE2-411C-46F1-4F6F-8F33282F9B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2525" y="791307"/>
            <a:ext cx="1539083" cy="160505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FB17858-AB2E-4F6B-9916-A9909E7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998" y="2831123"/>
            <a:ext cx="6280049" cy="3425366"/>
          </a:xfrm>
          <a:prstGeom prst="rect">
            <a:avLst/>
          </a:prstGeom>
          <a:solidFill>
            <a:srgbClr val="FFFFFF"/>
          </a:solidFill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0386AC-00B3-5F4E-229B-0BF0F361D5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0657" y="3008061"/>
            <a:ext cx="5732586" cy="31312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76A84-74C0-6BF5-104A-3ECE3897A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3131" y="2776307"/>
            <a:ext cx="4276871" cy="2684868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 primary challenges facing collaborative teams on an international level is a lack of uniformity in the culture and work philosophies of the participating members of the team, which leads to difficulties with effective communication and a decrease in the quality of participation (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Dewiyanti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2007).</a:t>
            </a:r>
          </a:p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effectively manage the complexities of global projects, learners must develop methods for providing and documenting communication systems and clearly defined roles within global teams (Wen, 2021).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134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B22F1-2040-A72F-E777-F79734AD4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93287"/>
            <a:ext cx="4466566" cy="162031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 Black" panose="020B0A04020102020204" pitchFamily="34" charset="0"/>
              </a:rPr>
              <a:t>Collaborative Learning Conclusion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7A807-4953-B8E1-D838-FBB12E7BD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466" y="2569611"/>
            <a:ext cx="4466565" cy="1926715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skills (conflict resolution, facilitation, coordination) develop naturally through collaborative learning experiences (Lee &amp; Bonk, 2014).</a:t>
            </a:r>
          </a:p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developing cooperative structures in groups, learners become more confident and competent to lead culturally diverse teams within global organisations (Stahl, 2006).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FBA0F70-CA6A-4DE1-8930-3FA0033C2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165370"/>
            <a:ext cx="5870713" cy="6464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1B5C47-1CA0-4762-BBEF-AC6A4DB78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5569" y="733110"/>
            <a:ext cx="2452823" cy="25838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4D4F36-8B44-D8A6-6A4E-9479A1B2ED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6434" y="874099"/>
            <a:ext cx="2129821" cy="232945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81EFB5C-E32B-40C4-AD06-8C34EB093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24536" y="733110"/>
            <a:ext cx="2457545" cy="25838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31AFFE-CCAE-3BA3-FD72-698C644692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7961" y="893287"/>
            <a:ext cx="2127573" cy="2310266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2D12DA2-A8FA-48DC-9A62-7942F2FB0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5569" y="3477127"/>
            <a:ext cx="5066512" cy="26676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AFDC8C-53D4-B784-1F2B-42647435A6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078" y="3637995"/>
            <a:ext cx="4691812" cy="2345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916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1AD2-E971-D604-D86E-D397FDECB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70839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647C5-BFD2-20B7-149C-78D9A757D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811" y="1578127"/>
            <a:ext cx="11458378" cy="4746997"/>
          </a:xfrm>
        </p:spPr>
        <p:txBody>
          <a:bodyPr>
            <a:no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Auer, M. E., Guralnick, D., &amp;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Uhomoibhi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(Eds.). (2017).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Interactive collaborative learning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Springer.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Bruffee, K. A. (1993).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learning: Higher education, interdependence, and the authority of knowledge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Johns Hopkins University Press.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Cheung, S. K., Kwok, L. F.,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Phusavat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&amp; Yang, H. H. (2021). Shaping the future learning environments with smart elements: Challenges and opportunities.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Educational Technology in Higher Education, 18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16.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Chickering, A. W., &amp; Ehrmann, S. C. (1996).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Implementing the seven principles: Technology as lever.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AAHE Bulletin.</a:t>
            </a:r>
          </a:p>
          <a:p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Dewiyanti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Brand-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Gruwel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Jochems, W., &amp; Broers, N. J. (2007). Students’ experiences with collaborative learning in asynchronous online environments.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Computers in Human Behavior, 23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496–514.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H., &amp; Bonk, C. J. (2014). Collaborative learning in the workplace: Practical issues and concerns.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Advanced Corporate Learning, 7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10–17.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Stahl, G. (2006).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cognition: Computer support for building collaborative knowledge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MIT Press.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Vega-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Abarzúa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Pastene-Fuentes, J., Pastene-Fuentes, C., Ortega-Jiménez, C., &amp; Castillo-Rodríguez, T. (2022). Collaborative learning and classroom engagement: An EFL Chilean experience.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Language Teaching Educational Journal, 5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60–74.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Voogt, J., Fisser, P., Good, J., Mishra, P., &amp; Yadav, A. (2015). Computers for schools: Technology integration in education.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Educational Research,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48, 133–142.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Webb, N. M. (2013). Information processing approaches to collaborative learning. In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Handbook of Collaborative Learning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22). Routledge.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Wen, Y. (2021). Augmented reality enhanced cognitive engagement. Educational Technology Research and Development, 69(2), 843–860.</a:t>
            </a: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Xu, E., Wang, W., &amp; Wang, Q. (2023). The effectiveness of collaborative problem solving in promoting critical thinking.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Humanities &amp; Social Sciences Communications, 10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(1).</a:t>
            </a:r>
          </a:p>
        </p:txBody>
      </p:sp>
    </p:spTree>
    <p:extLst>
      <p:ext uri="{BB962C8B-B14F-4D97-AF65-F5344CB8AC3E}">
        <p14:creationId xmlns:p14="http://schemas.microsoft.com/office/powerpoint/2010/main" val="418090517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30</TotalTime>
  <Words>841</Words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 Black</vt:lpstr>
      <vt:lpstr>Corbel</vt:lpstr>
      <vt:lpstr>Basis</vt:lpstr>
      <vt:lpstr>Collaborative Learning Introduction </vt:lpstr>
      <vt:lpstr>Building Multicultural Competency Through Collaboration</vt:lpstr>
      <vt:lpstr>Global Team Collaboration</vt:lpstr>
      <vt:lpstr>Cognitive Advantages for Global Problem-Solving</vt:lpstr>
      <vt:lpstr>Challenges Faced in Global Collaboration</vt:lpstr>
      <vt:lpstr>Collaborative Learning Conclusion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2025-12-02T21:40:57Z</dcterms:created>
  <dcterms:modified xsi:type="dcterms:W3CDTF">2025-12-02T22:11:08Z</dcterms:modified>
</cp:coreProperties>
</file>