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56" r:id="rId3"/>
    <p:sldId id="259" r:id="rId4"/>
    <p:sldId id="260" r:id="rId5"/>
    <p:sldId id="261" r:id="rId6"/>
    <p:sldId id="262" r:id="rId7"/>
    <p:sldId id="268" r:id="rId8"/>
    <p:sldId id="269" r:id="rId9"/>
    <p:sldId id="270" r:id="rId10"/>
    <p:sldId id="271" r:id="rId11"/>
    <p:sldId id="272" r:id="rId12"/>
    <p:sldId id="264" r:id="rId13"/>
    <p:sldId id="265" r:id="rId14"/>
    <p:sldId id="273" r:id="rId15"/>
    <p:sldId id="266" r:id="rId16"/>
    <p:sldId id="274" r:id="rId17"/>
    <p:sldId id="275" r:id="rId18"/>
    <p:sldId id="267" r:id="rId19"/>
    <p:sldId id="276" r:id="rId20"/>
    <p:sldId id="277" r:id="rId21"/>
    <p:sldId id="278" r:id="rId22"/>
    <p:sldId id="279" r:id="rId23"/>
    <p:sldId id="280" r:id="rId24"/>
    <p:sldId id="281" r:id="rId25"/>
    <p:sldId id="282" r:id="rId26"/>
    <p:sldId id="283" r:id="rId27"/>
    <p:sldId id="284" r:id="rId28"/>
    <p:sldId id="28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52443" autoAdjust="0"/>
  </p:normalViewPr>
  <p:slideViewPr>
    <p:cSldViewPr snapToGrid="0">
      <p:cViewPr varScale="1">
        <p:scale>
          <a:sx n="43" d="100"/>
          <a:sy n="43" d="100"/>
        </p:scale>
        <p:origin x="173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929E4F-9DE6-4814-9EE3-2EB2CF144D76}"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9C27F-B654-43BA-825A-FB67EB5A0A59}" type="slidenum">
              <a:rPr lang="en-GB" smtClean="0"/>
              <a:t>‹#›</a:t>
            </a:fld>
            <a:endParaRPr lang="en-GB"/>
          </a:p>
        </p:txBody>
      </p:sp>
    </p:spTree>
    <p:extLst>
      <p:ext uri="{BB962C8B-B14F-4D97-AF65-F5344CB8AC3E}">
        <p14:creationId xmlns:p14="http://schemas.microsoft.com/office/powerpoint/2010/main" val="169150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9272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121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016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1998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238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84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163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8811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2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4308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7194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81454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cls.ioe.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43C688-C2B3-4757-B977-A1FCD110F411}"/>
              </a:ext>
            </a:extLst>
          </p:cNvPr>
          <p:cNvSpPr>
            <a:spLocks noGrp="1"/>
          </p:cNvSpPr>
          <p:nvPr>
            <p:ph type="ctrTitle"/>
          </p:nvPr>
        </p:nvSpPr>
        <p:spPr/>
        <p:style>
          <a:lnRef idx="1">
            <a:schemeClr val="dk1"/>
          </a:lnRef>
          <a:fillRef idx="2">
            <a:schemeClr val="dk1"/>
          </a:fillRef>
          <a:effectRef idx="1">
            <a:schemeClr val="dk1"/>
          </a:effectRef>
          <a:fontRef idx="minor">
            <a:schemeClr val="dk1"/>
          </a:fontRef>
        </p:style>
        <p:txBody>
          <a:bodyPr>
            <a:normAutofit/>
          </a:bodyPr>
          <a:lstStyle/>
          <a:p>
            <a:r>
              <a:rPr lang="en-GB" dirty="0"/>
              <a:t>Introduction to Research</a:t>
            </a:r>
          </a:p>
        </p:txBody>
      </p:sp>
      <p:sp>
        <p:nvSpPr>
          <p:cNvPr id="5" name="Subtitle 4">
            <a:extLst>
              <a:ext uri="{FF2B5EF4-FFF2-40B4-BE49-F238E27FC236}">
                <a16:creationId xmlns:a16="http://schemas.microsoft.com/office/drawing/2014/main" id="{60C457B0-6557-4CF3-AE51-6DA288D008AC}"/>
              </a:ext>
            </a:extLst>
          </p:cNvPr>
          <p:cNvSpPr>
            <a:spLocks noGrp="1"/>
          </p:cNvSpPr>
          <p:nvPr>
            <p:ph type="subTitle" idx="1"/>
          </p:nvPr>
        </p:nvSpPr>
        <p:spPr/>
        <p:txBody>
          <a:bodyPr vert="horz" lIns="91440" tIns="45720" rIns="91440" bIns="45720" rtlCol="0" anchor="t">
            <a:normAutofit/>
          </a:bodyPr>
          <a:lstStyle/>
          <a:p>
            <a:endParaRPr lang="en-GB" dirty="0"/>
          </a:p>
          <a:p>
            <a:pPr algn="l"/>
            <a:r>
              <a:rPr lang="en-GB" dirty="0"/>
              <a:t>Week 4</a:t>
            </a:r>
            <a:endParaRPr lang="en-GB" dirty="0">
              <a:cs typeface="Calibri"/>
            </a:endParaRPr>
          </a:p>
        </p:txBody>
      </p:sp>
      <p:pic>
        <p:nvPicPr>
          <p:cNvPr id="6" name="Picture 5">
            <a:extLst>
              <a:ext uri="{FF2B5EF4-FFF2-40B4-BE49-F238E27FC236}">
                <a16:creationId xmlns:a16="http://schemas.microsoft.com/office/drawing/2014/main" id="{0999F4AE-A484-4597-839F-C351183644F3}"/>
              </a:ext>
            </a:extLst>
          </p:cNvPr>
          <p:cNvPicPr>
            <a:picLocks noChangeAspect="1"/>
          </p:cNvPicPr>
          <p:nvPr/>
        </p:nvPicPr>
        <p:blipFill>
          <a:blip r:embed="rId2"/>
          <a:stretch>
            <a:fillRect/>
          </a:stretch>
        </p:blipFill>
        <p:spPr>
          <a:xfrm rot="20570485">
            <a:off x="6242389" y="4363583"/>
            <a:ext cx="3075612" cy="1934484"/>
          </a:xfrm>
          <a:prstGeom prst="rect">
            <a:avLst/>
          </a:prstGeom>
        </p:spPr>
      </p:pic>
    </p:spTree>
    <p:extLst>
      <p:ext uri="{BB962C8B-B14F-4D97-AF65-F5344CB8AC3E}">
        <p14:creationId xmlns:p14="http://schemas.microsoft.com/office/powerpoint/2010/main" val="1292406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FA7B3D-EA4A-473F-A472-FAC8999FB7A6}"/>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Recap/ topics covered so far…</a:t>
            </a:r>
          </a:p>
        </p:txBody>
      </p:sp>
      <p:sp>
        <p:nvSpPr>
          <p:cNvPr id="5" name="Content Placeholder 4">
            <a:extLst>
              <a:ext uri="{FF2B5EF4-FFF2-40B4-BE49-F238E27FC236}">
                <a16:creationId xmlns:a16="http://schemas.microsoft.com/office/drawing/2014/main" id="{D65C5FD5-2E62-4EC0-9570-1DB5FE7CBB58}"/>
              </a:ext>
            </a:extLst>
          </p:cNvPr>
          <p:cNvSpPr>
            <a:spLocks noGrp="1"/>
          </p:cNvSpPr>
          <p:nvPr>
            <p:ph idx="1"/>
          </p:nvPr>
        </p:nvSpPr>
        <p:spPr/>
        <p:txBody>
          <a:bodyPr/>
          <a:lstStyle/>
          <a:p>
            <a:r>
              <a:rPr lang="en-GB" dirty="0"/>
              <a:t>How you will be assessed in this unit</a:t>
            </a:r>
          </a:p>
          <a:p>
            <a:r>
              <a:rPr lang="en-GB" dirty="0"/>
              <a:t>Key terms</a:t>
            </a:r>
          </a:p>
          <a:p>
            <a:r>
              <a:rPr lang="en-GB" dirty="0"/>
              <a:t>Purpose of research – </a:t>
            </a:r>
          </a:p>
          <a:p>
            <a:r>
              <a:rPr lang="en-GB" dirty="0"/>
              <a:t>Issues in HSC</a:t>
            </a:r>
          </a:p>
          <a:p>
            <a:r>
              <a:rPr lang="en-GB" dirty="0"/>
              <a:t>Health conditions</a:t>
            </a:r>
          </a:p>
          <a:p>
            <a:r>
              <a:rPr lang="en-GB" dirty="0"/>
              <a:t>Lifestyle factors</a:t>
            </a:r>
          </a:p>
        </p:txBody>
      </p:sp>
    </p:spTree>
    <p:extLst>
      <p:ext uri="{BB962C8B-B14F-4D97-AF65-F5344CB8AC3E}">
        <p14:creationId xmlns:p14="http://schemas.microsoft.com/office/powerpoint/2010/main" val="548937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FB047-1FDC-4A4A-939D-649A8E925CA4}"/>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Lesson outcomes</a:t>
            </a:r>
          </a:p>
        </p:txBody>
      </p:sp>
      <p:sp>
        <p:nvSpPr>
          <p:cNvPr id="3" name="Content Placeholder 2">
            <a:extLst>
              <a:ext uri="{FF2B5EF4-FFF2-40B4-BE49-F238E27FC236}">
                <a16:creationId xmlns:a16="http://schemas.microsoft.com/office/drawing/2014/main" id="{276A8409-99CD-4A2A-9AA0-1258A3D1FEC7}"/>
              </a:ext>
            </a:extLst>
          </p:cNvPr>
          <p:cNvSpPr>
            <a:spLocks noGrp="1"/>
          </p:cNvSpPr>
          <p:nvPr>
            <p:ph idx="1"/>
          </p:nvPr>
        </p:nvSpPr>
        <p:spPr/>
        <p:txBody>
          <a:bodyPr>
            <a:normAutofit fontScale="92500" lnSpcReduction="20000"/>
          </a:bodyPr>
          <a:lstStyle/>
          <a:p>
            <a:endParaRPr lang="en-GB" dirty="0"/>
          </a:p>
          <a:p>
            <a:r>
              <a:rPr lang="en-GB" dirty="0"/>
              <a:t>Learners will look at the effect of lifestyle on the demand for services and the implications of lifestyle choices on service provision</a:t>
            </a:r>
          </a:p>
          <a:p>
            <a:r>
              <a:rPr lang="en-GB" dirty="0"/>
              <a:t>Learners will look at the social and welfare needs of service users and the need to promote individuals’ independence and wellbeing in the success of care and support packages</a:t>
            </a:r>
          </a:p>
          <a:p>
            <a:r>
              <a:rPr lang="en-GB" dirty="0"/>
              <a:t>Learners will complete an assessment practice task</a:t>
            </a:r>
          </a:p>
          <a:p>
            <a:r>
              <a:rPr lang="en-GB" dirty="0"/>
              <a:t>Learners will look at different research methodologies in HSC</a:t>
            </a:r>
          </a:p>
        </p:txBody>
      </p:sp>
    </p:spTree>
    <p:extLst>
      <p:ext uri="{BB962C8B-B14F-4D97-AF65-F5344CB8AC3E}">
        <p14:creationId xmlns:p14="http://schemas.microsoft.com/office/powerpoint/2010/main" val="3836900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981A1-8AFE-4F79-877F-B48F1B4A7D25}"/>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Social care and welfare needs</a:t>
            </a:r>
          </a:p>
        </p:txBody>
      </p:sp>
      <p:sp>
        <p:nvSpPr>
          <p:cNvPr id="3" name="Content Placeholder 2">
            <a:extLst>
              <a:ext uri="{FF2B5EF4-FFF2-40B4-BE49-F238E27FC236}">
                <a16:creationId xmlns:a16="http://schemas.microsoft.com/office/drawing/2014/main" id="{98F4198C-BE14-4DDD-A29A-C405859C9117}"/>
              </a:ext>
            </a:extLst>
          </p:cNvPr>
          <p:cNvSpPr>
            <a:spLocks noGrp="1"/>
          </p:cNvSpPr>
          <p:nvPr>
            <p:ph idx="1"/>
          </p:nvPr>
        </p:nvSpPr>
        <p:spPr>
          <a:xfrm>
            <a:off x="838200" y="1825625"/>
            <a:ext cx="10515600" cy="4852012"/>
          </a:xfrm>
        </p:spPr>
        <p:txBody>
          <a:bodyPr>
            <a:normAutofit fontScale="70000" lnSpcReduction="20000"/>
          </a:bodyPr>
          <a:lstStyle/>
          <a:p>
            <a:pPr marL="0" indent="0">
              <a:buNone/>
            </a:pPr>
            <a:r>
              <a:rPr lang="en-GB" dirty="0"/>
              <a:t>All health or social care workers involved in care planning, use research principles routinely to identify the needs of individuals;</a:t>
            </a:r>
          </a:p>
          <a:p>
            <a:r>
              <a:rPr lang="en-GB" dirty="0">
                <a:solidFill>
                  <a:schemeClr val="accent1"/>
                </a:solidFill>
              </a:rPr>
              <a:t>The medical ‘history’ of a patient taken by a doctor during an initial consultation, requires the doctor to apply medical knowledge to identify the cause of the patient’s problem so that their needs can be met effect</a:t>
            </a:r>
            <a:r>
              <a:rPr lang="en-GB" dirty="0"/>
              <a:t>ively</a:t>
            </a:r>
          </a:p>
          <a:p>
            <a:r>
              <a:rPr lang="en-GB" dirty="0"/>
              <a:t>The doctor may gather more quantifiable evidence from laboratory investigations such as blood tests or visual evidence from X-rays or scans</a:t>
            </a:r>
          </a:p>
          <a:p>
            <a:r>
              <a:rPr lang="en-GB" dirty="0">
                <a:solidFill>
                  <a:schemeClr val="accent1"/>
                </a:solidFill>
              </a:rPr>
              <a:t>A health care assistant conducts research by measuring pulse rate or blood pressure at predetermined intervals to check on variations in a patient’s wellbeing, as well as observing the patient for visible signs of any symptoms, </a:t>
            </a:r>
            <a:r>
              <a:rPr lang="en-GB" dirty="0" err="1">
                <a:solidFill>
                  <a:schemeClr val="accent1"/>
                </a:solidFill>
              </a:rPr>
              <a:t>eg</a:t>
            </a:r>
            <a:r>
              <a:rPr lang="en-GB" dirty="0">
                <a:solidFill>
                  <a:schemeClr val="accent1"/>
                </a:solidFill>
              </a:rPr>
              <a:t> pain or discomfort</a:t>
            </a:r>
          </a:p>
          <a:p>
            <a:r>
              <a:rPr lang="en-GB" dirty="0"/>
              <a:t>A care home manager observing an individual resident may identify that they may need more assistance with personal care and discuss this with the individual and care staff. The information gathered enables professionals to make decisions about treatment or care to better meet their individual needs </a:t>
            </a:r>
          </a:p>
        </p:txBody>
      </p:sp>
    </p:spTree>
    <p:extLst>
      <p:ext uri="{BB962C8B-B14F-4D97-AF65-F5344CB8AC3E}">
        <p14:creationId xmlns:p14="http://schemas.microsoft.com/office/powerpoint/2010/main" val="3359263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272BB-FABA-411D-A7D8-250937F4949C}"/>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Care and support practices for individuals</a:t>
            </a:r>
          </a:p>
        </p:txBody>
      </p:sp>
      <p:sp>
        <p:nvSpPr>
          <p:cNvPr id="3" name="Content Placeholder 2">
            <a:extLst>
              <a:ext uri="{FF2B5EF4-FFF2-40B4-BE49-F238E27FC236}">
                <a16:creationId xmlns:a16="http://schemas.microsoft.com/office/drawing/2014/main" id="{45EB9CC4-3AB2-4135-A653-C4E0B4215DA5}"/>
              </a:ext>
            </a:extLst>
          </p:cNvPr>
          <p:cNvSpPr>
            <a:spLocks noGrp="1"/>
          </p:cNvSpPr>
          <p:nvPr>
            <p:ph idx="1"/>
          </p:nvPr>
        </p:nvSpPr>
        <p:spPr>
          <a:xfrm>
            <a:off x="838200" y="1825624"/>
            <a:ext cx="10515600" cy="4944291"/>
          </a:xfrm>
        </p:spPr>
        <p:txBody>
          <a:bodyPr>
            <a:normAutofit fontScale="55000" lnSpcReduction="20000"/>
          </a:bodyPr>
          <a:lstStyle/>
          <a:p>
            <a:r>
              <a:rPr lang="en-GB" dirty="0"/>
              <a:t>Since 2012, NICE has been responsible for defining the standards relating to social care as well as to health care</a:t>
            </a:r>
          </a:p>
          <a:p>
            <a:r>
              <a:rPr lang="en-GB" dirty="0"/>
              <a:t>NICE is developing a set of quality standards for a wide range of specific aspects of health care, public health and social care</a:t>
            </a:r>
          </a:p>
          <a:p>
            <a:r>
              <a:rPr lang="en-GB" dirty="0"/>
              <a:t>The quality standards are reviewed annually and referred for revision or amendment, according to the evidence supplied by key stakeholders such as patient/service user organisations and regulators (CQC, Ofsted). The stakeholders provide evidence about practices that are particularly effective</a:t>
            </a:r>
          </a:p>
          <a:p>
            <a:r>
              <a:rPr lang="en-GB" dirty="0"/>
              <a:t> NICE invites comments from the public and key stakeholders on the draft standards it produces before they are finally published. NICE quality standards are, therefore, evidence-based</a:t>
            </a:r>
          </a:p>
          <a:p>
            <a:r>
              <a:rPr lang="en-GB" dirty="0"/>
              <a:t>The aims of the standards include: </a:t>
            </a:r>
          </a:p>
          <a:p>
            <a:pPr lvl="2"/>
            <a:r>
              <a:rPr lang="en-GB" dirty="0">
                <a:solidFill>
                  <a:schemeClr val="accent1"/>
                </a:solidFill>
              </a:rPr>
              <a:t>supporting the provision of care that has been shown to work and to be cost effective </a:t>
            </a:r>
          </a:p>
          <a:p>
            <a:pPr lvl="2"/>
            <a:r>
              <a:rPr lang="en-GB" dirty="0">
                <a:solidFill>
                  <a:schemeClr val="accent1"/>
                </a:solidFill>
              </a:rPr>
              <a:t>ensuring a more consistent approach to social care provision across the country</a:t>
            </a:r>
          </a:p>
          <a:p>
            <a:pPr lvl="2"/>
            <a:r>
              <a:rPr lang="en-GB" dirty="0">
                <a:solidFill>
                  <a:schemeClr val="accent1"/>
                </a:solidFill>
              </a:rPr>
              <a:t>supporting the development of joined-up working between agencies and professionals </a:t>
            </a:r>
          </a:p>
          <a:p>
            <a:pPr lvl="2"/>
            <a:r>
              <a:rPr lang="en-GB" dirty="0">
                <a:solidFill>
                  <a:schemeClr val="accent1"/>
                </a:solidFill>
              </a:rPr>
              <a:t>helping the social care sector demonstrate its importance as a key partner in the provision of care </a:t>
            </a:r>
          </a:p>
          <a:p>
            <a:pPr lvl="2"/>
            <a:r>
              <a:rPr lang="en-GB" dirty="0">
                <a:solidFill>
                  <a:schemeClr val="accent1"/>
                </a:solidFill>
              </a:rPr>
              <a:t>raising the profile of social care</a:t>
            </a:r>
          </a:p>
          <a:p>
            <a:r>
              <a:rPr lang="en-GB" dirty="0"/>
              <a:t>At the time of writing, the majority of the published standards relate to health care and very few relate to social care. However, over time, NICE is likely to publish more quality standards relating to social care. </a:t>
            </a:r>
          </a:p>
        </p:txBody>
      </p:sp>
    </p:spTree>
    <p:extLst>
      <p:ext uri="{BB962C8B-B14F-4D97-AF65-F5344CB8AC3E}">
        <p14:creationId xmlns:p14="http://schemas.microsoft.com/office/powerpoint/2010/main" val="390464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E4822-1B02-4352-A387-63DAEB3DD1C7}"/>
              </a:ext>
            </a:extLst>
          </p:cNvPr>
          <p:cNvSpPr>
            <a:spLocks noGrp="1"/>
          </p:cNvSpPr>
          <p:nvPr>
            <p:ph type="title"/>
          </p:nvPr>
        </p:nvSpPr>
        <p:spPr>
          <a:xfrm>
            <a:off x="838200" y="365125"/>
            <a:ext cx="10515600" cy="1597899"/>
          </a:xfrm>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dirty="0"/>
              <a:t>Success of care and support practices in promoting individuals’ independence and wellbeing</a:t>
            </a:r>
          </a:p>
        </p:txBody>
      </p:sp>
      <p:sp>
        <p:nvSpPr>
          <p:cNvPr id="3" name="Content Placeholder 2">
            <a:extLst>
              <a:ext uri="{FF2B5EF4-FFF2-40B4-BE49-F238E27FC236}">
                <a16:creationId xmlns:a16="http://schemas.microsoft.com/office/drawing/2014/main" id="{CFF22DD1-1854-4F1A-8A8B-85ADDF036D1C}"/>
              </a:ext>
            </a:extLst>
          </p:cNvPr>
          <p:cNvSpPr>
            <a:spLocks noGrp="1"/>
          </p:cNvSpPr>
          <p:nvPr>
            <p:ph idx="1"/>
          </p:nvPr>
        </p:nvSpPr>
        <p:spPr>
          <a:xfrm>
            <a:off x="838200" y="2172749"/>
            <a:ext cx="10515600" cy="4004214"/>
          </a:xfrm>
        </p:spPr>
        <p:txBody>
          <a:bodyPr>
            <a:normAutofit fontScale="55000" lnSpcReduction="20000"/>
          </a:bodyPr>
          <a:lstStyle/>
          <a:p>
            <a:r>
              <a:rPr lang="en-GB" dirty="0"/>
              <a:t>Care and support practices are continually changing as new technology and treatments emerge</a:t>
            </a:r>
          </a:p>
          <a:p>
            <a:r>
              <a:rPr lang="en-GB" dirty="0"/>
              <a:t>The professional codes underpinning health and social care practice in the UK increasingly expect that any new practice introduced is formally assessed with regards to its effectiveness</a:t>
            </a:r>
          </a:p>
          <a:p>
            <a:r>
              <a:rPr lang="en-GB" dirty="0"/>
              <a:t>This is usually done through research, often carried out in the first instance on a small scale, in a particular health or social care context</a:t>
            </a:r>
          </a:p>
          <a:p>
            <a:r>
              <a:rPr lang="en-GB" dirty="0"/>
              <a:t>Changes to procedures, modifications to job roles, introducing a different skill mix to a team, development of a new protocol for assessing a particular need should each be systematically assessed to gauge the extent to which the change introduced is helpful or not</a:t>
            </a:r>
          </a:p>
          <a:p>
            <a:r>
              <a:rPr lang="en-GB" dirty="0"/>
              <a:t>By reporting the research in a practice journal or magazine, the research is made available to others and provides evidence on which others working elsewhere – possibly in different professional contexts, with different service users, or in different care environments or service provision – can justify adopting the same change</a:t>
            </a:r>
          </a:p>
          <a:p>
            <a:r>
              <a:rPr lang="en-GB" dirty="0"/>
              <a:t>Studies such as these are examples of </a:t>
            </a:r>
            <a:r>
              <a:rPr lang="en-GB" b="1" i="1" dirty="0"/>
              <a:t>action research</a:t>
            </a:r>
            <a:r>
              <a:rPr lang="en-GB" dirty="0"/>
              <a:t>, which has a valuable role in contributing to health and social care research</a:t>
            </a:r>
          </a:p>
          <a:p>
            <a:r>
              <a:rPr lang="en-GB" dirty="0"/>
              <a:t>If a practice innovation becomes widespread, then a much larger research study may be useful for a more formal assessment of its value</a:t>
            </a:r>
          </a:p>
        </p:txBody>
      </p:sp>
    </p:spTree>
    <p:extLst>
      <p:ext uri="{BB962C8B-B14F-4D97-AF65-F5344CB8AC3E}">
        <p14:creationId xmlns:p14="http://schemas.microsoft.com/office/powerpoint/2010/main" val="3959303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AB9D8-50CB-4359-BA38-1E23A37CB628}"/>
              </a:ext>
            </a:extLst>
          </p:cNvPr>
          <p:cNvSpPr>
            <a:spLocks noGrp="1"/>
          </p:cNvSpPr>
          <p:nvPr>
            <p:ph type="title"/>
          </p:nvPr>
        </p:nvSpPr>
        <p:spPr>
          <a:xfrm>
            <a:off x="838200" y="365125"/>
            <a:ext cx="10515600" cy="1597899"/>
          </a:xfrm>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dirty="0"/>
              <a:t>Success of care and support practices in promoting individuals’ independence and wellbeing</a:t>
            </a:r>
          </a:p>
        </p:txBody>
      </p:sp>
      <p:sp>
        <p:nvSpPr>
          <p:cNvPr id="3" name="Content Placeholder 2">
            <a:extLst>
              <a:ext uri="{FF2B5EF4-FFF2-40B4-BE49-F238E27FC236}">
                <a16:creationId xmlns:a16="http://schemas.microsoft.com/office/drawing/2014/main" id="{689AE8BC-2479-486E-9AE2-B16909A860B3}"/>
              </a:ext>
            </a:extLst>
          </p:cNvPr>
          <p:cNvSpPr>
            <a:spLocks noGrp="1"/>
          </p:cNvSpPr>
          <p:nvPr>
            <p:ph idx="1"/>
          </p:nvPr>
        </p:nvSpPr>
        <p:spPr>
          <a:xfrm>
            <a:off x="838200" y="2130803"/>
            <a:ext cx="10515600" cy="4949505"/>
          </a:xfrm>
        </p:spPr>
        <p:txBody>
          <a:bodyPr>
            <a:normAutofit fontScale="62500" lnSpcReduction="20000"/>
          </a:bodyPr>
          <a:lstStyle/>
          <a:p>
            <a:pPr marL="0" indent="0">
              <a:buNone/>
            </a:pPr>
            <a:r>
              <a:rPr lang="en-GB" sz="4200" dirty="0">
                <a:solidFill>
                  <a:schemeClr val="accent1"/>
                </a:solidFill>
              </a:rPr>
              <a:t>Care and support practices that promote an individual’s independence might involve action research such as: </a:t>
            </a:r>
          </a:p>
          <a:p>
            <a:pPr lvl="1"/>
            <a:r>
              <a:rPr lang="en-GB" sz="3200" dirty="0"/>
              <a:t>how and where clothes are laid out or presented to an individual affected by painful arthritis, to enable them to dress with greater independence </a:t>
            </a:r>
          </a:p>
          <a:p>
            <a:pPr lvl="1"/>
            <a:r>
              <a:rPr lang="en-GB" sz="3200" dirty="0"/>
              <a:t>changing the time of day when residents of a nursing home are asked to make their meal choices for the next day, so that they are more alert and responsive when making a choice independently </a:t>
            </a:r>
          </a:p>
          <a:p>
            <a:pPr lvl="1"/>
            <a:r>
              <a:rPr lang="en-GB" sz="3200" dirty="0"/>
              <a:t>developing a routine for ensuring the availability of a potty to a toddler in nursery who is being toilet trained </a:t>
            </a:r>
          </a:p>
          <a:p>
            <a:pPr lvl="1"/>
            <a:r>
              <a:rPr lang="en-GB" sz="3200" dirty="0"/>
              <a:t>changing the arrangement of furniture around a hospital bed, so the patient is always able to reach a drink </a:t>
            </a:r>
          </a:p>
          <a:p>
            <a:pPr lvl="1"/>
            <a:r>
              <a:rPr lang="en-GB" sz="3200" dirty="0"/>
              <a:t>testing an improved technique in using a new slip sheet, so that post-operative patients can be transferred from a trolley to a bed more smoothly </a:t>
            </a:r>
          </a:p>
          <a:p>
            <a:pPr lvl="1"/>
            <a:r>
              <a:rPr lang="en-GB" sz="3200" dirty="0"/>
              <a:t>changing the layout of a day room, so that the increased number of residents using walking frames have more space to move about without disturbing others, while still enabling communication between the residents</a:t>
            </a:r>
          </a:p>
        </p:txBody>
      </p:sp>
    </p:spTree>
    <p:extLst>
      <p:ext uri="{BB962C8B-B14F-4D97-AF65-F5344CB8AC3E}">
        <p14:creationId xmlns:p14="http://schemas.microsoft.com/office/powerpoint/2010/main" val="938208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75AF-1066-4EF9-B834-B6FEA3B56F7B}"/>
              </a:ext>
            </a:extLst>
          </p:cNvPr>
          <p:cNvSpPr>
            <a:spLocks noGrp="1"/>
          </p:cNvSpPr>
          <p:nvPr>
            <p:ph type="title"/>
          </p:nvPr>
        </p:nvSpPr>
        <p:spPr>
          <a:xfrm>
            <a:off x="838200" y="176169"/>
            <a:ext cx="10515600" cy="1568741"/>
          </a:xfrm>
        </p:spPr>
        <p:style>
          <a:lnRef idx="1">
            <a:schemeClr val="accent6"/>
          </a:lnRef>
          <a:fillRef idx="2">
            <a:schemeClr val="accent6"/>
          </a:fillRef>
          <a:effectRef idx="1">
            <a:schemeClr val="accent6"/>
          </a:effectRef>
          <a:fontRef idx="minor">
            <a:schemeClr val="dk1"/>
          </a:fontRef>
        </p:style>
        <p:txBody>
          <a:bodyPr>
            <a:normAutofit fontScale="90000"/>
          </a:bodyPr>
          <a:lstStyle/>
          <a:p>
            <a:r>
              <a:rPr lang="en-GB" dirty="0"/>
              <a:t>Services provided for individuals with specific needs and the effect of these on individual’s wellbeing</a:t>
            </a:r>
          </a:p>
        </p:txBody>
      </p:sp>
      <p:sp>
        <p:nvSpPr>
          <p:cNvPr id="3" name="Content Placeholder 2">
            <a:extLst>
              <a:ext uri="{FF2B5EF4-FFF2-40B4-BE49-F238E27FC236}">
                <a16:creationId xmlns:a16="http://schemas.microsoft.com/office/drawing/2014/main" id="{9CECDFCB-8A92-44AC-955D-03ED091A8A23}"/>
              </a:ext>
            </a:extLst>
          </p:cNvPr>
          <p:cNvSpPr>
            <a:spLocks noGrp="1"/>
          </p:cNvSpPr>
          <p:nvPr>
            <p:ph idx="1"/>
          </p:nvPr>
        </p:nvSpPr>
        <p:spPr>
          <a:xfrm>
            <a:off x="838200" y="1853967"/>
            <a:ext cx="10515600" cy="4322996"/>
          </a:xfrm>
        </p:spPr>
        <p:txBody>
          <a:bodyPr>
            <a:noAutofit/>
          </a:bodyPr>
          <a:lstStyle/>
          <a:p>
            <a:r>
              <a:rPr lang="en-GB" sz="1800" dirty="0"/>
              <a:t>NICE has also published a quality standard for the support of individuals with specific needs</a:t>
            </a:r>
          </a:p>
          <a:p>
            <a:r>
              <a:rPr lang="en-GB" sz="1800" dirty="0"/>
              <a:t>This follows particularly from the </a:t>
            </a:r>
            <a:r>
              <a:rPr lang="en-GB" sz="1800" b="1" dirty="0"/>
              <a:t>Winterbourne View scandal</a:t>
            </a:r>
            <a:r>
              <a:rPr lang="en-GB" sz="1800" dirty="0"/>
              <a:t>, in which abuse was inflicted routinely on adults with learning disabilities living in a residential care home near Bristol</a:t>
            </a:r>
          </a:p>
          <a:p>
            <a:r>
              <a:rPr lang="en-GB" sz="1800" dirty="0"/>
              <a:t>The abuse was filmed undercover and then broadcast in a BBC Panorama programme, which brought the abuse to public attention</a:t>
            </a:r>
          </a:p>
          <a:p>
            <a:r>
              <a:rPr lang="en-GB" sz="1800" dirty="0"/>
              <a:t>Staff were prosecuted and received prison sentences, the company running the home was fined and the home closed down.</a:t>
            </a:r>
          </a:p>
          <a:p>
            <a:r>
              <a:rPr lang="en-GB" sz="1800" dirty="0"/>
              <a:t>Individuals with specific needs can often be particularly vulnerable members of society and the Protection of Vulnerable Adults (POVA) Regulations recognise this</a:t>
            </a:r>
          </a:p>
          <a:p>
            <a:r>
              <a:rPr lang="en-GB" sz="1800" dirty="0"/>
              <a:t>Having specific needs indicates that these individuals have more difficulty than most people in coping with everyday activities</a:t>
            </a:r>
          </a:p>
          <a:p>
            <a:r>
              <a:rPr lang="en-GB" sz="1800" dirty="0"/>
              <a:t>Children, especially those with multiple and profound disabilities, and adults with learning disabilities and/or physical disabilities will have specific needs</a:t>
            </a:r>
          </a:p>
          <a:p>
            <a:r>
              <a:rPr lang="en-GB" sz="1800" dirty="0"/>
              <a:t>They need special assistance with some or all activities of daily living, possibly throughout each day, especially if they need help with personal care such as bathing, toileting and dressing, which can add to their vulnerability</a:t>
            </a:r>
          </a:p>
        </p:txBody>
      </p:sp>
    </p:spTree>
    <p:extLst>
      <p:ext uri="{BB962C8B-B14F-4D97-AF65-F5344CB8AC3E}">
        <p14:creationId xmlns:p14="http://schemas.microsoft.com/office/powerpoint/2010/main" val="2474237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AA16A-EE60-48F3-8CA5-FA9E4E95B9C1}"/>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Task </a:t>
            </a:r>
          </a:p>
        </p:txBody>
      </p:sp>
      <p:sp>
        <p:nvSpPr>
          <p:cNvPr id="3" name="Content Placeholder 2">
            <a:extLst>
              <a:ext uri="{FF2B5EF4-FFF2-40B4-BE49-F238E27FC236}">
                <a16:creationId xmlns:a16="http://schemas.microsoft.com/office/drawing/2014/main" id="{B24BAFC4-A7D9-4563-9285-25E7B8901EF4}"/>
              </a:ext>
            </a:extLst>
          </p:cNvPr>
          <p:cNvSpPr>
            <a:spLocks noGrp="1"/>
          </p:cNvSpPr>
          <p:nvPr>
            <p:ph idx="1"/>
          </p:nvPr>
        </p:nvSpPr>
        <p:spPr/>
        <p:txBody>
          <a:bodyPr/>
          <a:lstStyle/>
          <a:p>
            <a:r>
              <a:rPr lang="en-GB" dirty="0"/>
              <a:t>Develop a mind map to summarise possible issues relating to social care and welfare needs</a:t>
            </a:r>
          </a:p>
          <a:p>
            <a:r>
              <a:rPr lang="en-GB" dirty="0"/>
              <a:t>Think about any work experience you may have had in working with individuals with specific needs</a:t>
            </a:r>
          </a:p>
          <a:p>
            <a:r>
              <a:rPr lang="en-GB" dirty="0"/>
              <a:t>Add notes to your mind map in the form of questions, to suggest possible lines of enquiry you might develop in relation to issues relating to social care and welfare needs</a:t>
            </a:r>
          </a:p>
        </p:txBody>
      </p:sp>
    </p:spTree>
    <p:extLst>
      <p:ext uri="{BB962C8B-B14F-4D97-AF65-F5344CB8AC3E}">
        <p14:creationId xmlns:p14="http://schemas.microsoft.com/office/powerpoint/2010/main" val="2191527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AFD56-1E0C-4ECC-8D7A-C33C95AEB8D9}"/>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Research methodologies</a:t>
            </a:r>
          </a:p>
        </p:txBody>
      </p:sp>
      <p:sp>
        <p:nvSpPr>
          <p:cNvPr id="3" name="Content Placeholder 2">
            <a:extLst>
              <a:ext uri="{FF2B5EF4-FFF2-40B4-BE49-F238E27FC236}">
                <a16:creationId xmlns:a16="http://schemas.microsoft.com/office/drawing/2014/main" id="{31FA7731-7BB8-44C6-9B40-E2304DEFAF59}"/>
              </a:ext>
            </a:extLst>
          </p:cNvPr>
          <p:cNvSpPr>
            <a:spLocks noGrp="1"/>
          </p:cNvSpPr>
          <p:nvPr>
            <p:ph idx="1"/>
          </p:nvPr>
        </p:nvSpPr>
        <p:spPr>
          <a:xfrm>
            <a:off x="838200" y="1825624"/>
            <a:ext cx="10515600" cy="4810067"/>
          </a:xfrm>
        </p:spPr>
        <p:txBody>
          <a:bodyPr>
            <a:normAutofit fontScale="55000" lnSpcReduction="20000"/>
          </a:bodyPr>
          <a:lstStyle/>
          <a:p>
            <a:r>
              <a:rPr lang="en-GB" dirty="0"/>
              <a:t>Research in health and social care is planned and carried out by professionals who are experts in research methodology as well as in health and social care</a:t>
            </a:r>
          </a:p>
          <a:p>
            <a:r>
              <a:rPr lang="en-GB" dirty="0"/>
              <a:t>It often involves research in which data is obtained directly from patients and users of health or social care services, their relatives and from other professionals working in the sector</a:t>
            </a:r>
          </a:p>
          <a:p>
            <a:r>
              <a:rPr lang="en-GB" dirty="0"/>
              <a:t>Such research is </a:t>
            </a:r>
            <a:r>
              <a:rPr lang="en-GB" b="1" i="1" dirty="0"/>
              <a:t>primary research </a:t>
            </a:r>
            <a:r>
              <a:rPr lang="en-GB" dirty="0"/>
              <a:t>and generates primary data from observation, measurement or experiences, enabling it to be verified</a:t>
            </a:r>
          </a:p>
          <a:p>
            <a:r>
              <a:rPr lang="en-GB" dirty="0"/>
              <a:t>Such data is known as </a:t>
            </a:r>
            <a:r>
              <a:rPr lang="en-GB" b="1" i="1" dirty="0"/>
              <a:t>empirical </a:t>
            </a:r>
            <a:r>
              <a:rPr lang="en-GB" dirty="0"/>
              <a:t>data</a:t>
            </a:r>
          </a:p>
          <a:p>
            <a:r>
              <a:rPr lang="en-GB" dirty="0"/>
              <a:t>There are issues around primary research in health and social care. For example, it is expensive, it may need to be drawn out over several years and it may interfere with an individual’s treatment or the service they receive</a:t>
            </a:r>
          </a:p>
          <a:p>
            <a:r>
              <a:rPr lang="en-GB" dirty="0"/>
              <a:t>Also, ethical considerations that apply in many advanced countries means that primary research can only be carried out by professionally qualified researchers</a:t>
            </a:r>
          </a:p>
          <a:p>
            <a:r>
              <a:rPr lang="en-GB" dirty="0"/>
              <a:t>The field of knowledge relevant in the healthcare sector is vast. As a result in recent years, research that is based entirely on accessing published data, but which makes new connections to draw new conclusions about one aspect of health and social care practice, has become a valuable approach</a:t>
            </a:r>
          </a:p>
          <a:p>
            <a:r>
              <a:rPr lang="en-GB" dirty="0"/>
              <a:t>Such research is known as </a:t>
            </a:r>
            <a:r>
              <a:rPr lang="en-GB" b="1" i="1" dirty="0"/>
              <a:t>secondary research</a:t>
            </a:r>
            <a:r>
              <a:rPr lang="en-GB" dirty="0"/>
              <a:t> as it uses secondary sources</a:t>
            </a:r>
          </a:p>
        </p:txBody>
      </p:sp>
    </p:spTree>
    <p:extLst>
      <p:ext uri="{BB962C8B-B14F-4D97-AF65-F5344CB8AC3E}">
        <p14:creationId xmlns:p14="http://schemas.microsoft.com/office/powerpoint/2010/main" val="1267367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E627-676F-4F16-8649-9BAF9A4CE25A}"/>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b="1" dirty="0"/>
              <a:t>Expectations on you!</a:t>
            </a:r>
          </a:p>
        </p:txBody>
      </p:sp>
      <p:sp>
        <p:nvSpPr>
          <p:cNvPr id="3" name="Content Placeholder 2">
            <a:extLst>
              <a:ext uri="{FF2B5EF4-FFF2-40B4-BE49-F238E27FC236}">
                <a16:creationId xmlns:a16="http://schemas.microsoft.com/office/drawing/2014/main" id="{3A4CE1E9-4218-4147-A0F6-0B5C97AE4ABC}"/>
              </a:ext>
            </a:extLst>
          </p:cNvPr>
          <p:cNvSpPr>
            <a:spLocks noGrp="1"/>
          </p:cNvSpPr>
          <p:nvPr>
            <p:ph idx="1"/>
          </p:nvPr>
        </p:nvSpPr>
        <p:spPr/>
        <p:txBody>
          <a:bodyPr>
            <a:normAutofit fontScale="77500" lnSpcReduction="20000"/>
          </a:bodyPr>
          <a:lstStyle/>
          <a:p>
            <a:r>
              <a:rPr lang="en-GB" dirty="0"/>
              <a:t>You will </a:t>
            </a:r>
            <a:r>
              <a:rPr lang="en-GB" u="sng" dirty="0"/>
              <a:t>only</a:t>
            </a:r>
            <a:r>
              <a:rPr lang="en-GB" dirty="0"/>
              <a:t> be required to carry out secondary research as part of this unit</a:t>
            </a:r>
          </a:p>
          <a:p>
            <a:r>
              <a:rPr lang="en-GB" dirty="0"/>
              <a:t>For ethical reasons you are unable to carry out primary research in health and social care</a:t>
            </a:r>
          </a:p>
          <a:p>
            <a:r>
              <a:rPr lang="en-GB" dirty="0"/>
              <a:t>The focus of your research will be on how research informs health and social care services and provision</a:t>
            </a:r>
          </a:p>
          <a:p>
            <a:r>
              <a:rPr lang="en-GB" dirty="0"/>
              <a:t>You are not required to undertake secondary research involving technical or complex science-based research reports, though you may use them if you are confident that you understand them</a:t>
            </a:r>
          </a:p>
          <a:p>
            <a:r>
              <a:rPr lang="en-GB" dirty="0"/>
              <a:t>It would be appropriate and relevant if one of your lines of enquiry focused on the extent to which the issue is relevant to your home country</a:t>
            </a:r>
          </a:p>
        </p:txBody>
      </p:sp>
    </p:spTree>
    <p:extLst>
      <p:ext uri="{BB962C8B-B14F-4D97-AF65-F5344CB8AC3E}">
        <p14:creationId xmlns:p14="http://schemas.microsoft.com/office/powerpoint/2010/main" val="2876782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07EDC-1F15-41CC-BA7E-5CBF3EBAE6F0}"/>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Key terms</a:t>
            </a:r>
          </a:p>
        </p:txBody>
      </p:sp>
      <p:sp>
        <p:nvSpPr>
          <p:cNvPr id="3" name="Content Placeholder 2">
            <a:extLst>
              <a:ext uri="{FF2B5EF4-FFF2-40B4-BE49-F238E27FC236}">
                <a16:creationId xmlns:a16="http://schemas.microsoft.com/office/drawing/2014/main" id="{D979C757-536D-4E22-8D36-10A2B1B5DC9E}"/>
              </a:ext>
            </a:extLst>
          </p:cNvPr>
          <p:cNvSpPr>
            <a:spLocks noGrp="1"/>
          </p:cNvSpPr>
          <p:nvPr>
            <p:ph idx="1"/>
          </p:nvPr>
        </p:nvSpPr>
        <p:spPr/>
        <p:txBody>
          <a:bodyPr>
            <a:normAutofit fontScale="77500" lnSpcReduction="20000"/>
          </a:bodyPr>
          <a:lstStyle/>
          <a:p>
            <a:pPr marL="0" indent="0">
              <a:buNone/>
            </a:pPr>
            <a:r>
              <a:rPr lang="en-GB" b="1" dirty="0"/>
              <a:t>Action research </a:t>
            </a:r>
            <a:r>
              <a:rPr lang="en-GB" dirty="0"/>
              <a:t>- systematic study, usually on a small-scale, that investigates the impact of a specific activity that is carried out as part of a normal work role. Action research is particularly practiced in education and in health and social care contexts.</a:t>
            </a:r>
          </a:p>
          <a:p>
            <a:pPr marL="0" indent="0">
              <a:buNone/>
            </a:pPr>
            <a:r>
              <a:rPr lang="en-GB" b="1" dirty="0"/>
              <a:t>Primary research </a:t>
            </a:r>
            <a:r>
              <a:rPr lang="en-GB" dirty="0"/>
              <a:t>– data contributing to the conclusions drawn is generated as a consequence of scientific method, or by the researcher obtaining personal information directly from individuals</a:t>
            </a:r>
          </a:p>
          <a:p>
            <a:pPr marL="0" indent="0">
              <a:buNone/>
            </a:pPr>
            <a:r>
              <a:rPr lang="en-GB" b="1" dirty="0"/>
              <a:t>Empirical data </a:t>
            </a:r>
            <a:r>
              <a:rPr lang="en-GB" dirty="0"/>
              <a:t>– verifiable data obtained by observation, measurement or from experiences</a:t>
            </a:r>
          </a:p>
          <a:p>
            <a:pPr marL="0" indent="0">
              <a:buNone/>
            </a:pPr>
            <a:r>
              <a:rPr lang="en-GB" b="1" dirty="0"/>
              <a:t>Secondary research </a:t>
            </a:r>
            <a:r>
              <a:rPr lang="en-GB" dirty="0"/>
              <a:t>– data contributing to the conclusions drawn is retrieved from previously published sources</a:t>
            </a:r>
          </a:p>
        </p:txBody>
      </p:sp>
    </p:spTree>
    <p:extLst>
      <p:ext uri="{BB962C8B-B14F-4D97-AF65-F5344CB8AC3E}">
        <p14:creationId xmlns:p14="http://schemas.microsoft.com/office/powerpoint/2010/main" val="1274679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1EE05-7A0A-45E5-B8BA-74F8B381F869}"/>
              </a:ext>
            </a:extLst>
          </p:cNvPr>
          <p:cNvSpPr>
            <a:spLocks noGrp="1"/>
          </p:cNvSpPr>
          <p:nvPr>
            <p:ph type="title"/>
          </p:nvPr>
        </p:nvSpPr>
        <p:spPr>
          <a:xfrm>
            <a:off x="838200" y="134225"/>
            <a:ext cx="10515600" cy="1023456"/>
          </a:xfrm>
        </p:spPr>
        <p:style>
          <a:lnRef idx="1">
            <a:schemeClr val="accent5"/>
          </a:lnRef>
          <a:fillRef idx="2">
            <a:schemeClr val="accent5"/>
          </a:fillRef>
          <a:effectRef idx="1">
            <a:schemeClr val="accent5"/>
          </a:effectRef>
          <a:fontRef idx="minor">
            <a:schemeClr val="dk1"/>
          </a:fontRef>
        </p:style>
        <p:txBody>
          <a:bodyPr/>
          <a:lstStyle/>
          <a:p>
            <a:r>
              <a:rPr lang="en-GB" dirty="0"/>
              <a:t>Qualitative data</a:t>
            </a:r>
          </a:p>
        </p:txBody>
      </p:sp>
      <p:sp>
        <p:nvSpPr>
          <p:cNvPr id="3" name="Content Placeholder 2">
            <a:extLst>
              <a:ext uri="{FF2B5EF4-FFF2-40B4-BE49-F238E27FC236}">
                <a16:creationId xmlns:a16="http://schemas.microsoft.com/office/drawing/2014/main" id="{6AEAE577-BCC0-49D5-9E04-1B3C689B09B4}"/>
              </a:ext>
            </a:extLst>
          </p:cNvPr>
          <p:cNvSpPr>
            <a:spLocks noGrp="1"/>
          </p:cNvSpPr>
          <p:nvPr>
            <p:ph idx="1"/>
          </p:nvPr>
        </p:nvSpPr>
        <p:spPr>
          <a:xfrm>
            <a:off x="838200" y="1249960"/>
            <a:ext cx="10515600" cy="5780013"/>
          </a:xfrm>
        </p:spPr>
        <p:txBody>
          <a:bodyPr>
            <a:noAutofit/>
          </a:bodyPr>
          <a:lstStyle/>
          <a:p>
            <a:r>
              <a:rPr lang="en-GB" sz="1800" dirty="0"/>
              <a:t>Information that can only be described using words is known as qualitative data</a:t>
            </a:r>
          </a:p>
          <a:p>
            <a:r>
              <a:rPr lang="en-GB" sz="1800" dirty="0"/>
              <a:t> Several research methodologies that are used routinely as part of health and social care delivery are qualitative</a:t>
            </a:r>
          </a:p>
          <a:p>
            <a:r>
              <a:rPr lang="en-GB" sz="1800" dirty="0"/>
              <a:t>A health professional’s preliminary perspective about the nature of a patient’s health problem will be partly informed by observation of the individual’s appearance such as whether they look flushed and sweaty, pale or bluish coloured, drawn and strained</a:t>
            </a:r>
          </a:p>
          <a:p>
            <a:r>
              <a:rPr lang="en-GB" sz="1800" dirty="0"/>
              <a:t>The simplest laboratory investigations to prove or disprove the presence of an infection rely on observing a specimen taken from the patient, for example a sample of urine, or tissue gathered on a throat swab, and viewing it under the microscope for the presence of bacteria</a:t>
            </a:r>
          </a:p>
          <a:p>
            <a:r>
              <a:rPr lang="en-GB" sz="1800" dirty="0"/>
              <a:t>Health and social care research that involves investigating events, behaviour or emotions is likely to adopt research methods such as </a:t>
            </a:r>
            <a:r>
              <a:rPr lang="en-GB" sz="1800" dirty="0">
                <a:solidFill>
                  <a:srgbClr val="FF0000"/>
                </a:solidFill>
              </a:rPr>
              <a:t>interviews</a:t>
            </a:r>
            <a:r>
              <a:rPr lang="en-GB" sz="1800" dirty="0"/>
              <a:t> and </a:t>
            </a:r>
            <a:r>
              <a:rPr lang="en-GB" sz="1800" dirty="0">
                <a:solidFill>
                  <a:srgbClr val="FF0000"/>
                </a:solidFill>
              </a:rPr>
              <a:t>observations</a:t>
            </a:r>
            <a:r>
              <a:rPr lang="en-GB" sz="1800" dirty="0"/>
              <a:t> to generate qualitative data</a:t>
            </a:r>
          </a:p>
          <a:p>
            <a:r>
              <a:rPr lang="en-GB" sz="1800" dirty="0"/>
              <a:t>These methods, if carried out on a large enough scale involving many participants, may generate data that can be quantified for analysis, for example recording the frequency with which a particular behaviour is exhibited</a:t>
            </a:r>
          </a:p>
          <a:p>
            <a:r>
              <a:rPr lang="en-GB" sz="1800" dirty="0"/>
              <a:t>Obtaining qualitative data is time intensive. One in-depth unstructured interview involving one participant may take several days to carry out, and observations may involve a sequence spread over months, or even years</a:t>
            </a:r>
          </a:p>
          <a:p>
            <a:r>
              <a:rPr lang="en-GB" sz="1800" dirty="0"/>
              <a:t>Organising and analysing the data collected is also time-consuming. Nonetheless, research in health and social care often includes gathering qualitative data.</a:t>
            </a:r>
          </a:p>
        </p:txBody>
      </p:sp>
    </p:spTree>
    <p:extLst>
      <p:ext uri="{BB962C8B-B14F-4D97-AF65-F5344CB8AC3E}">
        <p14:creationId xmlns:p14="http://schemas.microsoft.com/office/powerpoint/2010/main" val="3787387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0E322-7BDB-4AF9-B364-80074933DDC8}"/>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t>Task</a:t>
            </a:r>
          </a:p>
        </p:txBody>
      </p:sp>
      <p:sp>
        <p:nvSpPr>
          <p:cNvPr id="3" name="Content Placeholder 2">
            <a:extLst>
              <a:ext uri="{FF2B5EF4-FFF2-40B4-BE49-F238E27FC236}">
                <a16:creationId xmlns:a16="http://schemas.microsoft.com/office/drawing/2014/main" id="{07478E4D-D540-4CB8-A9F8-1C649DEF0CD5}"/>
              </a:ext>
            </a:extLst>
          </p:cNvPr>
          <p:cNvSpPr>
            <a:spLocks noGrp="1"/>
          </p:cNvSpPr>
          <p:nvPr>
            <p:ph idx="1"/>
          </p:nvPr>
        </p:nvSpPr>
        <p:spPr/>
        <p:txBody>
          <a:bodyPr>
            <a:normAutofit fontScale="92500" lnSpcReduction="10000"/>
          </a:bodyPr>
          <a:lstStyle/>
          <a:p>
            <a:endParaRPr lang="en-GB" dirty="0"/>
          </a:p>
          <a:p>
            <a:r>
              <a:rPr lang="en-GB" dirty="0"/>
              <a:t>Go to </a:t>
            </a:r>
            <a:r>
              <a:rPr lang="en-GB" dirty="0">
                <a:hlinkClick r:id="rId2"/>
              </a:rPr>
              <a:t>http://www.cls.ioe.ac.uk</a:t>
            </a:r>
            <a:endParaRPr lang="en-GB" dirty="0"/>
          </a:p>
          <a:p>
            <a:r>
              <a:rPr lang="en-GB" dirty="0"/>
              <a:t>Investigate the data generated by the National Child Development Study</a:t>
            </a:r>
          </a:p>
          <a:p>
            <a:r>
              <a:rPr lang="en-GB" dirty="0"/>
              <a:t>What sort of data has been generated from the research study? </a:t>
            </a:r>
          </a:p>
          <a:p>
            <a:r>
              <a:rPr lang="en-GB" dirty="0"/>
              <a:t>How are the results being used to inform policy and practices in the health and social care sector?</a:t>
            </a:r>
          </a:p>
        </p:txBody>
      </p:sp>
    </p:spTree>
    <p:extLst>
      <p:ext uri="{BB962C8B-B14F-4D97-AF65-F5344CB8AC3E}">
        <p14:creationId xmlns:p14="http://schemas.microsoft.com/office/powerpoint/2010/main" val="2294365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EF4D2-200B-4D25-A221-F3DC88DB1621}"/>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Quantitative data</a:t>
            </a:r>
          </a:p>
        </p:txBody>
      </p:sp>
      <p:sp>
        <p:nvSpPr>
          <p:cNvPr id="3" name="Content Placeholder 2">
            <a:extLst>
              <a:ext uri="{FF2B5EF4-FFF2-40B4-BE49-F238E27FC236}">
                <a16:creationId xmlns:a16="http://schemas.microsoft.com/office/drawing/2014/main" id="{1B3F2809-DC95-40A8-BC66-73DB1C23AFBA}"/>
              </a:ext>
            </a:extLst>
          </p:cNvPr>
          <p:cNvSpPr>
            <a:spLocks noGrp="1"/>
          </p:cNvSpPr>
          <p:nvPr>
            <p:ph idx="1"/>
          </p:nvPr>
        </p:nvSpPr>
        <p:spPr/>
        <p:txBody>
          <a:bodyPr>
            <a:normAutofit fontScale="62500" lnSpcReduction="20000"/>
          </a:bodyPr>
          <a:lstStyle/>
          <a:p>
            <a:r>
              <a:rPr lang="en-GB" dirty="0"/>
              <a:t>Quantitative data is based on numbers and physical measurements that can be quantified objectively using a measuring device, for example weight scales, height rules, thermometers, blood pressure monitors or other specifically designed measuring instrumentation</a:t>
            </a:r>
          </a:p>
          <a:p>
            <a:r>
              <a:rPr lang="en-GB" dirty="0"/>
              <a:t>‘TPR’ measurements (temperature, pulse rate and respiration rate), blood pressure, weight and height are probably the most common quantitative data used routinely in health and social care environments</a:t>
            </a:r>
          </a:p>
          <a:p>
            <a:r>
              <a:rPr lang="en-GB" dirty="0"/>
              <a:t>Other examples of quantitative measures that are valuable in health and social care include: </a:t>
            </a:r>
          </a:p>
          <a:p>
            <a:pPr lvl="1"/>
            <a:r>
              <a:rPr lang="en-GB" dirty="0"/>
              <a:t>population statistics showing, for example birth, morbidity and mortality rates</a:t>
            </a:r>
          </a:p>
          <a:p>
            <a:pPr lvl="1"/>
            <a:r>
              <a:rPr lang="en-GB" dirty="0"/>
              <a:t>chemical analysis of body fluids, such as urine and blood plasma, carried out in a hospital biochemistry laboratory</a:t>
            </a:r>
          </a:p>
          <a:p>
            <a:pPr lvl="1"/>
            <a:r>
              <a:rPr lang="en-GB" dirty="0"/>
              <a:t>cell counts, such as the proportion of different blood cells in a sample of blood, carried out in a haematology laboratory</a:t>
            </a:r>
          </a:p>
        </p:txBody>
      </p:sp>
    </p:spTree>
    <p:extLst>
      <p:ext uri="{BB962C8B-B14F-4D97-AF65-F5344CB8AC3E}">
        <p14:creationId xmlns:p14="http://schemas.microsoft.com/office/powerpoint/2010/main" val="2864458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5AE18-9EBE-4DBB-BB39-B47135553D7C}"/>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Quantitative data</a:t>
            </a:r>
          </a:p>
        </p:txBody>
      </p:sp>
      <p:sp>
        <p:nvSpPr>
          <p:cNvPr id="3" name="Content Placeholder 2">
            <a:extLst>
              <a:ext uri="{FF2B5EF4-FFF2-40B4-BE49-F238E27FC236}">
                <a16:creationId xmlns:a16="http://schemas.microsoft.com/office/drawing/2014/main" id="{3B204C80-C789-418A-A1B9-584F297ED924}"/>
              </a:ext>
            </a:extLst>
          </p:cNvPr>
          <p:cNvSpPr>
            <a:spLocks noGrp="1"/>
          </p:cNvSpPr>
          <p:nvPr>
            <p:ph idx="1"/>
          </p:nvPr>
        </p:nvSpPr>
        <p:spPr/>
        <p:txBody>
          <a:bodyPr>
            <a:normAutofit fontScale="77500" lnSpcReduction="20000"/>
          </a:bodyPr>
          <a:lstStyle/>
          <a:p>
            <a:r>
              <a:rPr lang="en-GB" dirty="0"/>
              <a:t>Unless measuring a simple number, for example the number of people in a population, every quantitative measure is incomplete unless it is also presented with the units of measurement</a:t>
            </a:r>
          </a:p>
          <a:p>
            <a:r>
              <a:rPr lang="en-GB" dirty="0"/>
              <a:t>For example, stating deaths per 1000 means nothing unless it is put within a time scale, for example 1000 deaths per year, or 1000 deaths per 100,000 population</a:t>
            </a:r>
          </a:p>
          <a:p>
            <a:r>
              <a:rPr lang="en-GB" dirty="0"/>
              <a:t>A ‘rate’ is a measure of a change over time, so 1000 deaths per year</a:t>
            </a:r>
          </a:p>
          <a:p>
            <a:r>
              <a:rPr lang="en-GB" dirty="0"/>
              <a:t>Physiological measurements are usually recorded as breaths per minute, pulse beats per minute, passing 200 ml of urine per hour and so on</a:t>
            </a:r>
          </a:p>
          <a:p>
            <a:r>
              <a:rPr lang="en-GB" dirty="0"/>
              <a:t>Blood pressure measurements are usually presented in mm of mercury (mm Hg)</a:t>
            </a:r>
          </a:p>
        </p:txBody>
      </p:sp>
    </p:spTree>
    <p:extLst>
      <p:ext uri="{BB962C8B-B14F-4D97-AF65-F5344CB8AC3E}">
        <p14:creationId xmlns:p14="http://schemas.microsoft.com/office/powerpoint/2010/main" val="4069645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CF6DE-1C0C-4362-9C5A-00113A4A09D8}"/>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Quantitative data</a:t>
            </a:r>
          </a:p>
        </p:txBody>
      </p:sp>
      <p:sp>
        <p:nvSpPr>
          <p:cNvPr id="3" name="Content Placeholder 2">
            <a:extLst>
              <a:ext uri="{FF2B5EF4-FFF2-40B4-BE49-F238E27FC236}">
                <a16:creationId xmlns:a16="http://schemas.microsoft.com/office/drawing/2014/main" id="{2E20AB3C-B95B-4DD4-A8EF-67F16BEFA5F2}"/>
              </a:ext>
            </a:extLst>
          </p:cNvPr>
          <p:cNvSpPr>
            <a:spLocks noGrp="1"/>
          </p:cNvSpPr>
          <p:nvPr>
            <p:ph idx="1"/>
          </p:nvPr>
        </p:nvSpPr>
        <p:spPr/>
        <p:txBody>
          <a:bodyPr>
            <a:normAutofit fontScale="77500" lnSpcReduction="20000"/>
          </a:bodyPr>
          <a:lstStyle/>
          <a:p>
            <a:r>
              <a:rPr lang="en-GB" dirty="0"/>
              <a:t>Quantitative data can be presented visually in tables, graphs and charts</a:t>
            </a:r>
          </a:p>
          <a:p>
            <a:r>
              <a:rPr lang="en-GB" dirty="0"/>
              <a:t>Presenting quantitative data visually is convenient for large data sets (measurements of the same variable from a large number of samples) and can assist with interpreting the data by revealing patterns and trends</a:t>
            </a:r>
          </a:p>
          <a:p>
            <a:r>
              <a:rPr lang="en-GB" dirty="0"/>
              <a:t>When interpreting charts and graphs, you should note the scales used for the x and y axes</a:t>
            </a:r>
          </a:p>
          <a:p>
            <a:r>
              <a:rPr lang="en-GB" dirty="0"/>
              <a:t>If one scale is greatly enlarged, it can exaggerate a difference, which in reality is very small, or if the scale is reduced it could hide/mask a difference that could be important</a:t>
            </a:r>
          </a:p>
        </p:txBody>
      </p:sp>
    </p:spTree>
    <p:extLst>
      <p:ext uri="{BB962C8B-B14F-4D97-AF65-F5344CB8AC3E}">
        <p14:creationId xmlns:p14="http://schemas.microsoft.com/office/powerpoint/2010/main" val="1069686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0C848-CC7A-4390-93EA-98C8F2777292}"/>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Organisations involved in research</a:t>
            </a:r>
          </a:p>
        </p:txBody>
      </p:sp>
      <p:sp>
        <p:nvSpPr>
          <p:cNvPr id="3" name="Content Placeholder 2">
            <a:extLst>
              <a:ext uri="{FF2B5EF4-FFF2-40B4-BE49-F238E27FC236}">
                <a16:creationId xmlns:a16="http://schemas.microsoft.com/office/drawing/2014/main" id="{8F04C80F-E132-440B-8D57-2B2A4A4C4DA7}"/>
              </a:ext>
            </a:extLst>
          </p:cNvPr>
          <p:cNvSpPr>
            <a:spLocks noGrp="1"/>
          </p:cNvSpPr>
          <p:nvPr>
            <p:ph idx="1"/>
          </p:nvPr>
        </p:nvSpPr>
        <p:spPr/>
        <p:txBody>
          <a:bodyPr>
            <a:normAutofit fontScale="92500" lnSpcReduction="20000"/>
          </a:bodyPr>
          <a:lstStyle/>
          <a:p>
            <a:pPr marL="0" indent="0">
              <a:buNone/>
            </a:pPr>
            <a:endParaRPr lang="en-GB" dirty="0"/>
          </a:p>
          <a:p>
            <a:pPr marL="0" indent="0">
              <a:buNone/>
            </a:pPr>
            <a:r>
              <a:rPr lang="en-GB" dirty="0"/>
              <a:t>Organisations may be involved in health and social care research through:</a:t>
            </a:r>
          </a:p>
          <a:p>
            <a:pPr lvl="1"/>
            <a:r>
              <a:rPr lang="en-GB" dirty="0"/>
              <a:t>providing the funding to pay for the research </a:t>
            </a:r>
          </a:p>
          <a:p>
            <a:pPr lvl="1"/>
            <a:r>
              <a:rPr lang="en-GB" dirty="0"/>
              <a:t>providing specialist information </a:t>
            </a:r>
          </a:p>
          <a:p>
            <a:pPr lvl="1"/>
            <a:r>
              <a:rPr lang="en-GB" dirty="0"/>
              <a:t>enabling access to patients and other individuals using services </a:t>
            </a:r>
          </a:p>
          <a:p>
            <a:pPr lvl="1"/>
            <a:r>
              <a:rPr lang="en-GB" dirty="0"/>
              <a:t>providing specialist resources, such as expertise, equipment, data-handling facilities </a:t>
            </a:r>
          </a:p>
          <a:p>
            <a:pPr lvl="1"/>
            <a:r>
              <a:rPr lang="en-GB" dirty="0"/>
              <a:t>other reasons</a:t>
            </a:r>
          </a:p>
        </p:txBody>
      </p:sp>
    </p:spTree>
    <p:extLst>
      <p:ext uri="{BB962C8B-B14F-4D97-AF65-F5344CB8AC3E}">
        <p14:creationId xmlns:p14="http://schemas.microsoft.com/office/powerpoint/2010/main" val="2600092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469B-00A1-46BF-84E5-361F83D74595}"/>
              </a:ext>
            </a:extLst>
          </p:cNvPr>
          <p:cNvSpPr>
            <a:spLocks noGrp="1"/>
          </p:cNvSpPr>
          <p:nvPr>
            <p:ph type="title"/>
          </p:nvPr>
        </p:nvSpPr>
        <p:spPr>
          <a:xfrm>
            <a:off x="838200" y="92279"/>
            <a:ext cx="10515600" cy="1602297"/>
          </a:xfrm>
        </p:spPr>
        <p:style>
          <a:lnRef idx="1">
            <a:schemeClr val="accent1"/>
          </a:lnRef>
          <a:fillRef idx="2">
            <a:schemeClr val="accent1"/>
          </a:fillRef>
          <a:effectRef idx="1">
            <a:schemeClr val="accent1"/>
          </a:effectRef>
          <a:fontRef idx="minor">
            <a:schemeClr val="dk1"/>
          </a:fontRef>
        </p:style>
        <p:txBody>
          <a:bodyPr>
            <a:noAutofit/>
          </a:bodyPr>
          <a:lstStyle/>
          <a:p>
            <a:r>
              <a:rPr lang="en-GB" sz="3600" b="1" dirty="0"/>
              <a:t>Government </a:t>
            </a:r>
            <a:r>
              <a:rPr lang="en-GB" sz="3600" dirty="0"/>
              <a:t>- responsible for all areas of its citizens’ lives such as health, employment, agriculture, education, arts, sports, the environment, defence</a:t>
            </a:r>
          </a:p>
        </p:txBody>
      </p:sp>
      <p:sp>
        <p:nvSpPr>
          <p:cNvPr id="3" name="Content Placeholder 2">
            <a:extLst>
              <a:ext uri="{FF2B5EF4-FFF2-40B4-BE49-F238E27FC236}">
                <a16:creationId xmlns:a16="http://schemas.microsoft.com/office/drawing/2014/main" id="{F27D4B89-B987-4BF2-A9B6-785D14E5DD20}"/>
              </a:ext>
            </a:extLst>
          </p:cNvPr>
          <p:cNvSpPr>
            <a:spLocks noGrp="1"/>
          </p:cNvSpPr>
          <p:nvPr>
            <p:ph idx="1"/>
          </p:nvPr>
        </p:nvSpPr>
        <p:spPr>
          <a:xfrm>
            <a:off x="838200" y="1694576"/>
            <a:ext cx="10515600" cy="5352176"/>
          </a:xfrm>
        </p:spPr>
        <p:txBody>
          <a:bodyPr>
            <a:noAutofit/>
          </a:bodyPr>
          <a:lstStyle/>
          <a:p>
            <a:r>
              <a:rPr lang="en-GB" sz="2000" dirty="0"/>
              <a:t>If the government is to produce effective policies in each of the areas of its responsibility, it requires reliable information about the country’s population, its industry and the economy</a:t>
            </a:r>
          </a:p>
          <a:p>
            <a:r>
              <a:rPr lang="en-GB" sz="2000" dirty="0"/>
              <a:t>The government, therefore, gathers a large amount of statistical data about the country so that it can plan how to allocate its resources across its areas of responsibility</a:t>
            </a:r>
          </a:p>
          <a:p>
            <a:r>
              <a:rPr lang="en-GB" sz="2000" dirty="0"/>
              <a:t>The Office for National Statistics collects vast quantities of statistics about different aspects of activity across the UK, which it publishes </a:t>
            </a:r>
          </a:p>
          <a:p>
            <a:r>
              <a:rPr lang="en-GB" sz="2000" dirty="0"/>
              <a:t>Statistics produced by each government department are available online</a:t>
            </a:r>
          </a:p>
          <a:p>
            <a:r>
              <a:rPr lang="en-GB" sz="2000" dirty="0"/>
              <a:t>Statistics relating to past years tend to be archived so may require a more detailed search to locate</a:t>
            </a:r>
          </a:p>
          <a:p>
            <a:r>
              <a:rPr lang="en-GB" sz="2000" dirty="0"/>
              <a:t>Government departments usually only initiate research, rather than carry it out themselves. Most government research is put out to tender</a:t>
            </a:r>
          </a:p>
          <a:p>
            <a:r>
              <a:rPr lang="en-GB" sz="2000" dirty="0"/>
              <a:t>The Department of Health may pay for research by funding an academic team based in a university, or jointly with a university and healthcare providers. </a:t>
            </a:r>
          </a:p>
          <a:p>
            <a:r>
              <a:rPr lang="en-GB" sz="2000" dirty="0"/>
              <a:t>The government may also fund research carried out by charities or, sometimes, by private industry</a:t>
            </a:r>
            <a:endParaRPr lang="en-GB" sz="2000" b="1" dirty="0"/>
          </a:p>
        </p:txBody>
      </p:sp>
    </p:spTree>
    <p:extLst>
      <p:ext uri="{BB962C8B-B14F-4D97-AF65-F5344CB8AC3E}">
        <p14:creationId xmlns:p14="http://schemas.microsoft.com/office/powerpoint/2010/main" val="1407866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BD46B-1D44-4547-9756-ACD4629333A6}"/>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normAutofit fontScale="90000"/>
          </a:bodyPr>
          <a:lstStyle/>
          <a:p>
            <a:r>
              <a:rPr lang="en-GB" b="1" dirty="0"/>
              <a:t>Health authorities</a:t>
            </a:r>
            <a:r>
              <a:rPr lang="en-GB" dirty="0"/>
              <a:t> - responsible for the health provided in their region</a:t>
            </a:r>
            <a:endParaRPr lang="en-GB" b="1" dirty="0"/>
          </a:p>
        </p:txBody>
      </p:sp>
      <p:sp>
        <p:nvSpPr>
          <p:cNvPr id="3" name="Content Placeholder 2">
            <a:extLst>
              <a:ext uri="{FF2B5EF4-FFF2-40B4-BE49-F238E27FC236}">
                <a16:creationId xmlns:a16="http://schemas.microsoft.com/office/drawing/2014/main" id="{AA2C63D4-E622-4498-AF1B-F52F66F064C9}"/>
              </a:ext>
            </a:extLst>
          </p:cNvPr>
          <p:cNvSpPr>
            <a:spLocks noGrp="1"/>
          </p:cNvSpPr>
          <p:nvPr>
            <p:ph idx="1"/>
          </p:nvPr>
        </p:nvSpPr>
        <p:spPr>
          <a:xfrm>
            <a:off x="838200" y="1825624"/>
            <a:ext cx="10515600" cy="4726177"/>
          </a:xfrm>
        </p:spPr>
        <p:txBody>
          <a:bodyPr>
            <a:normAutofit fontScale="62500" lnSpcReduction="20000"/>
          </a:bodyPr>
          <a:lstStyle/>
          <a:p>
            <a:r>
              <a:rPr lang="en-GB" dirty="0"/>
              <a:t>Legislation requires health authorities to be fully informed about the healthcare activity being undertaken in their region</a:t>
            </a:r>
          </a:p>
          <a:p>
            <a:r>
              <a:rPr lang="en-GB" dirty="0"/>
              <a:t>In order to do this, they collect a range of data regarding the health care provided</a:t>
            </a:r>
          </a:p>
          <a:p>
            <a:r>
              <a:rPr lang="en-GB" dirty="0"/>
              <a:t>Examples of the data routinely gather by health authorities include:</a:t>
            </a:r>
          </a:p>
          <a:p>
            <a:pPr lvl="2"/>
            <a:r>
              <a:rPr lang="en-GB" dirty="0"/>
              <a:t>the number of patients the authority is responsible for, categorised into age groups, social class groups, how long each patient stays in hospital etc </a:t>
            </a:r>
          </a:p>
          <a:p>
            <a:pPr lvl="2"/>
            <a:r>
              <a:rPr lang="en-GB" dirty="0"/>
              <a:t>statistics relating to hospital care such as the range of investigations carried out, diagnoses made according to predetermined categories, outcomes of treatment </a:t>
            </a:r>
          </a:p>
          <a:p>
            <a:pPr lvl="2"/>
            <a:r>
              <a:rPr lang="en-GB" dirty="0"/>
              <a:t>other data such as the uptake of vaccinations, or time between referral by a GP to being seen by a hospital consultant</a:t>
            </a:r>
          </a:p>
          <a:p>
            <a:r>
              <a:rPr lang="en-GB" dirty="0"/>
              <a:t>The data gathered by health authorities may be recorded annually, or more frequently</a:t>
            </a:r>
          </a:p>
          <a:p>
            <a:r>
              <a:rPr lang="en-GB" dirty="0"/>
              <a:t>Collectively, the data is collated by the Office for National Statistics and made publicly available when published on government websites</a:t>
            </a:r>
          </a:p>
          <a:p>
            <a:pPr marL="0" indent="0">
              <a:buNone/>
            </a:pPr>
            <a:r>
              <a:rPr lang="en-GB" dirty="0">
                <a:solidFill>
                  <a:srgbClr val="7030A0"/>
                </a:solidFill>
              </a:rPr>
              <a:t>(The Health and Social Care Information Centre is a specific source of statistics that could be helpful for your work on this unit)</a:t>
            </a:r>
          </a:p>
        </p:txBody>
      </p:sp>
    </p:spTree>
    <p:extLst>
      <p:ext uri="{BB962C8B-B14F-4D97-AF65-F5344CB8AC3E}">
        <p14:creationId xmlns:p14="http://schemas.microsoft.com/office/powerpoint/2010/main" val="3371574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7A449-CE62-48E6-9BDE-19FDA4CDA758}"/>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Local authorities </a:t>
            </a:r>
          </a:p>
        </p:txBody>
      </p:sp>
      <p:sp>
        <p:nvSpPr>
          <p:cNvPr id="3" name="Content Placeholder 2">
            <a:extLst>
              <a:ext uri="{FF2B5EF4-FFF2-40B4-BE49-F238E27FC236}">
                <a16:creationId xmlns:a16="http://schemas.microsoft.com/office/drawing/2014/main" id="{DE3EA57E-7DDA-49E9-BC78-2D50F34C86FF}"/>
              </a:ext>
            </a:extLst>
          </p:cNvPr>
          <p:cNvSpPr>
            <a:spLocks noGrp="1"/>
          </p:cNvSpPr>
          <p:nvPr>
            <p:ph idx="1"/>
          </p:nvPr>
        </p:nvSpPr>
        <p:spPr/>
        <p:txBody>
          <a:bodyPr>
            <a:normAutofit fontScale="70000" lnSpcReduction="20000"/>
          </a:bodyPr>
          <a:lstStyle/>
          <a:p>
            <a:r>
              <a:rPr lang="en-GB" dirty="0"/>
              <a:t>Local authorities may be county, district or town councils, metropolitan boroughs or unitary authorities</a:t>
            </a:r>
          </a:p>
          <a:p>
            <a:r>
              <a:rPr lang="en-GB" dirty="0"/>
              <a:t>County, metropolitan and unitary authorities are now responsible for public health matters, working with Public Health England (PHE) (Different structures apply in Wales, Northern Ireland and Scotland)</a:t>
            </a:r>
          </a:p>
          <a:p>
            <a:r>
              <a:rPr lang="en-GB" dirty="0"/>
              <a:t>Currently, local authorities have a statutory responsibility for a Health and Wellbeing Board, which must put a Joint Health and Wellbeing Strategy in place based on their local Joint Strategic Needs Assessment (JSNA)</a:t>
            </a:r>
          </a:p>
          <a:p>
            <a:r>
              <a:rPr lang="en-GB" dirty="0"/>
              <a:t>The purpose of the JSNAs is to improve health and reduce inequalities. They involve health and local authorities in the council area who gather a range of data about the area </a:t>
            </a:r>
          </a:p>
          <a:p>
            <a:r>
              <a:rPr lang="en-GB" dirty="0"/>
              <a:t>The Health and Wellbeing Board is required to publish a draft strategy document for public consultation</a:t>
            </a:r>
          </a:p>
        </p:txBody>
      </p:sp>
    </p:spTree>
    <p:extLst>
      <p:ext uri="{BB962C8B-B14F-4D97-AF65-F5344CB8AC3E}">
        <p14:creationId xmlns:p14="http://schemas.microsoft.com/office/powerpoint/2010/main" val="1231004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A30DB-FA62-4410-9BA4-A04917FBB70B}"/>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Research task </a:t>
            </a:r>
          </a:p>
        </p:txBody>
      </p:sp>
      <p:sp>
        <p:nvSpPr>
          <p:cNvPr id="3" name="Content Placeholder 2">
            <a:extLst>
              <a:ext uri="{FF2B5EF4-FFF2-40B4-BE49-F238E27FC236}">
                <a16:creationId xmlns:a16="http://schemas.microsoft.com/office/drawing/2014/main" id="{69BEE2D0-08FB-4EB8-82E3-F2A1144F3530}"/>
              </a:ext>
            </a:extLst>
          </p:cNvPr>
          <p:cNvSpPr>
            <a:spLocks noGrp="1"/>
          </p:cNvSpPr>
          <p:nvPr>
            <p:ph idx="1"/>
          </p:nvPr>
        </p:nvSpPr>
        <p:spPr/>
        <p:txBody>
          <a:bodyPr/>
          <a:lstStyle/>
          <a:p>
            <a:endParaRPr lang="en-GB" dirty="0"/>
          </a:p>
          <a:p>
            <a:r>
              <a:rPr lang="en-GB" dirty="0"/>
              <a:t>Investigate the JNSA for your local authority</a:t>
            </a:r>
          </a:p>
          <a:p>
            <a:r>
              <a:rPr lang="en-GB" dirty="0"/>
              <a:t>What are its priorities? </a:t>
            </a:r>
          </a:p>
          <a:p>
            <a:r>
              <a:rPr lang="en-GB" dirty="0"/>
              <a:t>How does it intend to achieve them? </a:t>
            </a:r>
          </a:p>
          <a:p>
            <a:r>
              <a:rPr lang="en-GB" dirty="0"/>
              <a:t>What aspects of the JNSA have implications for the health and social care sector?</a:t>
            </a:r>
          </a:p>
        </p:txBody>
      </p:sp>
    </p:spTree>
    <p:extLst>
      <p:ext uri="{BB962C8B-B14F-4D97-AF65-F5344CB8AC3E}">
        <p14:creationId xmlns:p14="http://schemas.microsoft.com/office/powerpoint/2010/main" val="2470575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312B4-29F2-42C2-BA5E-812C68D042DD}"/>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Social service departments</a:t>
            </a:r>
          </a:p>
        </p:txBody>
      </p:sp>
      <p:sp>
        <p:nvSpPr>
          <p:cNvPr id="3" name="Content Placeholder 2">
            <a:extLst>
              <a:ext uri="{FF2B5EF4-FFF2-40B4-BE49-F238E27FC236}">
                <a16:creationId xmlns:a16="http://schemas.microsoft.com/office/drawing/2014/main" id="{047A3AB5-DBEC-401D-99AA-F35347239EFD}"/>
              </a:ext>
            </a:extLst>
          </p:cNvPr>
          <p:cNvSpPr>
            <a:spLocks noGrp="1"/>
          </p:cNvSpPr>
          <p:nvPr>
            <p:ph idx="1"/>
          </p:nvPr>
        </p:nvSpPr>
        <p:spPr/>
        <p:txBody>
          <a:bodyPr>
            <a:normAutofit fontScale="92500" lnSpcReduction="20000"/>
          </a:bodyPr>
          <a:lstStyle/>
          <a:p>
            <a:endParaRPr lang="en-GB" dirty="0"/>
          </a:p>
          <a:p>
            <a:r>
              <a:rPr lang="en-GB" dirty="0"/>
              <a:t>Currently, social services in England are the responsibility of local government at county, metropolitan borough or unitary authority level</a:t>
            </a:r>
          </a:p>
          <a:p>
            <a:r>
              <a:rPr lang="en-GB" dirty="0"/>
              <a:t>Responsibilities are separated into Children’s Services Departments, which focus on: </a:t>
            </a:r>
          </a:p>
          <a:p>
            <a:pPr lvl="1"/>
            <a:r>
              <a:rPr lang="en-GB" dirty="0"/>
              <a:t>the needs of all children and young people up to the age of 18, and those with learning disability up to the age of 21 </a:t>
            </a:r>
          </a:p>
          <a:p>
            <a:pPr lvl="1"/>
            <a:r>
              <a:rPr lang="en-GB" dirty="0"/>
              <a:t>services for adults, which are responsible for all individuals of 18 and over</a:t>
            </a:r>
          </a:p>
        </p:txBody>
      </p:sp>
    </p:spTree>
    <p:extLst>
      <p:ext uri="{BB962C8B-B14F-4D97-AF65-F5344CB8AC3E}">
        <p14:creationId xmlns:p14="http://schemas.microsoft.com/office/powerpoint/2010/main" val="1409036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9788-AE35-44DD-8793-A4D78B05624C}"/>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Charities and community groups</a:t>
            </a:r>
          </a:p>
        </p:txBody>
      </p:sp>
      <p:sp>
        <p:nvSpPr>
          <p:cNvPr id="3" name="Content Placeholder 2">
            <a:extLst>
              <a:ext uri="{FF2B5EF4-FFF2-40B4-BE49-F238E27FC236}">
                <a16:creationId xmlns:a16="http://schemas.microsoft.com/office/drawing/2014/main" id="{A661B258-FFB1-4CA7-9466-E3277A08F4C1}"/>
              </a:ext>
            </a:extLst>
          </p:cNvPr>
          <p:cNvSpPr>
            <a:spLocks noGrp="1"/>
          </p:cNvSpPr>
          <p:nvPr>
            <p:ph idx="1"/>
          </p:nvPr>
        </p:nvSpPr>
        <p:spPr/>
        <p:txBody>
          <a:bodyPr>
            <a:normAutofit fontScale="85000" lnSpcReduction="10000"/>
          </a:bodyPr>
          <a:lstStyle/>
          <a:p>
            <a:endParaRPr lang="en-GB" dirty="0"/>
          </a:p>
          <a:p>
            <a:r>
              <a:rPr lang="en-GB" dirty="0"/>
              <a:t>A charity must be registered with the Charities Commission and relies on money gifted by individuals and organisations</a:t>
            </a:r>
          </a:p>
          <a:p>
            <a:r>
              <a:rPr lang="en-GB" dirty="0"/>
              <a:t>Apart from their activities to raise money, a high proportion of UK charities exist to support individuals with specific health and social care needs</a:t>
            </a:r>
          </a:p>
          <a:p>
            <a:r>
              <a:rPr lang="en-GB" dirty="0"/>
              <a:t>Some charities are very important sponsors of research into health and social care such as Cancer Research UK, Diabetes UK, the </a:t>
            </a:r>
            <a:r>
              <a:rPr lang="en-GB" dirty="0" err="1"/>
              <a:t>Wellcome</a:t>
            </a:r>
            <a:r>
              <a:rPr lang="en-GB" dirty="0"/>
              <a:t> Trust, the Kings Fund and Action for Children</a:t>
            </a:r>
          </a:p>
        </p:txBody>
      </p:sp>
    </p:spTree>
    <p:extLst>
      <p:ext uri="{BB962C8B-B14F-4D97-AF65-F5344CB8AC3E}">
        <p14:creationId xmlns:p14="http://schemas.microsoft.com/office/powerpoint/2010/main" val="445423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FA421-67B3-4160-8D10-654C7918FE6E}"/>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Office for National Statistics</a:t>
            </a:r>
          </a:p>
        </p:txBody>
      </p:sp>
      <p:sp>
        <p:nvSpPr>
          <p:cNvPr id="3" name="Content Placeholder 2">
            <a:extLst>
              <a:ext uri="{FF2B5EF4-FFF2-40B4-BE49-F238E27FC236}">
                <a16:creationId xmlns:a16="http://schemas.microsoft.com/office/drawing/2014/main" id="{B4F65FC6-A56C-4967-BCC1-CAC99A262FDA}"/>
              </a:ext>
            </a:extLst>
          </p:cNvPr>
          <p:cNvSpPr>
            <a:spLocks noGrp="1"/>
          </p:cNvSpPr>
          <p:nvPr>
            <p:ph idx="1"/>
          </p:nvPr>
        </p:nvSpPr>
        <p:spPr/>
        <p:txBody>
          <a:bodyPr>
            <a:normAutofit fontScale="92500" lnSpcReduction="20000"/>
          </a:bodyPr>
          <a:lstStyle/>
          <a:p>
            <a:r>
              <a:rPr lang="en-GB" dirty="0"/>
              <a:t>The ONS is the government agency responsible for collating the data gathered from a variety of sources, such as the Census, local authorities, the NHS and all government departments</a:t>
            </a:r>
          </a:p>
          <a:p>
            <a:r>
              <a:rPr lang="en-GB" dirty="0"/>
              <a:t>The ONS publishes quantitative data online, as summaries, publications, statistical bulletins and in other formats, with open access and which can be downloaded</a:t>
            </a:r>
          </a:p>
          <a:p>
            <a:r>
              <a:rPr lang="en-GB" dirty="0"/>
              <a:t>Some types of data may be updated at regular intervals such as monthly, quarterly or annually</a:t>
            </a:r>
          </a:p>
        </p:txBody>
      </p:sp>
    </p:spTree>
    <p:extLst>
      <p:ext uri="{BB962C8B-B14F-4D97-AF65-F5344CB8AC3E}">
        <p14:creationId xmlns:p14="http://schemas.microsoft.com/office/powerpoint/2010/main" val="8325980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2E57A-3ADC-442D-A8D3-7ACB0E3D5D16}"/>
              </a:ext>
            </a:extLst>
          </p:cNvPr>
          <p:cNvSpPr>
            <a:spLocks noGrp="1"/>
          </p:cNvSpPr>
          <p:nvPr>
            <p:ph type="title"/>
          </p:nvPr>
        </p:nvSpPr>
        <p:spPr>
          <a:xfrm>
            <a:off x="838200" y="331569"/>
            <a:ext cx="10515600" cy="1325563"/>
          </a:xfrm>
        </p:spPr>
        <p:txBody>
          <a:bodyPr>
            <a:normAutofit fontScale="90000"/>
          </a:bodyPr>
          <a:lstStyle/>
          <a:p>
            <a:r>
              <a:rPr lang="en-GB" dirty="0"/>
              <a:t>The range of statistics potentially relating to health and social care available from the ONS</a:t>
            </a:r>
          </a:p>
        </p:txBody>
      </p:sp>
      <p:graphicFrame>
        <p:nvGraphicFramePr>
          <p:cNvPr id="4" name="Content Placeholder 3">
            <a:extLst>
              <a:ext uri="{FF2B5EF4-FFF2-40B4-BE49-F238E27FC236}">
                <a16:creationId xmlns:a16="http://schemas.microsoft.com/office/drawing/2014/main" id="{EC237B13-687E-4EA9-8EF0-D6456E7CE26D}"/>
              </a:ext>
            </a:extLst>
          </p:cNvPr>
          <p:cNvGraphicFramePr>
            <a:graphicFrameLocks noGrp="1"/>
          </p:cNvGraphicFramePr>
          <p:nvPr>
            <p:ph idx="1"/>
          </p:nvPr>
        </p:nvGraphicFramePr>
        <p:xfrm>
          <a:off x="838199" y="1766902"/>
          <a:ext cx="10515600" cy="3576320"/>
        </p:xfrm>
        <a:graphic>
          <a:graphicData uri="http://schemas.openxmlformats.org/drawingml/2006/table">
            <a:tbl>
              <a:tblPr firstRow="1" bandRow="1">
                <a:tableStyleId>{5C22544A-7EE6-4342-B048-85BDC9FD1C3A}</a:tableStyleId>
              </a:tblPr>
              <a:tblGrid>
                <a:gridCol w="4144861">
                  <a:extLst>
                    <a:ext uri="{9D8B030D-6E8A-4147-A177-3AD203B41FA5}">
                      <a16:colId xmlns:a16="http://schemas.microsoft.com/office/drawing/2014/main" val="2728998017"/>
                    </a:ext>
                  </a:extLst>
                </a:gridCol>
                <a:gridCol w="6370739">
                  <a:extLst>
                    <a:ext uri="{9D8B030D-6E8A-4147-A177-3AD203B41FA5}">
                      <a16:colId xmlns:a16="http://schemas.microsoft.com/office/drawing/2014/main" val="123828843"/>
                    </a:ext>
                  </a:extLst>
                </a:gridCol>
              </a:tblGrid>
              <a:tr h="370840">
                <a:tc>
                  <a:txBody>
                    <a:bodyPr/>
                    <a:lstStyle/>
                    <a:p>
                      <a:r>
                        <a:rPr lang="en-GB" dirty="0"/>
                        <a:t>Theme </a:t>
                      </a:r>
                    </a:p>
                  </a:txBody>
                  <a:tcPr/>
                </a:tc>
                <a:tc>
                  <a:txBody>
                    <a:bodyPr/>
                    <a:lstStyle/>
                    <a:p>
                      <a:r>
                        <a:rPr lang="en-GB" dirty="0"/>
                        <a:t>Data available concerning…</a:t>
                      </a:r>
                    </a:p>
                  </a:txBody>
                  <a:tcPr/>
                </a:tc>
                <a:extLst>
                  <a:ext uri="{0D108BD9-81ED-4DB2-BD59-A6C34878D82A}">
                    <a16:rowId xmlns:a16="http://schemas.microsoft.com/office/drawing/2014/main" val="2503944383"/>
                  </a:ext>
                </a:extLst>
              </a:tr>
              <a:tr h="370840">
                <a:tc>
                  <a:txBody>
                    <a:bodyPr/>
                    <a:lstStyle/>
                    <a:p>
                      <a:r>
                        <a:rPr lang="en-GB" dirty="0"/>
                        <a:t>Environment</a:t>
                      </a:r>
                    </a:p>
                  </a:txBody>
                  <a:tcPr/>
                </a:tc>
                <a:tc>
                  <a:txBody>
                    <a:bodyPr/>
                    <a:lstStyle/>
                    <a:p>
                      <a:r>
                        <a:rPr lang="en-GB" dirty="0"/>
                        <a:t>Air quality, use of antibiotics in agriculture, food production </a:t>
                      </a:r>
                    </a:p>
                  </a:txBody>
                  <a:tcPr/>
                </a:tc>
                <a:extLst>
                  <a:ext uri="{0D108BD9-81ED-4DB2-BD59-A6C34878D82A}">
                    <a16:rowId xmlns:a16="http://schemas.microsoft.com/office/drawing/2014/main" val="1132398601"/>
                  </a:ext>
                </a:extLst>
              </a:tr>
              <a:tr h="370840">
                <a:tc>
                  <a:txBody>
                    <a:bodyPr/>
                    <a:lstStyle/>
                    <a:p>
                      <a:r>
                        <a:rPr lang="en-GB" dirty="0"/>
                        <a:t>Economy and business</a:t>
                      </a:r>
                    </a:p>
                  </a:txBody>
                  <a:tcPr/>
                </a:tc>
                <a:tc>
                  <a:txBody>
                    <a:bodyPr/>
                    <a:lstStyle/>
                    <a:p>
                      <a:r>
                        <a:rPr lang="en-GB" dirty="0"/>
                        <a:t>Government expenditure, </a:t>
                      </a:r>
                      <a:r>
                        <a:rPr lang="en-GB" dirty="0" err="1"/>
                        <a:t>eg</a:t>
                      </a:r>
                      <a:r>
                        <a:rPr lang="en-GB" dirty="0"/>
                        <a:t> on public services, employment, investment in research and development Employment</a:t>
                      </a:r>
                    </a:p>
                  </a:txBody>
                  <a:tcPr/>
                </a:tc>
                <a:extLst>
                  <a:ext uri="{0D108BD9-81ED-4DB2-BD59-A6C34878D82A}">
                    <a16:rowId xmlns:a16="http://schemas.microsoft.com/office/drawing/2014/main" val="4209820154"/>
                  </a:ext>
                </a:extLst>
              </a:tr>
              <a:tr h="370840">
                <a:tc>
                  <a:txBody>
                    <a:bodyPr/>
                    <a:lstStyle/>
                    <a:p>
                      <a:r>
                        <a:rPr lang="en-GB" dirty="0"/>
                        <a:t>Children and education</a:t>
                      </a:r>
                    </a:p>
                  </a:txBody>
                  <a:tcPr/>
                </a:tc>
                <a:tc>
                  <a:txBody>
                    <a:bodyPr/>
                    <a:lstStyle/>
                    <a:p>
                      <a:r>
                        <a:rPr lang="en-GB" dirty="0"/>
                        <a:t>Children’s mental health Education expenditure, young people not in education, training or employment</a:t>
                      </a:r>
                    </a:p>
                  </a:txBody>
                  <a:tcPr/>
                </a:tc>
                <a:extLst>
                  <a:ext uri="{0D108BD9-81ED-4DB2-BD59-A6C34878D82A}">
                    <a16:rowId xmlns:a16="http://schemas.microsoft.com/office/drawing/2014/main" val="1525176450"/>
                  </a:ext>
                </a:extLst>
              </a:tr>
              <a:tr h="370840">
                <a:tc>
                  <a:txBody>
                    <a:bodyPr/>
                    <a:lstStyle/>
                    <a:p>
                      <a:r>
                        <a:rPr lang="en-GB" dirty="0"/>
                        <a:t>Health, wellbeing, health and social care</a:t>
                      </a:r>
                    </a:p>
                  </a:txBody>
                  <a:tcPr/>
                </a:tc>
                <a:tc>
                  <a:txBody>
                    <a:bodyPr/>
                    <a:lstStyle/>
                    <a:p>
                      <a:r>
                        <a:rPr lang="en-GB" dirty="0"/>
                        <a:t>Alcohol abuse, smoking, drug use Incidence of specific diseases, </a:t>
                      </a:r>
                      <a:r>
                        <a:rPr lang="en-GB" dirty="0" err="1"/>
                        <a:t>eg</a:t>
                      </a:r>
                      <a:r>
                        <a:rPr lang="en-GB" dirty="0"/>
                        <a:t> cancers, infectious diseases Disability Mental health, including loneliness in older people</a:t>
                      </a:r>
                    </a:p>
                  </a:txBody>
                  <a:tcPr/>
                </a:tc>
                <a:extLst>
                  <a:ext uri="{0D108BD9-81ED-4DB2-BD59-A6C34878D82A}">
                    <a16:rowId xmlns:a16="http://schemas.microsoft.com/office/drawing/2014/main" val="410596398"/>
                  </a:ext>
                </a:extLst>
              </a:tr>
              <a:tr h="370840">
                <a:tc>
                  <a:txBody>
                    <a:bodyPr/>
                    <a:lstStyle/>
                    <a:p>
                      <a:r>
                        <a:rPr lang="en-GB" dirty="0"/>
                        <a:t>Population, people and communities</a:t>
                      </a:r>
                    </a:p>
                  </a:txBody>
                  <a:tcPr/>
                </a:tc>
                <a:tc>
                  <a:txBody>
                    <a:bodyPr/>
                    <a:lstStyle/>
                    <a:p>
                      <a:r>
                        <a:rPr lang="en-GB" dirty="0"/>
                        <a:t>Demography, </a:t>
                      </a:r>
                      <a:r>
                        <a:rPr lang="en-GB" dirty="0" err="1"/>
                        <a:t>eg</a:t>
                      </a:r>
                      <a:r>
                        <a:rPr lang="en-GB" dirty="0"/>
                        <a:t> birth rates, death rates Living costs, household expenditure, food survey Census Crime</a:t>
                      </a:r>
                    </a:p>
                  </a:txBody>
                  <a:tcPr/>
                </a:tc>
                <a:extLst>
                  <a:ext uri="{0D108BD9-81ED-4DB2-BD59-A6C34878D82A}">
                    <a16:rowId xmlns:a16="http://schemas.microsoft.com/office/drawing/2014/main" val="3658683983"/>
                  </a:ext>
                </a:extLst>
              </a:tr>
            </a:tbl>
          </a:graphicData>
        </a:graphic>
      </p:graphicFrame>
      <p:sp>
        <p:nvSpPr>
          <p:cNvPr id="5" name="TextBox 4">
            <a:extLst>
              <a:ext uri="{FF2B5EF4-FFF2-40B4-BE49-F238E27FC236}">
                <a16:creationId xmlns:a16="http://schemas.microsoft.com/office/drawing/2014/main" id="{D83F5796-D885-4778-A22C-93634B3B35A0}"/>
              </a:ext>
            </a:extLst>
          </p:cNvPr>
          <p:cNvSpPr txBox="1"/>
          <p:nvPr/>
        </p:nvSpPr>
        <p:spPr>
          <a:xfrm>
            <a:off x="838200" y="5657671"/>
            <a:ext cx="10515599" cy="1200329"/>
          </a:xfrm>
          <a:prstGeom prst="rect">
            <a:avLst/>
          </a:prstGeom>
          <a:noFill/>
        </p:spPr>
        <p:txBody>
          <a:bodyPr wrap="square" rtlCol="0">
            <a:spAutoFit/>
          </a:bodyPr>
          <a:lstStyle/>
          <a:p>
            <a:r>
              <a:rPr lang="en-GB" dirty="0">
                <a:solidFill>
                  <a:srgbClr val="7030A0"/>
                </a:solidFill>
              </a:rPr>
              <a:t>The statistics indicated in the table are a tiny proportion available from the ONS. The ONS website also provides information about how it gathers and analyses its data and a calendar for publication of its regular reports, so you can check whether more up-to-date data is about to be published. Some data is also available from government departments </a:t>
            </a:r>
          </a:p>
        </p:txBody>
      </p:sp>
    </p:spTree>
    <p:extLst>
      <p:ext uri="{BB962C8B-B14F-4D97-AF65-F5344CB8AC3E}">
        <p14:creationId xmlns:p14="http://schemas.microsoft.com/office/powerpoint/2010/main" val="3621037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E48D9-A460-4311-A0E6-DF6C38F06F41}"/>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Research task</a:t>
            </a:r>
          </a:p>
        </p:txBody>
      </p:sp>
      <p:sp>
        <p:nvSpPr>
          <p:cNvPr id="3" name="Content Placeholder 2">
            <a:extLst>
              <a:ext uri="{FF2B5EF4-FFF2-40B4-BE49-F238E27FC236}">
                <a16:creationId xmlns:a16="http://schemas.microsoft.com/office/drawing/2014/main" id="{87821080-2ED2-4135-BFF9-2CC54F04622B}"/>
              </a:ext>
            </a:extLst>
          </p:cNvPr>
          <p:cNvSpPr>
            <a:spLocks noGrp="1"/>
          </p:cNvSpPr>
          <p:nvPr>
            <p:ph idx="1"/>
          </p:nvPr>
        </p:nvSpPr>
        <p:spPr/>
        <p:txBody>
          <a:bodyPr>
            <a:normAutofit fontScale="92500" lnSpcReduction="10000"/>
          </a:bodyPr>
          <a:lstStyle/>
          <a:p>
            <a:endParaRPr lang="en-GB" dirty="0"/>
          </a:p>
          <a:p>
            <a:r>
              <a:rPr lang="en-GB" dirty="0"/>
              <a:t>Using an issue related to your studies, investigate publications, bulletins and summaries for each theme on the ONS website</a:t>
            </a:r>
          </a:p>
          <a:p>
            <a:r>
              <a:rPr lang="en-GB" dirty="0"/>
              <a:t>What examples of statistics did you find within each theme? </a:t>
            </a:r>
          </a:p>
          <a:p>
            <a:r>
              <a:rPr lang="en-GB" dirty="0"/>
              <a:t>Which of the statistics that you found have provided you with a new perspective to your previous knowledge and understanding? </a:t>
            </a:r>
          </a:p>
        </p:txBody>
      </p:sp>
    </p:spTree>
    <p:extLst>
      <p:ext uri="{BB962C8B-B14F-4D97-AF65-F5344CB8AC3E}">
        <p14:creationId xmlns:p14="http://schemas.microsoft.com/office/powerpoint/2010/main" val="755792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633D8-9FCF-41FD-B2A6-4F802148A53A}"/>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Summary</a:t>
            </a:r>
          </a:p>
        </p:txBody>
      </p:sp>
      <p:sp>
        <p:nvSpPr>
          <p:cNvPr id="3" name="Content Placeholder 2">
            <a:extLst>
              <a:ext uri="{FF2B5EF4-FFF2-40B4-BE49-F238E27FC236}">
                <a16:creationId xmlns:a16="http://schemas.microsoft.com/office/drawing/2014/main" id="{7FBEFF94-216B-4721-8F96-B0844651C9E9}"/>
              </a:ext>
            </a:extLst>
          </p:cNvPr>
          <p:cNvSpPr>
            <a:spLocks noGrp="1"/>
          </p:cNvSpPr>
          <p:nvPr>
            <p:ph idx="1"/>
          </p:nvPr>
        </p:nvSpPr>
        <p:spPr/>
        <p:txBody>
          <a:bodyPr>
            <a:normAutofit fontScale="85000" lnSpcReduction="10000"/>
          </a:bodyPr>
          <a:lstStyle/>
          <a:p>
            <a:endParaRPr lang="en-GB" dirty="0"/>
          </a:p>
          <a:p>
            <a:r>
              <a:rPr lang="en-GB" dirty="0"/>
              <a:t>Learners have looked at the effect of lifestyle on the demand for services and the implications of lifestyle choices on service provision</a:t>
            </a:r>
          </a:p>
          <a:p>
            <a:r>
              <a:rPr lang="en-GB" dirty="0"/>
              <a:t>Learners have looked at the social and welfare needs of service users and the need to promote individuals’ independence and wellbeing in the success of care and support packages</a:t>
            </a:r>
          </a:p>
          <a:p>
            <a:r>
              <a:rPr lang="en-GB" dirty="0"/>
              <a:t>Learners have looked at different research methodologies in HSC</a:t>
            </a:r>
          </a:p>
          <a:p>
            <a:r>
              <a:rPr lang="en-GB" dirty="0"/>
              <a:t>Learners will complete an assessment practice task for homework</a:t>
            </a:r>
          </a:p>
          <a:p>
            <a:endParaRPr lang="en-GB" dirty="0"/>
          </a:p>
          <a:p>
            <a:endParaRPr lang="en-GB" dirty="0"/>
          </a:p>
        </p:txBody>
      </p:sp>
    </p:spTree>
    <p:extLst>
      <p:ext uri="{BB962C8B-B14F-4D97-AF65-F5344CB8AC3E}">
        <p14:creationId xmlns:p14="http://schemas.microsoft.com/office/powerpoint/2010/main" val="13698578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2219</TotalTime>
  <Words>3472</Words>
  <Application>Microsoft Office PowerPoint</Application>
  <PresentationFormat>Widescreen</PresentationFormat>
  <Paragraphs>195</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Myriad Pro</vt:lpstr>
      <vt:lpstr>20140311PresentationUWTSDTemplate</vt:lpstr>
      <vt:lpstr>Introduction to Research</vt:lpstr>
      <vt:lpstr>Recap/ topics covered so far…</vt:lpstr>
      <vt:lpstr>Lesson outcomes</vt:lpstr>
      <vt:lpstr>Social care and welfare needs</vt:lpstr>
      <vt:lpstr>Care and support practices for individuals</vt:lpstr>
      <vt:lpstr>Success of care and support practices in promoting individuals’ independence and wellbeing</vt:lpstr>
      <vt:lpstr>Success of care and support practices in promoting individuals’ independence and wellbeing</vt:lpstr>
      <vt:lpstr>Services provided for individuals with specific needs and the effect of these on individual’s wellbeing</vt:lpstr>
      <vt:lpstr>Task </vt:lpstr>
      <vt:lpstr>Research methodologies</vt:lpstr>
      <vt:lpstr>Expectations on you!</vt:lpstr>
      <vt:lpstr>Key terms</vt:lpstr>
      <vt:lpstr>Qualitative data</vt:lpstr>
      <vt:lpstr>Task</vt:lpstr>
      <vt:lpstr>Quantitative data</vt:lpstr>
      <vt:lpstr>Quantitative data</vt:lpstr>
      <vt:lpstr>Quantitative data</vt:lpstr>
      <vt:lpstr>Organisations involved in research</vt:lpstr>
      <vt:lpstr>Government - responsible for all areas of its citizens’ lives such as health, employment, agriculture, education, arts, sports, the environment, defence</vt:lpstr>
      <vt:lpstr>Health authorities - responsible for the health provided in their region</vt:lpstr>
      <vt:lpstr>Local authorities </vt:lpstr>
      <vt:lpstr>Research task </vt:lpstr>
      <vt:lpstr>Social service departments</vt:lpstr>
      <vt:lpstr>Charities and community groups</vt:lpstr>
      <vt:lpstr>Office for National Statistics</vt:lpstr>
      <vt:lpstr>The range of statistics potentially relating to health and social care available from the ONS</vt:lpstr>
      <vt:lpstr>Research task</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PhD (Medical sciences), Msc in Public health BDS (Bachelor of Dentistry) Diploma in Public health, Diploma in Epidemiology </dc:title>
  <dc:creator>Fahad Khan</dc:creator>
  <cp:lastModifiedBy>Fahad Khan</cp:lastModifiedBy>
  <cp:revision>24</cp:revision>
  <dcterms:created xsi:type="dcterms:W3CDTF">2023-02-18T10:26:38Z</dcterms:created>
  <dcterms:modified xsi:type="dcterms:W3CDTF">2023-02-26T12:52:15Z</dcterms:modified>
</cp:coreProperties>
</file>