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0" r:id="rId1"/>
  </p:sldMasterIdLst>
  <p:notesMasterIdLst>
    <p:notesMasterId r:id="rId32"/>
  </p:notesMasterIdLst>
  <p:sldIdLst>
    <p:sldId id="532" r:id="rId2"/>
    <p:sldId id="530" r:id="rId3"/>
    <p:sldId id="376" r:id="rId4"/>
    <p:sldId id="377" r:id="rId5"/>
    <p:sldId id="509" r:id="rId6"/>
    <p:sldId id="388" r:id="rId7"/>
    <p:sldId id="383" r:id="rId8"/>
    <p:sldId id="379" r:id="rId9"/>
    <p:sldId id="384" r:id="rId10"/>
    <p:sldId id="507" r:id="rId11"/>
    <p:sldId id="508" r:id="rId12"/>
    <p:sldId id="395" r:id="rId13"/>
    <p:sldId id="510" r:id="rId14"/>
    <p:sldId id="358" r:id="rId15"/>
    <p:sldId id="298" r:id="rId16"/>
    <p:sldId id="269" r:id="rId17"/>
    <p:sldId id="533" r:id="rId18"/>
    <p:sldId id="513" r:id="rId19"/>
    <p:sldId id="357" r:id="rId20"/>
    <p:sldId id="301" r:id="rId21"/>
    <p:sldId id="512" r:id="rId22"/>
    <p:sldId id="365" r:id="rId23"/>
    <p:sldId id="534" r:id="rId24"/>
    <p:sldId id="378" r:id="rId25"/>
    <p:sldId id="299" r:id="rId26"/>
    <p:sldId id="371" r:id="rId27"/>
    <p:sldId id="359" r:id="rId28"/>
    <p:sldId id="339" r:id="rId29"/>
    <p:sldId id="385" r:id="rId30"/>
    <p:sldId id="370"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3896" autoAdjust="0"/>
  </p:normalViewPr>
  <p:slideViewPr>
    <p:cSldViewPr snapToGrid="0">
      <p:cViewPr varScale="1">
        <p:scale>
          <a:sx n="86" d="100"/>
          <a:sy n="86" d="100"/>
        </p:scale>
        <p:origin x="1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7683EE-8937-4A9C-B4DF-860F61796A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82801C9-6139-449B-ACEE-16852CBD9466}">
      <dgm:prSet/>
      <dgm:spPr>
        <a:ln>
          <a:solidFill>
            <a:schemeClr val="accent1"/>
          </a:solidFill>
        </a:ln>
      </dgm:spPr>
      <dgm:t>
        <a:bodyPr/>
        <a:lstStyle/>
        <a:p>
          <a:r>
            <a:rPr lang="en-GB" dirty="0">
              <a:latin typeface="Arial" panose="020B0604020202020204" pitchFamily="34" charset="0"/>
              <a:cs typeface="Arial" panose="020B0604020202020204" pitchFamily="34" charset="0"/>
            </a:rPr>
            <a:t>Work in pairs. Take 10 minutes to find out a little information about each other.  You could include some of the following: </a:t>
          </a:r>
          <a:endParaRPr lang="en-US" dirty="0">
            <a:latin typeface="Arial" panose="020B0604020202020204" pitchFamily="34" charset="0"/>
            <a:cs typeface="Arial" panose="020B0604020202020204" pitchFamily="34" charset="0"/>
          </a:endParaRPr>
        </a:p>
      </dgm:t>
    </dgm:pt>
    <dgm:pt modelId="{14EC90CA-9917-4115-B4C3-9FB2773E5BB7}" type="parTrans" cxnId="{61047286-7F46-41D5-9A4B-51CD84F09E4B}">
      <dgm:prSet/>
      <dgm:spPr/>
      <dgm:t>
        <a:bodyPr/>
        <a:lstStyle/>
        <a:p>
          <a:endParaRPr lang="en-US"/>
        </a:p>
      </dgm:t>
    </dgm:pt>
    <dgm:pt modelId="{EB64C6A6-A1F6-42AC-B7AD-716F764C5925}" type="sibTrans" cxnId="{61047286-7F46-41D5-9A4B-51CD84F09E4B}">
      <dgm:prSet/>
      <dgm:spPr/>
      <dgm:t>
        <a:bodyPr/>
        <a:lstStyle/>
        <a:p>
          <a:endParaRPr lang="en-US"/>
        </a:p>
      </dgm:t>
    </dgm:pt>
    <dgm:pt modelId="{CEC6AE34-F2DA-49DF-8FEA-EE46625C2305}">
      <dgm:prSet custT="1"/>
      <dgm:spPr/>
      <dgm:t>
        <a:bodyPr/>
        <a:lstStyle/>
        <a:p>
          <a:r>
            <a:rPr lang="en-GB" sz="2000" dirty="0">
              <a:latin typeface="Arial" panose="020B0604020202020204" pitchFamily="34" charset="0"/>
              <a:cs typeface="Arial" panose="020B0604020202020204" pitchFamily="34" charset="0"/>
            </a:rPr>
            <a:t>Pets</a:t>
          </a:r>
          <a:endParaRPr lang="en-US" sz="2000" dirty="0">
            <a:latin typeface="Arial" panose="020B0604020202020204" pitchFamily="34" charset="0"/>
            <a:cs typeface="Arial" panose="020B0604020202020204" pitchFamily="34" charset="0"/>
          </a:endParaRPr>
        </a:p>
      </dgm:t>
    </dgm:pt>
    <dgm:pt modelId="{2A70F2FA-908B-4A17-B2F8-89EFCDCFA390}" type="parTrans" cxnId="{5E872851-0120-47D2-BF0F-F364A726FBB6}">
      <dgm:prSet/>
      <dgm:spPr/>
      <dgm:t>
        <a:bodyPr/>
        <a:lstStyle/>
        <a:p>
          <a:endParaRPr lang="en-US"/>
        </a:p>
      </dgm:t>
    </dgm:pt>
    <dgm:pt modelId="{C43D5FD5-567C-4798-B85B-2F6B99A8CB1C}" type="sibTrans" cxnId="{5E872851-0120-47D2-BF0F-F364A726FBB6}">
      <dgm:prSet/>
      <dgm:spPr/>
      <dgm:t>
        <a:bodyPr/>
        <a:lstStyle/>
        <a:p>
          <a:endParaRPr lang="en-US"/>
        </a:p>
      </dgm:t>
    </dgm:pt>
    <dgm:pt modelId="{F6BD21DA-C495-446C-BA2A-AB33DE6AD519}">
      <dgm:prSet custT="1"/>
      <dgm:spPr/>
      <dgm:t>
        <a:bodyPr/>
        <a:lstStyle/>
        <a:p>
          <a:r>
            <a:rPr lang="en-GB" sz="2000" dirty="0">
              <a:latin typeface="Arial" panose="020B0604020202020204" pitchFamily="34" charset="0"/>
              <a:cs typeface="Arial" panose="020B0604020202020204" pitchFamily="34" charset="0"/>
            </a:rPr>
            <a:t>Hobbies</a:t>
          </a:r>
          <a:endParaRPr lang="en-US" sz="2000" dirty="0">
            <a:latin typeface="Arial" panose="020B0604020202020204" pitchFamily="34" charset="0"/>
            <a:cs typeface="Arial" panose="020B0604020202020204" pitchFamily="34" charset="0"/>
          </a:endParaRPr>
        </a:p>
      </dgm:t>
    </dgm:pt>
    <dgm:pt modelId="{9690C161-F56D-49FC-8FC3-8DC57F152E01}" type="parTrans" cxnId="{739D23D9-CDC3-48CE-B7ED-20C3AC30CFE6}">
      <dgm:prSet/>
      <dgm:spPr/>
      <dgm:t>
        <a:bodyPr/>
        <a:lstStyle/>
        <a:p>
          <a:endParaRPr lang="en-US"/>
        </a:p>
      </dgm:t>
    </dgm:pt>
    <dgm:pt modelId="{798AA3A8-9CD1-4BAB-9464-9852D85C2FEE}" type="sibTrans" cxnId="{739D23D9-CDC3-48CE-B7ED-20C3AC30CFE6}">
      <dgm:prSet/>
      <dgm:spPr/>
      <dgm:t>
        <a:bodyPr/>
        <a:lstStyle/>
        <a:p>
          <a:endParaRPr lang="en-US"/>
        </a:p>
      </dgm:t>
    </dgm:pt>
    <dgm:pt modelId="{A9BF63A9-C567-47D3-877E-D62EA8FEC09A}">
      <dgm:prSet custT="1"/>
      <dgm:spPr/>
      <dgm:t>
        <a:bodyPr/>
        <a:lstStyle/>
        <a:p>
          <a:r>
            <a:rPr lang="en-GB" sz="2000" dirty="0">
              <a:latin typeface="Arial" panose="020B0604020202020204" pitchFamily="34" charset="0"/>
              <a:cs typeface="Arial" panose="020B0604020202020204" pitchFamily="34" charset="0"/>
            </a:rPr>
            <a:t>What you hope to achieve in University</a:t>
          </a:r>
          <a:endParaRPr lang="en-US" sz="2000" dirty="0">
            <a:latin typeface="Arial" panose="020B0604020202020204" pitchFamily="34" charset="0"/>
            <a:cs typeface="Arial" panose="020B0604020202020204" pitchFamily="34" charset="0"/>
          </a:endParaRPr>
        </a:p>
      </dgm:t>
    </dgm:pt>
    <dgm:pt modelId="{70AEF05F-FF36-4C42-9E19-80FBF2D85050}" type="parTrans" cxnId="{B1DD4C02-1B82-4776-ACA4-53135079E127}">
      <dgm:prSet/>
      <dgm:spPr/>
      <dgm:t>
        <a:bodyPr/>
        <a:lstStyle/>
        <a:p>
          <a:endParaRPr lang="en-US"/>
        </a:p>
      </dgm:t>
    </dgm:pt>
    <dgm:pt modelId="{F6079C9B-C396-4A11-B004-1BC249B150D0}" type="sibTrans" cxnId="{B1DD4C02-1B82-4776-ACA4-53135079E127}">
      <dgm:prSet/>
      <dgm:spPr/>
      <dgm:t>
        <a:bodyPr/>
        <a:lstStyle/>
        <a:p>
          <a:endParaRPr lang="en-US"/>
        </a:p>
      </dgm:t>
    </dgm:pt>
    <dgm:pt modelId="{76CF8AE6-D66B-47AD-810A-DE11F33C45E6}">
      <dgm:prSet custT="1"/>
      <dgm:spPr/>
      <dgm:t>
        <a:bodyPr/>
        <a:lstStyle/>
        <a:p>
          <a:r>
            <a:rPr lang="en-GB" sz="2000" dirty="0">
              <a:latin typeface="Arial" panose="020B0604020202020204" pitchFamily="34" charset="0"/>
              <a:cs typeface="Arial" panose="020B0604020202020204" pitchFamily="34" charset="0"/>
            </a:rPr>
            <a:t>Why you applied to university</a:t>
          </a:r>
          <a:endParaRPr lang="en-US" sz="2000" dirty="0">
            <a:latin typeface="Arial" panose="020B0604020202020204" pitchFamily="34" charset="0"/>
            <a:cs typeface="Arial" panose="020B0604020202020204" pitchFamily="34" charset="0"/>
          </a:endParaRPr>
        </a:p>
      </dgm:t>
    </dgm:pt>
    <dgm:pt modelId="{56B6C93C-DCD4-410A-8278-66D3C6AED1C4}" type="parTrans" cxnId="{1D203915-D824-4505-9106-86D49A7A2422}">
      <dgm:prSet/>
      <dgm:spPr/>
      <dgm:t>
        <a:bodyPr/>
        <a:lstStyle/>
        <a:p>
          <a:endParaRPr lang="en-US"/>
        </a:p>
      </dgm:t>
    </dgm:pt>
    <dgm:pt modelId="{0EF659C7-F85E-44FD-82D6-F3DD2BA369B6}" type="sibTrans" cxnId="{1D203915-D824-4505-9106-86D49A7A2422}">
      <dgm:prSet/>
      <dgm:spPr/>
      <dgm:t>
        <a:bodyPr/>
        <a:lstStyle/>
        <a:p>
          <a:endParaRPr lang="en-US"/>
        </a:p>
      </dgm:t>
    </dgm:pt>
    <dgm:pt modelId="{ADDE8BAD-6445-45A1-93C9-FBB684BBFE2C}">
      <dgm:prSet custT="1"/>
      <dgm:spPr/>
      <dgm:t>
        <a:bodyPr/>
        <a:lstStyle/>
        <a:p>
          <a:r>
            <a:rPr lang="en-GB" sz="2000" dirty="0">
              <a:latin typeface="Arial" panose="020B0604020202020204" pitchFamily="34" charset="0"/>
              <a:cs typeface="Arial" panose="020B0604020202020204" pitchFamily="34" charset="0"/>
            </a:rPr>
            <a:t>Experience</a:t>
          </a:r>
          <a:endParaRPr lang="en-US" sz="2000" dirty="0">
            <a:latin typeface="Arial" panose="020B0604020202020204" pitchFamily="34" charset="0"/>
            <a:cs typeface="Arial" panose="020B0604020202020204" pitchFamily="34" charset="0"/>
          </a:endParaRPr>
        </a:p>
      </dgm:t>
    </dgm:pt>
    <dgm:pt modelId="{9EA337AD-BC57-4FFB-A9AF-5846E95D5D55}" type="parTrans" cxnId="{28A33173-CE87-4733-B1D1-F3665B409A09}">
      <dgm:prSet/>
      <dgm:spPr/>
      <dgm:t>
        <a:bodyPr/>
        <a:lstStyle/>
        <a:p>
          <a:endParaRPr lang="en-US"/>
        </a:p>
      </dgm:t>
    </dgm:pt>
    <dgm:pt modelId="{729A2B0C-F728-42D4-B409-7C3A9AC7C1BD}" type="sibTrans" cxnId="{28A33173-CE87-4733-B1D1-F3665B409A09}">
      <dgm:prSet/>
      <dgm:spPr/>
      <dgm:t>
        <a:bodyPr/>
        <a:lstStyle/>
        <a:p>
          <a:endParaRPr lang="en-US"/>
        </a:p>
      </dgm:t>
    </dgm:pt>
    <dgm:pt modelId="{D35648E6-95D8-4697-A3F6-482E9738D397}">
      <dgm:prSet custT="1"/>
      <dgm:spPr/>
      <dgm:t>
        <a:bodyPr/>
        <a:lstStyle/>
        <a:p>
          <a:r>
            <a:rPr lang="en-GB" sz="2000" dirty="0">
              <a:latin typeface="Arial" panose="020B0604020202020204" pitchFamily="34" charset="0"/>
              <a:cs typeface="Arial" panose="020B0604020202020204" pitchFamily="34" charset="0"/>
            </a:rPr>
            <a:t>An interesting fact about yourself </a:t>
          </a:r>
          <a:endParaRPr lang="en-US" sz="2000" dirty="0">
            <a:latin typeface="Arial" panose="020B0604020202020204" pitchFamily="34" charset="0"/>
            <a:cs typeface="Arial" panose="020B0604020202020204" pitchFamily="34" charset="0"/>
          </a:endParaRPr>
        </a:p>
      </dgm:t>
    </dgm:pt>
    <dgm:pt modelId="{8ECDCF58-6EB2-4295-8402-A47DAFEEA2C4}" type="parTrans" cxnId="{DBF6FE1C-2FA0-4286-BCEF-0A111E2E41CB}">
      <dgm:prSet/>
      <dgm:spPr/>
      <dgm:t>
        <a:bodyPr/>
        <a:lstStyle/>
        <a:p>
          <a:endParaRPr lang="en-US"/>
        </a:p>
      </dgm:t>
    </dgm:pt>
    <dgm:pt modelId="{FADB7FBE-031F-4C4E-97D8-6AE92764C02C}" type="sibTrans" cxnId="{DBF6FE1C-2FA0-4286-BCEF-0A111E2E41CB}">
      <dgm:prSet/>
      <dgm:spPr/>
      <dgm:t>
        <a:bodyPr/>
        <a:lstStyle/>
        <a:p>
          <a:endParaRPr lang="en-US"/>
        </a:p>
      </dgm:t>
    </dgm:pt>
    <dgm:pt modelId="{295BE72B-5C1E-4A83-9F31-722A947EB590}" type="pres">
      <dgm:prSet presAssocID="{A67683EE-8937-4A9C-B4DF-860F61796A30}" presName="root" presStyleCnt="0">
        <dgm:presLayoutVars>
          <dgm:dir/>
          <dgm:resizeHandles val="exact"/>
        </dgm:presLayoutVars>
      </dgm:prSet>
      <dgm:spPr/>
    </dgm:pt>
    <dgm:pt modelId="{C7C802D8-EDF3-45CA-8EC2-3498CE523676}" type="pres">
      <dgm:prSet presAssocID="{882801C9-6139-449B-ACEE-16852CBD9466}" presName="compNode" presStyleCnt="0"/>
      <dgm:spPr/>
    </dgm:pt>
    <dgm:pt modelId="{B5D85EBA-15F0-439D-BAEE-8EA3800A788F}" type="pres">
      <dgm:prSet presAssocID="{882801C9-6139-449B-ACEE-16852CBD9466}" presName="bgRect" presStyleLbl="bgShp" presStyleIdx="0" presStyleCnt="7"/>
      <dgm:spPr/>
    </dgm:pt>
    <dgm:pt modelId="{7E5233D7-9A85-4378-8BB3-CA279D99F435}" type="pres">
      <dgm:prSet presAssocID="{882801C9-6139-449B-ACEE-16852CBD946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86C9AA5E-B4CF-405A-9808-B4058E368C58}" type="pres">
      <dgm:prSet presAssocID="{882801C9-6139-449B-ACEE-16852CBD9466}" presName="spaceRect" presStyleCnt="0"/>
      <dgm:spPr/>
    </dgm:pt>
    <dgm:pt modelId="{C8B0D71A-C1F8-4380-8631-8139DB12AFB2}" type="pres">
      <dgm:prSet presAssocID="{882801C9-6139-449B-ACEE-16852CBD9466}" presName="parTx" presStyleLbl="revTx" presStyleIdx="0" presStyleCnt="7">
        <dgm:presLayoutVars>
          <dgm:chMax val="0"/>
          <dgm:chPref val="0"/>
        </dgm:presLayoutVars>
      </dgm:prSet>
      <dgm:spPr/>
    </dgm:pt>
    <dgm:pt modelId="{31382DAE-B8D6-41BC-923A-A4754AE20A93}" type="pres">
      <dgm:prSet presAssocID="{EB64C6A6-A1F6-42AC-B7AD-716F764C5925}" presName="sibTrans" presStyleCnt="0"/>
      <dgm:spPr/>
    </dgm:pt>
    <dgm:pt modelId="{A41E4A3B-DEA1-4B60-9DB7-19E195941750}" type="pres">
      <dgm:prSet presAssocID="{CEC6AE34-F2DA-49DF-8FEA-EE46625C2305}" presName="compNode" presStyleCnt="0"/>
      <dgm:spPr/>
    </dgm:pt>
    <dgm:pt modelId="{9AF0B73E-98E6-466F-8EDC-9A350E951013}" type="pres">
      <dgm:prSet presAssocID="{CEC6AE34-F2DA-49DF-8FEA-EE46625C2305}" presName="bgRect" presStyleLbl="bgShp" presStyleIdx="1" presStyleCnt="7"/>
      <dgm:spPr/>
    </dgm:pt>
    <dgm:pt modelId="{3F1DD16F-705B-4353-A929-AE5C9A2698E4}" type="pres">
      <dgm:prSet presAssocID="{CEC6AE34-F2DA-49DF-8FEA-EE46625C230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t"/>
        </a:ext>
      </dgm:extLst>
    </dgm:pt>
    <dgm:pt modelId="{BB40BBB6-8949-4E3F-9787-0B74BF1ADD9C}" type="pres">
      <dgm:prSet presAssocID="{CEC6AE34-F2DA-49DF-8FEA-EE46625C2305}" presName="spaceRect" presStyleCnt="0"/>
      <dgm:spPr/>
    </dgm:pt>
    <dgm:pt modelId="{0B39305C-C2B5-4562-9BBE-21735053630C}" type="pres">
      <dgm:prSet presAssocID="{CEC6AE34-F2DA-49DF-8FEA-EE46625C2305}" presName="parTx" presStyleLbl="revTx" presStyleIdx="1" presStyleCnt="7">
        <dgm:presLayoutVars>
          <dgm:chMax val="0"/>
          <dgm:chPref val="0"/>
        </dgm:presLayoutVars>
      </dgm:prSet>
      <dgm:spPr/>
    </dgm:pt>
    <dgm:pt modelId="{C18D385B-FA89-49BD-BC8F-62092CE684CD}" type="pres">
      <dgm:prSet presAssocID="{C43D5FD5-567C-4798-B85B-2F6B99A8CB1C}" presName="sibTrans" presStyleCnt="0"/>
      <dgm:spPr/>
    </dgm:pt>
    <dgm:pt modelId="{6A2620FE-831B-4EF4-9A5E-5B056C5C8533}" type="pres">
      <dgm:prSet presAssocID="{F6BD21DA-C495-446C-BA2A-AB33DE6AD519}" presName="compNode" presStyleCnt="0"/>
      <dgm:spPr/>
    </dgm:pt>
    <dgm:pt modelId="{51382819-FCD7-4287-B47D-309390B8E665}" type="pres">
      <dgm:prSet presAssocID="{F6BD21DA-C495-446C-BA2A-AB33DE6AD519}" presName="bgRect" presStyleLbl="bgShp" presStyleIdx="2" presStyleCnt="7"/>
      <dgm:spPr/>
    </dgm:pt>
    <dgm:pt modelId="{757B25BE-A75D-4D42-864E-AC639BDC591B}" type="pres">
      <dgm:prSet presAssocID="{F6BD21DA-C495-446C-BA2A-AB33DE6AD51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cer"/>
        </a:ext>
      </dgm:extLst>
    </dgm:pt>
    <dgm:pt modelId="{F538EF9A-0479-4734-BCEF-15C40E0796B0}" type="pres">
      <dgm:prSet presAssocID="{F6BD21DA-C495-446C-BA2A-AB33DE6AD519}" presName="spaceRect" presStyleCnt="0"/>
      <dgm:spPr/>
    </dgm:pt>
    <dgm:pt modelId="{C207D22C-4FC4-4B2F-AC46-FC37A33B38E7}" type="pres">
      <dgm:prSet presAssocID="{F6BD21DA-C495-446C-BA2A-AB33DE6AD519}" presName="parTx" presStyleLbl="revTx" presStyleIdx="2" presStyleCnt="7">
        <dgm:presLayoutVars>
          <dgm:chMax val="0"/>
          <dgm:chPref val="0"/>
        </dgm:presLayoutVars>
      </dgm:prSet>
      <dgm:spPr/>
    </dgm:pt>
    <dgm:pt modelId="{EFC475CB-A820-4774-B0ED-18D359BDE37D}" type="pres">
      <dgm:prSet presAssocID="{798AA3A8-9CD1-4BAB-9464-9852D85C2FEE}" presName="sibTrans" presStyleCnt="0"/>
      <dgm:spPr/>
    </dgm:pt>
    <dgm:pt modelId="{3EAA7B79-0492-47D3-B0B3-B7137B21C795}" type="pres">
      <dgm:prSet presAssocID="{A9BF63A9-C567-47D3-877E-D62EA8FEC09A}" presName="compNode" presStyleCnt="0"/>
      <dgm:spPr/>
    </dgm:pt>
    <dgm:pt modelId="{6EF90966-A87D-41ED-8417-2052B0A5F762}" type="pres">
      <dgm:prSet presAssocID="{A9BF63A9-C567-47D3-877E-D62EA8FEC09A}" presName="bgRect" presStyleLbl="bgShp" presStyleIdx="3" presStyleCnt="7"/>
      <dgm:spPr/>
    </dgm:pt>
    <dgm:pt modelId="{77331977-B872-443A-9662-4A424F63443A}" type="pres">
      <dgm:prSet presAssocID="{A9BF63A9-C567-47D3-877E-D62EA8FEC09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F9A8F202-2594-4FD7-BC25-EC52DFC415C4}" type="pres">
      <dgm:prSet presAssocID="{A9BF63A9-C567-47D3-877E-D62EA8FEC09A}" presName="spaceRect" presStyleCnt="0"/>
      <dgm:spPr/>
    </dgm:pt>
    <dgm:pt modelId="{D768A6E5-638B-48A9-9E9F-AF97314FF99A}" type="pres">
      <dgm:prSet presAssocID="{A9BF63A9-C567-47D3-877E-D62EA8FEC09A}" presName="parTx" presStyleLbl="revTx" presStyleIdx="3" presStyleCnt="7">
        <dgm:presLayoutVars>
          <dgm:chMax val="0"/>
          <dgm:chPref val="0"/>
        </dgm:presLayoutVars>
      </dgm:prSet>
      <dgm:spPr/>
    </dgm:pt>
    <dgm:pt modelId="{AE0BEC22-172B-48E4-A754-F0DB152FF880}" type="pres">
      <dgm:prSet presAssocID="{F6079C9B-C396-4A11-B004-1BC249B150D0}" presName="sibTrans" presStyleCnt="0"/>
      <dgm:spPr/>
    </dgm:pt>
    <dgm:pt modelId="{13C0BEC0-AF32-41A4-944C-D2F66F643586}" type="pres">
      <dgm:prSet presAssocID="{76CF8AE6-D66B-47AD-810A-DE11F33C45E6}" presName="compNode" presStyleCnt="0"/>
      <dgm:spPr/>
    </dgm:pt>
    <dgm:pt modelId="{67EF0874-34FA-47DD-8A34-942FD62A7DB4}" type="pres">
      <dgm:prSet presAssocID="{76CF8AE6-D66B-47AD-810A-DE11F33C45E6}" presName="bgRect" presStyleLbl="bgShp" presStyleIdx="4" presStyleCnt="7"/>
      <dgm:spPr/>
    </dgm:pt>
    <dgm:pt modelId="{FD57F32F-59FA-4BAE-89A8-42BC0B6F0551}" type="pres">
      <dgm:prSet presAssocID="{76CF8AE6-D66B-47AD-810A-DE11F33C45E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FE334EA8-09C3-4EA2-B96C-B6FFD722DB4F}" type="pres">
      <dgm:prSet presAssocID="{76CF8AE6-D66B-47AD-810A-DE11F33C45E6}" presName="spaceRect" presStyleCnt="0"/>
      <dgm:spPr/>
    </dgm:pt>
    <dgm:pt modelId="{ED1391B6-5B5A-4D18-BBD5-78E16C05E37A}" type="pres">
      <dgm:prSet presAssocID="{76CF8AE6-D66B-47AD-810A-DE11F33C45E6}" presName="parTx" presStyleLbl="revTx" presStyleIdx="4" presStyleCnt="7">
        <dgm:presLayoutVars>
          <dgm:chMax val="0"/>
          <dgm:chPref val="0"/>
        </dgm:presLayoutVars>
      </dgm:prSet>
      <dgm:spPr/>
    </dgm:pt>
    <dgm:pt modelId="{205660BE-F1DE-4784-B6E7-B0DD39D87094}" type="pres">
      <dgm:prSet presAssocID="{0EF659C7-F85E-44FD-82D6-F3DD2BA369B6}" presName="sibTrans" presStyleCnt="0"/>
      <dgm:spPr/>
    </dgm:pt>
    <dgm:pt modelId="{21249D49-66EF-4253-8662-F8DF8D34C3F4}" type="pres">
      <dgm:prSet presAssocID="{ADDE8BAD-6445-45A1-93C9-FBB684BBFE2C}" presName="compNode" presStyleCnt="0"/>
      <dgm:spPr/>
    </dgm:pt>
    <dgm:pt modelId="{1CBD4E2D-02BE-4175-A696-DF3B31B48520}" type="pres">
      <dgm:prSet presAssocID="{ADDE8BAD-6445-45A1-93C9-FBB684BBFE2C}" presName="bgRect" presStyleLbl="bgShp" presStyleIdx="5" presStyleCnt="7"/>
      <dgm:spPr/>
    </dgm:pt>
    <dgm:pt modelId="{EF000EB9-4C64-43DD-A0AF-98063B613BF7}" type="pres">
      <dgm:prSet presAssocID="{ADDE8BAD-6445-45A1-93C9-FBB684BBFE2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F76FC2F9-76CA-47B4-B5C2-DFBD08986BFC}" type="pres">
      <dgm:prSet presAssocID="{ADDE8BAD-6445-45A1-93C9-FBB684BBFE2C}" presName="spaceRect" presStyleCnt="0"/>
      <dgm:spPr/>
    </dgm:pt>
    <dgm:pt modelId="{5F539F8F-7684-4B00-9953-B765CC23D025}" type="pres">
      <dgm:prSet presAssocID="{ADDE8BAD-6445-45A1-93C9-FBB684BBFE2C}" presName="parTx" presStyleLbl="revTx" presStyleIdx="5" presStyleCnt="7">
        <dgm:presLayoutVars>
          <dgm:chMax val="0"/>
          <dgm:chPref val="0"/>
        </dgm:presLayoutVars>
      </dgm:prSet>
      <dgm:spPr/>
    </dgm:pt>
    <dgm:pt modelId="{E740F044-6D85-40C3-986D-472EADC053B1}" type="pres">
      <dgm:prSet presAssocID="{729A2B0C-F728-42D4-B409-7C3A9AC7C1BD}" presName="sibTrans" presStyleCnt="0"/>
      <dgm:spPr/>
    </dgm:pt>
    <dgm:pt modelId="{A5537588-9B34-44EA-89B0-F4A08697D9CF}" type="pres">
      <dgm:prSet presAssocID="{D35648E6-95D8-4697-A3F6-482E9738D397}" presName="compNode" presStyleCnt="0"/>
      <dgm:spPr/>
    </dgm:pt>
    <dgm:pt modelId="{FCA879B7-7165-4F41-8725-09407B3622B0}" type="pres">
      <dgm:prSet presAssocID="{D35648E6-95D8-4697-A3F6-482E9738D397}" presName="bgRect" presStyleLbl="bgShp" presStyleIdx="6" presStyleCnt="7"/>
      <dgm:spPr/>
    </dgm:pt>
    <dgm:pt modelId="{50C18BAB-B1D9-43C2-82FC-E2659757FE49}" type="pres">
      <dgm:prSet presAssocID="{D35648E6-95D8-4697-A3F6-482E9738D39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
        </a:ext>
      </dgm:extLst>
    </dgm:pt>
    <dgm:pt modelId="{4152824A-0B9D-4DFF-936A-06D5F5D423A3}" type="pres">
      <dgm:prSet presAssocID="{D35648E6-95D8-4697-A3F6-482E9738D397}" presName="spaceRect" presStyleCnt="0"/>
      <dgm:spPr/>
    </dgm:pt>
    <dgm:pt modelId="{EFF0639D-15A6-43DD-BC7D-1241C3309CA1}" type="pres">
      <dgm:prSet presAssocID="{D35648E6-95D8-4697-A3F6-482E9738D397}" presName="parTx" presStyleLbl="revTx" presStyleIdx="6" presStyleCnt="7">
        <dgm:presLayoutVars>
          <dgm:chMax val="0"/>
          <dgm:chPref val="0"/>
        </dgm:presLayoutVars>
      </dgm:prSet>
      <dgm:spPr/>
    </dgm:pt>
  </dgm:ptLst>
  <dgm:cxnLst>
    <dgm:cxn modelId="{B1DD4C02-1B82-4776-ACA4-53135079E127}" srcId="{A67683EE-8937-4A9C-B4DF-860F61796A30}" destId="{A9BF63A9-C567-47D3-877E-D62EA8FEC09A}" srcOrd="3" destOrd="0" parTransId="{70AEF05F-FF36-4C42-9E19-80FBF2D85050}" sibTransId="{F6079C9B-C396-4A11-B004-1BC249B150D0}"/>
    <dgm:cxn modelId="{8FEB4B04-4CE7-42C9-A0A9-A5F9E9F9B6AC}" type="presOf" srcId="{F6BD21DA-C495-446C-BA2A-AB33DE6AD519}" destId="{C207D22C-4FC4-4B2F-AC46-FC37A33B38E7}" srcOrd="0" destOrd="0" presId="urn:microsoft.com/office/officeart/2018/2/layout/IconVerticalSolidList"/>
    <dgm:cxn modelId="{1D203915-D824-4505-9106-86D49A7A2422}" srcId="{A67683EE-8937-4A9C-B4DF-860F61796A30}" destId="{76CF8AE6-D66B-47AD-810A-DE11F33C45E6}" srcOrd="4" destOrd="0" parTransId="{56B6C93C-DCD4-410A-8278-66D3C6AED1C4}" sibTransId="{0EF659C7-F85E-44FD-82D6-F3DD2BA369B6}"/>
    <dgm:cxn modelId="{3CDA8115-2758-4BF9-8CD6-DD5F0B56094C}" type="presOf" srcId="{A67683EE-8937-4A9C-B4DF-860F61796A30}" destId="{295BE72B-5C1E-4A83-9F31-722A947EB590}" srcOrd="0" destOrd="0" presId="urn:microsoft.com/office/officeart/2018/2/layout/IconVerticalSolidList"/>
    <dgm:cxn modelId="{DBF6FE1C-2FA0-4286-BCEF-0A111E2E41CB}" srcId="{A67683EE-8937-4A9C-B4DF-860F61796A30}" destId="{D35648E6-95D8-4697-A3F6-482E9738D397}" srcOrd="6" destOrd="0" parTransId="{8ECDCF58-6EB2-4295-8402-A47DAFEEA2C4}" sibTransId="{FADB7FBE-031F-4C4E-97D8-6AE92764C02C}"/>
    <dgm:cxn modelId="{EE946E23-EF2C-421E-9F88-9A53A25C11AF}" type="presOf" srcId="{D35648E6-95D8-4697-A3F6-482E9738D397}" destId="{EFF0639D-15A6-43DD-BC7D-1241C3309CA1}" srcOrd="0" destOrd="0" presId="urn:microsoft.com/office/officeart/2018/2/layout/IconVerticalSolidList"/>
    <dgm:cxn modelId="{BD6AA667-71BB-4B83-801C-9333219313C7}" type="presOf" srcId="{A9BF63A9-C567-47D3-877E-D62EA8FEC09A}" destId="{D768A6E5-638B-48A9-9E9F-AF97314FF99A}" srcOrd="0" destOrd="0" presId="urn:microsoft.com/office/officeart/2018/2/layout/IconVerticalSolidList"/>
    <dgm:cxn modelId="{5E872851-0120-47D2-BF0F-F364A726FBB6}" srcId="{A67683EE-8937-4A9C-B4DF-860F61796A30}" destId="{CEC6AE34-F2DA-49DF-8FEA-EE46625C2305}" srcOrd="1" destOrd="0" parTransId="{2A70F2FA-908B-4A17-B2F8-89EFCDCFA390}" sibTransId="{C43D5FD5-567C-4798-B85B-2F6B99A8CB1C}"/>
    <dgm:cxn modelId="{28A33173-CE87-4733-B1D1-F3665B409A09}" srcId="{A67683EE-8937-4A9C-B4DF-860F61796A30}" destId="{ADDE8BAD-6445-45A1-93C9-FBB684BBFE2C}" srcOrd="5" destOrd="0" parTransId="{9EA337AD-BC57-4FFB-A9AF-5846E95D5D55}" sibTransId="{729A2B0C-F728-42D4-B409-7C3A9AC7C1BD}"/>
    <dgm:cxn modelId="{61047286-7F46-41D5-9A4B-51CD84F09E4B}" srcId="{A67683EE-8937-4A9C-B4DF-860F61796A30}" destId="{882801C9-6139-449B-ACEE-16852CBD9466}" srcOrd="0" destOrd="0" parTransId="{14EC90CA-9917-4115-B4C3-9FB2773E5BB7}" sibTransId="{EB64C6A6-A1F6-42AC-B7AD-716F764C5925}"/>
    <dgm:cxn modelId="{44371E97-9937-4F95-A540-C862A2E43842}" type="presOf" srcId="{ADDE8BAD-6445-45A1-93C9-FBB684BBFE2C}" destId="{5F539F8F-7684-4B00-9953-B765CC23D025}" srcOrd="0" destOrd="0" presId="urn:microsoft.com/office/officeart/2018/2/layout/IconVerticalSolidList"/>
    <dgm:cxn modelId="{739D23D9-CDC3-48CE-B7ED-20C3AC30CFE6}" srcId="{A67683EE-8937-4A9C-B4DF-860F61796A30}" destId="{F6BD21DA-C495-446C-BA2A-AB33DE6AD519}" srcOrd="2" destOrd="0" parTransId="{9690C161-F56D-49FC-8FC3-8DC57F152E01}" sibTransId="{798AA3A8-9CD1-4BAB-9464-9852D85C2FEE}"/>
    <dgm:cxn modelId="{71B6CCEF-520F-4D2F-B573-E17B426F1604}" type="presOf" srcId="{76CF8AE6-D66B-47AD-810A-DE11F33C45E6}" destId="{ED1391B6-5B5A-4D18-BBD5-78E16C05E37A}" srcOrd="0" destOrd="0" presId="urn:microsoft.com/office/officeart/2018/2/layout/IconVerticalSolidList"/>
    <dgm:cxn modelId="{84AF32F4-7F3E-4A41-A72B-EC684493BBA9}" type="presOf" srcId="{882801C9-6139-449B-ACEE-16852CBD9466}" destId="{C8B0D71A-C1F8-4380-8631-8139DB12AFB2}" srcOrd="0" destOrd="0" presId="urn:microsoft.com/office/officeart/2018/2/layout/IconVerticalSolidList"/>
    <dgm:cxn modelId="{E8B08CF9-173E-402D-9390-26B8C7BE13AC}" type="presOf" srcId="{CEC6AE34-F2DA-49DF-8FEA-EE46625C2305}" destId="{0B39305C-C2B5-4562-9BBE-21735053630C}" srcOrd="0" destOrd="0" presId="urn:microsoft.com/office/officeart/2018/2/layout/IconVerticalSolidList"/>
    <dgm:cxn modelId="{31BE440C-B668-4A46-8279-2BD879DCD815}" type="presParOf" srcId="{295BE72B-5C1E-4A83-9F31-722A947EB590}" destId="{C7C802D8-EDF3-45CA-8EC2-3498CE523676}" srcOrd="0" destOrd="0" presId="urn:microsoft.com/office/officeart/2018/2/layout/IconVerticalSolidList"/>
    <dgm:cxn modelId="{316A1622-8998-4B6D-B94D-E1A9AC32696E}" type="presParOf" srcId="{C7C802D8-EDF3-45CA-8EC2-3498CE523676}" destId="{B5D85EBA-15F0-439D-BAEE-8EA3800A788F}" srcOrd="0" destOrd="0" presId="urn:microsoft.com/office/officeart/2018/2/layout/IconVerticalSolidList"/>
    <dgm:cxn modelId="{EE0CB6CE-89D8-400B-B110-5C31930CFFF7}" type="presParOf" srcId="{C7C802D8-EDF3-45CA-8EC2-3498CE523676}" destId="{7E5233D7-9A85-4378-8BB3-CA279D99F435}" srcOrd="1" destOrd="0" presId="urn:microsoft.com/office/officeart/2018/2/layout/IconVerticalSolidList"/>
    <dgm:cxn modelId="{0103EDAA-2905-475C-80D6-0EEEFA2046F7}" type="presParOf" srcId="{C7C802D8-EDF3-45CA-8EC2-3498CE523676}" destId="{86C9AA5E-B4CF-405A-9808-B4058E368C58}" srcOrd="2" destOrd="0" presId="urn:microsoft.com/office/officeart/2018/2/layout/IconVerticalSolidList"/>
    <dgm:cxn modelId="{0FCF4DD3-59DC-4A1E-AB33-780540AED40E}" type="presParOf" srcId="{C7C802D8-EDF3-45CA-8EC2-3498CE523676}" destId="{C8B0D71A-C1F8-4380-8631-8139DB12AFB2}" srcOrd="3" destOrd="0" presId="urn:microsoft.com/office/officeart/2018/2/layout/IconVerticalSolidList"/>
    <dgm:cxn modelId="{EF76781E-515B-4C9B-9CB5-B9540C549000}" type="presParOf" srcId="{295BE72B-5C1E-4A83-9F31-722A947EB590}" destId="{31382DAE-B8D6-41BC-923A-A4754AE20A93}" srcOrd="1" destOrd="0" presId="urn:microsoft.com/office/officeart/2018/2/layout/IconVerticalSolidList"/>
    <dgm:cxn modelId="{7FC880E6-55F6-489E-ADC8-1CD7B2659B46}" type="presParOf" srcId="{295BE72B-5C1E-4A83-9F31-722A947EB590}" destId="{A41E4A3B-DEA1-4B60-9DB7-19E195941750}" srcOrd="2" destOrd="0" presId="urn:microsoft.com/office/officeart/2018/2/layout/IconVerticalSolidList"/>
    <dgm:cxn modelId="{4644C813-8AE4-48C2-BE1D-BC9CE4F726B8}" type="presParOf" srcId="{A41E4A3B-DEA1-4B60-9DB7-19E195941750}" destId="{9AF0B73E-98E6-466F-8EDC-9A350E951013}" srcOrd="0" destOrd="0" presId="urn:microsoft.com/office/officeart/2018/2/layout/IconVerticalSolidList"/>
    <dgm:cxn modelId="{68851564-4D47-4F47-A26B-1D851B85BE9E}" type="presParOf" srcId="{A41E4A3B-DEA1-4B60-9DB7-19E195941750}" destId="{3F1DD16F-705B-4353-A929-AE5C9A2698E4}" srcOrd="1" destOrd="0" presId="urn:microsoft.com/office/officeart/2018/2/layout/IconVerticalSolidList"/>
    <dgm:cxn modelId="{99B0638C-BB48-42A1-896E-B29B73AC9A6B}" type="presParOf" srcId="{A41E4A3B-DEA1-4B60-9DB7-19E195941750}" destId="{BB40BBB6-8949-4E3F-9787-0B74BF1ADD9C}" srcOrd="2" destOrd="0" presId="urn:microsoft.com/office/officeart/2018/2/layout/IconVerticalSolidList"/>
    <dgm:cxn modelId="{9DE522D3-8E55-4B25-BAB5-F32C2BE56D80}" type="presParOf" srcId="{A41E4A3B-DEA1-4B60-9DB7-19E195941750}" destId="{0B39305C-C2B5-4562-9BBE-21735053630C}" srcOrd="3" destOrd="0" presId="urn:microsoft.com/office/officeart/2018/2/layout/IconVerticalSolidList"/>
    <dgm:cxn modelId="{4266F4E6-F701-4666-8382-21D5C3A19677}" type="presParOf" srcId="{295BE72B-5C1E-4A83-9F31-722A947EB590}" destId="{C18D385B-FA89-49BD-BC8F-62092CE684CD}" srcOrd="3" destOrd="0" presId="urn:microsoft.com/office/officeart/2018/2/layout/IconVerticalSolidList"/>
    <dgm:cxn modelId="{92AF7D2D-1DFC-4B92-818F-A782DCA8394A}" type="presParOf" srcId="{295BE72B-5C1E-4A83-9F31-722A947EB590}" destId="{6A2620FE-831B-4EF4-9A5E-5B056C5C8533}" srcOrd="4" destOrd="0" presId="urn:microsoft.com/office/officeart/2018/2/layout/IconVerticalSolidList"/>
    <dgm:cxn modelId="{01DEBF8D-47EF-48A3-9772-263D15995104}" type="presParOf" srcId="{6A2620FE-831B-4EF4-9A5E-5B056C5C8533}" destId="{51382819-FCD7-4287-B47D-309390B8E665}" srcOrd="0" destOrd="0" presId="urn:microsoft.com/office/officeart/2018/2/layout/IconVerticalSolidList"/>
    <dgm:cxn modelId="{B7C60753-6CB3-4BDC-80C1-1C46FF44E788}" type="presParOf" srcId="{6A2620FE-831B-4EF4-9A5E-5B056C5C8533}" destId="{757B25BE-A75D-4D42-864E-AC639BDC591B}" srcOrd="1" destOrd="0" presId="urn:microsoft.com/office/officeart/2018/2/layout/IconVerticalSolidList"/>
    <dgm:cxn modelId="{32C9A059-E185-4A7A-89D6-2455859C0820}" type="presParOf" srcId="{6A2620FE-831B-4EF4-9A5E-5B056C5C8533}" destId="{F538EF9A-0479-4734-BCEF-15C40E0796B0}" srcOrd="2" destOrd="0" presId="urn:microsoft.com/office/officeart/2018/2/layout/IconVerticalSolidList"/>
    <dgm:cxn modelId="{DA330E17-8ACE-43EB-ADD2-DB924E92D471}" type="presParOf" srcId="{6A2620FE-831B-4EF4-9A5E-5B056C5C8533}" destId="{C207D22C-4FC4-4B2F-AC46-FC37A33B38E7}" srcOrd="3" destOrd="0" presId="urn:microsoft.com/office/officeart/2018/2/layout/IconVerticalSolidList"/>
    <dgm:cxn modelId="{83774380-A1A1-4F4B-BC03-7F280DAF7B6F}" type="presParOf" srcId="{295BE72B-5C1E-4A83-9F31-722A947EB590}" destId="{EFC475CB-A820-4774-B0ED-18D359BDE37D}" srcOrd="5" destOrd="0" presId="urn:microsoft.com/office/officeart/2018/2/layout/IconVerticalSolidList"/>
    <dgm:cxn modelId="{A12C8EDB-C995-41DF-9B5D-C135915CE084}" type="presParOf" srcId="{295BE72B-5C1E-4A83-9F31-722A947EB590}" destId="{3EAA7B79-0492-47D3-B0B3-B7137B21C795}" srcOrd="6" destOrd="0" presId="urn:microsoft.com/office/officeart/2018/2/layout/IconVerticalSolidList"/>
    <dgm:cxn modelId="{465F978B-D112-4E6F-B5F6-45DBCA99B0E1}" type="presParOf" srcId="{3EAA7B79-0492-47D3-B0B3-B7137B21C795}" destId="{6EF90966-A87D-41ED-8417-2052B0A5F762}" srcOrd="0" destOrd="0" presId="urn:microsoft.com/office/officeart/2018/2/layout/IconVerticalSolidList"/>
    <dgm:cxn modelId="{6585AB08-092A-4E67-9144-F857D4F1E38A}" type="presParOf" srcId="{3EAA7B79-0492-47D3-B0B3-B7137B21C795}" destId="{77331977-B872-443A-9662-4A424F63443A}" srcOrd="1" destOrd="0" presId="urn:microsoft.com/office/officeart/2018/2/layout/IconVerticalSolidList"/>
    <dgm:cxn modelId="{90C3FE4F-FCA4-44B8-93E9-A6E54356FF75}" type="presParOf" srcId="{3EAA7B79-0492-47D3-B0B3-B7137B21C795}" destId="{F9A8F202-2594-4FD7-BC25-EC52DFC415C4}" srcOrd="2" destOrd="0" presId="urn:microsoft.com/office/officeart/2018/2/layout/IconVerticalSolidList"/>
    <dgm:cxn modelId="{5671C2DB-3712-4A30-830E-FE6743031C14}" type="presParOf" srcId="{3EAA7B79-0492-47D3-B0B3-B7137B21C795}" destId="{D768A6E5-638B-48A9-9E9F-AF97314FF99A}" srcOrd="3" destOrd="0" presId="urn:microsoft.com/office/officeart/2018/2/layout/IconVerticalSolidList"/>
    <dgm:cxn modelId="{916CFC8F-22FA-4580-B15F-256D652AA771}" type="presParOf" srcId="{295BE72B-5C1E-4A83-9F31-722A947EB590}" destId="{AE0BEC22-172B-48E4-A754-F0DB152FF880}" srcOrd="7" destOrd="0" presId="urn:microsoft.com/office/officeart/2018/2/layout/IconVerticalSolidList"/>
    <dgm:cxn modelId="{2CABD74A-E9DD-458C-B3EE-2BFD3436648C}" type="presParOf" srcId="{295BE72B-5C1E-4A83-9F31-722A947EB590}" destId="{13C0BEC0-AF32-41A4-944C-D2F66F643586}" srcOrd="8" destOrd="0" presId="urn:microsoft.com/office/officeart/2018/2/layout/IconVerticalSolidList"/>
    <dgm:cxn modelId="{412CA2A9-4C69-44C8-A5B5-A36D6B0A5704}" type="presParOf" srcId="{13C0BEC0-AF32-41A4-944C-D2F66F643586}" destId="{67EF0874-34FA-47DD-8A34-942FD62A7DB4}" srcOrd="0" destOrd="0" presId="urn:microsoft.com/office/officeart/2018/2/layout/IconVerticalSolidList"/>
    <dgm:cxn modelId="{3B3B8CBC-9D9C-451A-9231-E4C9932434DC}" type="presParOf" srcId="{13C0BEC0-AF32-41A4-944C-D2F66F643586}" destId="{FD57F32F-59FA-4BAE-89A8-42BC0B6F0551}" srcOrd="1" destOrd="0" presId="urn:microsoft.com/office/officeart/2018/2/layout/IconVerticalSolidList"/>
    <dgm:cxn modelId="{4034A6C9-0BA3-4F48-8081-DF4B575729FE}" type="presParOf" srcId="{13C0BEC0-AF32-41A4-944C-D2F66F643586}" destId="{FE334EA8-09C3-4EA2-B96C-B6FFD722DB4F}" srcOrd="2" destOrd="0" presId="urn:microsoft.com/office/officeart/2018/2/layout/IconVerticalSolidList"/>
    <dgm:cxn modelId="{6EBCEB10-C1D3-4BD7-8F42-35D39EFE573E}" type="presParOf" srcId="{13C0BEC0-AF32-41A4-944C-D2F66F643586}" destId="{ED1391B6-5B5A-4D18-BBD5-78E16C05E37A}" srcOrd="3" destOrd="0" presId="urn:microsoft.com/office/officeart/2018/2/layout/IconVerticalSolidList"/>
    <dgm:cxn modelId="{1F9BF945-10DF-4EA8-9748-67E61E1F5544}" type="presParOf" srcId="{295BE72B-5C1E-4A83-9F31-722A947EB590}" destId="{205660BE-F1DE-4784-B6E7-B0DD39D87094}" srcOrd="9" destOrd="0" presId="urn:microsoft.com/office/officeart/2018/2/layout/IconVerticalSolidList"/>
    <dgm:cxn modelId="{AA83E14B-818B-41A3-9588-B09AAD8E3151}" type="presParOf" srcId="{295BE72B-5C1E-4A83-9F31-722A947EB590}" destId="{21249D49-66EF-4253-8662-F8DF8D34C3F4}" srcOrd="10" destOrd="0" presId="urn:microsoft.com/office/officeart/2018/2/layout/IconVerticalSolidList"/>
    <dgm:cxn modelId="{37C2A4C1-36E0-4574-927C-3DC4107A712D}" type="presParOf" srcId="{21249D49-66EF-4253-8662-F8DF8D34C3F4}" destId="{1CBD4E2D-02BE-4175-A696-DF3B31B48520}" srcOrd="0" destOrd="0" presId="urn:microsoft.com/office/officeart/2018/2/layout/IconVerticalSolidList"/>
    <dgm:cxn modelId="{17551884-DD78-49CB-9817-593DF4206A4C}" type="presParOf" srcId="{21249D49-66EF-4253-8662-F8DF8D34C3F4}" destId="{EF000EB9-4C64-43DD-A0AF-98063B613BF7}" srcOrd="1" destOrd="0" presId="urn:microsoft.com/office/officeart/2018/2/layout/IconVerticalSolidList"/>
    <dgm:cxn modelId="{5AE572DF-3C34-4DFE-84FB-837D8B663257}" type="presParOf" srcId="{21249D49-66EF-4253-8662-F8DF8D34C3F4}" destId="{F76FC2F9-76CA-47B4-B5C2-DFBD08986BFC}" srcOrd="2" destOrd="0" presId="urn:microsoft.com/office/officeart/2018/2/layout/IconVerticalSolidList"/>
    <dgm:cxn modelId="{EF131E68-01FC-469D-B373-1EAE37F4645F}" type="presParOf" srcId="{21249D49-66EF-4253-8662-F8DF8D34C3F4}" destId="{5F539F8F-7684-4B00-9953-B765CC23D025}" srcOrd="3" destOrd="0" presId="urn:microsoft.com/office/officeart/2018/2/layout/IconVerticalSolidList"/>
    <dgm:cxn modelId="{181552C0-7D5E-4584-A7CE-023F76516D42}" type="presParOf" srcId="{295BE72B-5C1E-4A83-9F31-722A947EB590}" destId="{E740F044-6D85-40C3-986D-472EADC053B1}" srcOrd="11" destOrd="0" presId="urn:microsoft.com/office/officeart/2018/2/layout/IconVerticalSolidList"/>
    <dgm:cxn modelId="{733ED50F-DA7F-4D90-8FEA-3C35F864B60B}" type="presParOf" srcId="{295BE72B-5C1E-4A83-9F31-722A947EB590}" destId="{A5537588-9B34-44EA-89B0-F4A08697D9CF}" srcOrd="12" destOrd="0" presId="urn:microsoft.com/office/officeart/2018/2/layout/IconVerticalSolidList"/>
    <dgm:cxn modelId="{7C1B291A-D5A0-46FB-B5DC-B133C3BE324A}" type="presParOf" srcId="{A5537588-9B34-44EA-89B0-F4A08697D9CF}" destId="{FCA879B7-7165-4F41-8725-09407B3622B0}" srcOrd="0" destOrd="0" presId="urn:microsoft.com/office/officeart/2018/2/layout/IconVerticalSolidList"/>
    <dgm:cxn modelId="{18860689-3A23-4E4C-B543-59124B736C6F}" type="presParOf" srcId="{A5537588-9B34-44EA-89B0-F4A08697D9CF}" destId="{50C18BAB-B1D9-43C2-82FC-E2659757FE49}" srcOrd="1" destOrd="0" presId="urn:microsoft.com/office/officeart/2018/2/layout/IconVerticalSolidList"/>
    <dgm:cxn modelId="{A06D508E-8FD5-4C5B-9F41-A205C5646099}" type="presParOf" srcId="{A5537588-9B34-44EA-89B0-F4A08697D9CF}" destId="{4152824A-0B9D-4DFF-936A-06D5F5D423A3}" srcOrd="2" destOrd="0" presId="urn:microsoft.com/office/officeart/2018/2/layout/IconVerticalSolidList"/>
    <dgm:cxn modelId="{B494C5E9-7EA5-4B53-A12E-FEE9BD6C38B4}" type="presParOf" srcId="{A5537588-9B34-44EA-89B0-F4A08697D9CF}" destId="{EFF0639D-15A6-43DD-BC7D-1241C3309C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77313C-C0C7-4B00-9D87-43986C8BA597}"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5D1669A4-0DDF-4C88-A2D2-0712540F73B0}">
      <dgm:prSet/>
      <dgm:spPr>
        <a:solidFill>
          <a:schemeClr val="accent4">
            <a:lumMod val="75000"/>
          </a:schemeClr>
        </a:solidFill>
        <a:ln>
          <a:solidFill>
            <a:schemeClr val="accent2">
              <a:lumMod val="40000"/>
              <a:lumOff val="60000"/>
            </a:schemeClr>
          </a:solidFill>
        </a:ln>
      </dgm:spPr>
      <dgm:t>
        <a:bodyPr/>
        <a:lstStyle/>
        <a:p>
          <a:pPr rtl="0"/>
          <a:r>
            <a:rPr lang="en-US" dirty="0">
              <a:solidFill>
                <a:srgbClr val="000000"/>
              </a:solidFill>
              <a:latin typeface="Arial" panose="020B0604020202020204" pitchFamily="34" charset="0"/>
              <a:cs typeface="Arial" panose="020B0604020202020204" pitchFamily="34" charset="0"/>
            </a:rPr>
            <a:t>Traditional </a:t>
          </a:r>
        </a:p>
      </dgm:t>
    </dgm:pt>
    <dgm:pt modelId="{0BCA10E4-5E47-499D-BA33-6D7C3F0BED94}" type="parTrans" cxnId="{E50FD5AC-2FB7-4C3A-BE46-B2E826615D85}">
      <dgm:prSet/>
      <dgm:spPr/>
      <dgm:t>
        <a:bodyPr/>
        <a:lstStyle/>
        <a:p>
          <a:endParaRPr lang="en-US"/>
        </a:p>
      </dgm:t>
    </dgm:pt>
    <dgm:pt modelId="{D43C927C-006E-467D-9F91-1C1FF743B78B}" type="sibTrans" cxnId="{E50FD5AC-2FB7-4C3A-BE46-B2E826615D85}">
      <dgm:prSet/>
      <dgm:spPr/>
      <dgm:t>
        <a:bodyPr/>
        <a:lstStyle/>
        <a:p>
          <a:endParaRPr lang="en-US"/>
        </a:p>
      </dgm:t>
    </dgm:pt>
    <dgm:pt modelId="{7D70D1FF-4AC1-4D43-A005-70AC4F1318C3}">
      <dgm:prSet custT="1"/>
      <dgm:spPr>
        <a:solidFill>
          <a:schemeClr val="bg1"/>
        </a:solidFill>
        <a:ln>
          <a:solidFill>
            <a:schemeClr val="accent1">
              <a:lumMod val="60000"/>
              <a:lumOff val="40000"/>
              <a:alpha val="90000"/>
            </a:schemeClr>
          </a:solidFill>
        </a:ln>
      </dgm:spPr>
      <dgm:t>
        <a:bodyPr/>
        <a:lstStyle/>
        <a:p>
          <a:pPr rtl="0"/>
          <a:r>
            <a:rPr lang="en-US" sz="2800" dirty="0">
              <a:solidFill>
                <a:schemeClr val="tx1"/>
              </a:solidFill>
              <a:latin typeface="Arial" panose="020B0604020202020204" pitchFamily="34" charset="0"/>
              <a:cs typeface="Arial" panose="020B0604020202020204" pitchFamily="34" charset="0"/>
            </a:rPr>
            <a:t>View - Making a sale</a:t>
          </a:r>
        </a:p>
      </dgm:t>
    </dgm:pt>
    <dgm:pt modelId="{E05023C5-62AC-46FB-A4B8-CF6587DFAA81}" type="parTrans" cxnId="{D2F8819B-4BB2-44C7-BE7C-58192F2EB85E}">
      <dgm:prSet/>
      <dgm:spPr/>
      <dgm:t>
        <a:bodyPr/>
        <a:lstStyle/>
        <a:p>
          <a:endParaRPr lang="en-US"/>
        </a:p>
      </dgm:t>
    </dgm:pt>
    <dgm:pt modelId="{86111D32-6F46-4AFA-ABFF-3858498309B9}" type="sibTrans" cxnId="{D2F8819B-4BB2-44C7-BE7C-58192F2EB85E}">
      <dgm:prSet/>
      <dgm:spPr/>
      <dgm:t>
        <a:bodyPr/>
        <a:lstStyle/>
        <a:p>
          <a:endParaRPr lang="en-US"/>
        </a:p>
      </dgm:t>
    </dgm:pt>
    <dgm:pt modelId="{7A8548E0-AE66-4721-851F-DE48BA83CBCA}">
      <dgm:prSet/>
      <dgm:spPr>
        <a:solidFill>
          <a:schemeClr val="accent5">
            <a:lumMod val="40000"/>
            <a:lumOff val="60000"/>
          </a:schemeClr>
        </a:solidFill>
        <a:ln>
          <a:solidFill>
            <a:schemeClr val="accent5">
              <a:lumMod val="40000"/>
              <a:lumOff val="60000"/>
            </a:schemeClr>
          </a:solidFill>
        </a:ln>
      </dgm:spPr>
      <dgm:t>
        <a:bodyPr/>
        <a:lstStyle/>
        <a:p>
          <a:pPr rtl="0"/>
          <a:r>
            <a:rPr lang="en-US" dirty="0">
              <a:solidFill>
                <a:srgbClr val="000000"/>
              </a:solidFill>
              <a:latin typeface="Arial" panose="020B0604020202020204" pitchFamily="34" charset="0"/>
              <a:cs typeface="Arial" panose="020B0604020202020204" pitchFamily="34" charset="0"/>
            </a:rPr>
            <a:t>Contemporary</a:t>
          </a:r>
          <a:r>
            <a:rPr lang="en-US" dirty="0">
              <a:solidFill>
                <a:srgbClr val="000000"/>
              </a:solidFill>
            </a:rPr>
            <a:t> </a:t>
          </a:r>
        </a:p>
      </dgm:t>
    </dgm:pt>
    <dgm:pt modelId="{F1CD9064-0A36-4524-8EBF-9EFB4AA6FD2A}" type="parTrans" cxnId="{703680C6-DC6D-480D-90E7-EB4BFD6DA1CF}">
      <dgm:prSet/>
      <dgm:spPr/>
      <dgm:t>
        <a:bodyPr/>
        <a:lstStyle/>
        <a:p>
          <a:endParaRPr lang="en-US"/>
        </a:p>
      </dgm:t>
    </dgm:pt>
    <dgm:pt modelId="{8D82F18D-6239-4135-8896-C76700BCEB04}" type="sibTrans" cxnId="{703680C6-DC6D-480D-90E7-EB4BFD6DA1CF}">
      <dgm:prSet/>
      <dgm:spPr/>
      <dgm:t>
        <a:bodyPr/>
        <a:lstStyle/>
        <a:p>
          <a:endParaRPr lang="en-US"/>
        </a:p>
      </dgm:t>
    </dgm:pt>
    <dgm:pt modelId="{9E78B1E4-941E-4133-A310-77A101A31690}">
      <dgm:prSet/>
      <dgm:spPr>
        <a:solidFill>
          <a:schemeClr val="bg1">
            <a:alpha val="90000"/>
          </a:schemeClr>
        </a:solidFill>
        <a:ln>
          <a:solidFill>
            <a:schemeClr val="accent5">
              <a:lumMod val="40000"/>
              <a:lumOff val="60000"/>
              <a:alpha val="90000"/>
            </a:schemeClr>
          </a:solidFill>
        </a:ln>
      </dgm:spPr>
      <dgm:t>
        <a:bodyPr/>
        <a:lstStyle/>
        <a:p>
          <a:pPr rtl="0"/>
          <a:r>
            <a:rPr lang="en-US" dirty="0">
              <a:solidFill>
                <a:schemeClr val="tx1"/>
              </a:solidFill>
              <a:latin typeface="Arial" panose="020B0604020202020204" pitchFamily="34" charset="0"/>
              <a:cs typeface="Arial" panose="020B0604020202020204" pitchFamily="34" charset="0"/>
            </a:rPr>
            <a:t>View - Satisfying customer needs</a:t>
          </a:r>
        </a:p>
      </dgm:t>
    </dgm:pt>
    <dgm:pt modelId="{F804E269-959E-4D17-A2A2-180AAB95E18D}" type="parTrans" cxnId="{5B8C7A62-13F4-4E42-81DF-A45176732842}">
      <dgm:prSet/>
      <dgm:spPr/>
      <dgm:t>
        <a:bodyPr/>
        <a:lstStyle/>
        <a:p>
          <a:endParaRPr lang="en-US"/>
        </a:p>
      </dgm:t>
    </dgm:pt>
    <dgm:pt modelId="{7B605632-D77B-4F0D-AE78-2D40A64692FC}" type="sibTrans" cxnId="{5B8C7A62-13F4-4E42-81DF-A45176732842}">
      <dgm:prSet/>
      <dgm:spPr/>
      <dgm:t>
        <a:bodyPr/>
        <a:lstStyle/>
        <a:p>
          <a:endParaRPr lang="en-US"/>
        </a:p>
      </dgm:t>
    </dgm:pt>
    <dgm:pt modelId="{E000D695-483F-4F9C-8E32-041ACEEE53B7}">
      <dgm:prSet custT="1"/>
      <dgm:spPr>
        <a:solidFill>
          <a:schemeClr val="bg1"/>
        </a:solidFill>
        <a:ln>
          <a:solidFill>
            <a:schemeClr val="accent1">
              <a:lumMod val="60000"/>
              <a:lumOff val="40000"/>
              <a:alpha val="90000"/>
            </a:schemeClr>
          </a:solidFill>
        </a:ln>
      </dgm:spPr>
      <dgm:t>
        <a:bodyPr/>
        <a:lstStyle/>
        <a:p>
          <a:pPr rtl="0"/>
          <a:r>
            <a:rPr lang="en-US" sz="2800" dirty="0">
              <a:solidFill>
                <a:schemeClr val="tx1"/>
              </a:solidFill>
              <a:latin typeface="Arial" panose="020B0604020202020204" pitchFamily="34" charset="0"/>
              <a:cs typeface="Arial" panose="020B0604020202020204" pitchFamily="34" charset="0"/>
            </a:rPr>
            <a:t>Abundance of products in the nearby shopping centers</a:t>
          </a:r>
        </a:p>
      </dgm:t>
    </dgm:pt>
    <dgm:pt modelId="{34400C6C-F010-4DB5-8923-21D6D79D6DF9}" type="parTrans" cxnId="{0B19E020-2151-406F-9F68-5D6A642D99C1}">
      <dgm:prSet/>
      <dgm:spPr/>
      <dgm:t>
        <a:bodyPr/>
        <a:lstStyle/>
        <a:p>
          <a:endParaRPr lang="en-US"/>
        </a:p>
      </dgm:t>
    </dgm:pt>
    <dgm:pt modelId="{38B5106A-4096-44A0-B35F-6A8988F0D634}" type="sibTrans" cxnId="{0B19E020-2151-406F-9F68-5D6A642D99C1}">
      <dgm:prSet/>
      <dgm:spPr/>
      <dgm:t>
        <a:bodyPr/>
        <a:lstStyle/>
        <a:p>
          <a:endParaRPr lang="en-US"/>
        </a:p>
      </dgm:t>
    </dgm:pt>
    <dgm:pt modelId="{C249EBB1-51DD-49F9-8EE8-82FE631C9FE5}">
      <dgm:prSet custT="1"/>
      <dgm:spPr>
        <a:ln>
          <a:solidFill>
            <a:schemeClr val="accent1">
              <a:lumMod val="60000"/>
              <a:lumOff val="40000"/>
              <a:alpha val="90000"/>
            </a:schemeClr>
          </a:solidFill>
        </a:ln>
      </dgm:spPr>
      <dgm:t>
        <a:bodyPr/>
        <a:lstStyle/>
        <a:p>
          <a:pPr rtl="0"/>
          <a:r>
            <a:rPr lang="en-US" sz="2800" dirty="0">
              <a:solidFill>
                <a:schemeClr val="tx1"/>
              </a:solidFill>
              <a:latin typeface="Arial" panose="020B0604020202020204" pitchFamily="34" charset="0"/>
              <a:cs typeface="Arial" panose="020B0604020202020204" pitchFamily="34" charset="0"/>
            </a:rPr>
            <a:t>Television, magazine, and direct-mail ads</a:t>
          </a:r>
        </a:p>
      </dgm:t>
    </dgm:pt>
    <dgm:pt modelId="{667A6F64-64DB-42D5-980B-C57DAFD75CA2}" type="parTrans" cxnId="{EAA07600-EE2F-4346-BD6A-130EEA7DAE64}">
      <dgm:prSet/>
      <dgm:spPr/>
      <dgm:t>
        <a:bodyPr/>
        <a:lstStyle/>
        <a:p>
          <a:endParaRPr lang="en-US"/>
        </a:p>
      </dgm:t>
    </dgm:pt>
    <dgm:pt modelId="{E1D73721-829C-463F-B628-81FD32525E95}" type="sibTrans" cxnId="{EAA07600-EE2F-4346-BD6A-130EEA7DAE64}">
      <dgm:prSet/>
      <dgm:spPr/>
      <dgm:t>
        <a:bodyPr/>
        <a:lstStyle/>
        <a:p>
          <a:endParaRPr lang="en-US"/>
        </a:p>
      </dgm:t>
    </dgm:pt>
    <dgm:pt modelId="{D0C29CFE-FBF2-4E8F-AB2E-BD1A8B32E157}">
      <dgm:prSet/>
      <dgm:spPr>
        <a:solidFill>
          <a:schemeClr val="bg1">
            <a:alpha val="90000"/>
          </a:schemeClr>
        </a:solidFill>
        <a:ln>
          <a:solidFill>
            <a:schemeClr val="accent5">
              <a:lumMod val="40000"/>
              <a:lumOff val="60000"/>
              <a:alpha val="90000"/>
            </a:schemeClr>
          </a:solidFill>
        </a:ln>
      </dgm:spPr>
      <dgm:t>
        <a:bodyPr/>
        <a:lstStyle/>
        <a:p>
          <a:pPr rtl="0"/>
          <a:r>
            <a:rPr lang="en-US" dirty="0">
              <a:solidFill>
                <a:schemeClr val="tx1"/>
              </a:solidFill>
              <a:latin typeface="Arial" panose="020B0604020202020204" pitchFamily="34" charset="0"/>
              <a:cs typeface="Arial" panose="020B0604020202020204" pitchFamily="34" charset="0"/>
            </a:rPr>
            <a:t>Imaginative web sites and mobile phone apps, blogs, online videos, and social media</a:t>
          </a:r>
        </a:p>
      </dgm:t>
    </dgm:pt>
    <dgm:pt modelId="{F8FA236E-9585-4094-831B-6BFCFBA9DCF3}" type="parTrans" cxnId="{14285637-8C39-402F-95A0-082AA19E3538}">
      <dgm:prSet/>
      <dgm:spPr/>
      <dgm:t>
        <a:bodyPr/>
        <a:lstStyle/>
        <a:p>
          <a:endParaRPr lang="en-US"/>
        </a:p>
      </dgm:t>
    </dgm:pt>
    <dgm:pt modelId="{E0DD1160-4948-453C-B134-022D74B89798}" type="sibTrans" cxnId="{14285637-8C39-402F-95A0-082AA19E3538}">
      <dgm:prSet/>
      <dgm:spPr/>
      <dgm:t>
        <a:bodyPr/>
        <a:lstStyle/>
        <a:p>
          <a:endParaRPr lang="en-US"/>
        </a:p>
      </dgm:t>
    </dgm:pt>
    <dgm:pt modelId="{4A9443EE-DFCE-4450-A4BD-50405A61BA03}">
      <dgm:prSet/>
      <dgm:spPr>
        <a:ln>
          <a:solidFill>
            <a:schemeClr val="accent5">
              <a:lumMod val="40000"/>
              <a:lumOff val="60000"/>
              <a:alpha val="90000"/>
            </a:schemeClr>
          </a:solidFill>
        </a:ln>
      </dgm:spPr>
      <dgm:t>
        <a:bodyPr/>
        <a:lstStyle/>
        <a:p>
          <a:pPr rtl="0"/>
          <a:r>
            <a:rPr lang="en-US" dirty="0">
              <a:solidFill>
                <a:schemeClr val="tx1"/>
              </a:solidFill>
              <a:latin typeface="Arial" panose="020B0604020202020204" pitchFamily="34" charset="0"/>
              <a:cs typeface="Arial" panose="020B0604020202020204" pitchFamily="34" charset="0"/>
            </a:rPr>
            <a:t>Reach customers directly, personally, and interactively</a:t>
          </a:r>
        </a:p>
      </dgm:t>
    </dgm:pt>
    <dgm:pt modelId="{5C98EA1A-E6E1-4845-9EC6-CFEE84EE5584}" type="parTrans" cxnId="{43E12BCE-70E1-45FE-A6FC-BC891DD84105}">
      <dgm:prSet/>
      <dgm:spPr/>
      <dgm:t>
        <a:bodyPr/>
        <a:lstStyle/>
        <a:p>
          <a:endParaRPr lang="en-US"/>
        </a:p>
      </dgm:t>
    </dgm:pt>
    <dgm:pt modelId="{6B918D23-54E0-49B1-BE58-1855EAFA10D6}" type="sibTrans" cxnId="{43E12BCE-70E1-45FE-A6FC-BC891DD84105}">
      <dgm:prSet/>
      <dgm:spPr/>
      <dgm:t>
        <a:bodyPr/>
        <a:lstStyle/>
        <a:p>
          <a:endParaRPr lang="en-US"/>
        </a:p>
      </dgm:t>
    </dgm:pt>
    <dgm:pt modelId="{884C632B-A0DA-49FD-BF38-FE65FF3C691B}">
      <dgm:prSet custT="1"/>
      <dgm:spPr>
        <a:solidFill>
          <a:schemeClr val="bg1"/>
        </a:solidFill>
        <a:ln>
          <a:solidFill>
            <a:schemeClr val="accent1">
              <a:lumMod val="60000"/>
              <a:lumOff val="40000"/>
              <a:alpha val="90000"/>
            </a:schemeClr>
          </a:solidFill>
        </a:ln>
      </dgm:spPr>
      <dgm:t>
        <a:bodyPr/>
        <a:lstStyle/>
        <a:p>
          <a:pPr rtl="0"/>
          <a:endParaRPr lang="en-US" sz="2800" dirty="0">
            <a:solidFill>
              <a:schemeClr val="tx1"/>
            </a:solidFill>
            <a:latin typeface="Arial" panose="020B0604020202020204" pitchFamily="34" charset="0"/>
            <a:cs typeface="Arial" panose="020B0604020202020204" pitchFamily="34" charset="0"/>
          </a:endParaRPr>
        </a:p>
      </dgm:t>
    </dgm:pt>
    <dgm:pt modelId="{4737A962-1978-4728-970A-B7E72385E26A}" type="parTrans" cxnId="{76DDFB90-1324-4AD6-A51E-EF5A96FE91C8}">
      <dgm:prSet/>
      <dgm:spPr/>
      <dgm:t>
        <a:bodyPr/>
        <a:lstStyle/>
        <a:p>
          <a:endParaRPr lang="en-GB"/>
        </a:p>
      </dgm:t>
    </dgm:pt>
    <dgm:pt modelId="{38D5044F-B6CE-4011-AD4F-6D93DB38800C}" type="sibTrans" cxnId="{76DDFB90-1324-4AD6-A51E-EF5A96FE91C8}">
      <dgm:prSet/>
      <dgm:spPr/>
      <dgm:t>
        <a:bodyPr/>
        <a:lstStyle/>
        <a:p>
          <a:endParaRPr lang="en-GB"/>
        </a:p>
      </dgm:t>
    </dgm:pt>
    <dgm:pt modelId="{C0FE73B5-BC2E-42DF-BAC0-C4A5448B4A39}">
      <dgm:prSet custT="1"/>
      <dgm:spPr>
        <a:ln>
          <a:solidFill>
            <a:schemeClr val="accent1">
              <a:lumMod val="60000"/>
              <a:lumOff val="40000"/>
              <a:alpha val="90000"/>
            </a:schemeClr>
          </a:solidFill>
        </a:ln>
      </dgm:spPr>
      <dgm:t>
        <a:bodyPr/>
        <a:lstStyle/>
        <a:p>
          <a:pPr rtl="0"/>
          <a:endParaRPr lang="en-US" sz="2800" dirty="0">
            <a:solidFill>
              <a:schemeClr val="tx1"/>
            </a:solidFill>
            <a:latin typeface="Arial" panose="020B0604020202020204" pitchFamily="34" charset="0"/>
            <a:cs typeface="Arial" panose="020B0604020202020204" pitchFamily="34" charset="0"/>
          </a:endParaRPr>
        </a:p>
      </dgm:t>
    </dgm:pt>
    <dgm:pt modelId="{C65A023A-4CAA-44A5-8090-DBA42C6746DE}" type="parTrans" cxnId="{71D874B3-877C-4753-B0CE-0AE1C7BEB3F0}">
      <dgm:prSet/>
      <dgm:spPr/>
      <dgm:t>
        <a:bodyPr/>
        <a:lstStyle/>
        <a:p>
          <a:endParaRPr lang="en-GB"/>
        </a:p>
      </dgm:t>
    </dgm:pt>
    <dgm:pt modelId="{F6577573-2AC4-4221-A9BD-E08B6D3A3CA7}" type="sibTrans" cxnId="{71D874B3-877C-4753-B0CE-0AE1C7BEB3F0}">
      <dgm:prSet/>
      <dgm:spPr/>
      <dgm:t>
        <a:bodyPr/>
        <a:lstStyle/>
        <a:p>
          <a:endParaRPr lang="en-GB"/>
        </a:p>
      </dgm:t>
    </dgm:pt>
    <dgm:pt modelId="{08664003-5EEA-42CB-951A-9A3F70B59264}" type="pres">
      <dgm:prSet presAssocID="{1977313C-C0C7-4B00-9D87-43986C8BA597}" presName="Name0" presStyleCnt="0">
        <dgm:presLayoutVars>
          <dgm:dir/>
          <dgm:animLvl val="lvl"/>
          <dgm:resizeHandles val="exact"/>
        </dgm:presLayoutVars>
      </dgm:prSet>
      <dgm:spPr/>
    </dgm:pt>
    <dgm:pt modelId="{845A50AF-3360-4462-9267-2E743959D4A0}" type="pres">
      <dgm:prSet presAssocID="{5D1669A4-0DDF-4C88-A2D2-0712540F73B0}" presName="composite" presStyleCnt="0"/>
      <dgm:spPr/>
    </dgm:pt>
    <dgm:pt modelId="{5644CD76-8C69-4D58-AD3C-109479F99613}" type="pres">
      <dgm:prSet presAssocID="{5D1669A4-0DDF-4C88-A2D2-0712540F73B0}" presName="parTx" presStyleLbl="alignNode1" presStyleIdx="0" presStyleCnt="2" custScaleY="108357" custLinFactNeighborX="205" custLinFactNeighborY="-2784">
        <dgm:presLayoutVars>
          <dgm:chMax val="0"/>
          <dgm:chPref val="0"/>
          <dgm:bulletEnabled val="1"/>
        </dgm:presLayoutVars>
      </dgm:prSet>
      <dgm:spPr/>
    </dgm:pt>
    <dgm:pt modelId="{14E0F025-BAFE-4697-9F69-141BC3EF819D}" type="pres">
      <dgm:prSet presAssocID="{5D1669A4-0DDF-4C88-A2D2-0712540F73B0}" presName="desTx" presStyleLbl="alignAccFollowNode1" presStyleIdx="0" presStyleCnt="2" custScaleY="86158" custLinFactNeighborX="185" custLinFactNeighborY="-6165">
        <dgm:presLayoutVars>
          <dgm:bulletEnabled val="1"/>
        </dgm:presLayoutVars>
      </dgm:prSet>
      <dgm:spPr/>
    </dgm:pt>
    <dgm:pt modelId="{692A933E-BBA2-4EE5-9100-38EC4E62BD6B}" type="pres">
      <dgm:prSet presAssocID="{D43C927C-006E-467D-9F91-1C1FF743B78B}" presName="space" presStyleCnt="0"/>
      <dgm:spPr/>
    </dgm:pt>
    <dgm:pt modelId="{80BE492E-989E-45C1-89E6-ACF65ACFE12F}" type="pres">
      <dgm:prSet presAssocID="{7A8548E0-AE66-4721-851F-DE48BA83CBCA}" presName="composite" presStyleCnt="0"/>
      <dgm:spPr/>
    </dgm:pt>
    <dgm:pt modelId="{2A7C0689-F131-45F4-A0BF-BEED78A5FB9E}" type="pres">
      <dgm:prSet presAssocID="{7A8548E0-AE66-4721-851F-DE48BA83CBCA}" presName="parTx" presStyleLbl="alignNode1" presStyleIdx="1" presStyleCnt="2">
        <dgm:presLayoutVars>
          <dgm:chMax val="0"/>
          <dgm:chPref val="0"/>
          <dgm:bulletEnabled val="1"/>
        </dgm:presLayoutVars>
      </dgm:prSet>
      <dgm:spPr/>
    </dgm:pt>
    <dgm:pt modelId="{A9BFD191-0F56-4A41-B342-8FA8CCEA47A1}" type="pres">
      <dgm:prSet presAssocID="{7A8548E0-AE66-4721-851F-DE48BA83CBCA}" presName="desTx" presStyleLbl="alignAccFollowNode1" presStyleIdx="1" presStyleCnt="2" custScaleY="89655" custLinFactNeighborX="407" custLinFactNeighborY="-6190">
        <dgm:presLayoutVars>
          <dgm:bulletEnabled val="1"/>
        </dgm:presLayoutVars>
      </dgm:prSet>
      <dgm:spPr/>
    </dgm:pt>
  </dgm:ptLst>
  <dgm:cxnLst>
    <dgm:cxn modelId="{EAA07600-EE2F-4346-BD6A-130EEA7DAE64}" srcId="{5D1669A4-0DDF-4C88-A2D2-0712540F73B0}" destId="{C249EBB1-51DD-49F9-8EE8-82FE631C9FE5}" srcOrd="4" destOrd="0" parTransId="{667A6F64-64DB-42D5-980B-C57DAFD75CA2}" sibTransId="{E1D73721-829C-463F-B628-81FD32525E95}"/>
    <dgm:cxn modelId="{5B4F9A04-366C-4BE2-B6B2-AB018E527EB8}" type="presOf" srcId="{9E78B1E4-941E-4133-A310-77A101A31690}" destId="{A9BFD191-0F56-4A41-B342-8FA8CCEA47A1}" srcOrd="0" destOrd="0" presId="urn:microsoft.com/office/officeart/2005/8/layout/hList1"/>
    <dgm:cxn modelId="{0B19E020-2151-406F-9F68-5D6A642D99C1}" srcId="{5D1669A4-0DDF-4C88-A2D2-0712540F73B0}" destId="{E000D695-483F-4F9C-8E32-041ACEEE53B7}" srcOrd="2" destOrd="0" parTransId="{34400C6C-F010-4DB5-8923-21D6D79D6DF9}" sibTransId="{38B5106A-4096-44A0-B35F-6A8988F0D634}"/>
    <dgm:cxn modelId="{424B402B-CDA2-46D5-BB93-B9E9A1F0C62E}" type="presOf" srcId="{D0C29CFE-FBF2-4E8F-AB2E-BD1A8B32E157}" destId="{A9BFD191-0F56-4A41-B342-8FA8CCEA47A1}" srcOrd="0" destOrd="1" presId="urn:microsoft.com/office/officeart/2005/8/layout/hList1"/>
    <dgm:cxn modelId="{14285637-8C39-402F-95A0-082AA19E3538}" srcId="{7A8548E0-AE66-4721-851F-DE48BA83CBCA}" destId="{D0C29CFE-FBF2-4E8F-AB2E-BD1A8B32E157}" srcOrd="1" destOrd="0" parTransId="{F8FA236E-9585-4094-831B-6BFCFBA9DCF3}" sibTransId="{E0DD1160-4948-453C-B134-022D74B89798}"/>
    <dgm:cxn modelId="{1BD8533B-D3CD-453C-BEBE-DEE7AFA5A501}" type="presOf" srcId="{1977313C-C0C7-4B00-9D87-43986C8BA597}" destId="{08664003-5EEA-42CB-951A-9A3F70B59264}" srcOrd="0" destOrd="0" presId="urn:microsoft.com/office/officeart/2005/8/layout/hList1"/>
    <dgm:cxn modelId="{5B8C7A62-13F4-4E42-81DF-A45176732842}" srcId="{7A8548E0-AE66-4721-851F-DE48BA83CBCA}" destId="{9E78B1E4-941E-4133-A310-77A101A31690}" srcOrd="0" destOrd="0" parTransId="{F804E269-959E-4D17-A2A2-180AAB95E18D}" sibTransId="{7B605632-D77B-4F0D-AE78-2D40A64692FC}"/>
    <dgm:cxn modelId="{1184C249-E594-42C4-90C6-88AEB5AE117D}" type="presOf" srcId="{7A8548E0-AE66-4721-851F-DE48BA83CBCA}" destId="{2A7C0689-F131-45F4-A0BF-BEED78A5FB9E}" srcOrd="0" destOrd="0" presId="urn:microsoft.com/office/officeart/2005/8/layout/hList1"/>
    <dgm:cxn modelId="{57A1B86F-EB97-46E6-B772-A950F8C26D2C}" type="presOf" srcId="{884C632B-A0DA-49FD-BF38-FE65FF3C691B}" destId="{14E0F025-BAFE-4697-9F69-141BC3EF819D}" srcOrd="0" destOrd="1" presId="urn:microsoft.com/office/officeart/2005/8/layout/hList1"/>
    <dgm:cxn modelId="{77E04051-5358-47DA-92EB-23B342B169C7}" type="presOf" srcId="{4A9443EE-DFCE-4450-A4BD-50405A61BA03}" destId="{A9BFD191-0F56-4A41-B342-8FA8CCEA47A1}" srcOrd="0" destOrd="2" presId="urn:microsoft.com/office/officeart/2005/8/layout/hList1"/>
    <dgm:cxn modelId="{76DDFB90-1324-4AD6-A51E-EF5A96FE91C8}" srcId="{5D1669A4-0DDF-4C88-A2D2-0712540F73B0}" destId="{884C632B-A0DA-49FD-BF38-FE65FF3C691B}" srcOrd="1" destOrd="0" parTransId="{4737A962-1978-4728-970A-B7E72385E26A}" sibTransId="{38D5044F-B6CE-4011-AD4F-6D93DB38800C}"/>
    <dgm:cxn modelId="{D2F8819B-4BB2-44C7-BE7C-58192F2EB85E}" srcId="{5D1669A4-0DDF-4C88-A2D2-0712540F73B0}" destId="{7D70D1FF-4AC1-4D43-A005-70AC4F1318C3}" srcOrd="0" destOrd="0" parTransId="{E05023C5-62AC-46FB-A4B8-CF6587DFAA81}" sibTransId="{86111D32-6F46-4AFA-ABFF-3858498309B9}"/>
    <dgm:cxn modelId="{B2BD24A0-979E-4500-9611-FFB7D379D9B3}" type="presOf" srcId="{E000D695-483F-4F9C-8E32-041ACEEE53B7}" destId="{14E0F025-BAFE-4697-9F69-141BC3EF819D}" srcOrd="0" destOrd="2" presId="urn:microsoft.com/office/officeart/2005/8/layout/hList1"/>
    <dgm:cxn modelId="{E50FD5AC-2FB7-4C3A-BE46-B2E826615D85}" srcId="{1977313C-C0C7-4B00-9D87-43986C8BA597}" destId="{5D1669A4-0DDF-4C88-A2D2-0712540F73B0}" srcOrd="0" destOrd="0" parTransId="{0BCA10E4-5E47-499D-BA33-6D7C3F0BED94}" sibTransId="{D43C927C-006E-467D-9F91-1C1FF743B78B}"/>
    <dgm:cxn modelId="{71D874B3-877C-4753-B0CE-0AE1C7BEB3F0}" srcId="{5D1669A4-0DDF-4C88-A2D2-0712540F73B0}" destId="{C0FE73B5-BC2E-42DF-BAC0-C4A5448B4A39}" srcOrd="3" destOrd="0" parTransId="{C65A023A-4CAA-44A5-8090-DBA42C6746DE}" sibTransId="{F6577573-2AC4-4221-A9BD-E08B6D3A3CA7}"/>
    <dgm:cxn modelId="{D8E979B5-9C3B-4AA4-A0EA-8BDEFA32EF82}" type="presOf" srcId="{7D70D1FF-4AC1-4D43-A005-70AC4F1318C3}" destId="{14E0F025-BAFE-4697-9F69-141BC3EF819D}" srcOrd="0" destOrd="0" presId="urn:microsoft.com/office/officeart/2005/8/layout/hList1"/>
    <dgm:cxn modelId="{703680C6-DC6D-480D-90E7-EB4BFD6DA1CF}" srcId="{1977313C-C0C7-4B00-9D87-43986C8BA597}" destId="{7A8548E0-AE66-4721-851F-DE48BA83CBCA}" srcOrd="1" destOrd="0" parTransId="{F1CD9064-0A36-4524-8EBF-9EFB4AA6FD2A}" sibTransId="{8D82F18D-6239-4135-8896-C76700BCEB04}"/>
    <dgm:cxn modelId="{43E12BCE-70E1-45FE-A6FC-BC891DD84105}" srcId="{7A8548E0-AE66-4721-851F-DE48BA83CBCA}" destId="{4A9443EE-DFCE-4450-A4BD-50405A61BA03}" srcOrd="2" destOrd="0" parTransId="{5C98EA1A-E6E1-4845-9EC6-CFEE84EE5584}" sibTransId="{6B918D23-54E0-49B1-BE58-1855EAFA10D6}"/>
    <dgm:cxn modelId="{573558D0-FECA-43D3-B4DA-4AC58C77F21D}" type="presOf" srcId="{C0FE73B5-BC2E-42DF-BAC0-C4A5448B4A39}" destId="{14E0F025-BAFE-4697-9F69-141BC3EF819D}" srcOrd="0" destOrd="3" presId="urn:microsoft.com/office/officeart/2005/8/layout/hList1"/>
    <dgm:cxn modelId="{674901E5-70C3-41C9-B684-80DEE89754E2}" type="presOf" srcId="{C249EBB1-51DD-49F9-8EE8-82FE631C9FE5}" destId="{14E0F025-BAFE-4697-9F69-141BC3EF819D}" srcOrd="0" destOrd="4" presId="urn:microsoft.com/office/officeart/2005/8/layout/hList1"/>
    <dgm:cxn modelId="{0462C7EF-AE58-4817-BED8-2CB3BE74BB42}" type="presOf" srcId="{5D1669A4-0DDF-4C88-A2D2-0712540F73B0}" destId="{5644CD76-8C69-4D58-AD3C-109479F99613}" srcOrd="0" destOrd="0" presId="urn:microsoft.com/office/officeart/2005/8/layout/hList1"/>
    <dgm:cxn modelId="{E2CD0C5C-B774-407E-BB5C-D585514212A0}" type="presParOf" srcId="{08664003-5EEA-42CB-951A-9A3F70B59264}" destId="{845A50AF-3360-4462-9267-2E743959D4A0}" srcOrd="0" destOrd="0" presId="urn:microsoft.com/office/officeart/2005/8/layout/hList1"/>
    <dgm:cxn modelId="{670EA48A-A05C-4410-9E78-838287E410EF}" type="presParOf" srcId="{845A50AF-3360-4462-9267-2E743959D4A0}" destId="{5644CD76-8C69-4D58-AD3C-109479F99613}" srcOrd="0" destOrd="0" presId="urn:microsoft.com/office/officeart/2005/8/layout/hList1"/>
    <dgm:cxn modelId="{7BBAA9FE-49D9-41F7-B4A9-DCD90EB0001B}" type="presParOf" srcId="{845A50AF-3360-4462-9267-2E743959D4A0}" destId="{14E0F025-BAFE-4697-9F69-141BC3EF819D}" srcOrd="1" destOrd="0" presId="urn:microsoft.com/office/officeart/2005/8/layout/hList1"/>
    <dgm:cxn modelId="{19BC33DE-9075-471C-925B-1B1079DB6210}" type="presParOf" srcId="{08664003-5EEA-42CB-951A-9A3F70B59264}" destId="{692A933E-BBA2-4EE5-9100-38EC4E62BD6B}" srcOrd="1" destOrd="0" presId="urn:microsoft.com/office/officeart/2005/8/layout/hList1"/>
    <dgm:cxn modelId="{247AB5D4-5F59-4B27-B356-BC30E6E81C64}" type="presParOf" srcId="{08664003-5EEA-42CB-951A-9A3F70B59264}" destId="{80BE492E-989E-45C1-89E6-ACF65ACFE12F}" srcOrd="2" destOrd="0" presId="urn:microsoft.com/office/officeart/2005/8/layout/hList1"/>
    <dgm:cxn modelId="{9529ED34-94E1-4089-88D4-119662078D67}" type="presParOf" srcId="{80BE492E-989E-45C1-89E6-ACF65ACFE12F}" destId="{2A7C0689-F131-45F4-A0BF-BEED78A5FB9E}" srcOrd="0" destOrd="0" presId="urn:microsoft.com/office/officeart/2005/8/layout/hList1"/>
    <dgm:cxn modelId="{66CAE8B0-37D2-4893-B8CD-30A42D3D2A56}" type="presParOf" srcId="{80BE492E-989E-45C1-89E6-ACF65ACFE12F}" destId="{A9BFD191-0F56-4A41-B342-8FA8CCEA47A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7CD45D-59DB-4A31-A9DB-ADE7A05A5C35}" type="doc">
      <dgm:prSet loTypeId="urn:microsoft.com/office/officeart/2005/8/layout/list1" loCatId="list" qsTypeId="urn:microsoft.com/office/officeart/2005/8/quickstyle/simple2" qsCatId="simple" csTypeId="urn:microsoft.com/office/officeart/2005/8/colors/accent5_2" csCatId="accent5" phldr="1"/>
      <dgm:spPr/>
      <dgm:t>
        <a:bodyPr/>
        <a:lstStyle/>
        <a:p>
          <a:endParaRPr lang="en-US"/>
        </a:p>
      </dgm:t>
    </dgm:pt>
    <dgm:pt modelId="{90B54C6A-8C78-447D-A6EC-5A3694860159}">
      <dgm:prSet/>
      <dgm:spPr>
        <a:solidFill>
          <a:schemeClr val="accent1">
            <a:lumMod val="50000"/>
          </a:schemeClr>
        </a:solidFill>
      </dgm:spPr>
      <dgm:t>
        <a:bodyPr/>
        <a:lstStyle/>
        <a:p>
          <a:pPr rtl="0"/>
          <a:r>
            <a:rPr lang="en-US" b="1" dirty="0">
              <a:latin typeface="Arial" panose="020B0604020202020204" pitchFamily="34" charset="0"/>
              <a:cs typeface="Arial" panose="020B0604020202020204" pitchFamily="34" charset="0"/>
            </a:rPr>
            <a:t>Needs</a:t>
          </a:r>
        </a:p>
      </dgm:t>
    </dgm:pt>
    <dgm:pt modelId="{6F8E603A-9E4F-400F-B303-577F6450CF9F}" type="parTrans" cxnId="{E7760C56-B660-45C6-82B4-90241FD936F9}">
      <dgm:prSet/>
      <dgm:spPr/>
      <dgm:t>
        <a:bodyPr/>
        <a:lstStyle/>
        <a:p>
          <a:endParaRPr lang="en-US" sz="2000"/>
        </a:p>
      </dgm:t>
    </dgm:pt>
    <dgm:pt modelId="{29109B9B-8B49-4B8F-997D-7382449C1B12}" type="sibTrans" cxnId="{E7760C56-B660-45C6-82B4-90241FD936F9}">
      <dgm:prSet/>
      <dgm:spPr/>
      <dgm:t>
        <a:bodyPr/>
        <a:lstStyle/>
        <a:p>
          <a:endParaRPr lang="en-US"/>
        </a:p>
      </dgm:t>
    </dgm:pt>
    <dgm:pt modelId="{4AE35709-D1D1-4672-BE81-835061151945}">
      <dgm:prSet/>
      <dgm:spPr/>
      <dgm:t>
        <a:bodyPr/>
        <a:lstStyle/>
        <a:p>
          <a:pPr rtl="0">
            <a:buNone/>
          </a:pPr>
          <a:r>
            <a:rPr lang="en-US" dirty="0">
              <a:latin typeface="Arial" panose="020B0604020202020204" pitchFamily="34" charset="0"/>
              <a:cs typeface="Arial" panose="020B0604020202020204" pitchFamily="34" charset="0"/>
            </a:rPr>
            <a:t>States of felt deprivation</a:t>
          </a:r>
        </a:p>
      </dgm:t>
    </dgm:pt>
    <dgm:pt modelId="{FF2F2AF0-922D-4424-8010-A24C87FCF9E6}" type="parTrans" cxnId="{967DBD69-5379-4DE0-8BAF-D3DAA3531CA7}">
      <dgm:prSet/>
      <dgm:spPr/>
      <dgm:t>
        <a:bodyPr/>
        <a:lstStyle/>
        <a:p>
          <a:endParaRPr lang="en-US" sz="2000"/>
        </a:p>
      </dgm:t>
    </dgm:pt>
    <dgm:pt modelId="{B87130F8-481B-46DD-BEDD-FCD1D06EAF96}" type="sibTrans" cxnId="{967DBD69-5379-4DE0-8BAF-D3DAA3531CA7}">
      <dgm:prSet/>
      <dgm:spPr/>
      <dgm:t>
        <a:bodyPr/>
        <a:lstStyle/>
        <a:p>
          <a:endParaRPr lang="en-US"/>
        </a:p>
      </dgm:t>
    </dgm:pt>
    <dgm:pt modelId="{4C8626EF-BB5C-4078-A6D8-B171F2EEA4AC}">
      <dgm:prSet/>
      <dgm:spPr>
        <a:solidFill>
          <a:schemeClr val="accent1">
            <a:lumMod val="50000"/>
          </a:schemeClr>
        </a:solidFill>
      </dgm:spPr>
      <dgm:t>
        <a:bodyPr/>
        <a:lstStyle/>
        <a:p>
          <a:pPr rtl="0"/>
          <a:r>
            <a:rPr lang="en-US" b="1" dirty="0">
              <a:latin typeface="Arial" panose="020B0604020202020204" pitchFamily="34" charset="0"/>
              <a:cs typeface="Arial" panose="020B0604020202020204" pitchFamily="34" charset="0"/>
            </a:rPr>
            <a:t>Wants</a:t>
          </a:r>
        </a:p>
      </dgm:t>
    </dgm:pt>
    <dgm:pt modelId="{256A1CF5-2A06-46B6-B558-B342BE1ABA1F}" type="parTrans" cxnId="{2E2FA8B4-78BA-40DE-9B29-160A4BEE002B}">
      <dgm:prSet/>
      <dgm:spPr/>
      <dgm:t>
        <a:bodyPr/>
        <a:lstStyle/>
        <a:p>
          <a:endParaRPr lang="en-US" sz="2000"/>
        </a:p>
      </dgm:t>
    </dgm:pt>
    <dgm:pt modelId="{0DB7413D-2EE7-43D1-AAE9-F40A342C1DB5}" type="sibTrans" cxnId="{2E2FA8B4-78BA-40DE-9B29-160A4BEE002B}">
      <dgm:prSet/>
      <dgm:spPr/>
      <dgm:t>
        <a:bodyPr/>
        <a:lstStyle/>
        <a:p>
          <a:endParaRPr lang="en-US"/>
        </a:p>
      </dgm:t>
    </dgm:pt>
    <dgm:pt modelId="{EF2FC0B3-116B-4861-9F28-70AB0852A17D}">
      <dgm:prSet/>
      <dgm:spPr/>
      <dgm:t>
        <a:bodyPr/>
        <a:lstStyle/>
        <a:p>
          <a:pPr rtl="0"/>
          <a:r>
            <a:rPr lang="en-US" dirty="0">
              <a:latin typeface="Arial" panose="020B0604020202020204" pitchFamily="34" charset="0"/>
              <a:cs typeface="Arial" panose="020B0604020202020204" pitchFamily="34" charset="0"/>
            </a:rPr>
            <a:t>Form taken by human needs when shaped by culture and individual personality</a:t>
          </a:r>
        </a:p>
      </dgm:t>
    </dgm:pt>
    <dgm:pt modelId="{E2392491-2A66-4F52-93B9-D60DDBCFE6C5}" type="parTrans" cxnId="{F900B249-2E3D-43FA-9CF8-B5E3BA4D7444}">
      <dgm:prSet/>
      <dgm:spPr/>
      <dgm:t>
        <a:bodyPr/>
        <a:lstStyle/>
        <a:p>
          <a:endParaRPr lang="en-US" sz="2000"/>
        </a:p>
      </dgm:t>
    </dgm:pt>
    <dgm:pt modelId="{3FB3950F-2F7C-4271-B963-E2D0EFBAE7FB}" type="sibTrans" cxnId="{F900B249-2E3D-43FA-9CF8-B5E3BA4D7444}">
      <dgm:prSet/>
      <dgm:spPr/>
      <dgm:t>
        <a:bodyPr/>
        <a:lstStyle/>
        <a:p>
          <a:endParaRPr lang="en-US"/>
        </a:p>
      </dgm:t>
    </dgm:pt>
    <dgm:pt modelId="{F035B5DE-E50A-4678-98A6-A3748E51D119}">
      <dgm:prSet/>
      <dgm:spPr>
        <a:solidFill>
          <a:schemeClr val="accent1">
            <a:lumMod val="50000"/>
          </a:schemeClr>
        </a:solidFill>
      </dgm:spPr>
      <dgm:t>
        <a:bodyPr/>
        <a:lstStyle/>
        <a:p>
          <a:pPr rtl="0"/>
          <a:r>
            <a:rPr lang="en-US" b="1" dirty="0">
              <a:latin typeface="Arial" panose="020B0604020202020204" pitchFamily="34" charset="0"/>
              <a:cs typeface="Arial" panose="020B0604020202020204" pitchFamily="34" charset="0"/>
            </a:rPr>
            <a:t>Demands</a:t>
          </a:r>
        </a:p>
      </dgm:t>
    </dgm:pt>
    <dgm:pt modelId="{3A9A450E-D494-4F74-9636-EAD4D0598E54}" type="parTrans" cxnId="{B5414013-881E-4499-85B3-3CCE35F79062}">
      <dgm:prSet/>
      <dgm:spPr/>
      <dgm:t>
        <a:bodyPr/>
        <a:lstStyle/>
        <a:p>
          <a:endParaRPr lang="en-US" sz="2000"/>
        </a:p>
      </dgm:t>
    </dgm:pt>
    <dgm:pt modelId="{B76615C7-CCAF-46BF-946D-2E3F41A16F57}" type="sibTrans" cxnId="{B5414013-881E-4499-85B3-3CCE35F79062}">
      <dgm:prSet/>
      <dgm:spPr/>
      <dgm:t>
        <a:bodyPr/>
        <a:lstStyle/>
        <a:p>
          <a:endParaRPr lang="en-US"/>
        </a:p>
      </dgm:t>
    </dgm:pt>
    <dgm:pt modelId="{B270B828-AA9D-426E-8683-2B66B4FD67C0}">
      <dgm:prSet/>
      <dgm:spPr/>
      <dgm:t>
        <a:bodyPr/>
        <a:lstStyle/>
        <a:p>
          <a:pPr rtl="0"/>
          <a:r>
            <a:rPr lang="en-US" dirty="0">
              <a:latin typeface="Arial" panose="020B0604020202020204" pitchFamily="34" charset="0"/>
              <a:cs typeface="Arial" panose="020B0604020202020204" pitchFamily="34" charset="0"/>
            </a:rPr>
            <a:t>Human wants that are backed by buying power</a:t>
          </a:r>
        </a:p>
      </dgm:t>
    </dgm:pt>
    <dgm:pt modelId="{4808A024-5848-409E-AF01-E8D066CB9495}" type="parTrans" cxnId="{C986C912-D9BC-4FDF-854C-DD27E9D6C3FB}">
      <dgm:prSet/>
      <dgm:spPr/>
      <dgm:t>
        <a:bodyPr/>
        <a:lstStyle/>
        <a:p>
          <a:endParaRPr lang="en-US" sz="2000"/>
        </a:p>
      </dgm:t>
    </dgm:pt>
    <dgm:pt modelId="{62478D94-6AD9-43C4-B0F4-07C727164171}" type="sibTrans" cxnId="{C986C912-D9BC-4FDF-854C-DD27E9D6C3FB}">
      <dgm:prSet/>
      <dgm:spPr/>
      <dgm:t>
        <a:bodyPr/>
        <a:lstStyle/>
        <a:p>
          <a:endParaRPr lang="en-US"/>
        </a:p>
      </dgm:t>
    </dgm:pt>
    <dgm:pt modelId="{A418CD6E-CCA3-4281-89C4-3694BFB3C227}">
      <dgm:prSet/>
      <dgm:spPr/>
      <dgm:t>
        <a:bodyPr/>
        <a:lstStyle/>
        <a:p>
          <a:pPr rtl="0"/>
          <a:r>
            <a:rPr lang="en-US" dirty="0">
              <a:latin typeface="Arial" panose="020B0604020202020204" pitchFamily="34" charset="0"/>
              <a:cs typeface="Arial" panose="020B0604020202020204" pitchFamily="34" charset="0"/>
            </a:rPr>
            <a:t>Physical needs - Food, clothing, warmth, and safety</a:t>
          </a:r>
        </a:p>
      </dgm:t>
    </dgm:pt>
    <dgm:pt modelId="{55901E53-7841-4629-8510-833125643829}" type="parTrans" cxnId="{9FEA591B-A01A-4EEA-BB87-037BFF5DF80E}">
      <dgm:prSet/>
      <dgm:spPr/>
      <dgm:t>
        <a:bodyPr/>
        <a:lstStyle/>
        <a:p>
          <a:endParaRPr lang="en-US" sz="2000"/>
        </a:p>
      </dgm:t>
    </dgm:pt>
    <dgm:pt modelId="{9DFE1A9B-BB6D-49C4-8E22-3594A8E91CEA}" type="sibTrans" cxnId="{9FEA591B-A01A-4EEA-BB87-037BFF5DF80E}">
      <dgm:prSet/>
      <dgm:spPr/>
      <dgm:t>
        <a:bodyPr/>
        <a:lstStyle/>
        <a:p>
          <a:endParaRPr lang="en-US"/>
        </a:p>
      </dgm:t>
    </dgm:pt>
    <dgm:pt modelId="{C6973EDA-4E3E-4BC7-90A5-897BCEAFC8B0}">
      <dgm:prSet/>
      <dgm:spPr/>
      <dgm:t>
        <a:bodyPr/>
        <a:lstStyle/>
        <a:p>
          <a:r>
            <a:rPr lang="en-US" dirty="0">
              <a:latin typeface="Arial" panose="020B0604020202020204" pitchFamily="34" charset="0"/>
              <a:cs typeface="Arial" panose="020B0604020202020204" pitchFamily="34" charset="0"/>
            </a:rPr>
            <a:t>Social needs - Belonging and affection</a:t>
          </a:r>
        </a:p>
      </dgm:t>
    </dgm:pt>
    <dgm:pt modelId="{F34FC0BA-BAB7-45C1-B2D5-56355ED3DD5D}" type="parTrans" cxnId="{5792B8DA-9259-4022-B8E5-214C8D0B135B}">
      <dgm:prSet/>
      <dgm:spPr/>
      <dgm:t>
        <a:bodyPr/>
        <a:lstStyle/>
        <a:p>
          <a:endParaRPr lang="en-US" sz="2000"/>
        </a:p>
      </dgm:t>
    </dgm:pt>
    <dgm:pt modelId="{0A2F002A-B0D7-4303-A18A-06E5782161A0}" type="sibTrans" cxnId="{5792B8DA-9259-4022-B8E5-214C8D0B135B}">
      <dgm:prSet/>
      <dgm:spPr/>
      <dgm:t>
        <a:bodyPr/>
        <a:lstStyle/>
        <a:p>
          <a:endParaRPr lang="en-US"/>
        </a:p>
      </dgm:t>
    </dgm:pt>
    <dgm:pt modelId="{DD1B14AE-1223-4929-BB3A-5F7B3C1F2186}">
      <dgm:prSet/>
      <dgm:spPr/>
      <dgm:t>
        <a:bodyPr/>
        <a:lstStyle/>
        <a:p>
          <a:r>
            <a:rPr lang="en-US" dirty="0">
              <a:latin typeface="Arial" panose="020B0604020202020204" pitchFamily="34" charset="0"/>
              <a:cs typeface="Arial" panose="020B0604020202020204" pitchFamily="34" charset="0"/>
            </a:rPr>
            <a:t>Individual needs - Knowledge and self-expression</a:t>
          </a:r>
        </a:p>
      </dgm:t>
    </dgm:pt>
    <dgm:pt modelId="{93970D59-34F5-4223-BBFB-0334871647DB}" type="parTrans" cxnId="{CC676AD0-A486-4CE3-8628-55568B2C08FF}">
      <dgm:prSet/>
      <dgm:spPr/>
      <dgm:t>
        <a:bodyPr/>
        <a:lstStyle/>
        <a:p>
          <a:endParaRPr lang="en-US" sz="2000"/>
        </a:p>
      </dgm:t>
    </dgm:pt>
    <dgm:pt modelId="{B1F5E1A1-5C5D-476C-83D9-98338800443F}" type="sibTrans" cxnId="{CC676AD0-A486-4CE3-8628-55568B2C08FF}">
      <dgm:prSet/>
      <dgm:spPr/>
      <dgm:t>
        <a:bodyPr/>
        <a:lstStyle/>
        <a:p>
          <a:endParaRPr lang="en-US"/>
        </a:p>
      </dgm:t>
    </dgm:pt>
    <dgm:pt modelId="{621D599F-74DD-44E7-AEA7-202B30BFE095}" type="pres">
      <dgm:prSet presAssocID="{037CD45D-59DB-4A31-A9DB-ADE7A05A5C35}" presName="linear" presStyleCnt="0">
        <dgm:presLayoutVars>
          <dgm:dir/>
          <dgm:animLvl val="lvl"/>
          <dgm:resizeHandles val="exact"/>
        </dgm:presLayoutVars>
      </dgm:prSet>
      <dgm:spPr/>
    </dgm:pt>
    <dgm:pt modelId="{677C1478-BED8-4D00-B2FB-4303114919CE}" type="pres">
      <dgm:prSet presAssocID="{90B54C6A-8C78-447D-A6EC-5A3694860159}" presName="parentLin" presStyleCnt="0"/>
      <dgm:spPr/>
    </dgm:pt>
    <dgm:pt modelId="{5AF09ACC-28FD-455B-80AB-96038A6114C0}" type="pres">
      <dgm:prSet presAssocID="{90B54C6A-8C78-447D-A6EC-5A3694860159}" presName="parentLeftMargin" presStyleLbl="node1" presStyleIdx="0" presStyleCnt="3"/>
      <dgm:spPr/>
    </dgm:pt>
    <dgm:pt modelId="{9D082290-158B-43B5-BDE4-1F341B633EE6}" type="pres">
      <dgm:prSet presAssocID="{90B54C6A-8C78-447D-A6EC-5A3694860159}" presName="parentText" presStyleLbl="node1" presStyleIdx="0" presStyleCnt="3">
        <dgm:presLayoutVars>
          <dgm:chMax val="0"/>
          <dgm:bulletEnabled val="1"/>
        </dgm:presLayoutVars>
      </dgm:prSet>
      <dgm:spPr/>
    </dgm:pt>
    <dgm:pt modelId="{DC77106B-1146-443B-986C-A5131D99F428}" type="pres">
      <dgm:prSet presAssocID="{90B54C6A-8C78-447D-A6EC-5A3694860159}" presName="negativeSpace" presStyleCnt="0"/>
      <dgm:spPr/>
    </dgm:pt>
    <dgm:pt modelId="{346698B2-C621-4CCF-84F8-CCF8D874A0D4}" type="pres">
      <dgm:prSet presAssocID="{90B54C6A-8C78-447D-A6EC-5A3694860159}" presName="childText" presStyleLbl="conFgAcc1" presStyleIdx="0" presStyleCnt="3">
        <dgm:presLayoutVars>
          <dgm:bulletEnabled val="1"/>
        </dgm:presLayoutVars>
      </dgm:prSet>
      <dgm:spPr/>
    </dgm:pt>
    <dgm:pt modelId="{AB6F1D12-E740-43EE-90D5-B5D387C9C0FB}" type="pres">
      <dgm:prSet presAssocID="{29109B9B-8B49-4B8F-997D-7382449C1B12}" presName="spaceBetweenRectangles" presStyleCnt="0"/>
      <dgm:spPr/>
    </dgm:pt>
    <dgm:pt modelId="{1D9B796E-DB40-4C74-AA70-C887CC54AE5A}" type="pres">
      <dgm:prSet presAssocID="{4C8626EF-BB5C-4078-A6D8-B171F2EEA4AC}" presName="parentLin" presStyleCnt="0"/>
      <dgm:spPr/>
    </dgm:pt>
    <dgm:pt modelId="{FC11E6A8-C75D-4EF9-AB0B-1DC078AA4998}" type="pres">
      <dgm:prSet presAssocID="{4C8626EF-BB5C-4078-A6D8-B171F2EEA4AC}" presName="parentLeftMargin" presStyleLbl="node1" presStyleIdx="0" presStyleCnt="3"/>
      <dgm:spPr/>
    </dgm:pt>
    <dgm:pt modelId="{9168A9D0-16EF-4D85-8979-F989E988880B}" type="pres">
      <dgm:prSet presAssocID="{4C8626EF-BB5C-4078-A6D8-B171F2EEA4AC}" presName="parentText" presStyleLbl="node1" presStyleIdx="1" presStyleCnt="3">
        <dgm:presLayoutVars>
          <dgm:chMax val="0"/>
          <dgm:bulletEnabled val="1"/>
        </dgm:presLayoutVars>
      </dgm:prSet>
      <dgm:spPr/>
    </dgm:pt>
    <dgm:pt modelId="{AB5C7899-8C23-4BE3-82BC-E58A15247461}" type="pres">
      <dgm:prSet presAssocID="{4C8626EF-BB5C-4078-A6D8-B171F2EEA4AC}" presName="negativeSpace" presStyleCnt="0"/>
      <dgm:spPr/>
    </dgm:pt>
    <dgm:pt modelId="{2D6C12FB-E3B5-46A4-87DF-BD3A573B04F2}" type="pres">
      <dgm:prSet presAssocID="{4C8626EF-BB5C-4078-A6D8-B171F2EEA4AC}" presName="childText" presStyleLbl="conFgAcc1" presStyleIdx="1" presStyleCnt="3">
        <dgm:presLayoutVars>
          <dgm:bulletEnabled val="1"/>
        </dgm:presLayoutVars>
      </dgm:prSet>
      <dgm:spPr/>
    </dgm:pt>
    <dgm:pt modelId="{F679521F-1605-47B4-AD2E-FB617A997CFF}" type="pres">
      <dgm:prSet presAssocID="{0DB7413D-2EE7-43D1-AAE9-F40A342C1DB5}" presName="spaceBetweenRectangles" presStyleCnt="0"/>
      <dgm:spPr/>
    </dgm:pt>
    <dgm:pt modelId="{0CD3C084-499E-4C81-A745-FC6A9FECB643}" type="pres">
      <dgm:prSet presAssocID="{F035B5DE-E50A-4678-98A6-A3748E51D119}" presName="parentLin" presStyleCnt="0"/>
      <dgm:spPr/>
    </dgm:pt>
    <dgm:pt modelId="{7084EFFA-98E7-4089-B42B-99641BA27EB1}" type="pres">
      <dgm:prSet presAssocID="{F035B5DE-E50A-4678-98A6-A3748E51D119}" presName="parentLeftMargin" presStyleLbl="node1" presStyleIdx="1" presStyleCnt="3"/>
      <dgm:spPr/>
    </dgm:pt>
    <dgm:pt modelId="{215F0E03-5F7D-471F-865A-AA3D31A87E20}" type="pres">
      <dgm:prSet presAssocID="{F035B5DE-E50A-4678-98A6-A3748E51D119}" presName="parentText" presStyleLbl="node1" presStyleIdx="2" presStyleCnt="3">
        <dgm:presLayoutVars>
          <dgm:chMax val="0"/>
          <dgm:bulletEnabled val="1"/>
        </dgm:presLayoutVars>
      </dgm:prSet>
      <dgm:spPr/>
    </dgm:pt>
    <dgm:pt modelId="{72916093-6939-457C-9C50-535AF88E0754}" type="pres">
      <dgm:prSet presAssocID="{F035B5DE-E50A-4678-98A6-A3748E51D119}" presName="negativeSpace" presStyleCnt="0"/>
      <dgm:spPr/>
    </dgm:pt>
    <dgm:pt modelId="{6CC3DC4B-8138-4777-8EA8-70303B67E5F7}" type="pres">
      <dgm:prSet presAssocID="{F035B5DE-E50A-4678-98A6-A3748E51D119}" presName="childText" presStyleLbl="conFgAcc1" presStyleIdx="2" presStyleCnt="3">
        <dgm:presLayoutVars>
          <dgm:bulletEnabled val="1"/>
        </dgm:presLayoutVars>
      </dgm:prSet>
      <dgm:spPr/>
    </dgm:pt>
  </dgm:ptLst>
  <dgm:cxnLst>
    <dgm:cxn modelId="{187DDB08-A4E8-4ED2-BE58-033203A39FCC}" type="presOf" srcId="{DD1B14AE-1223-4929-BB3A-5F7B3C1F2186}" destId="{346698B2-C621-4CCF-84F8-CCF8D874A0D4}" srcOrd="0" destOrd="3" presId="urn:microsoft.com/office/officeart/2005/8/layout/list1"/>
    <dgm:cxn modelId="{C986C912-D9BC-4FDF-854C-DD27E9D6C3FB}" srcId="{F035B5DE-E50A-4678-98A6-A3748E51D119}" destId="{B270B828-AA9D-426E-8683-2B66B4FD67C0}" srcOrd="0" destOrd="0" parTransId="{4808A024-5848-409E-AF01-E8D066CB9495}" sibTransId="{62478D94-6AD9-43C4-B0F4-07C727164171}"/>
    <dgm:cxn modelId="{B5414013-881E-4499-85B3-3CCE35F79062}" srcId="{037CD45D-59DB-4A31-A9DB-ADE7A05A5C35}" destId="{F035B5DE-E50A-4678-98A6-A3748E51D119}" srcOrd="2" destOrd="0" parTransId="{3A9A450E-D494-4F74-9636-EAD4D0598E54}" sibTransId="{B76615C7-CCAF-46BF-946D-2E3F41A16F57}"/>
    <dgm:cxn modelId="{9FEA591B-A01A-4EEA-BB87-037BFF5DF80E}" srcId="{4AE35709-D1D1-4672-BE81-835061151945}" destId="{A418CD6E-CCA3-4281-89C4-3694BFB3C227}" srcOrd="0" destOrd="0" parTransId="{55901E53-7841-4629-8510-833125643829}" sibTransId="{9DFE1A9B-BB6D-49C4-8E22-3594A8E91CEA}"/>
    <dgm:cxn modelId="{63C98A26-DBCC-4B69-81BD-726179C9D206}" type="presOf" srcId="{A418CD6E-CCA3-4281-89C4-3694BFB3C227}" destId="{346698B2-C621-4CCF-84F8-CCF8D874A0D4}" srcOrd="0" destOrd="1" presId="urn:microsoft.com/office/officeart/2005/8/layout/list1"/>
    <dgm:cxn modelId="{3E15155D-EEFF-475F-867A-DCF5962EAF33}" type="presOf" srcId="{4C8626EF-BB5C-4078-A6D8-B171F2EEA4AC}" destId="{FC11E6A8-C75D-4EF9-AB0B-1DC078AA4998}" srcOrd="0" destOrd="0" presId="urn:microsoft.com/office/officeart/2005/8/layout/list1"/>
    <dgm:cxn modelId="{47BAA546-03A5-45D3-BD9B-A6A58DF65D9B}" type="presOf" srcId="{90B54C6A-8C78-447D-A6EC-5A3694860159}" destId="{5AF09ACC-28FD-455B-80AB-96038A6114C0}" srcOrd="0" destOrd="0" presId="urn:microsoft.com/office/officeart/2005/8/layout/list1"/>
    <dgm:cxn modelId="{2313CD47-382E-4AF9-8174-5945DD16F504}" type="presOf" srcId="{EF2FC0B3-116B-4861-9F28-70AB0852A17D}" destId="{2D6C12FB-E3B5-46A4-87DF-BD3A573B04F2}" srcOrd="0" destOrd="0" presId="urn:microsoft.com/office/officeart/2005/8/layout/list1"/>
    <dgm:cxn modelId="{F900B249-2E3D-43FA-9CF8-B5E3BA4D7444}" srcId="{4C8626EF-BB5C-4078-A6D8-B171F2EEA4AC}" destId="{EF2FC0B3-116B-4861-9F28-70AB0852A17D}" srcOrd="0" destOrd="0" parTransId="{E2392491-2A66-4F52-93B9-D60DDBCFE6C5}" sibTransId="{3FB3950F-2F7C-4271-B963-E2D0EFBAE7FB}"/>
    <dgm:cxn modelId="{967DBD69-5379-4DE0-8BAF-D3DAA3531CA7}" srcId="{90B54C6A-8C78-447D-A6EC-5A3694860159}" destId="{4AE35709-D1D1-4672-BE81-835061151945}" srcOrd="0" destOrd="0" parTransId="{FF2F2AF0-922D-4424-8010-A24C87FCF9E6}" sibTransId="{B87130F8-481B-46DD-BEDD-FCD1D06EAF96}"/>
    <dgm:cxn modelId="{86453C4D-D965-4159-AE4E-E38D9B630AF2}" type="presOf" srcId="{F035B5DE-E50A-4678-98A6-A3748E51D119}" destId="{7084EFFA-98E7-4089-B42B-99641BA27EB1}" srcOrd="0" destOrd="0" presId="urn:microsoft.com/office/officeart/2005/8/layout/list1"/>
    <dgm:cxn modelId="{E7760C56-B660-45C6-82B4-90241FD936F9}" srcId="{037CD45D-59DB-4A31-A9DB-ADE7A05A5C35}" destId="{90B54C6A-8C78-447D-A6EC-5A3694860159}" srcOrd="0" destOrd="0" parTransId="{6F8E603A-9E4F-400F-B303-577F6450CF9F}" sibTransId="{29109B9B-8B49-4B8F-997D-7382449C1B12}"/>
    <dgm:cxn modelId="{A00F4877-6CC5-4BC0-900A-F7B0951EB1AC}" type="presOf" srcId="{90B54C6A-8C78-447D-A6EC-5A3694860159}" destId="{9D082290-158B-43B5-BDE4-1F341B633EE6}" srcOrd="1" destOrd="0" presId="urn:microsoft.com/office/officeart/2005/8/layout/list1"/>
    <dgm:cxn modelId="{B130F57D-4C91-4F0B-9BE0-47AC688F4CDC}" type="presOf" srcId="{4C8626EF-BB5C-4078-A6D8-B171F2EEA4AC}" destId="{9168A9D0-16EF-4D85-8979-F989E988880B}" srcOrd="1" destOrd="0" presId="urn:microsoft.com/office/officeart/2005/8/layout/list1"/>
    <dgm:cxn modelId="{4B3C5592-62B5-4576-965E-99AA6E7F0C4F}" type="presOf" srcId="{F035B5DE-E50A-4678-98A6-A3748E51D119}" destId="{215F0E03-5F7D-471F-865A-AA3D31A87E20}" srcOrd="1" destOrd="0" presId="urn:microsoft.com/office/officeart/2005/8/layout/list1"/>
    <dgm:cxn modelId="{2E2FA8B4-78BA-40DE-9B29-160A4BEE002B}" srcId="{037CD45D-59DB-4A31-A9DB-ADE7A05A5C35}" destId="{4C8626EF-BB5C-4078-A6D8-B171F2EEA4AC}" srcOrd="1" destOrd="0" parTransId="{256A1CF5-2A06-46B6-B558-B342BE1ABA1F}" sibTransId="{0DB7413D-2EE7-43D1-AAE9-F40A342C1DB5}"/>
    <dgm:cxn modelId="{872412B9-C243-47C4-846D-8B837089F472}" type="presOf" srcId="{4AE35709-D1D1-4672-BE81-835061151945}" destId="{346698B2-C621-4CCF-84F8-CCF8D874A0D4}" srcOrd="0" destOrd="0" presId="urn:microsoft.com/office/officeart/2005/8/layout/list1"/>
    <dgm:cxn modelId="{371100CC-3E88-4A7B-BBF5-5F1CAA0A8A29}" type="presOf" srcId="{C6973EDA-4E3E-4BC7-90A5-897BCEAFC8B0}" destId="{346698B2-C621-4CCF-84F8-CCF8D874A0D4}" srcOrd="0" destOrd="2" presId="urn:microsoft.com/office/officeart/2005/8/layout/list1"/>
    <dgm:cxn modelId="{CC676AD0-A486-4CE3-8628-55568B2C08FF}" srcId="{4AE35709-D1D1-4672-BE81-835061151945}" destId="{DD1B14AE-1223-4929-BB3A-5F7B3C1F2186}" srcOrd="2" destOrd="0" parTransId="{93970D59-34F5-4223-BBFB-0334871647DB}" sibTransId="{B1F5E1A1-5C5D-476C-83D9-98338800443F}"/>
    <dgm:cxn modelId="{5792B8DA-9259-4022-B8E5-214C8D0B135B}" srcId="{4AE35709-D1D1-4672-BE81-835061151945}" destId="{C6973EDA-4E3E-4BC7-90A5-897BCEAFC8B0}" srcOrd="1" destOrd="0" parTransId="{F34FC0BA-BAB7-45C1-B2D5-56355ED3DD5D}" sibTransId="{0A2F002A-B0D7-4303-A18A-06E5782161A0}"/>
    <dgm:cxn modelId="{B0800ADB-0C29-4D6A-9828-E022A4CEB520}" type="presOf" srcId="{037CD45D-59DB-4A31-A9DB-ADE7A05A5C35}" destId="{621D599F-74DD-44E7-AEA7-202B30BFE095}" srcOrd="0" destOrd="0" presId="urn:microsoft.com/office/officeart/2005/8/layout/list1"/>
    <dgm:cxn modelId="{FAB757E2-216F-447B-B7AE-84F9B23D0540}" type="presOf" srcId="{B270B828-AA9D-426E-8683-2B66B4FD67C0}" destId="{6CC3DC4B-8138-4777-8EA8-70303B67E5F7}" srcOrd="0" destOrd="0" presId="urn:microsoft.com/office/officeart/2005/8/layout/list1"/>
    <dgm:cxn modelId="{02CC99E8-558A-4A24-A443-E66919CEAA39}" type="presParOf" srcId="{621D599F-74DD-44E7-AEA7-202B30BFE095}" destId="{677C1478-BED8-4D00-B2FB-4303114919CE}" srcOrd="0" destOrd="0" presId="urn:microsoft.com/office/officeart/2005/8/layout/list1"/>
    <dgm:cxn modelId="{50BA9ED7-E508-4A6A-A149-3B75067B2F82}" type="presParOf" srcId="{677C1478-BED8-4D00-B2FB-4303114919CE}" destId="{5AF09ACC-28FD-455B-80AB-96038A6114C0}" srcOrd="0" destOrd="0" presId="urn:microsoft.com/office/officeart/2005/8/layout/list1"/>
    <dgm:cxn modelId="{BDC1A15C-0532-457E-AE3F-B7898034BE64}" type="presParOf" srcId="{677C1478-BED8-4D00-B2FB-4303114919CE}" destId="{9D082290-158B-43B5-BDE4-1F341B633EE6}" srcOrd="1" destOrd="0" presId="urn:microsoft.com/office/officeart/2005/8/layout/list1"/>
    <dgm:cxn modelId="{95648E57-F440-4929-A993-C0AB638260DD}" type="presParOf" srcId="{621D599F-74DD-44E7-AEA7-202B30BFE095}" destId="{DC77106B-1146-443B-986C-A5131D99F428}" srcOrd="1" destOrd="0" presId="urn:microsoft.com/office/officeart/2005/8/layout/list1"/>
    <dgm:cxn modelId="{C5B03821-5A89-4028-AA43-40E1C19787F7}" type="presParOf" srcId="{621D599F-74DD-44E7-AEA7-202B30BFE095}" destId="{346698B2-C621-4CCF-84F8-CCF8D874A0D4}" srcOrd="2" destOrd="0" presId="urn:microsoft.com/office/officeart/2005/8/layout/list1"/>
    <dgm:cxn modelId="{C8F8E975-736E-4C88-9A03-F65E4E445AF3}" type="presParOf" srcId="{621D599F-74DD-44E7-AEA7-202B30BFE095}" destId="{AB6F1D12-E740-43EE-90D5-B5D387C9C0FB}" srcOrd="3" destOrd="0" presId="urn:microsoft.com/office/officeart/2005/8/layout/list1"/>
    <dgm:cxn modelId="{AAAE846B-1C9A-4A07-9B5C-FE99874E824F}" type="presParOf" srcId="{621D599F-74DD-44E7-AEA7-202B30BFE095}" destId="{1D9B796E-DB40-4C74-AA70-C887CC54AE5A}" srcOrd="4" destOrd="0" presId="urn:microsoft.com/office/officeart/2005/8/layout/list1"/>
    <dgm:cxn modelId="{58CAA6CE-03DF-4779-A305-0FC483E228A6}" type="presParOf" srcId="{1D9B796E-DB40-4C74-AA70-C887CC54AE5A}" destId="{FC11E6A8-C75D-4EF9-AB0B-1DC078AA4998}" srcOrd="0" destOrd="0" presId="urn:microsoft.com/office/officeart/2005/8/layout/list1"/>
    <dgm:cxn modelId="{9076DDD6-39DD-41A1-BF0B-0E0305DEF1E4}" type="presParOf" srcId="{1D9B796E-DB40-4C74-AA70-C887CC54AE5A}" destId="{9168A9D0-16EF-4D85-8979-F989E988880B}" srcOrd="1" destOrd="0" presId="urn:microsoft.com/office/officeart/2005/8/layout/list1"/>
    <dgm:cxn modelId="{F351474E-8638-4D86-B0BE-4B8666FEFA76}" type="presParOf" srcId="{621D599F-74DD-44E7-AEA7-202B30BFE095}" destId="{AB5C7899-8C23-4BE3-82BC-E58A15247461}" srcOrd="5" destOrd="0" presId="urn:microsoft.com/office/officeart/2005/8/layout/list1"/>
    <dgm:cxn modelId="{08972019-A113-4B06-A881-48F301D05D85}" type="presParOf" srcId="{621D599F-74DD-44E7-AEA7-202B30BFE095}" destId="{2D6C12FB-E3B5-46A4-87DF-BD3A573B04F2}" srcOrd="6" destOrd="0" presId="urn:microsoft.com/office/officeart/2005/8/layout/list1"/>
    <dgm:cxn modelId="{F4301B82-EF0A-4775-B52A-E25A2D4AE36F}" type="presParOf" srcId="{621D599F-74DD-44E7-AEA7-202B30BFE095}" destId="{F679521F-1605-47B4-AD2E-FB617A997CFF}" srcOrd="7" destOrd="0" presId="urn:microsoft.com/office/officeart/2005/8/layout/list1"/>
    <dgm:cxn modelId="{8595F1BA-3B0F-44E5-A3F9-5612BF7D8670}" type="presParOf" srcId="{621D599F-74DD-44E7-AEA7-202B30BFE095}" destId="{0CD3C084-499E-4C81-A745-FC6A9FECB643}" srcOrd="8" destOrd="0" presId="urn:microsoft.com/office/officeart/2005/8/layout/list1"/>
    <dgm:cxn modelId="{3EDCA09F-6A38-4222-8D71-5F17D728E58E}" type="presParOf" srcId="{0CD3C084-499E-4C81-A745-FC6A9FECB643}" destId="{7084EFFA-98E7-4089-B42B-99641BA27EB1}" srcOrd="0" destOrd="0" presId="urn:microsoft.com/office/officeart/2005/8/layout/list1"/>
    <dgm:cxn modelId="{14248FC0-7237-461C-B223-D05AD08BFB64}" type="presParOf" srcId="{0CD3C084-499E-4C81-A745-FC6A9FECB643}" destId="{215F0E03-5F7D-471F-865A-AA3D31A87E20}" srcOrd="1" destOrd="0" presId="urn:microsoft.com/office/officeart/2005/8/layout/list1"/>
    <dgm:cxn modelId="{4539909C-92DD-40A7-B162-76C119D875E0}" type="presParOf" srcId="{621D599F-74DD-44E7-AEA7-202B30BFE095}" destId="{72916093-6939-457C-9C50-535AF88E0754}" srcOrd="9" destOrd="0" presId="urn:microsoft.com/office/officeart/2005/8/layout/list1"/>
    <dgm:cxn modelId="{4F31C7A8-F301-42C7-A5AD-FEFB31348A33}" type="presParOf" srcId="{621D599F-74DD-44E7-AEA7-202B30BFE095}" destId="{6CC3DC4B-8138-4777-8EA8-70303B67E5F7}" srcOrd="10" destOrd="0" presId="urn:microsoft.com/office/officeart/2005/8/layout/list1"/>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85EBA-15F0-439D-BAEE-8EA3800A788F}">
      <dsp:nvSpPr>
        <dsp:cNvPr id="0" name=""/>
        <dsp:cNvSpPr/>
      </dsp:nvSpPr>
      <dsp:spPr>
        <a:xfrm>
          <a:off x="0" y="5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233D7-9A85-4378-8BB3-CA279D99F435}">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B0D71A-C1F8-4380-8631-8139DB12AFB2}">
      <dsp:nvSpPr>
        <dsp:cNvPr id="0" name=""/>
        <dsp:cNvSpPr/>
      </dsp:nvSpPr>
      <dsp:spPr>
        <a:xfrm>
          <a:off x="801126" y="503"/>
          <a:ext cx="5787564" cy="693615"/>
        </a:xfrm>
        <a:prstGeom prst="rect">
          <a:avLst/>
        </a:prstGeom>
        <a:noFill/>
        <a:ln>
          <a:solidFill>
            <a:schemeClr val="accent1"/>
          </a:solid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Work in pairs. Take 10 minutes to find out a little information about each other.  You could include some of the following: </a:t>
          </a:r>
          <a:endParaRPr lang="en-US" sz="1600" kern="1200" dirty="0">
            <a:latin typeface="Arial" panose="020B0604020202020204" pitchFamily="34" charset="0"/>
            <a:cs typeface="Arial" panose="020B0604020202020204" pitchFamily="34" charset="0"/>
          </a:endParaRPr>
        </a:p>
      </dsp:txBody>
      <dsp:txXfrm>
        <a:off x="801126" y="503"/>
        <a:ext cx="5787564" cy="693615"/>
      </dsp:txXfrm>
    </dsp:sp>
    <dsp:sp modelId="{9AF0B73E-98E6-466F-8EDC-9A350E951013}">
      <dsp:nvSpPr>
        <dsp:cNvPr id="0" name=""/>
        <dsp:cNvSpPr/>
      </dsp:nvSpPr>
      <dsp:spPr>
        <a:xfrm>
          <a:off x="0" y="8675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1DD16F-705B-4353-A929-AE5C9A2698E4}">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39305C-C2B5-4562-9BBE-21735053630C}">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Pets</a:t>
          </a:r>
          <a:endParaRPr lang="en-US" sz="2000" kern="1200" dirty="0">
            <a:latin typeface="Arial" panose="020B0604020202020204" pitchFamily="34" charset="0"/>
            <a:cs typeface="Arial" panose="020B0604020202020204" pitchFamily="34" charset="0"/>
          </a:endParaRPr>
        </a:p>
      </dsp:txBody>
      <dsp:txXfrm>
        <a:off x="801126" y="867523"/>
        <a:ext cx="5787564" cy="693615"/>
      </dsp:txXfrm>
    </dsp:sp>
    <dsp:sp modelId="{51382819-FCD7-4287-B47D-309390B8E665}">
      <dsp:nvSpPr>
        <dsp:cNvPr id="0" name=""/>
        <dsp:cNvSpPr/>
      </dsp:nvSpPr>
      <dsp:spPr>
        <a:xfrm>
          <a:off x="0" y="1734543"/>
          <a:ext cx="6588691" cy="6936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B25BE-A75D-4D42-864E-AC639BDC591B}">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07D22C-4FC4-4B2F-AC46-FC37A33B38E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Hobbies</a:t>
          </a:r>
          <a:endParaRPr lang="en-US" sz="2000" kern="1200" dirty="0">
            <a:latin typeface="Arial" panose="020B0604020202020204" pitchFamily="34" charset="0"/>
            <a:cs typeface="Arial" panose="020B0604020202020204" pitchFamily="34" charset="0"/>
          </a:endParaRPr>
        </a:p>
      </dsp:txBody>
      <dsp:txXfrm>
        <a:off x="801126" y="1734543"/>
        <a:ext cx="5787564" cy="693615"/>
      </dsp:txXfrm>
    </dsp:sp>
    <dsp:sp modelId="{6EF90966-A87D-41ED-8417-2052B0A5F762}">
      <dsp:nvSpPr>
        <dsp:cNvPr id="0" name=""/>
        <dsp:cNvSpPr/>
      </dsp:nvSpPr>
      <dsp:spPr>
        <a:xfrm>
          <a:off x="0" y="2601563"/>
          <a:ext cx="6588691" cy="6936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331977-B872-443A-9662-4A424F63443A}">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68A6E5-638B-48A9-9E9F-AF97314FF99A}">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What you hope to achieve in University</a:t>
          </a:r>
          <a:endParaRPr lang="en-US" sz="2000" kern="1200" dirty="0">
            <a:latin typeface="Arial" panose="020B0604020202020204" pitchFamily="34" charset="0"/>
            <a:cs typeface="Arial" panose="020B0604020202020204" pitchFamily="34" charset="0"/>
          </a:endParaRPr>
        </a:p>
      </dsp:txBody>
      <dsp:txXfrm>
        <a:off x="801126" y="2601563"/>
        <a:ext cx="5787564" cy="693615"/>
      </dsp:txXfrm>
    </dsp:sp>
    <dsp:sp modelId="{67EF0874-34FA-47DD-8A34-942FD62A7DB4}">
      <dsp:nvSpPr>
        <dsp:cNvPr id="0" name=""/>
        <dsp:cNvSpPr/>
      </dsp:nvSpPr>
      <dsp:spPr>
        <a:xfrm>
          <a:off x="0" y="3468583"/>
          <a:ext cx="6588691" cy="69361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57F32F-59FA-4BAE-89A8-42BC0B6F0551}">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1391B6-5B5A-4D18-BBD5-78E16C05E37A}">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Why you applied to university</a:t>
          </a:r>
          <a:endParaRPr lang="en-US" sz="2000" kern="1200" dirty="0">
            <a:latin typeface="Arial" panose="020B0604020202020204" pitchFamily="34" charset="0"/>
            <a:cs typeface="Arial" panose="020B0604020202020204" pitchFamily="34" charset="0"/>
          </a:endParaRPr>
        </a:p>
      </dsp:txBody>
      <dsp:txXfrm>
        <a:off x="801126" y="3468583"/>
        <a:ext cx="5787564" cy="693615"/>
      </dsp:txXfrm>
    </dsp:sp>
    <dsp:sp modelId="{1CBD4E2D-02BE-4175-A696-DF3B31B48520}">
      <dsp:nvSpPr>
        <dsp:cNvPr id="0" name=""/>
        <dsp:cNvSpPr/>
      </dsp:nvSpPr>
      <dsp:spPr>
        <a:xfrm>
          <a:off x="0" y="43356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00EB9-4C64-43DD-A0AF-98063B613BF7}">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539F8F-7684-4B00-9953-B765CC23D025}">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Experience</a:t>
          </a:r>
          <a:endParaRPr lang="en-US" sz="2000" kern="1200" dirty="0">
            <a:latin typeface="Arial" panose="020B0604020202020204" pitchFamily="34" charset="0"/>
            <a:cs typeface="Arial" panose="020B0604020202020204" pitchFamily="34" charset="0"/>
          </a:endParaRPr>
        </a:p>
      </dsp:txBody>
      <dsp:txXfrm>
        <a:off x="801126" y="4335603"/>
        <a:ext cx="5787564" cy="693615"/>
      </dsp:txXfrm>
    </dsp:sp>
    <dsp:sp modelId="{FCA879B7-7165-4F41-8725-09407B3622B0}">
      <dsp:nvSpPr>
        <dsp:cNvPr id="0" name=""/>
        <dsp:cNvSpPr/>
      </dsp:nvSpPr>
      <dsp:spPr>
        <a:xfrm>
          <a:off x="0" y="52026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C18BAB-B1D9-43C2-82FC-E2659757FE49}">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F0639D-15A6-43DD-BC7D-1241C3309CA1}">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An interesting fact about yourself </a:t>
          </a:r>
          <a:endParaRPr lang="en-US" sz="2000" kern="1200" dirty="0">
            <a:latin typeface="Arial" panose="020B0604020202020204" pitchFamily="34" charset="0"/>
            <a:cs typeface="Arial" panose="020B0604020202020204" pitchFamily="34" charset="0"/>
          </a:endParaRPr>
        </a:p>
      </dsp:txBody>
      <dsp:txXfrm>
        <a:off x="801126" y="5202623"/>
        <a:ext cx="5787564" cy="693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4CD76-8C69-4D58-AD3C-109479F99613}">
      <dsp:nvSpPr>
        <dsp:cNvPr id="0" name=""/>
        <dsp:cNvSpPr/>
      </dsp:nvSpPr>
      <dsp:spPr>
        <a:xfrm>
          <a:off x="10861" y="333970"/>
          <a:ext cx="5271475" cy="998618"/>
        </a:xfrm>
        <a:prstGeom prst="rect">
          <a:avLst/>
        </a:prstGeom>
        <a:solidFill>
          <a:schemeClr val="accent4">
            <a:lumMod val="75000"/>
          </a:schemeClr>
        </a:solidFill>
        <a:ln w="12700" cap="flat" cmpd="sng" algn="ctr">
          <a:solidFill>
            <a:schemeClr val="accent2">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rtl="0">
            <a:lnSpc>
              <a:spcPct val="90000"/>
            </a:lnSpc>
            <a:spcBef>
              <a:spcPct val="0"/>
            </a:spcBef>
            <a:spcAft>
              <a:spcPct val="35000"/>
            </a:spcAft>
            <a:buNone/>
          </a:pPr>
          <a:r>
            <a:rPr lang="en-US" sz="2900" kern="1200" dirty="0">
              <a:solidFill>
                <a:srgbClr val="000000"/>
              </a:solidFill>
              <a:latin typeface="Arial" panose="020B0604020202020204" pitchFamily="34" charset="0"/>
              <a:cs typeface="Arial" panose="020B0604020202020204" pitchFamily="34" charset="0"/>
            </a:rPr>
            <a:t>Traditional </a:t>
          </a:r>
        </a:p>
      </dsp:txBody>
      <dsp:txXfrm>
        <a:off x="10861" y="333970"/>
        <a:ext cx="5271475" cy="998618"/>
      </dsp:txXfrm>
    </dsp:sp>
    <dsp:sp modelId="{14E0F025-BAFE-4697-9F69-141BC3EF819D}">
      <dsp:nvSpPr>
        <dsp:cNvPr id="0" name=""/>
        <dsp:cNvSpPr/>
      </dsp:nvSpPr>
      <dsp:spPr>
        <a:xfrm>
          <a:off x="9807" y="1352730"/>
          <a:ext cx="5271475" cy="3760176"/>
        </a:xfrm>
        <a:prstGeom prst="rect">
          <a:avLst/>
        </a:prstGeom>
        <a:solidFill>
          <a:schemeClr val="bg1"/>
        </a:solidFill>
        <a:ln w="12700" cap="flat" cmpd="sng" algn="ctr">
          <a:solidFill>
            <a:schemeClr val="accent1">
              <a:lumMod val="60000"/>
              <a:lumOff val="4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View - Making a sale</a:t>
          </a:r>
        </a:p>
        <a:p>
          <a:pPr marL="285750" lvl="1" indent="-285750" algn="l" defTabSz="1244600" rtl="0">
            <a:lnSpc>
              <a:spcPct val="90000"/>
            </a:lnSpc>
            <a:spcBef>
              <a:spcPct val="0"/>
            </a:spcBef>
            <a:spcAft>
              <a:spcPct val="15000"/>
            </a:spcAft>
            <a:buChar char="•"/>
          </a:pPr>
          <a:endParaRPr lang="en-US" sz="2800" kern="1200" dirty="0">
            <a:solidFill>
              <a:schemeClr val="tx1"/>
            </a:solidFill>
            <a:latin typeface="Arial" panose="020B0604020202020204" pitchFamily="34" charset="0"/>
            <a:cs typeface="Arial" panose="020B0604020202020204" pitchFamily="34" charset="0"/>
          </a:endParaRPr>
        </a:p>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Abundance of products in the nearby shopping centers</a:t>
          </a:r>
        </a:p>
        <a:p>
          <a:pPr marL="285750" lvl="1" indent="-285750" algn="l" defTabSz="1244600" rtl="0">
            <a:lnSpc>
              <a:spcPct val="90000"/>
            </a:lnSpc>
            <a:spcBef>
              <a:spcPct val="0"/>
            </a:spcBef>
            <a:spcAft>
              <a:spcPct val="15000"/>
            </a:spcAft>
            <a:buChar char="•"/>
          </a:pPr>
          <a:endParaRPr lang="en-US" sz="2800" kern="1200" dirty="0">
            <a:solidFill>
              <a:schemeClr val="tx1"/>
            </a:solidFill>
            <a:latin typeface="Arial" panose="020B0604020202020204" pitchFamily="34" charset="0"/>
            <a:cs typeface="Arial" panose="020B0604020202020204" pitchFamily="34" charset="0"/>
          </a:endParaRPr>
        </a:p>
        <a:p>
          <a:pPr marL="285750" lvl="1" indent="-285750" algn="l" defTabSz="1244600" rtl="0">
            <a:lnSpc>
              <a:spcPct val="90000"/>
            </a:lnSpc>
            <a:spcBef>
              <a:spcPct val="0"/>
            </a:spcBef>
            <a:spcAft>
              <a:spcPct val="15000"/>
            </a:spcAft>
            <a:buChar char="•"/>
          </a:pPr>
          <a:r>
            <a:rPr lang="en-US" sz="2800" kern="1200" dirty="0">
              <a:solidFill>
                <a:schemeClr val="tx1"/>
              </a:solidFill>
              <a:latin typeface="Arial" panose="020B0604020202020204" pitchFamily="34" charset="0"/>
              <a:cs typeface="Arial" panose="020B0604020202020204" pitchFamily="34" charset="0"/>
            </a:rPr>
            <a:t>Television, magazine, and direct-mail ads</a:t>
          </a:r>
        </a:p>
      </dsp:txBody>
      <dsp:txXfrm>
        <a:off x="9807" y="1352730"/>
        <a:ext cx="5271475" cy="3760176"/>
      </dsp:txXfrm>
    </dsp:sp>
    <dsp:sp modelId="{2A7C0689-F131-45F4-A0BF-BEED78A5FB9E}">
      <dsp:nvSpPr>
        <dsp:cNvPr id="0" name=""/>
        <dsp:cNvSpPr/>
      </dsp:nvSpPr>
      <dsp:spPr>
        <a:xfrm>
          <a:off x="6009537" y="340727"/>
          <a:ext cx="5271475" cy="921600"/>
        </a:xfrm>
        <a:prstGeom prst="rect">
          <a:avLst/>
        </a:prstGeom>
        <a:solidFill>
          <a:schemeClr val="accent5">
            <a:lumMod val="40000"/>
            <a:lumOff val="60000"/>
          </a:schemeClr>
        </a:solidFill>
        <a:ln w="12700" cap="flat" cmpd="sng" algn="ctr">
          <a:solidFill>
            <a:schemeClr val="accent5">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rtl="0">
            <a:lnSpc>
              <a:spcPct val="90000"/>
            </a:lnSpc>
            <a:spcBef>
              <a:spcPct val="0"/>
            </a:spcBef>
            <a:spcAft>
              <a:spcPct val="35000"/>
            </a:spcAft>
            <a:buNone/>
          </a:pPr>
          <a:r>
            <a:rPr lang="en-US" sz="2900" kern="1200" dirty="0">
              <a:solidFill>
                <a:srgbClr val="000000"/>
              </a:solidFill>
              <a:latin typeface="Arial" panose="020B0604020202020204" pitchFamily="34" charset="0"/>
              <a:cs typeface="Arial" panose="020B0604020202020204" pitchFamily="34" charset="0"/>
            </a:rPr>
            <a:t>Contemporary</a:t>
          </a:r>
          <a:r>
            <a:rPr lang="en-US" sz="2900" kern="1200" dirty="0">
              <a:solidFill>
                <a:srgbClr val="000000"/>
              </a:solidFill>
            </a:rPr>
            <a:t> </a:t>
          </a:r>
        </a:p>
      </dsp:txBody>
      <dsp:txXfrm>
        <a:off x="6009537" y="340727"/>
        <a:ext cx="5271475" cy="921600"/>
      </dsp:txXfrm>
    </dsp:sp>
    <dsp:sp modelId="{A9BFD191-0F56-4A41-B342-8FA8CCEA47A1}">
      <dsp:nvSpPr>
        <dsp:cNvPr id="0" name=""/>
        <dsp:cNvSpPr/>
      </dsp:nvSpPr>
      <dsp:spPr>
        <a:xfrm>
          <a:off x="6009592" y="1217921"/>
          <a:ext cx="5271475" cy="3912795"/>
        </a:xfrm>
        <a:prstGeom prst="rect">
          <a:avLst/>
        </a:prstGeom>
        <a:solidFill>
          <a:schemeClr val="bg1">
            <a:alpha val="90000"/>
          </a:schemeClr>
        </a:solidFill>
        <a:ln w="12700" cap="flat" cmpd="sng" algn="ctr">
          <a:solidFill>
            <a:schemeClr val="accent5">
              <a:lumMod val="40000"/>
              <a:lumOff val="6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rtl="0">
            <a:lnSpc>
              <a:spcPct val="90000"/>
            </a:lnSpc>
            <a:spcBef>
              <a:spcPct val="0"/>
            </a:spcBef>
            <a:spcAft>
              <a:spcPct val="15000"/>
            </a:spcAft>
            <a:buChar char="•"/>
          </a:pPr>
          <a:r>
            <a:rPr lang="en-US" sz="2900" kern="1200" dirty="0">
              <a:solidFill>
                <a:schemeClr val="tx1"/>
              </a:solidFill>
              <a:latin typeface="Arial" panose="020B0604020202020204" pitchFamily="34" charset="0"/>
              <a:cs typeface="Arial" panose="020B0604020202020204" pitchFamily="34" charset="0"/>
            </a:rPr>
            <a:t>View - Satisfying customer needs</a:t>
          </a:r>
        </a:p>
        <a:p>
          <a:pPr marL="285750" lvl="1" indent="-285750" algn="l" defTabSz="1289050" rtl="0">
            <a:lnSpc>
              <a:spcPct val="90000"/>
            </a:lnSpc>
            <a:spcBef>
              <a:spcPct val="0"/>
            </a:spcBef>
            <a:spcAft>
              <a:spcPct val="15000"/>
            </a:spcAft>
            <a:buChar char="•"/>
          </a:pPr>
          <a:r>
            <a:rPr lang="en-US" sz="2900" kern="1200" dirty="0">
              <a:solidFill>
                <a:schemeClr val="tx1"/>
              </a:solidFill>
              <a:latin typeface="Arial" panose="020B0604020202020204" pitchFamily="34" charset="0"/>
              <a:cs typeface="Arial" panose="020B0604020202020204" pitchFamily="34" charset="0"/>
            </a:rPr>
            <a:t>Imaginative web sites and mobile phone apps, blogs, online videos, and social media</a:t>
          </a:r>
        </a:p>
        <a:p>
          <a:pPr marL="285750" lvl="1" indent="-285750" algn="l" defTabSz="1289050" rtl="0">
            <a:lnSpc>
              <a:spcPct val="90000"/>
            </a:lnSpc>
            <a:spcBef>
              <a:spcPct val="0"/>
            </a:spcBef>
            <a:spcAft>
              <a:spcPct val="15000"/>
            </a:spcAft>
            <a:buChar char="•"/>
          </a:pPr>
          <a:r>
            <a:rPr lang="en-US" sz="2900" kern="1200" dirty="0">
              <a:solidFill>
                <a:schemeClr val="tx1"/>
              </a:solidFill>
              <a:latin typeface="Arial" panose="020B0604020202020204" pitchFamily="34" charset="0"/>
              <a:cs typeface="Arial" panose="020B0604020202020204" pitchFamily="34" charset="0"/>
            </a:rPr>
            <a:t>Reach customers directly, personally, and interactively</a:t>
          </a:r>
        </a:p>
      </dsp:txBody>
      <dsp:txXfrm>
        <a:off x="6009592" y="1217921"/>
        <a:ext cx="5271475" cy="3912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698B2-C621-4CCF-84F8-CCF8D874A0D4}">
      <dsp:nvSpPr>
        <dsp:cNvPr id="0" name=""/>
        <dsp:cNvSpPr/>
      </dsp:nvSpPr>
      <dsp:spPr>
        <a:xfrm>
          <a:off x="0" y="506061"/>
          <a:ext cx="6254724" cy="2154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85436" tIns="395732" rIns="485436" bIns="135128" numCol="1" spcCol="1270" anchor="t" anchorCtr="0">
          <a:noAutofit/>
        </a:bodyPr>
        <a:lstStyle/>
        <a:p>
          <a:pPr marL="171450" lvl="1" indent="-171450" algn="l" defTabSz="844550" rtl="0">
            <a:lnSpc>
              <a:spcPct val="90000"/>
            </a:lnSpc>
            <a:spcBef>
              <a:spcPct val="0"/>
            </a:spcBef>
            <a:spcAft>
              <a:spcPct val="15000"/>
            </a:spcAft>
            <a:buNone/>
          </a:pPr>
          <a:r>
            <a:rPr lang="en-US" sz="1900" kern="1200" dirty="0">
              <a:latin typeface="Arial" panose="020B0604020202020204" pitchFamily="34" charset="0"/>
              <a:cs typeface="Arial" panose="020B0604020202020204" pitchFamily="34" charset="0"/>
            </a:rPr>
            <a:t>States of felt deprivation</a:t>
          </a:r>
        </a:p>
        <a:p>
          <a:pPr marL="342900" lvl="2" indent="-171450" algn="l" defTabSz="844550" rtl="0">
            <a:lnSpc>
              <a:spcPct val="90000"/>
            </a:lnSpc>
            <a:spcBef>
              <a:spcPct val="0"/>
            </a:spcBef>
            <a:spcAft>
              <a:spcPct val="15000"/>
            </a:spcAft>
            <a:buChar char="•"/>
          </a:pPr>
          <a:r>
            <a:rPr lang="en-US" sz="1900" kern="1200" dirty="0">
              <a:latin typeface="Arial" panose="020B0604020202020204" pitchFamily="34" charset="0"/>
              <a:cs typeface="Arial" panose="020B0604020202020204" pitchFamily="34" charset="0"/>
            </a:rPr>
            <a:t>Physical needs - Food, clothing, warmth, and safety</a:t>
          </a:r>
        </a:p>
        <a:p>
          <a:pPr marL="342900" lvl="2" indent="-171450" algn="l" defTabSz="844550">
            <a:lnSpc>
              <a:spcPct val="90000"/>
            </a:lnSpc>
            <a:spcBef>
              <a:spcPct val="0"/>
            </a:spcBef>
            <a:spcAft>
              <a:spcPct val="15000"/>
            </a:spcAft>
            <a:buChar char="•"/>
          </a:pPr>
          <a:r>
            <a:rPr lang="en-US" sz="1900" kern="1200" dirty="0">
              <a:latin typeface="Arial" panose="020B0604020202020204" pitchFamily="34" charset="0"/>
              <a:cs typeface="Arial" panose="020B0604020202020204" pitchFamily="34" charset="0"/>
            </a:rPr>
            <a:t>Social needs - Belonging and affection</a:t>
          </a:r>
        </a:p>
        <a:p>
          <a:pPr marL="342900" lvl="2" indent="-171450" algn="l" defTabSz="844550">
            <a:lnSpc>
              <a:spcPct val="90000"/>
            </a:lnSpc>
            <a:spcBef>
              <a:spcPct val="0"/>
            </a:spcBef>
            <a:spcAft>
              <a:spcPct val="15000"/>
            </a:spcAft>
            <a:buChar char="•"/>
          </a:pPr>
          <a:r>
            <a:rPr lang="en-US" sz="1900" kern="1200" dirty="0">
              <a:latin typeface="Arial" panose="020B0604020202020204" pitchFamily="34" charset="0"/>
              <a:cs typeface="Arial" panose="020B0604020202020204" pitchFamily="34" charset="0"/>
            </a:rPr>
            <a:t>Individual needs - Knowledge and self-expression</a:t>
          </a:r>
        </a:p>
      </dsp:txBody>
      <dsp:txXfrm>
        <a:off x="0" y="506061"/>
        <a:ext cx="6254724" cy="2154600"/>
      </dsp:txXfrm>
    </dsp:sp>
    <dsp:sp modelId="{9D082290-158B-43B5-BDE4-1F341B633EE6}">
      <dsp:nvSpPr>
        <dsp:cNvPr id="0" name=""/>
        <dsp:cNvSpPr/>
      </dsp:nvSpPr>
      <dsp:spPr>
        <a:xfrm>
          <a:off x="312736" y="225621"/>
          <a:ext cx="4378306" cy="560880"/>
        </a:xfrm>
        <a:prstGeom prst="roundRect">
          <a:avLst/>
        </a:prstGeom>
        <a:solidFill>
          <a:schemeClr val="accent1">
            <a:lumMod val="5000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65490" tIns="0" rIns="165490" bIns="0" numCol="1" spcCol="1270" anchor="ctr" anchorCtr="0">
          <a:noAutofit/>
        </a:bodyPr>
        <a:lstStyle/>
        <a:p>
          <a:pPr marL="0" lvl="0" indent="0" algn="l" defTabSz="844550" rtl="0">
            <a:lnSpc>
              <a:spcPct val="90000"/>
            </a:lnSpc>
            <a:spcBef>
              <a:spcPct val="0"/>
            </a:spcBef>
            <a:spcAft>
              <a:spcPct val="35000"/>
            </a:spcAft>
            <a:buNone/>
          </a:pPr>
          <a:r>
            <a:rPr lang="en-US" sz="1900" b="1" kern="1200" dirty="0">
              <a:latin typeface="Arial" panose="020B0604020202020204" pitchFamily="34" charset="0"/>
              <a:cs typeface="Arial" panose="020B0604020202020204" pitchFamily="34" charset="0"/>
            </a:rPr>
            <a:t>Needs</a:t>
          </a:r>
        </a:p>
      </dsp:txBody>
      <dsp:txXfrm>
        <a:off x="340116" y="253001"/>
        <a:ext cx="4323546" cy="506120"/>
      </dsp:txXfrm>
    </dsp:sp>
    <dsp:sp modelId="{2D6C12FB-E3B5-46A4-87DF-BD3A573B04F2}">
      <dsp:nvSpPr>
        <dsp:cNvPr id="0" name=""/>
        <dsp:cNvSpPr/>
      </dsp:nvSpPr>
      <dsp:spPr>
        <a:xfrm>
          <a:off x="0" y="3043701"/>
          <a:ext cx="6254724" cy="1047375"/>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85436" tIns="395732" rIns="485436" bIns="135128" numCol="1" spcCol="1270" anchor="t" anchorCtr="0">
          <a:noAutofit/>
        </a:bodyPr>
        <a:lstStyle/>
        <a:p>
          <a:pPr marL="171450" lvl="1" indent="-171450" algn="l" defTabSz="844550" rtl="0">
            <a:lnSpc>
              <a:spcPct val="90000"/>
            </a:lnSpc>
            <a:spcBef>
              <a:spcPct val="0"/>
            </a:spcBef>
            <a:spcAft>
              <a:spcPct val="15000"/>
            </a:spcAft>
            <a:buChar char="•"/>
          </a:pPr>
          <a:r>
            <a:rPr lang="en-US" sz="1900" kern="1200" dirty="0">
              <a:latin typeface="Arial" panose="020B0604020202020204" pitchFamily="34" charset="0"/>
              <a:cs typeface="Arial" panose="020B0604020202020204" pitchFamily="34" charset="0"/>
            </a:rPr>
            <a:t>Form taken by human needs when shaped by culture and individual personality</a:t>
          </a:r>
        </a:p>
      </dsp:txBody>
      <dsp:txXfrm>
        <a:off x="0" y="3043701"/>
        <a:ext cx="6254724" cy="1047375"/>
      </dsp:txXfrm>
    </dsp:sp>
    <dsp:sp modelId="{9168A9D0-16EF-4D85-8979-F989E988880B}">
      <dsp:nvSpPr>
        <dsp:cNvPr id="0" name=""/>
        <dsp:cNvSpPr/>
      </dsp:nvSpPr>
      <dsp:spPr>
        <a:xfrm>
          <a:off x="312736" y="2763261"/>
          <a:ext cx="4378306" cy="560880"/>
        </a:xfrm>
        <a:prstGeom prst="roundRect">
          <a:avLst/>
        </a:prstGeom>
        <a:solidFill>
          <a:schemeClr val="accent1">
            <a:lumMod val="5000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65490" tIns="0" rIns="165490" bIns="0" numCol="1" spcCol="1270" anchor="ctr" anchorCtr="0">
          <a:noAutofit/>
        </a:bodyPr>
        <a:lstStyle/>
        <a:p>
          <a:pPr marL="0" lvl="0" indent="0" algn="l" defTabSz="844550" rtl="0">
            <a:lnSpc>
              <a:spcPct val="90000"/>
            </a:lnSpc>
            <a:spcBef>
              <a:spcPct val="0"/>
            </a:spcBef>
            <a:spcAft>
              <a:spcPct val="35000"/>
            </a:spcAft>
            <a:buNone/>
          </a:pPr>
          <a:r>
            <a:rPr lang="en-US" sz="1900" b="1" kern="1200" dirty="0">
              <a:latin typeface="Arial" panose="020B0604020202020204" pitchFamily="34" charset="0"/>
              <a:cs typeface="Arial" panose="020B0604020202020204" pitchFamily="34" charset="0"/>
            </a:rPr>
            <a:t>Wants</a:t>
          </a:r>
        </a:p>
      </dsp:txBody>
      <dsp:txXfrm>
        <a:off x="340116" y="2790641"/>
        <a:ext cx="4323546" cy="506120"/>
      </dsp:txXfrm>
    </dsp:sp>
    <dsp:sp modelId="{6CC3DC4B-8138-4777-8EA8-70303B67E5F7}">
      <dsp:nvSpPr>
        <dsp:cNvPr id="0" name=""/>
        <dsp:cNvSpPr/>
      </dsp:nvSpPr>
      <dsp:spPr>
        <a:xfrm>
          <a:off x="0" y="4474116"/>
          <a:ext cx="6254724" cy="793012"/>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85436" tIns="395732" rIns="485436" bIns="135128" numCol="1" spcCol="1270" anchor="t" anchorCtr="0">
          <a:noAutofit/>
        </a:bodyPr>
        <a:lstStyle/>
        <a:p>
          <a:pPr marL="171450" lvl="1" indent="-171450" algn="l" defTabSz="844550" rtl="0">
            <a:lnSpc>
              <a:spcPct val="90000"/>
            </a:lnSpc>
            <a:spcBef>
              <a:spcPct val="0"/>
            </a:spcBef>
            <a:spcAft>
              <a:spcPct val="15000"/>
            </a:spcAft>
            <a:buChar char="•"/>
          </a:pPr>
          <a:r>
            <a:rPr lang="en-US" sz="1900" kern="1200" dirty="0">
              <a:latin typeface="Arial" panose="020B0604020202020204" pitchFamily="34" charset="0"/>
              <a:cs typeface="Arial" panose="020B0604020202020204" pitchFamily="34" charset="0"/>
            </a:rPr>
            <a:t>Human wants that are backed by buying power</a:t>
          </a:r>
        </a:p>
      </dsp:txBody>
      <dsp:txXfrm>
        <a:off x="0" y="4474116"/>
        <a:ext cx="6254724" cy="793012"/>
      </dsp:txXfrm>
    </dsp:sp>
    <dsp:sp modelId="{215F0E03-5F7D-471F-865A-AA3D31A87E20}">
      <dsp:nvSpPr>
        <dsp:cNvPr id="0" name=""/>
        <dsp:cNvSpPr/>
      </dsp:nvSpPr>
      <dsp:spPr>
        <a:xfrm>
          <a:off x="312736" y="4193676"/>
          <a:ext cx="4378306" cy="560880"/>
        </a:xfrm>
        <a:prstGeom prst="roundRect">
          <a:avLst/>
        </a:prstGeom>
        <a:solidFill>
          <a:schemeClr val="accent1">
            <a:lumMod val="5000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65490" tIns="0" rIns="165490" bIns="0" numCol="1" spcCol="1270" anchor="ctr" anchorCtr="0">
          <a:noAutofit/>
        </a:bodyPr>
        <a:lstStyle/>
        <a:p>
          <a:pPr marL="0" lvl="0" indent="0" algn="l" defTabSz="844550" rtl="0">
            <a:lnSpc>
              <a:spcPct val="90000"/>
            </a:lnSpc>
            <a:spcBef>
              <a:spcPct val="0"/>
            </a:spcBef>
            <a:spcAft>
              <a:spcPct val="35000"/>
            </a:spcAft>
            <a:buNone/>
          </a:pPr>
          <a:r>
            <a:rPr lang="en-US" sz="1900" b="1" kern="1200" dirty="0">
              <a:latin typeface="Arial" panose="020B0604020202020204" pitchFamily="34" charset="0"/>
              <a:cs typeface="Arial" panose="020B0604020202020204" pitchFamily="34" charset="0"/>
            </a:rPr>
            <a:t>Demands</a:t>
          </a:r>
        </a:p>
      </dsp:txBody>
      <dsp:txXfrm>
        <a:off x="340116" y="4221056"/>
        <a:ext cx="4323546" cy="50612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46FED1-9482-41BD-8397-03C69AA3D83F}"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5428F8-542A-4F7D-BF3D-71D78AFC89C4}" type="slidenum">
              <a:rPr lang="en-GB" smtClean="0"/>
              <a:t>‹#›</a:t>
            </a:fld>
            <a:endParaRPr lang="en-GB"/>
          </a:p>
        </p:txBody>
      </p:sp>
    </p:spTree>
    <p:extLst>
      <p:ext uri="{BB962C8B-B14F-4D97-AF65-F5344CB8AC3E}">
        <p14:creationId xmlns:p14="http://schemas.microsoft.com/office/powerpoint/2010/main" val="957951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marketing-insider.eu/marketing-concept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marketingdonut.co.uk/marketing/marketing-strategy/your-target-market/six-steps-to-defining-your-target-market"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www.business2community.com/digital-marketing/6-marketing-activities-for-small-business-and-mid-market-companies-01336198" TargetMode="External"/><Relationship Id="rId5" Type="http://schemas.openxmlformats.org/officeDocument/2006/relationships/hyperlink" Target="https://www.youtube.com/watch?v=w0EKS2YfLc0" TargetMode="External"/><Relationship Id="rId4" Type="http://schemas.openxmlformats.org/officeDocument/2006/relationships/hyperlink" Target="http://www.entrepreneur.com/article/226146"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a:t>
            </a:fld>
            <a:endParaRPr lang="en-GB"/>
          </a:p>
        </p:txBody>
      </p:sp>
    </p:spTree>
    <p:extLst>
      <p:ext uri="{BB962C8B-B14F-4D97-AF65-F5344CB8AC3E}">
        <p14:creationId xmlns:p14="http://schemas.microsoft.com/office/powerpoint/2010/main" val="3373822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should research and select an appropriate blogging platform </a:t>
            </a:r>
          </a:p>
          <a:p>
            <a:endParaRPr lang="en-GB" dirty="0"/>
          </a:p>
          <a:p>
            <a:r>
              <a:rPr lang="en-GB" dirty="0"/>
              <a:t>Work out amongst your group how many blog posts you are going altogether, and each (everyone should do at least 2), and what the focus of these will be – you should again avoid duplication.</a:t>
            </a:r>
          </a:p>
          <a:p>
            <a:endParaRPr lang="en-GB" dirty="0"/>
          </a:p>
          <a:p>
            <a:r>
              <a:rPr lang="en-GB" dirty="0"/>
              <a:t>There is material on Moodle, to be engaged with as part of the self-directed activities, about blogging. You should also do your own research about this, to ensure you write these in an appropriate style. Be mindful, these will be on a public platform, and you are expected to represent the University accordingly.</a:t>
            </a:r>
          </a:p>
          <a:p>
            <a:endParaRPr lang="en-GB" dirty="0"/>
          </a:p>
          <a:p>
            <a:r>
              <a:rPr lang="en-GB" dirty="0"/>
              <a:t>Link theory into your delivery of the blogs. Not that you write about marketing theory in the, but that you consider marketing theory in your delivery – your target market, your content, etc. This should become more clear to you as we progress through the semester, particularly when we cover digital marketing. </a:t>
            </a:r>
          </a:p>
          <a:p>
            <a:endParaRPr lang="en-GB" dirty="0"/>
          </a:p>
          <a:p>
            <a:r>
              <a:rPr lang="en-GB" dirty="0"/>
              <a:t>It is </a:t>
            </a:r>
            <a:r>
              <a:rPr lang="en-GB" u="sng" dirty="0"/>
              <a:t>very</a:t>
            </a:r>
            <a:r>
              <a:rPr lang="en-GB" u="none" dirty="0"/>
              <a:t> important that you support each other and work together as a group to complete this assignment to a high standard. To be clear, each group member is responsible for submitting their own blog posts to Turnitin, and you will receive individual marks. Both a link to the platform and the text of the blogs. </a:t>
            </a:r>
            <a:endParaRPr lang="en-GB" dirty="0"/>
          </a:p>
          <a:p>
            <a:endParaRPr lang="en-GB" dirty="0"/>
          </a:p>
          <a:p>
            <a:endParaRPr lang="en-GB" dirty="0"/>
          </a:p>
          <a:p>
            <a:endParaRPr lang="en-GB" dirty="0"/>
          </a:p>
          <a:p>
            <a:endParaRPr lang="en-GB" dirty="0"/>
          </a:p>
          <a:p>
            <a:pPr lvl="0" algn="just"/>
            <a:r>
              <a:rPr lang="en-GB" sz="1200" b="1" dirty="0"/>
              <a:t>Introduction</a:t>
            </a:r>
          </a:p>
          <a:p>
            <a:pPr lvl="0" algn="just"/>
            <a:endParaRPr lang="en-GB" sz="1200" b="0" dirty="0"/>
          </a:p>
          <a:p>
            <a:pPr lvl="0" algn="just"/>
            <a:r>
              <a:rPr lang="en-GB" sz="1200" b="0" dirty="0"/>
              <a:t>Definition of marketing – remember, reputable source for this. </a:t>
            </a:r>
            <a:r>
              <a:rPr lang="en-GB" sz="1200" b="0" u="sng" dirty="0"/>
              <a:t>Not</a:t>
            </a:r>
            <a:r>
              <a:rPr lang="en-GB" sz="1200" b="0" u="none" dirty="0"/>
              <a:t> Wikipedia or the like. </a:t>
            </a:r>
          </a:p>
          <a:p>
            <a:pPr lvl="0" algn="just"/>
            <a:r>
              <a:rPr lang="en-GB" sz="1200" b="0" u="none" dirty="0"/>
              <a:t>Indicate the purpose of the essay and the topics you will cover within it to meet the overall task criteria.</a:t>
            </a:r>
          </a:p>
          <a:p>
            <a:pPr lvl="0" algn="just"/>
            <a:endParaRPr lang="en-GB" sz="1200" b="0" dirty="0"/>
          </a:p>
          <a:p>
            <a:pPr lvl="0" algn="just"/>
            <a:r>
              <a:rPr lang="en-GB" sz="1200" b="1" dirty="0"/>
              <a:t>Evaluation of the role of marketing in organisations. You should consider how effective marketing helps companies to achieve their organisational goals/objectives</a:t>
            </a:r>
          </a:p>
          <a:p>
            <a:pPr lvl="0" algn="just"/>
            <a:endParaRPr lang="en-GB" sz="1200" b="1" dirty="0"/>
          </a:p>
          <a:p>
            <a:pPr lvl="0" algn="just"/>
            <a:r>
              <a:rPr lang="en-GB" sz="1200" b="0" dirty="0"/>
              <a:t>Why is marketing important? What does effective marketing add to an organisation?</a:t>
            </a:r>
          </a:p>
          <a:p>
            <a:pPr lvl="0" algn="just"/>
            <a:r>
              <a:rPr lang="en-GB" sz="1200" b="0" dirty="0"/>
              <a:t>Links here to competitive advantage/creating value for customers, so repeat business/how marketing objectives contribute to meeting the overall organisational goals.</a:t>
            </a:r>
          </a:p>
          <a:p>
            <a:pPr lvl="0" algn="just"/>
            <a:endParaRPr lang="en-GB" sz="1200" b="1" dirty="0"/>
          </a:p>
          <a:p>
            <a:pPr lvl="0" algn="just"/>
            <a:r>
              <a:rPr lang="en-GB" sz="1200" b="1" dirty="0"/>
              <a:t>Factors and trends influencing the macro environment and how this impact marketing decisions within organisations</a:t>
            </a:r>
          </a:p>
          <a:p>
            <a:pPr lvl="0" algn="just"/>
            <a:r>
              <a:rPr lang="en-GB" sz="1200" b="0" dirty="0"/>
              <a:t>We will go through macro environment next week, so this will make more sense then. I’ll address any Qs you have about this at that point, as the concepts likely won’t make sense to you at this point. </a:t>
            </a:r>
          </a:p>
          <a:p>
            <a:pPr lvl="0" algn="just"/>
            <a:endParaRPr lang="en-GB" sz="1200" b="1" dirty="0"/>
          </a:p>
          <a:p>
            <a:pPr lvl="0" algn="just"/>
            <a:r>
              <a:rPr lang="en-GB" sz="1200" b="1" dirty="0"/>
              <a:t>How organisations may need to adapt their marketing in the digital age, particularly considering the emergence and development of social media as a marketing tool/platform</a:t>
            </a:r>
          </a:p>
          <a:p>
            <a:pPr lvl="0" algn="just"/>
            <a:endParaRPr lang="en-GB" sz="1200" b="1" dirty="0"/>
          </a:p>
          <a:p>
            <a:pPr lvl="0" algn="just"/>
            <a:r>
              <a:rPr lang="en-GB" sz="1200" b="0" dirty="0"/>
              <a:t>Digital marketing we will look at in more detail on Monday, touched on it this week – we will cover more on social media as we progress through the term.</a:t>
            </a:r>
          </a:p>
          <a:p>
            <a:pPr lvl="0" algn="just"/>
            <a:endParaRPr lang="en-GB" sz="1200" b="1" dirty="0"/>
          </a:p>
          <a:p>
            <a:pPr marL="0" indent="0" algn="just">
              <a:buNone/>
            </a:pPr>
            <a:endParaRPr lang="en-GB" sz="1200" b="1" dirty="0"/>
          </a:p>
          <a:p>
            <a:pPr marL="0" indent="0" algn="just">
              <a:buNone/>
            </a:pPr>
            <a:r>
              <a:rPr lang="en-GB" sz="1200" b="1" dirty="0"/>
              <a:t>Within your essay, you should draw on relevant marketing theory and provide industry examples to support your points.</a:t>
            </a:r>
          </a:p>
          <a:p>
            <a:pPr marL="0" indent="0" algn="just">
              <a:buNone/>
            </a:pPr>
            <a:endParaRPr lang="en-GB" sz="1200" b="1" dirty="0"/>
          </a:p>
          <a:p>
            <a:pPr marL="0" indent="0" algn="just">
              <a:buNone/>
            </a:pPr>
            <a:r>
              <a:rPr lang="en-GB" sz="1200" b="0" dirty="0"/>
              <a:t>You </a:t>
            </a:r>
            <a:r>
              <a:rPr lang="en-GB" sz="1200" b="0" u="sng" dirty="0"/>
              <a:t>have to have</a:t>
            </a:r>
            <a:r>
              <a:rPr lang="en-GB" sz="1200" b="0" u="none" dirty="0"/>
              <a:t> real world examples in your essay to support your points. So, if you’re saying ‘X’ campaign resulted in ‘Y’, you need some examples to support this, or an example at least. You also have to make links to theory – target markets &amp; segmentation, 7P’s, promotions mix, etc. All of which we will discuss this term. So these terms are not expected to be familiar to you now, but will become so as we move through the term. </a:t>
            </a:r>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8</a:t>
            </a:fld>
            <a:endParaRPr lang="en-GB"/>
          </a:p>
        </p:txBody>
      </p:sp>
    </p:spTree>
    <p:extLst>
      <p:ext uri="{BB962C8B-B14F-4D97-AF65-F5344CB8AC3E}">
        <p14:creationId xmlns:p14="http://schemas.microsoft.com/office/powerpoint/2010/main" val="2919960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https://marketing-insider.eu/evolution-of-marketing-theory/</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Production Orientation</a:t>
            </a:r>
          </a:p>
          <a:p>
            <a:r>
              <a:rPr lang="en-GB" sz="1200" b="0" i="0" kern="1200" dirty="0">
                <a:solidFill>
                  <a:schemeClr val="tx1"/>
                </a:solidFill>
                <a:effectLst/>
                <a:latin typeface="+mn-lt"/>
                <a:ea typeface="+mn-ea"/>
                <a:cs typeface="+mn-cs"/>
              </a:rPr>
              <a:t>The evolution of marketing theory starts with </a:t>
            </a:r>
            <a:r>
              <a:rPr lang="en-GB" sz="1200" b="0" i="0" u="none" strike="noStrike" kern="1200" dirty="0">
                <a:solidFill>
                  <a:schemeClr val="tx1"/>
                </a:solidFill>
                <a:effectLst/>
                <a:latin typeface="+mn-lt"/>
                <a:ea typeface="+mn-ea"/>
                <a:cs typeface="+mn-cs"/>
                <a:hlinkClick r:id="rId3"/>
              </a:rPr>
              <a:t>production orientation</a:t>
            </a:r>
            <a:r>
              <a:rPr lang="en-GB" sz="1200" b="0" i="0" kern="1200" dirty="0">
                <a:solidFill>
                  <a:schemeClr val="tx1"/>
                </a:solidFill>
                <a:effectLst/>
                <a:latin typeface="+mn-lt"/>
                <a:ea typeface="+mn-ea"/>
                <a:cs typeface="+mn-cs"/>
              </a:rPr>
              <a:t>. Production orientation is the view that the route to corporate success lies in production efficiency, getting production costs as low as possible (usually by manufacturing in very large volume) in order to reduce costs and prices.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orientation had its beginnings at the start of the Industrial Revolution. Up until the nineteenth century, almost everything was hand-made and made to measure. Clothing was produced by tailors to almost exact measurements or was made at home, houses and vehicles were produced to customer specification, and relatively few items were standardized. Producing in this way is relatively expensive, consequently prices were high for most goods and people owned correspondingly fewer things. When machines were introduced to speed up the manufacturing process, costs dropped to perhaps one tenth of the cost of customized products, so that prices could also be cut provided enough goods could be sold.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longer the production run, the lower the costs and consequently the greater the profit: customers were prepared to accept items that were not exactly meeting their needs, since prices were a fraction of what they would have had to pay for the perfect, tailor-made article. For manufacturers, the key to success was therefore ever more efficient (and low-cost) production, but at the cost of meeting individual customers’ needs.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Consumer Orientation</a:t>
            </a:r>
          </a:p>
          <a:p>
            <a:r>
              <a:rPr lang="en-GB" sz="1200" b="0" i="0" kern="1200" dirty="0">
                <a:solidFill>
                  <a:schemeClr val="tx1"/>
                </a:solidFill>
                <a:effectLst/>
                <a:latin typeface="+mn-lt"/>
                <a:ea typeface="+mn-ea"/>
                <a:cs typeface="+mn-cs"/>
              </a:rPr>
              <a:t>This concept is based on the idea that manufacturing companies can produce far more goods than the market can accept. So, Sales was born. Sales-oriented companies assume that people do not want to buy goods, and will not do so unless they are persuaded to do so: such companies concentrate on the needs of the seller rather than the needs of the buyer.</a:t>
            </a:r>
          </a:p>
          <a:p>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hlinkClick r:id="rId3"/>
              </a:rPr>
              <a:t>Sales orientation</a:t>
            </a:r>
            <a:r>
              <a:rPr lang="en-GB" sz="1200" b="0" i="0" kern="1200" dirty="0">
                <a:solidFill>
                  <a:schemeClr val="tx1"/>
                </a:solidFill>
                <a:effectLst/>
                <a:latin typeface="+mn-lt"/>
                <a:ea typeface="+mn-ea"/>
                <a:cs typeface="+mn-cs"/>
              </a:rPr>
              <a:t> relies on several assumptions: first, that customers do not really want to spend their money: second, that they must be persuaded by the use of hard-hitting sales techniques: third, that they will not mind being persuaded and will be happy for the salesperson to call again and persuade them some more: and fourth, that success comes through using aggressive promotional techniques.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Sales orientation is still fairly common, especially in firms selling unsought goods such as home improvements and insurance, and often results in short-term gains. In the longer term, customers will judge the company on the quality of its products and after-sales service, and (ultimately) on value for money. Sales orientation should not be con- fused with the practice of personal selling: successful salespeople do not operate on the basis of persuasion, but rather on the basis of identifying and meeting individual customers’ needs.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Consumer as driver</a:t>
            </a:r>
          </a:p>
          <a:p>
            <a:r>
              <a:rPr lang="en-GB" sz="1200" b="0" i="0" kern="1200" dirty="0">
                <a:solidFill>
                  <a:schemeClr val="tx1"/>
                </a:solidFill>
                <a:effectLst/>
                <a:latin typeface="+mn-lt"/>
                <a:ea typeface="+mn-ea"/>
                <a:cs typeface="+mn-cs"/>
              </a:rPr>
              <a:t>AKA Marketing orientation. Marketing orientation means being driven by customer needs: this is sometimes also called customer orientation. Companies that are truly marketing oriented will always start with the customer’s needs, whatever the business problem. Customers can be grouped according to their different needs, and a slightly different product offered to each group. This type of differentiation allows the company to provide for the needs of a larger group in total, because each target segment of the market is able to satisfy its needs through purchase of one or other of the company’s products.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underlying assumption of marketing orientation is that customers want to satisfy their needs, and will be willing to buy products that do so. Customer need includes a need for information about the products, advice about product usage, availability of products and so forth. Customer need therefore goes beyond the basic core benefits of the product itself.</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Marketing orientation also implies that customer needs are the driving force throughout the organization. Decisions within the organization, in every department from manufacture through to delivery, need to be taken in consideration of customer needs at every stage. Quality control in the factory, accurate information given by telephonists and receptionists, and courteous deliveries by drivers all play a part in delivering customer value. Three components can be identified to determine the degree to which a company is marketing-orientated: competitor orientation, customer orientation and inter-functional co-ordination.</a:t>
            </a:r>
          </a:p>
        </p:txBody>
      </p:sp>
      <p:sp>
        <p:nvSpPr>
          <p:cNvPr id="4" name="Slide Number Placeholder 3"/>
          <p:cNvSpPr>
            <a:spLocks noGrp="1"/>
          </p:cNvSpPr>
          <p:nvPr>
            <p:ph type="sldNum" sz="quarter" idx="5"/>
          </p:nvPr>
        </p:nvSpPr>
        <p:spPr/>
        <p:txBody>
          <a:bodyPr/>
          <a:lstStyle/>
          <a:p>
            <a:fld id="{325428F8-542A-4F7D-BF3D-71D78AFC89C4}" type="slidenum">
              <a:rPr lang="en-GB" smtClean="0"/>
              <a:t>14</a:t>
            </a:fld>
            <a:endParaRPr lang="en-GB"/>
          </a:p>
        </p:txBody>
      </p:sp>
    </p:spTree>
    <p:extLst>
      <p:ext uri="{BB962C8B-B14F-4D97-AF65-F5344CB8AC3E}">
        <p14:creationId xmlns:p14="http://schemas.microsoft.com/office/powerpoint/2010/main" val="1827394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4F08ACB9-1C43-4421-9353-5CC5413A5F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48AEBECA-20E9-4557-8042-744C56A202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Marketing comes in two forms—traditional and contemporary.</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In the traditional form, marketing is seen in abundance at shopping malls and in magazine, television, and direct-mail advertisements. Therefore, marketing in the old sense refers to making a sale—“telling and selling”.</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In the contemporary form, marketers have assembled a host of new marketing approaches—imaginative Web sites, mobile  phone apps, blogs, online videos, and social media. Thus, marketing in the new sense involves satisfying customer needs.</a:t>
            </a:r>
          </a:p>
        </p:txBody>
      </p:sp>
      <p:sp>
        <p:nvSpPr>
          <p:cNvPr id="14340" name="Slide Number Placeholder 3">
            <a:extLst>
              <a:ext uri="{FF2B5EF4-FFF2-40B4-BE49-F238E27FC236}">
                <a16:creationId xmlns:a16="http://schemas.microsoft.com/office/drawing/2014/main" id="{83577EF0-AEC2-4BF4-98A9-584014EDA13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DF64110-6030-49E7-A7AE-DF0DEE957634}" type="slidenum">
              <a:rPr lang="en-US" altLang="en-US" smtClean="0">
                <a:latin typeface="Arial" panose="020B0604020202020204" pitchFamily="34" charset="0"/>
                <a:ea typeface="MS PGothic" panose="020B0600070205080204" pitchFamily="34" charset="-128"/>
              </a:rPr>
              <a:pPr>
                <a:spcBef>
                  <a:spcPct val="0"/>
                </a:spcBef>
              </a:pPr>
              <a:t>15</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bring us back to consumer as driver</a:t>
            </a:r>
          </a:p>
          <a:p>
            <a:endParaRPr lang="en-GB" dirty="0"/>
          </a:p>
          <a:p>
            <a:r>
              <a:rPr lang="en-GB" dirty="0"/>
              <a:t>Marketing orientation/concept</a:t>
            </a:r>
          </a:p>
          <a:p>
            <a:endParaRPr lang="en-GB" dirty="0"/>
          </a:p>
          <a:p>
            <a:r>
              <a:rPr lang="en-GB" dirty="0"/>
              <a:t>Consumer wants/needs at the centre</a:t>
            </a:r>
          </a:p>
          <a:p>
            <a:endParaRPr lang="en-GB" dirty="0"/>
          </a:p>
          <a:p>
            <a:pPr algn="just">
              <a:buFont typeface="Arial" panose="020B0604020202020204" pitchFamily="34" charset="0"/>
              <a:buChar char="•"/>
            </a:pPr>
            <a:r>
              <a:rPr lang="en-GB" altLang="en-US" sz="1200" b="1" dirty="0"/>
              <a:t>Customer centred –market sensing and responding: </a:t>
            </a:r>
            <a:r>
              <a:rPr lang="en-GB" altLang="en-US" sz="1200" b="0" dirty="0"/>
              <a:t>Second guessing the way the market will turn and producing goods/service that respond to this. Hard to do. Unexpected development – </a:t>
            </a:r>
            <a:r>
              <a:rPr lang="en-GB" altLang="en-US" sz="1200" b="0" dirty="0" err="1"/>
              <a:t>covid</a:t>
            </a:r>
            <a:r>
              <a:rPr lang="en-GB" altLang="en-US" sz="1200" b="0" dirty="0"/>
              <a:t>. Masks development.</a:t>
            </a:r>
            <a:endParaRPr lang="en-GB" altLang="en-US" sz="1200" b="1" dirty="0"/>
          </a:p>
          <a:p>
            <a:pPr algn="just">
              <a:buFont typeface="Arial" panose="020B0604020202020204" pitchFamily="34" charset="0"/>
              <a:buChar char="•"/>
            </a:pPr>
            <a:r>
              <a:rPr lang="en-GB" altLang="en-US" sz="1200" b="1" dirty="0"/>
              <a:t>Takes an outside-in perspective:</a:t>
            </a:r>
            <a:r>
              <a:rPr lang="en-GB" altLang="en-US" sz="1200" b="0" dirty="0"/>
              <a:t> Looks at what is going on around them, the marketing environment, and responds, as opposed to saying ‘this is what we do’</a:t>
            </a:r>
            <a:endParaRPr lang="en-GB" altLang="en-US" sz="1200" b="1" dirty="0"/>
          </a:p>
          <a:p>
            <a:pPr algn="just">
              <a:buFont typeface="Arial" panose="020B0604020202020204" pitchFamily="34" charset="0"/>
              <a:buChar char="•"/>
            </a:pPr>
            <a:r>
              <a:rPr lang="en-GB" altLang="en-US" sz="1200" b="1" dirty="0"/>
              <a:t>Well-defined market, customer needs and integration of marketing activities: </a:t>
            </a:r>
            <a:r>
              <a:rPr lang="en-GB" altLang="en-US" sz="1200" b="0" dirty="0"/>
              <a:t>Already addressed customer needs. We will look at IMC in Week 8 (I think), but integration of marketing activities, </a:t>
            </a:r>
            <a:r>
              <a:rPr lang="en-GB" altLang="en-US" sz="1200" b="1" i="1" dirty="0"/>
              <a:t>any ideas?</a:t>
            </a:r>
            <a:r>
              <a:rPr lang="en-GB" altLang="en-US" sz="1200" b="0" i="0" u="none" dirty="0"/>
              <a:t> Essentially, ‘singing from same hymn sheet’, all comms saying same thing, same message</a:t>
            </a:r>
            <a:endParaRPr lang="en-GB" altLang="en-US" sz="1200" b="1" dirty="0"/>
          </a:p>
          <a:p>
            <a:pPr algn="just">
              <a:buFont typeface="Arial" panose="020B0604020202020204" pitchFamily="34" charset="0"/>
              <a:buChar char="•"/>
            </a:pPr>
            <a:r>
              <a:rPr lang="en-GB" altLang="en-US" sz="1200" b="1" dirty="0"/>
              <a:t>Creating lasting relationships based on customer value and satisfaction:</a:t>
            </a:r>
            <a:r>
              <a:rPr lang="en-GB" altLang="en-US" sz="1200" b="0" dirty="0"/>
              <a:t> Concerned with after the purchase, repeat business, not just initial sale</a:t>
            </a:r>
            <a:endParaRPr lang="en-GB" altLang="en-US" sz="1200" b="1" dirty="0"/>
          </a:p>
          <a:p>
            <a:pPr algn="just">
              <a:buFont typeface="Arial" panose="020B0604020202020204" pitchFamily="34" charset="0"/>
              <a:buChar char="•"/>
            </a:pPr>
            <a:r>
              <a:rPr lang="en-GB" altLang="en-US" sz="1200" b="1" dirty="0"/>
              <a:t>Delivering better ‘value’ than your competitors: </a:t>
            </a:r>
            <a:r>
              <a:rPr lang="en-GB" altLang="en-US" sz="1200" b="0" dirty="0"/>
              <a:t>Competitive advantage. Value not just cheaper but whole package</a:t>
            </a:r>
            <a:endParaRPr lang="en-GB" altLang="en-US" sz="1200" b="1" dirty="0"/>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16</a:t>
            </a:fld>
            <a:endParaRPr lang="en-GB"/>
          </a:p>
        </p:txBody>
      </p:sp>
    </p:spTree>
    <p:extLst>
      <p:ext uri="{BB962C8B-B14F-4D97-AF65-F5344CB8AC3E}">
        <p14:creationId xmlns:p14="http://schemas.microsoft.com/office/powerpoint/2010/main" val="3396120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bring us back to consumer as driver</a:t>
            </a:r>
          </a:p>
          <a:p>
            <a:endParaRPr lang="en-GB" dirty="0"/>
          </a:p>
          <a:p>
            <a:r>
              <a:rPr lang="en-GB" dirty="0"/>
              <a:t>Marketing orientation/concept</a:t>
            </a:r>
          </a:p>
          <a:p>
            <a:endParaRPr lang="en-GB" dirty="0"/>
          </a:p>
          <a:p>
            <a:r>
              <a:rPr lang="en-GB" dirty="0"/>
              <a:t>Consumer wants/needs at the centre</a:t>
            </a:r>
          </a:p>
          <a:p>
            <a:endParaRPr lang="en-GB" dirty="0"/>
          </a:p>
          <a:p>
            <a:pPr algn="just">
              <a:buFont typeface="Arial" panose="020B0604020202020204" pitchFamily="34" charset="0"/>
              <a:buChar char="•"/>
            </a:pPr>
            <a:r>
              <a:rPr lang="en-GB" altLang="en-US" sz="1200" b="1" dirty="0"/>
              <a:t>Customer centred –market sensing and responding: </a:t>
            </a:r>
            <a:r>
              <a:rPr lang="en-GB" altLang="en-US" sz="1200" b="0" dirty="0"/>
              <a:t>Second guessing the way the market will turn and producing goods/service that respond to this. Hard to do. Unexpected development – </a:t>
            </a:r>
            <a:r>
              <a:rPr lang="en-GB" altLang="en-US" sz="1200" b="0" dirty="0" err="1"/>
              <a:t>covid</a:t>
            </a:r>
            <a:r>
              <a:rPr lang="en-GB" altLang="en-US" sz="1200" b="0" dirty="0"/>
              <a:t>. Masks development.</a:t>
            </a:r>
            <a:endParaRPr lang="en-GB" altLang="en-US" sz="1200" b="1" dirty="0"/>
          </a:p>
          <a:p>
            <a:pPr algn="just">
              <a:buFont typeface="Arial" panose="020B0604020202020204" pitchFamily="34" charset="0"/>
              <a:buChar char="•"/>
            </a:pPr>
            <a:r>
              <a:rPr lang="en-GB" altLang="en-US" sz="1200" b="1" dirty="0"/>
              <a:t>Takes an outside-in perspective:</a:t>
            </a:r>
            <a:r>
              <a:rPr lang="en-GB" altLang="en-US" sz="1200" b="0" dirty="0"/>
              <a:t> Looks at what is going on around them, the marketing environment, and responds, as opposed to saying ‘this is what we do’</a:t>
            </a:r>
            <a:endParaRPr lang="en-GB" altLang="en-US" sz="1200" b="1" dirty="0"/>
          </a:p>
          <a:p>
            <a:pPr algn="just">
              <a:buFont typeface="Arial" panose="020B0604020202020204" pitchFamily="34" charset="0"/>
              <a:buChar char="•"/>
            </a:pPr>
            <a:r>
              <a:rPr lang="en-GB" altLang="en-US" sz="1200" b="1" dirty="0"/>
              <a:t>Well-defined market, customer needs and integration of marketing activities: </a:t>
            </a:r>
            <a:r>
              <a:rPr lang="en-GB" altLang="en-US" sz="1200" b="0" dirty="0"/>
              <a:t>Already addressed customer needs. We will look at IMC in Week 8 (I think), but integration of marketing activities, </a:t>
            </a:r>
            <a:r>
              <a:rPr lang="en-GB" altLang="en-US" sz="1200" b="1" i="1" dirty="0"/>
              <a:t>any ideas?</a:t>
            </a:r>
            <a:r>
              <a:rPr lang="en-GB" altLang="en-US" sz="1200" b="0" i="0" u="none" dirty="0"/>
              <a:t> Essentially, ‘singing from same hymn sheet’, all comms saying same thing, same message</a:t>
            </a:r>
            <a:endParaRPr lang="en-GB" altLang="en-US" sz="1200" b="1" dirty="0"/>
          </a:p>
          <a:p>
            <a:pPr algn="just">
              <a:buFont typeface="Arial" panose="020B0604020202020204" pitchFamily="34" charset="0"/>
              <a:buChar char="•"/>
            </a:pPr>
            <a:r>
              <a:rPr lang="en-GB" altLang="en-US" sz="1200" b="1" dirty="0"/>
              <a:t>Creating lasting relationships based on customer value and satisfaction:</a:t>
            </a:r>
            <a:r>
              <a:rPr lang="en-GB" altLang="en-US" sz="1200" b="0" dirty="0"/>
              <a:t> Concerned with after the purchase, repeat business, not just initial sale</a:t>
            </a:r>
            <a:endParaRPr lang="en-GB" altLang="en-US" sz="1200" b="1" dirty="0"/>
          </a:p>
          <a:p>
            <a:pPr algn="just">
              <a:buFont typeface="Arial" panose="020B0604020202020204" pitchFamily="34" charset="0"/>
              <a:buChar char="•"/>
            </a:pPr>
            <a:r>
              <a:rPr lang="en-GB" altLang="en-US" sz="1200" b="1" dirty="0"/>
              <a:t>Delivering better ‘value’ than your competitors: </a:t>
            </a:r>
            <a:r>
              <a:rPr lang="en-GB" altLang="en-US" sz="1200" b="0" dirty="0"/>
              <a:t>Competitive advantage. Value not just cheaper but whole package</a:t>
            </a:r>
            <a:endParaRPr lang="en-GB" altLang="en-US" sz="1200" b="1" dirty="0"/>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17</a:t>
            </a:fld>
            <a:endParaRPr lang="en-GB"/>
          </a:p>
        </p:txBody>
      </p:sp>
    </p:spTree>
    <p:extLst>
      <p:ext uri="{BB962C8B-B14F-4D97-AF65-F5344CB8AC3E}">
        <p14:creationId xmlns:p14="http://schemas.microsoft.com/office/powerpoint/2010/main" val="1666595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 people. You and me. Individuals or groups, but general public</a:t>
            </a:r>
          </a:p>
          <a:p>
            <a:endParaRPr lang="en-GB" dirty="0"/>
          </a:p>
          <a:p>
            <a:r>
              <a:rPr lang="en-GB" dirty="0"/>
              <a:t>Business – B2B sales. Provide product or service for business users. Machinery or outsourcing, marketing or HR E.G.</a:t>
            </a:r>
          </a:p>
          <a:p>
            <a:endParaRPr lang="en-GB" dirty="0"/>
          </a:p>
          <a:p>
            <a:r>
              <a:rPr lang="en-GB" dirty="0"/>
              <a:t>Not for profit – </a:t>
            </a:r>
            <a:r>
              <a:rPr lang="en-GB" b="1" dirty="0"/>
              <a:t>any ideas?</a:t>
            </a:r>
            <a:r>
              <a:rPr lang="en-GB" b="0" dirty="0"/>
              <a:t> Charities, etc.</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Government -</a:t>
            </a:r>
            <a:r>
              <a:rPr lang="en-GB" altLang="en-US" sz="1200" dirty="0"/>
              <a:t> e.g. public health, defence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0" dirty="0"/>
              <a:t>Global marketing – increasingly a globalised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endParaRPr lang="en-GB" dirty="0"/>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19</a:t>
            </a:fld>
            <a:endParaRPr lang="en-GB"/>
          </a:p>
        </p:txBody>
      </p:sp>
    </p:spTree>
    <p:extLst>
      <p:ext uri="{BB962C8B-B14F-4D97-AF65-F5344CB8AC3E}">
        <p14:creationId xmlns:p14="http://schemas.microsoft.com/office/powerpoint/2010/main" val="2517297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A9E07F0-4CF6-4F68-99F8-66429E3520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9A7C4742-5C93-405B-9BEB-A3FBB1A359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Customer needs are the states of felt deprivation. They include basic physical needs for food, clothing, warmth, and safety; social needs for belonging and affection; and individual needs for knowledge and self-expression.</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Wants are the form human needs take as they are shaped by culture and individual personality. </a:t>
            </a:r>
            <a:r>
              <a:rPr lang="en-US" altLang="en-US" dirty="0">
                <a:ea typeface="MS PGothic" panose="020B0600070205080204" pitchFamily="34" charset="-128"/>
              </a:rPr>
              <a:t>For example, an American needs food but wants a Big Mac, French fries, and a soft drink. </a:t>
            </a:r>
            <a:r>
              <a:rPr lang="en-US" altLang="en-US" dirty="0">
                <a:solidFill>
                  <a:srgbClr val="008000"/>
                </a:solidFill>
                <a:ea typeface="MS PGothic" panose="020B0600070205080204" pitchFamily="34" charset="-128"/>
              </a:rPr>
              <a:t>Wants are shaped by one’s society and are described in terms of objects that will satisfy those needs.</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When backed by buying power, wants become demands. Given their wants and resources, people demand products and services with benefits that add up to the most value and satisfaction.</a:t>
            </a:r>
          </a:p>
        </p:txBody>
      </p:sp>
      <p:sp>
        <p:nvSpPr>
          <p:cNvPr id="20484" name="Slide Number Placeholder 3">
            <a:extLst>
              <a:ext uri="{FF2B5EF4-FFF2-40B4-BE49-F238E27FC236}">
                <a16:creationId xmlns:a16="http://schemas.microsoft.com/office/drawing/2014/main" id="{F807F32E-007F-4376-A819-4F56455979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EF562AE-0048-49FD-9713-257A22683312}" type="slidenum">
              <a:rPr lang="en-US" altLang="en-US">
                <a:latin typeface="Arial" panose="020B0604020202020204" pitchFamily="34" charset="0"/>
                <a:ea typeface="MS PGothic" panose="020B0600070205080204" pitchFamily="34" charset="-128"/>
              </a:rPr>
              <a:pPr>
                <a:spcBef>
                  <a:spcPct val="0"/>
                </a:spcBef>
              </a:pPr>
              <a:t>20</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24</a:t>
            </a:fld>
            <a:endParaRPr lang="en-US" dirty="0"/>
          </a:p>
        </p:txBody>
      </p:sp>
    </p:spTree>
    <p:extLst>
      <p:ext uri="{BB962C8B-B14F-4D97-AF65-F5344CB8AC3E}">
        <p14:creationId xmlns:p14="http://schemas.microsoft.com/office/powerpoint/2010/main" val="2107543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96029F10-6410-48B3-B253-4C4066953F4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5CC6FAF8-0267-4CF5-85B2-880BDCD1E0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This figure presents a simple, five-step model of the marketing process for creating and capturing customer value</a:t>
            </a:r>
          </a:p>
          <a:p>
            <a:endParaRPr lang="en-US" altLang="en-US" dirty="0">
              <a:solidFill>
                <a:srgbClr val="008000"/>
              </a:solidFill>
              <a:ea typeface="MS PGothic" panose="020B0600070205080204" pitchFamily="34" charset="-128"/>
            </a:endParaRPr>
          </a:p>
          <a:p>
            <a:r>
              <a:rPr lang="en-US" altLang="en-US" dirty="0">
                <a:ea typeface="MS PGothic" panose="020B0600070205080204" pitchFamily="34" charset="-128"/>
              </a:rPr>
              <a:t>In the first four steps, companies work to understand consumers, create customer value, and build strong customer relationships.</a:t>
            </a:r>
          </a:p>
          <a:p>
            <a:endParaRPr lang="en-US" altLang="en-US" dirty="0">
              <a:ea typeface="MS PGothic" panose="020B0600070205080204" pitchFamily="34" charset="-128"/>
            </a:endParaRPr>
          </a:p>
          <a:p>
            <a:r>
              <a:rPr lang="en-US" altLang="en-US" dirty="0">
                <a:ea typeface="MS PGothic" panose="020B0600070205080204" pitchFamily="34" charset="-128"/>
              </a:rPr>
              <a:t>In the final step, companies reap the rewards of creating superior customer value. </a:t>
            </a:r>
            <a:r>
              <a:rPr lang="en-US" altLang="en-US" dirty="0">
                <a:solidFill>
                  <a:srgbClr val="008000"/>
                </a:solidFill>
                <a:ea typeface="MS PGothic" panose="020B0600070205080204" pitchFamily="34" charset="-128"/>
              </a:rPr>
              <a:t>The rewards are in the form of sales, profits, and long-term customer equity.</a:t>
            </a:r>
          </a:p>
        </p:txBody>
      </p:sp>
      <p:sp>
        <p:nvSpPr>
          <p:cNvPr id="18436" name="Slide Number Placeholder 3">
            <a:extLst>
              <a:ext uri="{FF2B5EF4-FFF2-40B4-BE49-F238E27FC236}">
                <a16:creationId xmlns:a16="http://schemas.microsoft.com/office/drawing/2014/main" id="{4D474299-870C-462B-B3FC-9C245E80BB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AA07A05-4A8B-495A-9D24-CCEC90FB7DED}" type="slidenum">
              <a:rPr lang="en-US" altLang="en-US">
                <a:latin typeface="Arial" panose="020B0604020202020204" pitchFamily="34" charset="0"/>
                <a:ea typeface="MS PGothic" panose="020B0600070205080204" pitchFamily="34" charset="-128"/>
              </a:rPr>
              <a:pPr>
                <a:spcBef>
                  <a:spcPct val="0"/>
                </a:spcBef>
              </a:pPr>
              <a:t>25</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1" i="0" kern="1200" dirty="0">
                <a:solidFill>
                  <a:schemeClr val="tx1"/>
                </a:solidFill>
                <a:effectLst/>
                <a:latin typeface="+mn-lt"/>
                <a:ea typeface="+mn-ea"/>
                <a:cs typeface="+mn-cs"/>
              </a:rPr>
              <a:t>Target Audience</a:t>
            </a:r>
          </a:p>
          <a:p>
            <a:pPr marL="228600" indent="-228600">
              <a:buAutoNum type="arabicPeriod"/>
            </a:pPr>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Who are you trying to reach through your marketing efforts? Who falls into the category defined as </a:t>
            </a:r>
            <a:r>
              <a:rPr lang="en-GB" sz="1200" b="0" i="1" kern="1200" dirty="0">
                <a:solidFill>
                  <a:schemeClr val="tx1"/>
                </a:solidFill>
                <a:effectLst/>
                <a:latin typeface="+mn-lt"/>
                <a:ea typeface="+mn-ea"/>
                <a:cs typeface="+mn-cs"/>
              </a:rPr>
              <a:t>the perfect customer</a:t>
            </a:r>
            <a:r>
              <a:rPr lang="en-GB" sz="1200" b="0" i="0" kern="1200" dirty="0">
                <a:solidFill>
                  <a:schemeClr val="tx1"/>
                </a:solidFill>
                <a:effectLst/>
                <a:latin typeface="+mn-lt"/>
                <a:ea typeface="+mn-ea"/>
                <a:cs typeface="+mn-cs"/>
              </a:rPr>
              <a:t>? This is the first step in every marketing strategy: identify your </a:t>
            </a:r>
            <a:r>
              <a:rPr lang="en-GB"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target audience</a:t>
            </a:r>
            <a:r>
              <a:rPr lang="en-GB" sz="1200" b="0" i="0" kern="1200" dirty="0">
                <a:solidFill>
                  <a:schemeClr val="tx1"/>
                </a:solidFill>
                <a:effectLst/>
                <a:latin typeface="+mn-lt"/>
                <a:ea typeface="+mn-ea"/>
                <a:cs typeface="+mn-cs"/>
              </a:rPr>
              <a:t>. This doesn’t mean you’ll ignore potential buyers who don’t fit into the criteria you set at this stage. Everyone interested in your products and services will still be able to get them, but you should definitely narrow your marketing efforts to the category of people you are most likely to attract.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Levi’s, for example, aims to attract young, vibrant people who love the mix of modern and classic. That’s the customer their whole marketing strategy is focused on.</a:t>
            </a:r>
          </a:p>
          <a:p>
            <a:endParaRPr lang="en-GB" dirty="0"/>
          </a:p>
          <a:p>
            <a:r>
              <a:rPr lang="en-GB" sz="1200" b="0" i="0" kern="1200" dirty="0">
                <a:solidFill>
                  <a:schemeClr val="tx1"/>
                </a:solidFill>
                <a:effectLst/>
                <a:latin typeface="+mn-lt"/>
                <a:ea typeface="+mn-ea"/>
                <a:cs typeface="+mn-cs"/>
              </a:rPr>
              <a:t>When you identify the interests of your target customer, you’ll adjust the overall style of your marketing strategy in a way that suits this category of users. You’ll create the perfect TV ads, you’ll write blog posts in a language they understand, and you’ll easily connect with them via social media.</a:t>
            </a:r>
          </a:p>
          <a:p>
            <a:endParaRPr lang="en-GB" sz="1200" b="1" i="0" u="none" kern="1200" dirty="0">
              <a:solidFill>
                <a:schemeClr val="tx1"/>
              </a:solidFill>
              <a:effectLst/>
              <a:latin typeface="+mn-lt"/>
              <a:ea typeface="+mn-ea"/>
              <a:cs typeface="+mn-cs"/>
            </a:endParaRPr>
          </a:p>
          <a:p>
            <a:r>
              <a:rPr lang="en-GB" sz="1200" b="1" i="0" u="none" kern="1200" dirty="0">
                <a:solidFill>
                  <a:schemeClr val="tx1"/>
                </a:solidFill>
                <a:effectLst/>
                <a:latin typeface="+mn-lt"/>
                <a:ea typeface="+mn-ea"/>
                <a:cs typeface="+mn-cs"/>
              </a:rPr>
              <a:t>2. Awareness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ultimate goal of any business is to gain more trust with current clients and achieve better brand awareness among the target audience. Some of the classic ways to boost the awareness for your brand include advertising (TV, newspapers, magazines, and online) and word of mouth. These tactics are not outdated as many contemporary marketers think. You should still consider them as part of your content marketing strategy.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However, in the current market conditions, the concept of building brand awareness is mostly determined through </a:t>
            </a:r>
            <a:r>
              <a:rPr lang="en-GB" sz="1200" b="0" i="0" u="none" strike="noStrik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online marketing techniques</a:t>
            </a:r>
            <a:r>
              <a:rPr lang="en-GB" sz="1200" b="0" i="0" kern="1200" dirty="0">
                <a:solidFill>
                  <a:schemeClr val="tx1"/>
                </a:solidFill>
                <a:effectLst/>
                <a:latin typeface="+mn-lt"/>
                <a:ea typeface="+mn-ea"/>
                <a:cs typeface="+mn-cs"/>
              </a:rPr>
              <a:t>. This means that your business needs a website, as well as a blog where you will post high-quality articles related to your niches. Videos, podcasts, infographics, images, and presentations are also important. Visual and audio content creates lasting impressions.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IKEA = </a:t>
            </a:r>
            <a:r>
              <a:rPr lang="en-GB" dirty="0">
                <a:hlinkClick r:id="rId5"/>
              </a:rPr>
              <a:t>https://www.youtube.com/watch?v=w0EKS2YfLc0</a:t>
            </a:r>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r>
              <a:rPr lang="en-GB" sz="1200" b="1" i="0" u="none" kern="1200" dirty="0">
                <a:solidFill>
                  <a:schemeClr val="tx1"/>
                </a:solidFill>
                <a:effectLst/>
                <a:latin typeface="+mn-lt"/>
                <a:ea typeface="+mn-ea"/>
                <a:cs typeface="+mn-cs"/>
              </a:rPr>
              <a:t>3. Unique Advantages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brand has to offer a unique advantage if you want your target audience to choose it over competitors’ offers. What are the main things that distinguish your product/service from the similar offer on the market? Your USP. If you cannot identify such advantages, you better think of them as soon as possible. Then, you’ll focus your marketing strategy on promoting them.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for example, you’re promoting new photo editing software, you’ll face huge competition and you’ll have to attract the audience with unique features. The customer wants effectiveness, speed, great choice of filters and editing options, and unique flare that will make the photos different from the mainstream trends. If the description of your offer gets the attention of your target audience, you’ll be one step closer to achieving the goals of your marketing campaign.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Don’t make things too complicated. Elaborate commercials are annoying and counterproductive. You need to identify one or two things that make you different and promote them as much as possible. Is your product cheaper and better than everything else on the market? Well, that’s all your potential clients need.</a:t>
            </a:r>
          </a:p>
          <a:p>
            <a:pPr fontAlgn="base"/>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Communication with Your Clients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important to know when and how to communicate with your audience. You cannot simply create social media profiles and use them whenever you have time for them.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connection you develop with your customers is a key aspect for the success of your marketing strategy. Social media is certainly important, but you have to use it strategically. Consider paid advertising on Facebook, Twitter, and other platforms. These ads will be featured in front of a huge audience, so you’ll easily attract a base of followers with this method.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When you obtain a decent number of followers, you’ll need to maintain successful communication with them. Don’t make it all about your business. You’ll certainly promote your products and services as the best choice on the market, but you should focus your attention on the needs and wants of your followers. Identify the problems they have and show how your business is a proper solution.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Monitor the activity of your audience and make sure to publish updates during traffic peak times!</a:t>
            </a:r>
          </a:p>
          <a:p>
            <a:pPr fontAlgn="base"/>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Activities</a:t>
            </a:r>
          </a:p>
          <a:p>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So, you identified your target audience, you started building brand awareness, you have a unique offer and you understood the importance of proper communication. Now you’re left with one factor that connects all previous elements of a good marketing strategy: </a:t>
            </a:r>
            <a:r>
              <a:rPr lang="en-GB" sz="1200" b="0" i="0" u="none" strike="noStrike"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activities</a:t>
            </a:r>
            <a:r>
              <a:rPr lang="en-GB" sz="1200" b="0" i="0" kern="1200" dirty="0">
                <a:solidFill>
                  <a:schemeClr val="tx1"/>
                </a:solidFill>
                <a:effectLst/>
                <a:latin typeface="+mn-lt"/>
                <a:ea typeface="+mn-ea"/>
                <a:cs typeface="+mn-cs"/>
              </a:rPr>
              <a: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 need to inform your target audience about the advantages of your business through a series of activities that include advertising, online presence, seminars, webinars, promotions, giveaways, interviews, and other smart ways of using media. Each and every action you take must maintain the relation with your marketing strategy.</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26</a:t>
            </a:fld>
            <a:endParaRPr lang="en-GB"/>
          </a:p>
        </p:txBody>
      </p:sp>
    </p:spTree>
    <p:extLst>
      <p:ext uri="{BB962C8B-B14F-4D97-AF65-F5344CB8AC3E}">
        <p14:creationId xmlns:p14="http://schemas.microsoft.com/office/powerpoint/2010/main" val="2055027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most recent step in the evolution of marketing: Societal Marketing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societal marketing concept</a:t>
            </a:r>
            <a:r>
              <a:rPr lang="en-GB" sz="1200" b="0" i="0" kern="1200" dirty="0">
                <a:solidFill>
                  <a:schemeClr val="tx1"/>
                </a:solidFill>
                <a:effectLst/>
                <a:latin typeface="+mn-lt"/>
                <a:ea typeface="+mn-ea"/>
                <a:cs typeface="+mn-cs"/>
              </a:rPr>
              <a:t> helps to maximize profits for the organization and creates a long-term relationship with customers. It encourages developing products that benefit society in long run and satisfies consumers. So, it considers people, planet and profit / what is bearable, equitable and viable / and therefore what is sustainable. It aims to meet the present needs of consumers and businesses while simultaneously preserving the ability of future generations to meet their needs.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Societal marketing includes the concept that companies have a responsibility for the needs of society as a whole, so should include environmental impact and the impact of their products on non-users. For example, a car manufacturer might aim to make cars quieter in operation, rather than simply improving the soundproofing for its occupants and ignoring the needs of people who live near major roads.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Factors that might be involved in this philosophy often aim at being socially and environmentally responsible, addressing issues such as pollution, employment conditions, safety, corporate social responsibility… Nowadays, the societal marketing concept may be the best of the Marketing Concepts, since it looks at the long-term interests of society and thereby forms a strong basis for an effective marketing strategy. However, it is also the most difficult one of all Marketing Concepts. Companies have to balance three considerations at the same time: the company’s profits, consumer wants, and society’s interests.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https://marketing-insider.eu/marketing-concepts/</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25428F8-542A-4F7D-BF3D-71D78AFC89C4}" type="slidenum">
              <a:rPr lang="en-GB" smtClean="0"/>
              <a:t>27</a:t>
            </a:fld>
            <a:endParaRPr lang="en-GB"/>
          </a:p>
        </p:txBody>
      </p:sp>
    </p:spTree>
    <p:extLst>
      <p:ext uri="{BB962C8B-B14F-4D97-AF65-F5344CB8AC3E}">
        <p14:creationId xmlns:p14="http://schemas.microsoft.com/office/powerpoint/2010/main" val="3360253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2BBAA4EF-7955-462D-8898-9A83E9CBF57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39A5978-92F7-4400-9902-D6D34D905EE6}" type="slidenum">
              <a:rPr lang="en-US" altLang="en-US" smtClean="0">
                <a:ea typeface="ヒラギノ角ゴ Pro W3"/>
                <a:cs typeface="ヒラギノ角ゴ Pro W3"/>
              </a:rPr>
              <a:pPr>
                <a:spcBef>
                  <a:spcPct val="0"/>
                </a:spcBef>
              </a:pPr>
              <a:t>28</a:t>
            </a:fld>
            <a:endParaRPr lang="en-US" altLang="en-US">
              <a:ea typeface="ヒラギノ角ゴ Pro W3"/>
              <a:cs typeface="ヒラギノ角ゴ Pro W3"/>
            </a:endParaRPr>
          </a:p>
        </p:txBody>
      </p:sp>
      <p:sp>
        <p:nvSpPr>
          <p:cNvPr id="44035" name="Rectangle 2">
            <a:extLst>
              <a:ext uri="{FF2B5EF4-FFF2-40B4-BE49-F238E27FC236}">
                <a16:creationId xmlns:a16="http://schemas.microsoft.com/office/drawing/2014/main" id="{6934D610-6E1F-4003-BD4F-42A96ACADF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2" name="Rectangle 3">
            <a:extLst>
              <a:ext uri="{FF2B5EF4-FFF2-40B4-BE49-F238E27FC236}">
                <a16:creationId xmlns:a16="http://schemas.microsoft.com/office/drawing/2014/main" id="{DD971522-D97D-4C4A-BB9C-211DF284CC5B}"/>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pPr>
              <a:defRPr/>
            </a:pPr>
            <a:r>
              <a:rPr lang="en-US" altLang="en-US" dirty="0"/>
              <a:t>Marketing is the process of building profitable customer relationships by creating value for customers and capturing value in return</a:t>
            </a:r>
          </a:p>
          <a:p>
            <a:pPr>
              <a:defRPr/>
            </a:pPr>
            <a:endParaRPr lang="en-US" altLang="en-US" dirty="0"/>
          </a:p>
          <a:p>
            <a:pPr>
              <a:defRPr/>
            </a:pPr>
            <a:r>
              <a:rPr lang="en-US" altLang="en-US" dirty="0"/>
              <a:t>The first four steps of the marketing process focus on creating value for customers:</a:t>
            </a:r>
          </a:p>
          <a:p>
            <a:pPr marL="228600" indent="-228600">
              <a:buFont typeface="+mj-lt"/>
              <a:buAutoNum type="arabicPeriod"/>
              <a:defRPr/>
            </a:pPr>
            <a:r>
              <a:rPr lang="en-US" altLang="en-US" dirty="0"/>
              <a:t>The company first gains a full understanding of the marketplace by researching customer needs and managing marketing information.</a:t>
            </a:r>
          </a:p>
          <a:p>
            <a:pPr marL="228600" indent="-228600">
              <a:buFont typeface="+mj-lt"/>
              <a:buAutoNum type="arabicPeriod"/>
              <a:defRPr/>
            </a:pPr>
            <a:r>
              <a:rPr lang="en-US" altLang="en-US" dirty="0"/>
              <a:t>It then designs a customer-driven marketing strategy based on the answers to two simple questions. The first question is “What consumers will we serve?” (market segmentation and targeting). Good marketing companies know that they cannot serve all customers in every way. Instead, they need to focus their resources on the customers they can serve best and most profitably. The second marketing strategy question is “How can we best serve targeted customers?” (differentiation and positioning). Here, the marketer outlines a value proposition that spells out what values the company will deliver to win target customers.</a:t>
            </a:r>
          </a:p>
          <a:p>
            <a:pPr marL="228600" indent="-228600">
              <a:buFont typeface="+mj-lt"/>
              <a:buAutoNum type="arabicPeriod"/>
              <a:defRPr/>
            </a:pPr>
            <a:r>
              <a:rPr lang="en-US" altLang="en-US" dirty="0"/>
              <a:t>With its marketing strategy chosen, the company now constructs an integrated marketing program—consisting of a blend of the four/seven marketing mix elements—the four/seven Ps—that transforms the marketing strategy into real value for customers. The company develops product offers and creates strong brand identities for them. It prices these offers to create real customer value and distributes the offers to make them available to target consumers.</a:t>
            </a:r>
          </a:p>
          <a:p>
            <a:pPr marL="228600" indent="-228600">
              <a:buFont typeface="+mj-lt"/>
              <a:buAutoNum type="arabicPeriod"/>
              <a:defRPr/>
            </a:pPr>
            <a:r>
              <a:rPr lang="en-US" altLang="en-US" dirty="0"/>
              <a:t>Finally, the company designs promotion programs that communicate the value proposition to target customers and persuade them to act on the market offering.</a:t>
            </a:r>
          </a:p>
          <a:p>
            <a:pPr>
              <a:defRPr/>
            </a:pPr>
            <a:endParaRPr lang="en-US" altLang="en-US" dirty="0"/>
          </a:p>
          <a:p>
            <a:pPr>
              <a:defRPr/>
            </a:pPr>
            <a:endParaRPr lang="en-US" altLang="en-US" dirty="0"/>
          </a:p>
          <a:p>
            <a:pPr>
              <a:defRPr/>
            </a:pPr>
            <a:r>
              <a:rPr lang="en-US" altLang="en-US" dirty="0"/>
              <a:t>The first four steps in the marketing process create value </a:t>
            </a:r>
            <a:r>
              <a:rPr lang="en-US" altLang="en-US" i="1" dirty="0"/>
              <a:t>for</a:t>
            </a:r>
            <a:r>
              <a:rPr lang="en-US" altLang="en-US" dirty="0"/>
              <a:t> customers. In the final step, the company reaps the rewards of its strong customer relationships by capturing value </a:t>
            </a:r>
            <a:r>
              <a:rPr lang="en-US" altLang="en-US" i="1" dirty="0"/>
              <a:t>from</a:t>
            </a:r>
            <a:r>
              <a:rPr lang="en-US" altLang="en-US" dirty="0"/>
              <a:t> customers. Delivering superior customer value creates highly satisfied customers who will buy more and buy again. This helps the company capture customer lifetime value and greater share of customer. The result is increased long-term customer equity for the firm.</a:t>
            </a:r>
          </a:p>
          <a:p>
            <a:pPr>
              <a:defRPr/>
            </a:pPr>
            <a:endParaRPr lang="en-US" altLang="en-US" dirty="0"/>
          </a:p>
          <a:p>
            <a:pPr>
              <a:defRPr/>
            </a:pPr>
            <a:r>
              <a:rPr lang="en-US" altLang="en-US" dirty="0"/>
              <a:t>Finally, in the face of today’s changing marketing landscape, companies must take into account three additional factors. In building customer and partner relationships, they must harness marketing technology, take advantage of global opportunities, and ensure that they act in an environmentally and socially responsible way.</a:t>
            </a:r>
          </a:p>
          <a:p>
            <a:pPr>
              <a:defRPr/>
            </a:pPr>
            <a:endParaRPr lang="en-US" altLang="en-US" dirty="0"/>
          </a:p>
          <a:p>
            <a:pPr>
              <a:defRPr/>
            </a:pPr>
            <a:r>
              <a:rPr lang="en-US" altLang="en-US" dirty="0"/>
              <a:t>Essentially, over the course of the term, this is what we’ll be looking at.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88D38747-4367-4BD2-8D51-C97E202738E2}" type="datetime1">
              <a:rPr lang="en-US" smtClean="0"/>
              <a:t>10/2/2025</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06333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10/2/2025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7400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10/2/2025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32849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10/2/2025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50108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10/2/2025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93239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10/2/2025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3153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10/2/2025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22173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10/2/2025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273288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9EA15526-7079-4B7B-987C-1B5FAE11A0FF}" type="datetime1">
              <a:rPr lang="en-US" smtClean="0"/>
              <a:t>10/2/2025</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pPr algn="l"/>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33177988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10/2/2025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620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10/2/2025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779590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a:lstStyle/>
          <a:p>
            <a:r>
              <a:rPr lang="en-US"/>
              <a:t>Click icon to add picture</a:t>
            </a:r>
            <a:endParaRPr lang="en-US"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9985838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193815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p15:clr>
            <a:srgbClr val="FBAE40"/>
          </p15:clr>
        </p15:guide>
        <p15:guide id="4" pos="4560">
          <p15:clr>
            <a:srgbClr val="FBAE40"/>
          </p15:clr>
        </p15:guide>
        <p15:guide id="8" orient="horz" pos="184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073ED0CC-082F-4160-86E5-0D6041F12778}" type="datetime1">
              <a:rPr lang="en-US" smtClean="0"/>
              <a:t>10/2/2025</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524561454"/>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 id="2147483933" r:id="rId13"/>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gwyneth.jone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NEtH4B4vBWU?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0" name="Picture 6" descr="Striking the Correct Balance Between Traditional and Digital Marketing |  Blog • ES Dubai">
            <a:extLst>
              <a:ext uri="{FF2B5EF4-FFF2-40B4-BE49-F238E27FC236}">
                <a16:creationId xmlns:a16="http://schemas.microsoft.com/office/drawing/2014/main" id="{0B13F9CF-2220-929E-869B-9162712637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9480" b="19093"/>
          <a:stretch>
            <a:fillRect/>
          </a:stretch>
        </p:blipFill>
        <p:spPr bwMode="auto">
          <a:xfrm>
            <a:off x="20" y="10"/>
            <a:ext cx="12191980" cy="421269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E9D73EC-E98F-4431-B017-AA3C89BC9DB9}"/>
              </a:ext>
            </a:extLst>
          </p:cNvPr>
          <p:cNvSpPr>
            <a:spLocks noGrp="1"/>
          </p:cNvSpPr>
          <p:nvPr>
            <p:ph type="title"/>
          </p:nvPr>
        </p:nvSpPr>
        <p:spPr>
          <a:xfrm>
            <a:off x="657224" y="4544814"/>
            <a:ext cx="4843555" cy="1807659"/>
          </a:xfrm>
        </p:spPr>
        <p:txBody>
          <a:bodyPr>
            <a:normAutofit/>
          </a:bodyPr>
          <a:lstStyle/>
          <a:p>
            <a:pPr algn="r"/>
            <a:r>
              <a:rPr lang="en-GB" sz="2600" b="1">
                <a:solidFill>
                  <a:srgbClr val="FFFFFF"/>
                </a:solidFill>
                <a:latin typeface="Arial" panose="020B0604020202020204" pitchFamily="34" charset="0"/>
                <a:cs typeface="Arial" panose="020B0604020202020204" pitchFamily="34" charset="0"/>
              </a:rPr>
              <a:t>BMBM4005</a:t>
            </a:r>
            <a:br>
              <a:rPr lang="en-GB" sz="2600" b="1">
                <a:solidFill>
                  <a:srgbClr val="FFFFFF"/>
                </a:solidFill>
                <a:latin typeface="Arial" panose="020B0604020202020204" pitchFamily="34" charset="0"/>
                <a:cs typeface="Arial" panose="020B0604020202020204" pitchFamily="34" charset="0"/>
              </a:rPr>
            </a:br>
            <a:br>
              <a:rPr lang="en-GB" sz="2600" b="1">
                <a:solidFill>
                  <a:srgbClr val="FFFFFF"/>
                </a:solidFill>
                <a:latin typeface="Arial" panose="020B0604020202020204" pitchFamily="34" charset="0"/>
                <a:cs typeface="Arial" panose="020B0604020202020204" pitchFamily="34" charset="0"/>
              </a:rPr>
            </a:br>
            <a:r>
              <a:rPr lang="en-GB" sz="2600" b="1">
                <a:solidFill>
                  <a:srgbClr val="FFFFFF"/>
                </a:solidFill>
                <a:latin typeface="Arial" panose="020B0604020202020204" pitchFamily="34" charset="0"/>
                <a:cs typeface="Arial" panose="020B0604020202020204" pitchFamily="34" charset="0"/>
              </a:rPr>
              <a:t>MARKETING FUNDAMENTALS</a:t>
            </a:r>
            <a:br>
              <a:rPr lang="en-GB" sz="2600" b="1">
                <a:solidFill>
                  <a:srgbClr val="FFFFFF"/>
                </a:solidFill>
                <a:latin typeface="Arial" panose="020B0604020202020204" pitchFamily="34" charset="0"/>
                <a:cs typeface="Arial" panose="020B0604020202020204" pitchFamily="34" charset="0"/>
              </a:rPr>
            </a:br>
            <a:endParaRPr lang="en-GB" sz="2600" b="1">
              <a:solidFill>
                <a:srgbClr val="FFFFFF"/>
              </a:solidFill>
              <a:latin typeface="Arial" panose="020B0604020202020204" pitchFamily="34" charset="0"/>
              <a:cs typeface="Arial" panose="020B0604020202020204" pitchFamily="34" charset="0"/>
            </a:endParaRPr>
          </a:p>
        </p:txBody>
      </p:sp>
      <p:sp>
        <p:nvSpPr>
          <p:cNvPr id="1032" name="Content Placeholder 1031">
            <a:extLst>
              <a:ext uri="{FF2B5EF4-FFF2-40B4-BE49-F238E27FC236}">
                <a16:creationId xmlns:a16="http://schemas.microsoft.com/office/drawing/2014/main" id="{AE99F153-92A1-8E13-9E6B-3EA0458E7A06}"/>
              </a:ext>
            </a:extLst>
          </p:cNvPr>
          <p:cNvSpPr>
            <a:spLocks noGrp="1"/>
          </p:cNvSpPr>
          <p:nvPr>
            <p:ph idx="1"/>
          </p:nvPr>
        </p:nvSpPr>
        <p:spPr>
          <a:xfrm>
            <a:off x="6095999" y="4540559"/>
            <a:ext cx="5334382" cy="1816169"/>
          </a:xfrm>
        </p:spPr>
        <p:txBody>
          <a:bodyPr anchor="ctr">
            <a:normAutofit/>
          </a:bodyPr>
          <a:lstStyle/>
          <a:p>
            <a:r>
              <a:rPr lang="en-US" b="1" dirty="0">
                <a:solidFill>
                  <a:srgbClr val="FFFFFF"/>
                </a:solidFill>
                <a:latin typeface="Arial" panose="020B0604020202020204" pitchFamily="34" charset="0"/>
                <a:cs typeface="Arial" panose="020B0604020202020204" pitchFamily="34" charset="0"/>
              </a:rPr>
              <a:t>Lecturer: Gwyneth Jones</a:t>
            </a:r>
          </a:p>
        </p:txBody>
      </p:sp>
    </p:spTree>
    <p:extLst>
      <p:ext uri="{BB962C8B-B14F-4D97-AF65-F5344CB8AC3E}">
        <p14:creationId xmlns:p14="http://schemas.microsoft.com/office/powerpoint/2010/main" val="7948799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4348976" y="74703"/>
            <a:ext cx="6896875" cy="1005432"/>
          </a:xfrm>
        </p:spPr>
        <p:txBody>
          <a:bodyPr>
            <a:normAutofit/>
          </a:bodyPr>
          <a:lstStyle/>
          <a:p>
            <a:r>
              <a:rPr lang="en-GB" b="1" dirty="0">
                <a:solidFill>
                  <a:srgbClr val="121755"/>
                </a:solidFill>
              </a:rPr>
              <a:t>A bit about myself </a:t>
            </a: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4234676" y="936701"/>
            <a:ext cx="7797490" cy="5765181"/>
          </a:xfrm>
        </p:spPr>
        <p:txBody>
          <a:bodyPr>
            <a:normAutofit fontScale="92500" lnSpcReduction="20000"/>
          </a:bodyPr>
          <a:lstStyle/>
          <a:p>
            <a:endParaRPr lang="en-GB" sz="1300" dirty="0"/>
          </a:p>
          <a:p>
            <a:pPr>
              <a:lnSpc>
                <a:spcPct val="110000"/>
              </a:lnSpc>
            </a:pPr>
            <a:r>
              <a:rPr lang="en-GB" sz="2000" b="1" dirty="0">
                <a:latin typeface="Arial" panose="020B0604020202020204" pitchFamily="34" charset="0"/>
                <a:cs typeface="Arial" panose="020B0604020202020204" pitchFamily="34" charset="0"/>
              </a:rPr>
              <a:t>My name is Gwyneth Jones. I am a full-time lecturer at </a:t>
            </a:r>
            <a:r>
              <a:rPr lang="en-GB" sz="2000" b="1" dirty="0" err="1">
                <a:latin typeface="Arial" panose="020B0604020202020204" pitchFamily="34" charset="0"/>
                <a:cs typeface="Arial" panose="020B0604020202020204" pitchFamily="34" charset="0"/>
              </a:rPr>
              <a:t>UWTSD</a:t>
            </a:r>
            <a:endParaRPr lang="en-GB" sz="2000" b="1" dirty="0">
              <a:latin typeface="Arial" panose="020B0604020202020204" pitchFamily="34" charset="0"/>
              <a:cs typeface="Arial" panose="020B0604020202020204" pitchFamily="34" charset="0"/>
            </a:endParaRPr>
          </a:p>
          <a:p>
            <a:pPr>
              <a:lnSpc>
                <a:spcPct val="110000"/>
              </a:lnSpc>
            </a:pPr>
            <a:r>
              <a:rPr lang="en-GB" sz="2000" b="1" dirty="0">
                <a:latin typeface="Arial" panose="020B0604020202020204" pitchFamily="34" charset="0"/>
                <a:cs typeface="Arial" panose="020B0604020202020204" pitchFamily="34" charset="0"/>
              </a:rPr>
              <a:t>I joined the University of Wales Trinity Saint David in January 2023 as a member of the university’s Institute of Management and Health. I specialise in Marketing Management and topics such as Marketing Strategy / International Marketing Strategy, Marketing Research, Marketing Communications, Digital Marketing, Brand Management and Consumer Behaviour.</a:t>
            </a:r>
          </a:p>
          <a:p>
            <a:pPr>
              <a:lnSpc>
                <a:spcPct val="110000"/>
              </a:lnSpc>
            </a:pPr>
            <a:r>
              <a:rPr lang="en-GB" sz="2000" b="1" dirty="0">
                <a:latin typeface="Arial" panose="020B0604020202020204" pitchFamily="34" charset="0"/>
                <a:cs typeface="Arial" panose="020B0604020202020204" pitchFamily="34" charset="0"/>
              </a:rPr>
              <a:t>I have been lecturing for over 25 years and also have industry experience in marketing and consultancy.  I have worked throughout the UK and internationally in Dubai, UAE. within Strategic Marketing and HE Education.</a:t>
            </a:r>
          </a:p>
          <a:p>
            <a:pPr>
              <a:lnSpc>
                <a:spcPct val="110000"/>
              </a:lnSpc>
            </a:pPr>
            <a:r>
              <a:rPr lang="en-GB" sz="2000" b="1" dirty="0">
                <a:latin typeface="Arial" panose="020B0604020202020204" pitchFamily="34" charset="0"/>
                <a:cs typeface="Arial" panose="020B0604020202020204" pitchFamily="34" charset="0"/>
              </a:rPr>
              <a:t>Prior to </a:t>
            </a:r>
            <a:r>
              <a:rPr lang="en-GB" sz="2000" b="1" dirty="0" err="1">
                <a:latin typeface="Arial" panose="020B0604020202020204" pitchFamily="34" charset="0"/>
                <a:cs typeface="Arial" panose="020B0604020202020204" pitchFamily="34" charset="0"/>
              </a:rPr>
              <a:t>UWTSD</a:t>
            </a:r>
            <a:r>
              <a:rPr lang="en-GB" sz="2000" b="1" dirty="0">
                <a:latin typeface="Arial" panose="020B0604020202020204" pitchFamily="34" charset="0"/>
                <a:cs typeface="Arial" panose="020B0604020202020204" pitchFamily="34" charset="0"/>
              </a:rPr>
              <a:t> I worked at The University of Southampton</a:t>
            </a:r>
          </a:p>
          <a:p>
            <a:pPr>
              <a:lnSpc>
                <a:spcPct val="110000"/>
              </a:lnSpc>
            </a:pPr>
            <a:r>
              <a:rPr lang="en-GB" sz="2000" b="1" dirty="0">
                <a:latin typeface="Arial" panose="020B0604020202020204" pitchFamily="34" charset="0"/>
                <a:cs typeface="Arial" panose="020B0604020202020204" pitchFamily="34" charset="0"/>
              </a:rPr>
              <a:t>I have a Master’s Degree in Strategic Marketing, The Chartered Institute of Marketing Post Graduate Diploma in Marketing and am a member of the CIM, CMI and HEA.</a:t>
            </a:r>
          </a:p>
          <a:p>
            <a:pPr>
              <a:lnSpc>
                <a:spcPct val="110000"/>
              </a:lnSpc>
            </a:pPr>
            <a:r>
              <a:rPr lang="en-GB" sz="2000" b="1" dirty="0">
                <a:latin typeface="Arial" panose="020B0604020202020204" pitchFamily="34" charset="0"/>
                <a:cs typeface="Arial" panose="020B0604020202020204" pitchFamily="34" charset="0"/>
              </a:rPr>
              <a:t>You can contact me at </a:t>
            </a:r>
            <a:r>
              <a:rPr lang="en-GB" sz="2000" b="1" dirty="0">
                <a:latin typeface="Arial" panose="020B0604020202020204" pitchFamily="34" charset="0"/>
                <a:cs typeface="Arial" panose="020B0604020202020204" pitchFamily="34" charset="0"/>
                <a:hlinkClick r:id="rId2"/>
              </a:rPr>
              <a:t>gwyneth.jones@uwtsd.ac.uk</a:t>
            </a:r>
            <a:r>
              <a:rPr lang="en-GB" sz="2000" b="1" dirty="0">
                <a:latin typeface="Arial" panose="020B0604020202020204" pitchFamily="34" charset="0"/>
                <a:cs typeface="Arial" panose="020B0604020202020204" pitchFamily="34" charset="0"/>
              </a:rPr>
              <a:t> or on Microsoft Teams</a:t>
            </a:r>
          </a:p>
        </p:txBody>
      </p:sp>
      <p:pic>
        <p:nvPicPr>
          <p:cNvPr id="7" name="Picture 6" descr="A person wearing glasses and a black shirt&#10;&#10;Description automatically generated">
            <a:extLst>
              <a:ext uri="{FF2B5EF4-FFF2-40B4-BE49-F238E27FC236}">
                <a16:creationId xmlns:a16="http://schemas.microsoft.com/office/drawing/2014/main" id="{BC6384E7-9652-52B4-1552-0E4B20291265}"/>
              </a:ext>
            </a:extLst>
          </p:cNvPr>
          <p:cNvPicPr>
            <a:picLocks noChangeAspect="1"/>
          </p:cNvPicPr>
          <p:nvPr/>
        </p:nvPicPr>
        <p:blipFill>
          <a:blip r:embed="rId3">
            <a:extLst>
              <a:ext uri="{28A0092B-C50C-407E-A947-70E740481C1C}">
                <a14:useLocalDpi xmlns:a14="http://schemas.microsoft.com/office/drawing/2010/main" val="0"/>
              </a:ext>
            </a:extLst>
          </a:blip>
          <a:srcRect l="14492" r="7607"/>
          <a:stretch>
            <a:fillRect/>
          </a:stretch>
        </p:blipFill>
        <p:spPr>
          <a:xfrm>
            <a:off x="20" y="-6418"/>
            <a:ext cx="4077443" cy="6864418"/>
          </a:xfrm>
          <a:prstGeom prst="rect">
            <a:avLst/>
          </a:prstGeom>
        </p:spPr>
      </p:pic>
    </p:spTree>
    <p:extLst>
      <p:ext uri="{BB962C8B-B14F-4D97-AF65-F5344CB8AC3E}">
        <p14:creationId xmlns:p14="http://schemas.microsoft.com/office/powerpoint/2010/main" val="414474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A92F6-741B-4693-9168-1F6561D0A194}"/>
              </a:ext>
            </a:extLst>
          </p:cNvPr>
          <p:cNvSpPr>
            <a:spLocks noGrp="1"/>
          </p:cNvSpPr>
          <p:nvPr>
            <p:ph type="title"/>
          </p:nvPr>
        </p:nvSpPr>
        <p:spPr>
          <a:xfrm>
            <a:off x="657224" y="936711"/>
            <a:ext cx="2988265" cy="4984578"/>
          </a:xfrm>
        </p:spPr>
        <p:txBody>
          <a:bodyPr>
            <a:normAutofit/>
          </a:bodyPr>
          <a:lstStyle/>
          <a:p>
            <a:r>
              <a:rPr lang="en-GB" sz="4400" b="1">
                <a:solidFill>
                  <a:srgbClr val="FFFFFF"/>
                </a:solidFill>
                <a:latin typeface="Arial" panose="020B0604020202020204" pitchFamily="34" charset="0"/>
                <a:cs typeface="Arial" panose="020B0604020202020204" pitchFamily="34" charset="0"/>
              </a:rPr>
              <a:t>Module Aims</a:t>
            </a:r>
            <a:endParaRPr lang="en-GB" sz="4400" b="1"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9660974-8B1B-4A00-9E22-C17309E253CF}"/>
              </a:ext>
            </a:extLst>
          </p:cNvPr>
          <p:cNvSpPr>
            <a:spLocks noGrp="1"/>
          </p:cNvSpPr>
          <p:nvPr>
            <p:ph idx="1"/>
          </p:nvPr>
        </p:nvSpPr>
        <p:spPr>
          <a:xfrm>
            <a:off x="4614389" y="936711"/>
            <a:ext cx="6815992" cy="4984578"/>
          </a:xfrm>
        </p:spPr>
        <p:txBody>
          <a:bodyPr anchor="ctr">
            <a:normAutofit/>
          </a:bodyPr>
          <a:lstStyle/>
          <a:p>
            <a:pPr>
              <a:buFont typeface="Arial" panose="020B0604020202020204" pitchFamily="34" charset="0"/>
              <a:buChar char="•"/>
            </a:pPr>
            <a:r>
              <a:rPr lang="en-GB" b="1">
                <a:latin typeface="Arial" panose="020B0604020202020204" pitchFamily="34" charset="0"/>
                <a:cs typeface="Arial" panose="020B0604020202020204" pitchFamily="34" charset="0"/>
              </a:rPr>
              <a:t>To explore the current activities and trends in marketing.</a:t>
            </a:r>
          </a:p>
          <a:p>
            <a:pPr marL="0" indent="0">
              <a:buNone/>
            </a:pPr>
            <a:endParaRPr lang="en-GB" b="1">
              <a:latin typeface="Arial" panose="020B0604020202020204" pitchFamily="34" charset="0"/>
              <a:cs typeface="Arial" panose="020B0604020202020204" pitchFamily="34" charset="0"/>
            </a:endParaRPr>
          </a:p>
          <a:p>
            <a:pPr>
              <a:buFont typeface="Arial" panose="020B0604020202020204" pitchFamily="34" charset="0"/>
              <a:buChar char="•"/>
            </a:pPr>
            <a:r>
              <a:rPr lang="en-GB" b="1">
                <a:latin typeface="Arial" panose="020B0604020202020204" pitchFamily="34" charset="0"/>
                <a:cs typeface="Arial" panose="020B0604020202020204" pitchFamily="34" charset="0"/>
              </a:rPr>
              <a:t>To encourage students to investigate the range of possibilities and future opportunities in this field.</a:t>
            </a:r>
          </a:p>
          <a:p>
            <a:endParaRPr lang="en-GB"/>
          </a:p>
        </p:txBody>
      </p:sp>
    </p:spTree>
    <p:extLst>
      <p:ext uri="{BB962C8B-B14F-4D97-AF65-F5344CB8AC3E}">
        <p14:creationId xmlns:p14="http://schemas.microsoft.com/office/powerpoint/2010/main" val="188240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0FD61-9006-4A6C-A73B-304115B67EC1}"/>
              </a:ext>
            </a:extLst>
          </p:cNvPr>
          <p:cNvSpPr>
            <a:spLocks noGrp="1"/>
          </p:cNvSpPr>
          <p:nvPr>
            <p:ph type="title"/>
          </p:nvPr>
        </p:nvSpPr>
        <p:spPr>
          <a:xfrm>
            <a:off x="657224" y="936711"/>
            <a:ext cx="2988265" cy="4984578"/>
          </a:xfrm>
        </p:spPr>
        <p:txBody>
          <a:bodyPr>
            <a:normAutofit/>
          </a:bodyPr>
          <a:lstStyle/>
          <a:p>
            <a:r>
              <a:rPr lang="en-GB" sz="4400" b="1" dirty="0">
                <a:solidFill>
                  <a:srgbClr val="FFFFFF"/>
                </a:solidFill>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1979D0C1-AB2C-4EED-84EE-9DFC429ACBF6}"/>
              </a:ext>
            </a:extLst>
          </p:cNvPr>
          <p:cNvSpPr>
            <a:spLocks noGrp="1"/>
          </p:cNvSpPr>
          <p:nvPr>
            <p:ph idx="1"/>
          </p:nvPr>
        </p:nvSpPr>
        <p:spPr>
          <a:xfrm>
            <a:off x="4614389" y="936711"/>
            <a:ext cx="6815992" cy="4984578"/>
          </a:xfrm>
        </p:spPr>
        <p:txBody>
          <a:bodyPr anchor="ctr">
            <a:normAutofit/>
          </a:bodyPr>
          <a:lstStyle/>
          <a:p>
            <a:pPr marL="0" indent="0">
              <a:buNone/>
            </a:pPr>
            <a:r>
              <a:rPr lang="en-GB" sz="2200" b="1">
                <a:latin typeface="Arial" panose="020B0604020202020204" pitchFamily="34" charset="0"/>
                <a:cs typeface="Arial" panose="020B0604020202020204" pitchFamily="34" charset="0"/>
              </a:rPr>
              <a:t>Upon the successful completion of this module, the student should be able to:</a:t>
            </a:r>
          </a:p>
          <a:p>
            <a:pPr marL="0" indent="0">
              <a:buNone/>
            </a:pPr>
            <a:endParaRPr lang="en-GB" sz="2200" b="1">
              <a:latin typeface="Arial" panose="020B0604020202020204" pitchFamily="34" charset="0"/>
              <a:cs typeface="Arial" panose="020B0604020202020204" pitchFamily="34" charset="0"/>
            </a:endParaRPr>
          </a:p>
          <a:p>
            <a:pPr marL="457200" indent="-457200">
              <a:buFont typeface="+mj-lt"/>
              <a:buAutoNum type="arabicPeriod"/>
            </a:pPr>
            <a:r>
              <a:rPr lang="en-GB" sz="2200" b="1">
                <a:latin typeface="Arial" panose="020B0604020202020204" pitchFamily="34" charset="0"/>
                <a:cs typeface="Arial" panose="020B0604020202020204" pitchFamily="34" charset="0"/>
              </a:rPr>
              <a:t>Evaluate the role and function of marketing in driving success and delivering results;</a:t>
            </a:r>
          </a:p>
          <a:p>
            <a:pPr marL="457200" indent="-457200">
              <a:buFont typeface="+mj-lt"/>
              <a:buAutoNum type="arabicPeriod"/>
            </a:pPr>
            <a:endParaRPr lang="en-GB" sz="2200" b="1">
              <a:latin typeface="Arial" panose="020B0604020202020204" pitchFamily="34" charset="0"/>
              <a:cs typeface="Arial" panose="020B0604020202020204" pitchFamily="34" charset="0"/>
            </a:endParaRPr>
          </a:p>
          <a:p>
            <a:pPr marL="457200" indent="-457200">
              <a:buFont typeface="+mj-lt"/>
              <a:buAutoNum type="arabicPeriod"/>
            </a:pPr>
            <a:r>
              <a:rPr lang="en-GB" sz="2200" b="1">
                <a:latin typeface="Arial" panose="020B0604020202020204" pitchFamily="34" charset="0"/>
                <a:cs typeface="Arial" panose="020B0604020202020204" pitchFamily="34" charset="0"/>
              </a:rPr>
              <a:t>Identify factors and trends in the marketing environment and how they affect marketing planning;</a:t>
            </a:r>
          </a:p>
          <a:p>
            <a:pPr marL="457200" indent="-457200">
              <a:buFont typeface="+mj-lt"/>
              <a:buAutoNum type="arabicPeriod"/>
            </a:pPr>
            <a:endParaRPr lang="en-GB" sz="2200" b="1">
              <a:latin typeface="Arial" panose="020B0604020202020204" pitchFamily="34" charset="0"/>
              <a:cs typeface="Arial" panose="020B0604020202020204" pitchFamily="34" charset="0"/>
            </a:endParaRPr>
          </a:p>
          <a:p>
            <a:pPr marL="457200" indent="-457200">
              <a:buFont typeface="+mj-lt"/>
              <a:buAutoNum type="arabicPeriod"/>
            </a:pPr>
            <a:r>
              <a:rPr lang="en-GB" sz="2200" b="1">
                <a:latin typeface="Arial" panose="020B0604020202020204" pitchFamily="34" charset="0"/>
                <a:cs typeface="Arial" panose="020B0604020202020204" pitchFamily="34" charset="0"/>
              </a:rPr>
              <a:t>Identify the elements of the marketing mix and apply them to satisfy customer needs.</a:t>
            </a:r>
          </a:p>
        </p:txBody>
      </p:sp>
    </p:spTree>
    <p:extLst>
      <p:ext uri="{BB962C8B-B14F-4D97-AF65-F5344CB8AC3E}">
        <p14:creationId xmlns:p14="http://schemas.microsoft.com/office/powerpoint/2010/main" val="252116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0FD61-9006-4A6C-A73B-304115B67EC1}"/>
              </a:ext>
            </a:extLst>
          </p:cNvPr>
          <p:cNvSpPr>
            <a:spLocks noGrp="1"/>
          </p:cNvSpPr>
          <p:nvPr>
            <p:ph type="title"/>
          </p:nvPr>
        </p:nvSpPr>
        <p:spPr>
          <a:xfrm>
            <a:off x="657224" y="936711"/>
            <a:ext cx="2988265" cy="4984578"/>
          </a:xfrm>
        </p:spPr>
        <p:txBody>
          <a:bodyPr>
            <a:normAutofit/>
          </a:bodyPr>
          <a:lstStyle/>
          <a:p>
            <a:r>
              <a:rPr lang="en-GB" sz="4400" b="1" dirty="0">
                <a:solidFill>
                  <a:srgbClr val="FFFFFF"/>
                </a:solidFill>
                <a:latin typeface="Arial" panose="020B0604020202020204" pitchFamily="34" charset="0"/>
                <a:cs typeface="Arial" panose="020B0604020202020204" pitchFamily="34" charset="0"/>
              </a:rPr>
              <a:t>Indicative Content</a:t>
            </a:r>
          </a:p>
        </p:txBody>
      </p:sp>
      <p:sp>
        <p:nvSpPr>
          <p:cNvPr id="3" name="Content Placeholder 2">
            <a:extLst>
              <a:ext uri="{FF2B5EF4-FFF2-40B4-BE49-F238E27FC236}">
                <a16:creationId xmlns:a16="http://schemas.microsoft.com/office/drawing/2014/main" id="{1979D0C1-AB2C-4EED-84EE-9DFC429ACBF6}"/>
              </a:ext>
            </a:extLst>
          </p:cNvPr>
          <p:cNvSpPr>
            <a:spLocks noGrp="1"/>
          </p:cNvSpPr>
          <p:nvPr>
            <p:ph idx="1"/>
          </p:nvPr>
        </p:nvSpPr>
        <p:spPr>
          <a:xfrm>
            <a:off x="4614389" y="936711"/>
            <a:ext cx="6815992" cy="4984578"/>
          </a:xfrm>
        </p:spPr>
        <p:txBody>
          <a:bodyPr anchor="ctr">
            <a:normAutofit/>
          </a:bodyPr>
          <a:lstStyle/>
          <a:p>
            <a:pPr fontAlgn="base" hangingPunct="0">
              <a:buFont typeface="Wingdings" panose="05000000000000000000" pitchFamily="2" charset="2"/>
              <a:buChar char="§"/>
            </a:pPr>
            <a:r>
              <a:rPr lang="en-GB" b="1">
                <a:latin typeface="Arial" panose="020B0604020202020204" pitchFamily="34" charset="0"/>
                <a:cs typeface="Arial" panose="020B0604020202020204" pitchFamily="34" charset="0"/>
              </a:rPr>
              <a:t>The Marketing Concept</a:t>
            </a:r>
          </a:p>
          <a:p>
            <a:pPr fontAlgn="base" hangingPunct="0">
              <a:buFont typeface="Wingdings" panose="05000000000000000000" pitchFamily="2" charset="2"/>
              <a:buChar char="§"/>
            </a:pPr>
            <a:r>
              <a:rPr lang="en-GB" b="1">
                <a:latin typeface="Arial" panose="020B0604020202020204" pitchFamily="34" charset="0"/>
                <a:cs typeface="Arial" panose="020B0604020202020204" pitchFamily="34" charset="0"/>
              </a:rPr>
              <a:t>Marketing Past, Present and Future</a:t>
            </a:r>
          </a:p>
          <a:p>
            <a:pPr fontAlgn="base" hangingPunct="0">
              <a:buFont typeface="Wingdings" panose="05000000000000000000" pitchFamily="2" charset="2"/>
              <a:buChar char="§"/>
            </a:pPr>
            <a:r>
              <a:rPr lang="en-GB" b="1">
                <a:latin typeface="Arial" panose="020B0604020202020204" pitchFamily="34" charset="0"/>
                <a:cs typeface="Arial" panose="020B0604020202020204" pitchFamily="34" charset="0"/>
              </a:rPr>
              <a:t>Customers and Other Stakeholders</a:t>
            </a:r>
          </a:p>
          <a:p>
            <a:pPr fontAlgn="base" hangingPunct="0">
              <a:buFont typeface="Wingdings" panose="05000000000000000000" pitchFamily="2" charset="2"/>
              <a:buChar char="§"/>
            </a:pPr>
            <a:r>
              <a:rPr lang="en-GB" b="1">
                <a:latin typeface="Arial" panose="020B0604020202020204" pitchFamily="34" charset="0"/>
                <a:cs typeface="Arial" panose="020B0604020202020204" pitchFamily="34" charset="0"/>
              </a:rPr>
              <a:t>Marketing Strategy and Planning</a:t>
            </a:r>
          </a:p>
          <a:p>
            <a:pPr fontAlgn="base" hangingPunct="0">
              <a:buFont typeface="Wingdings" panose="05000000000000000000" pitchFamily="2" charset="2"/>
              <a:buChar char="§"/>
            </a:pPr>
            <a:r>
              <a:rPr lang="en-GB" b="1">
                <a:latin typeface="Arial" panose="020B0604020202020204" pitchFamily="34" charset="0"/>
                <a:cs typeface="Arial" panose="020B0604020202020204" pitchFamily="34" charset="0"/>
              </a:rPr>
              <a:t>Macro and Micro Environment</a:t>
            </a:r>
          </a:p>
          <a:p>
            <a:pPr fontAlgn="base" hangingPunct="0">
              <a:buFont typeface="Wingdings" panose="05000000000000000000" pitchFamily="2" charset="2"/>
              <a:buChar char="§"/>
            </a:pPr>
            <a:r>
              <a:rPr lang="en-GB" b="1">
                <a:latin typeface="Arial" panose="020B0604020202020204" pitchFamily="34" charset="0"/>
                <a:cs typeface="Arial" panose="020B0604020202020204" pitchFamily="34" charset="0"/>
              </a:rPr>
              <a:t>Marketing Information and Research</a:t>
            </a:r>
          </a:p>
          <a:p>
            <a:pPr fontAlgn="base" hangingPunct="0">
              <a:buFont typeface="Wingdings" panose="05000000000000000000" pitchFamily="2" charset="2"/>
              <a:buChar char="§"/>
            </a:pPr>
            <a:r>
              <a:rPr lang="en-GB" b="1">
                <a:latin typeface="Arial" panose="020B0604020202020204" pitchFamily="34" charset="0"/>
                <a:cs typeface="Arial" panose="020B0604020202020204" pitchFamily="34" charset="0"/>
              </a:rPr>
              <a:t>Segmentation, Targeting and Positioning</a:t>
            </a:r>
          </a:p>
          <a:p>
            <a:pPr fontAlgn="base" hangingPunct="0">
              <a:buFont typeface="Wingdings" panose="05000000000000000000" pitchFamily="2" charset="2"/>
              <a:buChar char="§"/>
            </a:pPr>
            <a:r>
              <a:rPr lang="en-GB" b="1">
                <a:latin typeface="Arial" panose="020B0604020202020204" pitchFamily="34" charset="0"/>
                <a:cs typeface="Arial" panose="020B0604020202020204" pitchFamily="34" charset="0"/>
              </a:rPr>
              <a:t>Branding</a:t>
            </a:r>
          </a:p>
          <a:p>
            <a:pPr fontAlgn="base" hangingPunct="0">
              <a:buFont typeface="Wingdings" panose="05000000000000000000" pitchFamily="2" charset="2"/>
              <a:buChar char="§"/>
            </a:pPr>
            <a:r>
              <a:rPr lang="en-GB" b="1">
                <a:latin typeface="Arial" panose="020B0604020202020204" pitchFamily="34" charset="0"/>
                <a:cs typeface="Arial" panose="020B0604020202020204" pitchFamily="34" charset="0"/>
              </a:rPr>
              <a:t>The Marketing Mix and 7 P’s</a:t>
            </a:r>
          </a:p>
        </p:txBody>
      </p:sp>
    </p:spTree>
    <p:extLst>
      <p:ext uri="{BB962C8B-B14F-4D97-AF65-F5344CB8AC3E}">
        <p14:creationId xmlns:p14="http://schemas.microsoft.com/office/powerpoint/2010/main" val="43174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40A10-761A-C551-236B-EFE4B2EF2819}"/>
              </a:ext>
            </a:extLst>
          </p:cNvPr>
          <p:cNvSpPr>
            <a:spLocks noGrp="1"/>
          </p:cNvSpPr>
          <p:nvPr>
            <p:ph type="title"/>
          </p:nvPr>
        </p:nvSpPr>
        <p:spPr>
          <a:xfrm>
            <a:off x="594360" y="637125"/>
            <a:ext cx="3802276" cy="5256371"/>
          </a:xfrm>
          <a:solidFill>
            <a:schemeClr val="accent3">
              <a:lumMod val="60000"/>
              <a:lumOff val="40000"/>
            </a:schemeClr>
          </a:solidFill>
        </p:spPr>
        <p:txBody>
          <a:bodyPr>
            <a:normAutofit/>
          </a:bodyPr>
          <a:lstStyle/>
          <a:p>
            <a:r>
              <a:rPr lang="en-GB" sz="4800" b="1" dirty="0">
                <a:solidFill>
                  <a:schemeClr val="bg2">
                    <a:lumMod val="50000"/>
                  </a:schemeClr>
                </a:solidFill>
              </a:rPr>
              <a:t>Who are you?</a:t>
            </a:r>
            <a:br>
              <a:rPr lang="en-GB" sz="4800" b="1" dirty="0">
                <a:solidFill>
                  <a:schemeClr val="bg2">
                    <a:lumMod val="50000"/>
                  </a:schemeClr>
                </a:solidFill>
              </a:rPr>
            </a:br>
            <a:br>
              <a:rPr lang="en-GB" sz="4800" dirty="0">
                <a:solidFill>
                  <a:schemeClr val="bg2">
                    <a:lumMod val="50000"/>
                  </a:schemeClr>
                </a:solidFill>
              </a:rPr>
            </a:br>
            <a:r>
              <a:rPr lang="en-GB" sz="3600" b="1" dirty="0">
                <a:solidFill>
                  <a:schemeClr val="bg2">
                    <a:lumMod val="50000"/>
                  </a:schemeClr>
                </a:solidFill>
              </a:rPr>
              <a:t>Get to know a colleague in class and introduce each other to the group</a:t>
            </a:r>
            <a:br>
              <a:rPr lang="en-GB" sz="3600" b="1" dirty="0">
                <a:solidFill>
                  <a:schemeClr val="bg2">
                    <a:lumMod val="50000"/>
                  </a:schemeClr>
                </a:solidFill>
              </a:rPr>
            </a:br>
            <a:r>
              <a:rPr lang="en-GB" sz="4800" dirty="0">
                <a:solidFill>
                  <a:schemeClr val="bg2">
                    <a:lumMod val="50000"/>
                  </a:schemeClr>
                </a:solidFill>
              </a:rPr>
              <a:t> </a:t>
            </a:r>
          </a:p>
        </p:txBody>
      </p:sp>
      <p:graphicFrame>
        <p:nvGraphicFramePr>
          <p:cNvPr id="5" name="Content Placeholder 2">
            <a:extLst>
              <a:ext uri="{FF2B5EF4-FFF2-40B4-BE49-F238E27FC236}">
                <a16:creationId xmlns:a16="http://schemas.microsoft.com/office/drawing/2014/main" id="{54255C73-211C-FC1F-3DDF-0EA54A7B6B80}"/>
              </a:ext>
            </a:extLst>
          </p:cNvPr>
          <p:cNvGraphicFramePr>
            <a:graphicFrameLocks noGrp="1"/>
          </p:cNvGraphicFramePr>
          <p:nvPr>
            <p:ph idx="1"/>
            <p:extLst>
              <p:ext uri="{D42A27DB-BD31-4B8C-83A1-F6EECF244321}">
                <p14:modId xmlns:p14="http://schemas.microsoft.com/office/powerpoint/2010/main" val="3618360671"/>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5535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043A-AAB7-4A37-995A-E6C5050AD748}"/>
              </a:ext>
            </a:extLst>
          </p:cNvPr>
          <p:cNvSpPr>
            <a:spLocks noGrp="1"/>
          </p:cNvSpPr>
          <p:nvPr>
            <p:ph type="title"/>
          </p:nvPr>
        </p:nvSpPr>
        <p:spPr>
          <a:xfrm>
            <a:off x="609601" y="4385066"/>
            <a:ext cx="10923638" cy="1317643"/>
          </a:xfrm>
        </p:spPr>
        <p:txBody>
          <a:bodyPr vert="horz" lIns="91440" tIns="45720" rIns="91440" bIns="45720" rtlCol="0" anchor="b">
            <a:normAutofit/>
          </a:bodyPr>
          <a:lstStyle/>
          <a:p>
            <a:pPr>
              <a:lnSpc>
                <a:spcPct val="80000"/>
              </a:lnSpc>
            </a:pPr>
            <a:r>
              <a:rPr lang="en-US" sz="8800" b="1" kern="1200" spc="-120" baseline="0" dirty="0">
                <a:solidFill>
                  <a:srgbClr val="FFFFFF"/>
                </a:solidFill>
                <a:latin typeface="Arial" panose="020B0604020202020204" pitchFamily="34" charset="0"/>
                <a:cs typeface="Arial" panose="020B0604020202020204" pitchFamily="34" charset="0"/>
              </a:rPr>
              <a:t>Scheme of work</a:t>
            </a:r>
          </a:p>
        </p:txBody>
      </p:sp>
      <p:sp>
        <p:nvSpPr>
          <p:cNvPr id="3" name="Content Placeholder 2">
            <a:extLst>
              <a:ext uri="{FF2B5EF4-FFF2-40B4-BE49-F238E27FC236}">
                <a16:creationId xmlns:a16="http://schemas.microsoft.com/office/drawing/2014/main" id="{E5138966-7851-4C35-BBFB-DA2E7BAAE249}"/>
              </a:ext>
            </a:extLst>
          </p:cNvPr>
          <p:cNvSpPr>
            <a:spLocks noGrp="1"/>
          </p:cNvSpPr>
          <p:nvPr>
            <p:ph idx="1"/>
          </p:nvPr>
        </p:nvSpPr>
        <p:spPr>
          <a:xfrm>
            <a:off x="609600" y="5702709"/>
            <a:ext cx="10923638" cy="521109"/>
          </a:xfrm>
        </p:spPr>
        <p:txBody>
          <a:bodyPr vert="horz" lIns="91440" tIns="45720" rIns="91440" bIns="45720" rtlCol="0">
            <a:normAutofit/>
          </a:bodyPr>
          <a:lstStyle/>
          <a:p>
            <a:pPr marL="0" indent="0">
              <a:buNone/>
            </a:pPr>
            <a:r>
              <a:rPr lang="en-US" sz="3200" dirty="0">
                <a:solidFill>
                  <a:schemeClr val="bg1"/>
                </a:solidFill>
                <a:latin typeface="Arial" panose="020B0604020202020204" pitchFamily="34" charset="0"/>
                <a:cs typeface="Arial" panose="020B0604020202020204" pitchFamily="34" charset="0"/>
              </a:rPr>
              <a:t>Week-by-week run through of semester</a:t>
            </a:r>
          </a:p>
        </p:txBody>
      </p:sp>
      <p:pic>
        <p:nvPicPr>
          <p:cNvPr id="5" name="Picture 4" descr="Person writing on a notepad">
            <a:extLst>
              <a:ext uri="{FF2B5EF4-FFF2-40B4-BE49-F238E27FC236}">
                <a16:creationId xmlns:a16="http://schemas.microsoft.com/office/drawing/2014/main" id="{C1377A1A-17B2-65AB-8516-BFB8A1CCCB4B}"/>
              </a:ext>
            </a:extLst>
          </p:cNvPr>
          <p:cNvPicPr>
            <a:picLocks noChangeAspect="1"/>
          </p:cNvPicPr>
          <p:nvPr/>
        </p:nvPicPr>
        <p:blipFill rotWithShape="1">
          <a:blip r:embed="rId2"/>
          <a:srcRect t="30521" r="-1" b="27835"/>
          <a:stretch>
            <a:fillRect/>
          </a:stretch>
        </p:blipFill>
        <p:spPr>
          <a:xfrm>
            <a:off x="635457" y="640080"/>
            <a:ext cx="10916463" cy="3602736"/>
          </a:xfrm>
          <a:prstGeom prst="rect">
            <a:avLst/>
          </a:prstGeom>
        </p:spPr>
      </p:pic>
    </p:spTree>
    <p:extLst>
      <p:ext uri="{BB962C8B-B14F-4D97-AF65-F5344CB8AC3E}">
        <p14:creationId xmlns:p14="http://schemas.microsoft.com/office/powerpoint/2010/main" val="122631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2438-B28C-45D8-B423-1001D95CF525}"/>
              </a:ext>
            </a:extLst>
          </p:cNvPr>
          <p:cNvSpPr>
            <a:spLocks noGrp="1"/>
          </p:cNvSpPr>
          <p:nvPr>
            <p:ph type="title"/>
          </p:nvPr>
        </p:nvSpPr>
        <p:spPr>
          <a:xfrm>
            <a:off x="4683125" y="499533"/>
            <a:ext cx="6562726" cy="1658198"/>
          </a:xfrm>
        </p:spPr>
        <p:txBody>
          <a:bodyPr>
            <a:normAutofit/>
          </a:bodyPr>
          <a:lstStyle/>
          <a:p>
            <a:r>
              <a:rPr lang="en-GB" b="1" dirty="0">
                <a:solidFill>
                  <a:srgbClr val="4B4E60"/>
                </a:solidFill>
                <a:latin typeface="Arial" panose="020B0604020202020204" pitchFamily="34" charset="0"/>
                <a:cs typeface="Arial" panose="020B0604020202020204" pitchFamily="34" charset="0"/>
              </a:rPr>
              <a:t>Assessments</a:t>
            </a:r>
          </a:p>
        </p:txBody>
      </p:sp>
      <p:sp>
        <p:nvSpPr>
          <p:cNvPr id="3" name="Content Placeholder 2">
            <a:extLst>
              <a:ext uri="{FF2B5EF4-FFF2-40B4-BE49-F238E27FC236}">
                <a16:creationId xmlns:a16="http://schemas.microsoft.com/office/drawing/2014/main" id="{EA0C063A-E87C-4852-A1AF-73018F46FFD8}"/>
              </a:ext>
            </a:extLst>
          </p:cNvPr>
          <p:cNvSpPr>
            <a:spLocks noGrp="1"/>
          </p:cNvSpPr>
          <p:nvPr>
            <p:ph idx="1"/>
          </p:nvPr>
        </p:nvSpPr>
        <p:spPr>
          <a:xfrm>
            <a:off x="4702557" y="2011680"/>
            <a:ext cx="6428994" cy="3766185"/>
          </a:xfrm>
        </p:spPr>
        <p:txBody>
          <a:bodyPr>
            <a:normAutofit/>
          </a:bodyPr>
          <a:lstStyle/>
          <a:p>
            <a:pPr>
              <a:buFont typeface="Arial" panose="020B0604020202020204" pitchFamily="34" charset="0"/>
              <a:buChar char="•"/>
            </a:pPr>
            <a:r>
              <a:rPr lang="en-GB" b="1" dirty="0">
                <a:latin typeface="Arial" panose="020B0604020202020204" pitchFamily="34" charset="0"/>
                <a:cs typeface="Arial" panose="020B0604020202020204" pitchFamily="34" charset="0"/>
              </a:rPr>
              <a:t>Assessment briefs on Moodle</a:t>
            </a:r>
          </a:p>
          <a:p>
            <a:pPr marL="0" indent="0">
              <a:buNone/>
            </a:pPr>
            <a:endParaRPr lang="en-GB"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b="1" dirty="0">
                <a:latin typeface="Arial" panose="020B0604020202020204" pitchFamily="34" charset="0"/>
                <a:cs typeface="Arial" panose="020B0604020202020204" pitchFamily="34" charset="0"/>
              </a:rPr>
              <a:t>TWO Assessments, weighted equally at 50% each</a:t>
            </a:r>
          </a:p>
        </p:txBody>
      </p:sp>
      <p:pic>
        <p:nvPicPr>
          <p:cNvPr id="5" name="Picture 4" descr="Angled shot of pen on a graph">
            <a:extLst>
              <a:ext uri="{FF2B5EF4-FFF2-40B4-BE49-F238E27FC236}">
                <a16:creationId xmlns:a16="http://schemas.microsoft.com/office/drawing/2014/main" id="{5A58AA4C-EB44-809E-824A-D65E169DDDEE}"/>
              </a:ext>
            </a:extLst>
          </p:cNvPr>
          <p:cNvPicPr>
            <a:picLocks noChangeAspect="1"/>
          </p:cNvPicPr>
          <p:nvPr/>
        </p:nvPicPr>
        <p:blipFill rotWithShape="1">
          <a:blip r:embed="rId3"/>
          <a:srcRect l="11633" r="48717" b="-2"/>
          <a:stretch>
            <a:fillRect/>
          </a:stretch>
        </p:blipFill>
        <p:spPr>
          <a:xfrm>
            <a:off x="20" y="-6418"/>
            <a:ext cx="4077443" cy="6864418"/>
          </a:xfrm>
          <a:prstGeom prst="rect">
            <a:avLst/>
          </a:prstGeom>
        </p:spPr>
      </p:pic>
    </p:spTree>
    <p:extLst>
      <p:ext uri="{BB962C8B-B14F-4D97-AF65-F5344CB8AC3E}">
        <p14:creationId xmlns:p14="http://schemas.microsoft.com/office/powerpoint/2010/main" val="19607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0CE9D-C115-457B-A71F-4A6B17E2EA6F}"/>
              </a:ext>
            </a:extLst>
          </p:cNvPr>
          <p:cNvSpPr>
            <a:spLocks noGrp="1"/>
          </p:cNvSpPr>
          <p:nvPr>
            <p:ph type="title"/>
          </p:nvPr>
        </p:nvSpPr>
        <p:spPr>
          <a:xfrm>
            <a:off x="657225" y="245327"/>
            <a:ext cx="7115176" cy="1059366"/>
          </a:xfrm>
        </p:spPr>
        <p:txBody>
          <a:bodyPr>
            <a:normAutofit/>
          </a:bodyPr>
          <a:lstStyle/>
          <a:p>
            <a:r>
              <a:rPr lang="en-GB" b="1" dirty="0">
                <a:latin typeface="Arial" panose="020B0604020202020204" pitchFamily="34" charset="0"/>
                <a:cs typeface="Arial" panose="020B0604020202020204" pitchFamily="34" charset="0"/>
              </a:rPr>
              <a:t>Today’s session:</a:t>
            </a:r>
          </a:p>
        </p:txBody>
      </p:sp>
      <p:sp>
        <p:nvSpPr>
          <p:cNvPr id="3" name="Content Placeholder 2">
            <a:extLst>
              <a:ext uri="{FF2B5EF4-FFF2-40B4-BE49-F238E27FC236}">
                <a16:creationId xmlns:a16="http://schemas.microsoft.com/office/drawing/2014/main" id="{72D2915E-228F-49B2-8CF4-9411CF629FC5}"/>
              </a:ext>
            </a:extLst>
          </p:cNvPr>
          <p:cNvSpPr>
            <a:spLocks noGrp="1"/>
          </p:cNvSpPr>
          <p:nvPr>
            <p:ph idx="1"/>
          </p:nvPr>
        </p:nvSpPr>
        <p:spPr>
          <a:xfrm>
            <a:off x="676656" y="1460810"/>
            <a:ext cx="7095745" cy="4783873"/>
          </a:xfrm>
        </p:spPr>
        <p:txBody>
          <a:bodyPr>
            <a:noAutofit/>
          </a:bodyPr>
          <a:lstStyle/>
          <a:p>
            <a:pPr>
              <a:buFont typeface="Wingdings" panose="05000000000000000000" pitchFamily="2" charset="2"/>
              <a:buChar char="§"/>
            </a:pPr>
            <a:r>
              <a:rPr lang="en-GB" sz="2200" dirty="0">
                <a:latin typeface="Arial" panose="020B0604020202020204" pitchFamily="34" charset="0"/>
                <a:cs typeface="Arial" panose="020B0604020202020204" pitchFamily="34" charset="0"/>
              </a:rPr>
              <a:t>Definitions of marketing</a:t>
            </a:r>
          </a:p>
          <a:p>
            <a:pPr>
              <a:buFont typeface="Wingdings" panose="05000000000000000000" pitchFamily="2" charset="2"/>
              <a:buChar char="§"/>
            </a:pPr>
            <a:endParaRPr lang="en-GB" sz="1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200" dirty="0">
                <a:latin typeface="Arial" panose="020B0604020202020204" pitchFamily="34" charset="0"/>
                <a:cs typeface="Arial" panose="020B0604020202020204" pitchFamily="34" charset="0"/>
              </a:rPr>
              <a:t>Evolution of marketing</a:t>
            </a:r>
          </a:p>
          <a:p>
            <a:pPr>
              <a:buFont typeface="Wingdings" panose="05000000000000000000" pitchFamily="2" charset="2"/>
              <a:buChar char="§"/>
            </a:pPr>
            <a:endParaRPr lang="en-GB" sz="1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200" dirty="0">
                <a:latin typeface="Arial" panose="020B0604020202020204" pitchFamily="34" charset="0"/>
                <a:cs typeface="Arial" panose="020B0604020202020204" pitchFamily="34" charset="0"/>
              </a:rPr>
              <a:t>Forms of marketing</a:t>
            </a:r>
          </a:p>
          <a:p>
            <a:pPr>
              <a:buFont typeface="Wingdings" panose="05000000000000000000" pitchFamily="2" charset="2"/>
              <a:buChar char="§"/>
            </a:pPr>
            <a:endParaRPr lang="en-GB" sz="1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200" dirty="0">
                <a:latin typeface="Arial" panose="020B0604020202020204" pitchFamily="34" charset="0"/>
                <a:cs typeface="Arial" panose="020B0604020202020204" pitchFamily="34" charset="0"/>
              </a:rPr>
              <a:t>Understanding the market place</a:t>
            </a:r>
          </a:p>
          <a:p>
            <a:pPr>
              <a:buFont typeface="Wingdings" panose="05000000000000000000" pitchFamily="2" charset="2"/>
              <a:buChar char="§"/>
            </a:pPr>
            <a:endParaRPr lang="en-GB" sz="1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200" dirty="0">
                <a:latin typeface="Arial" panose="020B0604020202020204" pitchFamily="34" charset="0"/>
                <a:cs typeface="Arial" panose="020B0604020202020204" pitchFamily="34" charset="0"/>
              </a:rPr>
              <a:t>Components of a good marketing strategy</a:t>
            </a:r>
          </a:p>
          <a:p>
            <a:pPr>
              <a:buFont typeface="Wingdings" panose="05000000000000000000" pitchFamily="2" charset="2"/>
              <a:buChar char="§"/>
            </a:pPr>
            <a:endParaRPr lang="en-GB" sz="1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200" dirty="0">
                <a:latin typeface="Arial" panose="020B0604020202020204" pitchFamily="34" charset="0"/>
                <a:cs typeface="Arial" panose="020B0604020202020204" pitchFamily="34" charset="0"/>
              </a:rPr>
              <a:t>Societal marketing concept</a:t>
            </a:r>
          </a:p>
        </p:txBody>
      </p:sp>
      <p:pic>
        <p:nvPicPr>
          <p:cNvPr id="5" name="Picture 4" descr="Magnifying glass showing decling performance">
            <a:extLst>
              <a:ext uri="{FF2B5EF4-FFF2-40B4-BE49-F238E27FC236}">
                <a16:creationId xmlns:a16="http://schemas.microsoft.com/office/drawing/2014/main" id="{3A3AD1EF-382B-7E82-FA7D-B74E31491617}"/>
              </a:ext>
            </a:extLst>
          </p:cNvPr>
          <p:cNvPicPr>
            <a:picLocks noChangeAspect="1"/>
          </p:cNvPicPr>
          <p:nvPr/>
        </p:nvPicPr>
        <p:blipFill>
          <a:blip r:embed="rId2"/>
          <a:srcRect l="21296" r="39054" b="-2"/>
          <a:stretch>
            <a:fillRect/>
          </a:stretch>
        </p:blipFill>
        <p:spPr>
          <a:xfrm>
            <a:off x="8114537" y="10"/>
            <a:ext cx="4077463" cy="6864408"/>
          </a:xfrm>
          <a:prstGeom prst="rect">
            <a:avLst/>
          </a:prstGeom>
        </p:spPr>
      </p:pic>
    </p:spTree>
    <p:extLst>
      <p:ext uri="{BB962C8B-B14F-4D97-AF65-F5344CB8AC3E}">
        <p14:creationId xmlns:p14="http://schemas.microsoft.com/office/powerpoint/2010/main" val="28022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rketropolis | Engineering News-Record">
            <a:extLst>
              <a:ext uri="{FF2B5EF4-FFF2-40B4-BE49-F238E27FC236}">
                <a16:creationId xmlns:a16="http://schemas.microsoft.com/office/drawing/2014/main" id="{54CED212-46BC-3831-E3F4-D5013DB601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092" r="13308" b="2"/>
          <a:stretch/>
        </p:blipFill>
        <p:spPr bwMode="auto">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144204" y="669073"/>
            <a:ext cx="3665034" cy="1617943"/>
          </a:xfrm>
        </p:spPr>
        <p:txBody>
          <a:bodyPr vert="horz" lIns="91440" tIns="45720" rIns="91440" bIns="45720" rtlCol="0" anchor="b">
            <a:normAutofit/>
          </a:bodyPr>
          <a:lstStyle/>
          <a:p>
            <a:r>
              <a:rPr lang="en-US" sz="3600" b="1" dirty="0">
                <a:latin typeface="Arial" panose="020B0604020202020204" pitchFamily="34" charset="0"/>
                <a:cs typeface="Arial" panose="020B0604020202020204" pitchFamily="34" charset="0"/>
              </a:rPr>
              <a:t>Marketing – What does it mean to you? </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defRPr/>
            </a:pPr>
            <a:endParaRPr lang="en-US" sz="1200" kern="1200">
              <a:solidFill>
                <a:schemeClr val="bg1"/>
              </a:solidFill>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9077706" y="6356350"/>
            <a:ext cx="2743200" cy="365125"/>
          </a:xfrm>
        </p:spPr>
        <p:txBody>
          <a:bodyPr vert="horz" lIns="91440" tIns="45720" rIns="91440" bIns="45720" rtlCol="0" anchor="ctr">
            <a:normAutofit fontScale="25000" lnSpcReduction="20000"/>
          </a:bodyPr>
          <a:lstStyle/>
          <a:p>
            <a:pPr>
              <a:spcAft>
                <a:spcPts val="600"/>
              </a:spcAft>
              <a:defRPr/>
            </a:pPr>
            <a:fld id="{3A98EE3D-8CD1-4C3F-BD1C-C98C9596463C}" type="slidenum">
              <a:rPr lang="en-US" smtClean="0">
                <a:solidFill>
                  <a:schemeClr val="bg1"/>
                </a:solidFill>
                <a:latin typeface="Calibri" panose="020F0502020204030204"/>
              </a:rPr>
              <a:pPr>
                <a:spcAft>
                  <a:spcPts val="600"/>
                </a:spcAft>
                <a:defRPr/>
              </a:pPr>
              <a:t>10</a:t>
            </a:fld>
            <a:endParaRPr lang="en-US">
              <a:solidFill>
                <a:schemeClr val="bg1"/>
              </a:solidFill>
              <a:latin typeface="Calibri" panose="020F0502020204030204"/>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144966" y="2564780"/>
            <a:ext cx="3665034" cy="3360532"/>
          </a:xfrm>
          <a:prstGeom prst="rect">
            <a:avLst/>
          </a:prstGeom>
        </p:spPr>
        <p:txBody>
          <a:bodyPr vert="horz" lIns="91440" tIns="45720" rIns="91440" bIns="45720" rtlCol="0" anchor="t">
            <a:normAutofit/>
          </a:bodyPr>
          <a:lstStyle/>
          <a:p>
            <a:pPr marL="285750" marR="0" lvl="0" indent="-228600" fontAlgn="auto">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2400" b="1" i="0" u="none" strike="noStrike" cap="none" spc="0" normalizeH="0" baseline="0" noProof="0" dirty="0">
                <a:ln>
                  <a:noFill/>
                </a:ln>
                <a:effectLst/>
                <a:uLnTx/>
                <a:uFillTx/>
                <a:latin typeface="Arial" panose="020B0604020202020204" pitchFamily="34" charset="0"/>
                <a:cs typeface="Arial" panose="020B0604020202020204" pitchFamily="34" charset="0"/>
              </a:rPr>
              <a:t>What does Marketing mean to you/an </a:t>
            </a:r>
            <a:r>
              <a:rPr kumimoji="0" lang="en-US" sz="2400" b="1" i="0" u="none" strike="noStrike" cap="none" spc="0" normalizeH="0" baseline="0" noProof="0" dirty="0" err="1">
                <a:ln>
                  <a:noFill/>
                </a:ln>
                <a:effectLst/>
                <a:uLnTx/>
                <a:uFillTx/>
                <a:latin typeface="Arial" panose="020B0604020202020204" pitchFamily="34" charset="0"/>
                <a:cs typeface="Arial" panose="020B0604020202020204" pitchFamily="34" charset="0"/>
              </a:rPr>
              <a:t>organisation</a:t>
            </a:r>
            <a:r>
              <a:rPr kumimoji="0" lang="en-US" sz="2400" b="1" i="0" u="none" strike="noStrike" cap="none" spc="0" normalizeH="0" baseline="0" noProof="0" dirty="0">
                <a:ln>
                  <a:noFill/>
                </a:ln>
                <a:effectLst/>
                <a:uLnTx/>
                <a:uFillTx/>
                <a:latin typeface="Arial" panose="020B0604020202020204" pitchFamily="34" charset="0"/>
                <a:cs typeface="Arial" panose="020B0604020202020204" pitchFamily="34" charset="0"/>
              </a:rPr>
              <a:t> you are associated with?</a:t>
            </a:r>
          </a:p>
          <a:p>
            <a:pPr marL="285750" marR="0" lvl="0" indent="-228600" fontAlgn="auto">
              <a:lnSpc>
                <a:spcPct val="90000"/>
              </a:lnSpc>
              <a:spcBef>
                <a:spcPct val="20000"/>
              </a:spcBef>
              <a:spcAft>
                <a:spcPts val="600"/>
              </a:spcAft>
              <a:buClr>
                <a:srgbClr val="1CADE4"/>
              </a:buClr>
              <a:buSzPct val="92000"/>
              <a:buFont typeface="Arial" panose="020B0604020202020204" pitchFamily="34" charset="0"/>
              <a:buChar char="•"/>
              <a:tabLst/>
              <a:defRPr/>
            </a:pPr>
            <a:endParaRPr kumimoji="0" lang="en-US" sz="2400" b="1" i="0" u="none" strike="noStrike" cap="none" spc="0" normalizeH="0" baseline="0" noProof="0" dirty="0">
              <a:ln>
                <a:noFill/>
              </a:ln>
              <a:effectLst/>
              <a:uLnTx/>
              <a:uFillTx/>
            </a:endParaRPr>
          </a:p>
          <a:p>
            <a:pPr marL="285750" marR="0" lvl="0" indent="-228600" fontAlgn="auto">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2400" b="1" i="0" u="none" strike="noStrike" cap="none" spc="0" normalizeH="0" baseline="0" noProof="0" dirty="0">
                <a:ln>
                  <a:noFill/>
                </a:ln>
                <a:effectLst/>
                <a:uLnTx/>
                <a:uFillTx/>
                <a:latin typeface="Arial" panose="020B0604020202020204" pitchFamily="34" charset="0"/>
                <a:cs typeface="Arial" panose="020B0604020202020204" pitchFamily="34" charset="0"/>
              </a:rPr>
              <a:t>What do you think marketers do?</a:t>
            </a:r>
            <a:endPar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6054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85800" y="579864"/>
            <a:ext cx="10919710" cy="676326"/>
          </a:xfrm>
        </p:spPr>
        <p:txBody>
          <a:bodyPr>
            <a:normAutofit fontScale="90000"/>
          </a:bodyPr>
          <a:lstStyle/>
          <a:p>
            <a:r>
              <a:rPr lang="en-GB" b="1" dirty="0">
                <a:latin typeface="Arial" panose="020B0604020202020204" pitchFamily="34" charset="0"/>
                <a:cs typeface="Arial" panose="020B0604020202020204" pitchFamily="34" charset="0"/>
              </a:rPr>
              <a:t>What is Marketing?</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Speech Bubble: Oval 5">
            <a:extLst>
              <a:ext uri="{FF2B5EF4-FFF2-40B4-BE49-F238E27FC236}">
                <a16:creationId xmlns:a16="http://schemas.microsoft.com/office/drawing/2014/main" id="{22C277C1-A445-81FF-DC29-EDD0DD8427C2}"/>
              </a:ext>
            </a:extLst>
          </p:cNvPr>
          <p:cNvSpPr/>
          <p:nvPr/>
        </p:nvSpPr>
        <p:spPr>
          <a:xfrm>
            <a:off x="6096000" y="3210793"/>
            <a:ext cx="5236608" cy="3190519"/>
          </a:xfrm>
          <a:prstGeom prst="wedgeEllipseCallout">
            <a:avLst>
              <a:gd name="adj1" fmla="val 59072"/>
              <a:gd name="adj2" fmla="val 65604"/>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kumimoji="0" lang="en-GB" sz="18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Marketing is the activity, set of institutions, and processes for creating, communicating, delivering, and exchanging offerings that have value for customers, clients, partners, and society at large”- </a:t>
            </a:r>
            <a:endParaRPr lang="en-GB" i="1" dirty="0">
              <a:latin typeface="Arial" panose="020B0604020202020204" pitchFamily="34" charset="0"/>
              <a:cs typeface="Arial" panose="020B0604020202020204" pitchFamily="34" charset="0"/>
            </a:endParaRPr>
          </a:p>
          <a:p>
            <a:pPr algn="r">
              <a:defRPr/>
            </a:pPr>
            <a:r>
              <a:rPr lang="en-GB" i="1" dirty="0">
                <a:latin typeface="Arial" panose="020B0604020202020204" pitchFamily="34" charset="0"/>
                <a:cs typeface="Arial" panose="020B0604020202020204" pitchFamily="34" charset="0"/>
              </a:rPr>
              <a:t>AMA (2024)</a:t>
            </a:r>
          </a:p>
        </p:txBody>
      </p:sp>
      <p:sp>
        <p:nvSpPr>
          <p:cNvPr id="3" name="Speech Bubble: Rectangle 2">
            <a:extLst>
              <a:ext uri="{FF2B5EF4-FFF2-40B4-BE49-F238E27FC236}">
                <a16:creationId xmlns:a16="http://schemas.microsoft.com/office/drawing/2014/main" id="{49486AE7-CC14-A472-EE70-0AAA50866611}"/>
              </a:ext>
            </a:extLst>
          </p:cNvPr>
          <p:cNvSpPr/>
          <p:nvPr/>
        </p:nvSpPr>
        <p:spPr>
          <a:xfrm>
            <a:off x="685801" y="1461648"/>
            <a:ext cx="8770434" cy="1595761"/>
          </a:xfrm>
          <a:prstGeom prst="wedgeRectCallout">
            <a:avLst>
              <a:gd name="adj1" fmla="val -432"/>
              <a:gd name="adj2" fmla="val 98314"/>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“Marketing is the management process responsible for  identifying,</a:t>
            </a:r>
            <a:r>
              <a:rPr kumimoji="0" lang="en-GB" sz="1800" b="0" i="0" u="none" strike="noStrike" kern="1200" cap="none" spc="0" normalizeH="0" noProof="0" dirty="0">
                <a:ln>
                  <a:noFill/>
                </a:ln>
                <a:solidFill>
                  <a:prstClr val="black"/>
                </a:solidFill>
                <a:effectLst/>
                <a:uLnTx/>
                <a:uFillTx/>
                <a:latin typeface="Arial" panose="020B0604020202020204" pitchFamily="34" charset="0"/>
                <a:cs typeface="Arial" panose="020B0604020202020204" pitchFamily="34" charset="0"/>
              </a:rPr>
              <a:t> anticipating and satisfying customer requirements profitably</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noProof="0" dirty="0">
                <a:solidFill>
                  <a:prstClr val="black"/>
                </a:solidFill>
                <a:latin typeface="Arial" panose="020B0604020202020204" pitchFamily="34" charset="0"/>
                <a:cs typeface="Arial" panose="020B0604020202020204" pitchFamily="34" charset="0"/>
              </a:rPr>
              <a:t>The Chartered Institute of Marketing 2025</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7" name="Speech Bubble: Oval 6">
            <a:extLst>
              <a:ext uri="{FF2B5EF4-FFF2-40B4-BE49-F238E27FC236}">
                <a16:creationId xmlns:a16="http://schemas.microsoft.com/office/drawing/2014/main" id="{0712D2EC-D8E2-F846-B606-9E6FE8FE0F6A}"/>
              </a:ext>
            </a:extLst>
          </p:cNvPr>
          <p:cNvSpPr/>
          <p:nvPr/>
        </p:nvSpPr>
        <p:spPr>
          <a:xfrm>
            <a:off x="893619" y="3429000"/>
            <a:ext cx="4826698" cy="2849136"/>
          </a:xfrm>
          <a:prstGeom prst="wedgeEllipseCallout">
            <a:avLst>
              <a:gd name="adj1" fmla="val -42147"/>
              <a:gd name="adj2" fmla="val 66312"/>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“Marketing is the process by which companies create value for customers and build strong customer relationships to capture value from customers in return.”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Kotler et al. 2023</a:t>
            </a:r>
          </a:p>
        </p:txBody>
      </p:sp>
    </p:spTree>
    <p:extLst>
      <p:ext uri="{BB962C8B-B14F-4D97-AF65-F5344CB8AC3E}">
        <p14:creationId xmlns:p14="http://schemas.microsoft.com/office/powerpoint/2010/main" val="4085176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ADE85E68-7011-242A-7BD6-713F1A664D90}"/>
              </a:ext>
            </a:extLst>
          </p:cNvPr>
          <p:cNvPicPr>
            <a:picLocks noGrp="1" noChangeAspect="1"/>
          </p:cNvPicPr>
          <p:nvPr>
            <p:ph idx="1"/>
          </p:nvPr>
        </p:nvPicPr>
        <p:blipFill rotWithShape="1">
          <a:blip r:embed="rId2"/>
          <a:srcRect t="7925" b="7821"/>
          <a:stretch/>
        </p:blipFill>
        <p:spPr>
          <a:xfrm>
            <a:off x="20" y="1282"/>
            <a:ext cx="12191980" cy="6856718"/>
          </a:xfrm>
          <a:prstGeom prst="rect">
            <a:avLst/>
          </a:prstGeom>
        </p:spPr>
      </p:pic>
    </p:spTree>
    <p:extLst>
      <p:ext uri="{BB962C8B-B14F-4D97-AF65-F5344CB8AC3E}">
        <p14:creationId xmlns:p14="http://schemas.microsoft.com/office/powerpoint/2010/main" val="2089305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70899-2B20-8C84-2FAD-875133E9A9C0}"/>
              </a:ext>
            </a:extLst>
          </p:cNvPr>
          <p:cNvSpPr>
            <a:spLocks noGrp="1"/>
          </p:cNvSpPr>
          <p:nvPr>
            <p:ph type="title"/>
          </p:nvPr>
        </p:nvSpPr>
        <p:spPr/>
        <p:txBody>
          <a:bodyPr/>
          <a:lstStyle/>
          <a:p>
            <a:endParaRPr lang="en-GB"/>
          </a:p>
        </p:txBody>
      </p:sp>
      <p:pic>
        <p:nvPicPr>
          <p:cNvPr id="4" name="Online Media 3" title="What is marketing? Definitions of marketing by various authors 🤓">
            <a:hlinkClick r:id="" action="ppaction://media"/>
            <a:extLst>
              <a:ext uri="{FF2B5EF4-FFF2-40B4-BE49-F238E27FC236}">
                <a16:creationId xmlns:a16="http://schemas.microsoft.com/office/drawing/2014/main" id="{4797FFFF-2A97-ADF1-8023-929281FFF3C8}"/>
              </a:ext>
            </a:extLst>
          </p:cNvPr>
          <p:cNvPicPr>
            <a:picLocks noGrp="1" noRot="1" noChangeAspect="1"/>
          </p:cNvPicPr>
          <p:nvPr>
            <p:ph idx="1"/>
            <a:videoFile r:link="rId1"/>
          </p:nvPr>
        </p:nvPicPr>
        <p:blipFill>
          <a:blip r:embed="rId3"/>
          <a:stretch>
            <a:fillRect/>
          </a:stretch>
        </p:blipFill>
        <p:spPr>
          <a:xfrm>
            <a:off x="0" y="46038"/>
            <a:ext cx="12084050" cy="6797675"/>
          </a:xfrm>
          <a:prstGeom prst="rect">
            <a:avLst/>
          </a:prstGeom>
        </p:spPr>
      </p:pic>
    </p:spTree>
    <p:extLst>
      <p:ext uri="{BB962C8B-B14F-4D97-AF65-F5344CB8AC3E}">
        <p14:creationId xmlns:p14="http://schemas.microsoft.com/office/powerpoint/2010/main" val="3971760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777E8CE-AA72-464B-A951-BC11D7F5AA86}"/>
              </a:ext>
            </a:extLst>
          </p:cNvPr>
          <p:cNvSpPr>
            <a:spLocks noGrp="1"/>
          </p:cNvSpPr>
          <p:nvPr>
            <p:ph type="title"/>
          </p:nvPr>
        </p:nvSpPr>
        <p:spPr>
          <a:xfrm>
            <a:off x="1676400" y="116342"/>
            <a:ext cx="8229600" cy="1143000"/>
          </a:xfrm>
        </p:spPr>
        <p:txBody>
          <a:bodyPr>
            <a:normAutofit/>
          </a:bodyPr>
          <a:lstStyle/>
          <a:p>
            <a:r>
              <a:rPr lang="en-GB" altLang="en-US" sz="5400" b="1" dirty="0">
                <a:solidFill>
                  <a:schemeClr val="tx1"/>
                </a:solidFill>
              </a:rPr>
              <a:t>Evolution of Marketing </a:t>
            </a:r>
          </a:p>
        </p:txBody>
      </p:sp>
      <p:pic>
        <p:nvPicPr>
          <p:cNvPr id="25603" name="Content Placeholder 5">
            <a:extLst>
              <a:ext uri="{FF2B5EF4-FFF2-40B4-BE49-F238E27FC236}">
                <a16:creationId xmlns:a16="http://schemas.microsoft.com/office/drawing/2014/main" id="{F63071F8-8FD0-4794-91D2-88FAC0188DAB}"/>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676400" y="1193801"/>
            <a:ext cx="9136063" cy="5024483"/>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720EBF3-992E-47DB-A62E-7013F1AECACA}"/>
              </a:ext>
            </a:extLst>
          </p:cNvPr>
          <p:cNvSpPr>
            <a:spLocks noGrp="1"/>
          </p:cNvSpPr>
          <p:nvPr>
            <p:ph type="title"/>
          </p:nvPr>
        </p:nvSpPr>
        <p:spPr>
          <a:xfrm>
            <a:off x="1323974" y="168552"/>
            <a:ext cx="8229600" cy="1143000"/>
          </a:xfrm>
          <a:extLst>
            <a:ext uri="{91240B29-F687-4F45-9708-019B960494DF}">
              <a14:hiddenLine xmlns:a14="http://schemas.microsoft.com/office/drawing/2010/main" w="9525">
                <a:solidFill>
                  <a:srgbClr val="92D050"/>
                </a:solidFill>
                <a:miter lim="800000"/>
                <a:headEnd/>
                <a:tailEnd/>
              </a14:hiddenLine>
            </a:ext>
          </a:extLst>
        </p:spPr>
        <p:txBody>
          <a:bodyPr>
            <a:normAutofit/>
          </a:bodyPr>
          <a:lstStyle/>
          <a:p>
            <a:r>
              <a:rPr lang="en-US" altLang="en-US" sz="5400" b="1" dirty="0">
                <a:solidFill>
                  <a:schemeClr val="tx1"/>
                </a:solidFill>
                <a:latin typeface="Arial" panose="020B0604020202020204" pitchFamily="34" charset="0"/>
                <a:ea typeface="MS PGothic" panose="020B0600070205080204" pitchFamily="34" charset="-128"/>
                <a:cs typeface="Arial" panose="020B0604020202020204" pitchFamily="34" charset="0"/>
              </a:rPr>
              <a:t>Forms of Marketing</a:t>
            </a:r>
          </a:p>
        </p:txBody>
      </p:sp>
      <p:graphicFrame>
        <p:nvGraphicFramePr>
          <p:cNvPr id="5" name="Content Placeholder 4">
            <a:extLst>
              <a:ext uri="{FF2B5EF4-FFF2-40B4-BE49-F238E27FC236}">
                <a16:creationId xmlns:a16="http://schemas.microsoft.com/office/drawing/2014/main" id="{87FDFA79-698F-46F7-AD51-4E19EC5C0930}"/>
              </a:ext>
            </a:extLst>
          </p:cNvPr>
          <p:cNvGraphicFramePr>
            <a:graphicFrameLocks noGrp="1"/>
          </p:cNvGraphicFramePr>
          <p:nvPr>
            <p:ph idx="1"/>
            <p:extLst>
              <p:ext uri="{D42A27DB-BD31-4B8C-83A1-F6EECF244321}">
                <p14:modId xmlns:p14="http://schemas.microsoft.com/office/powerpoint/2010/main" val="4118036951"/>
              </p:ext>
            </p:extLst>
          </p:nvPr>
        </p:nvGraphicFramePr>
        <p:xfrm>
          <a:off x="646772" y="947854"/>
          <a:ext cx="11281068" cy="57415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2" name="Rectangle 26631">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71456940-5409-464D-BF3B-2687D04B654D}"/>
              </a:ext>
            </a:extLst>
          </p:cNvPr>
          <p:cNvSpPr>
            <a:spLocks noGrp="1"/>
          </p:cNvSpPr>
          <p:nvPr>
            <p:ph type="title"/>
          </p:nvPr>
        </p:nvSpPr>
        <p:spPr>
          <a:xfrm>
            <a:off x="256478" y="936711"/>
            <a:ext cx="3389011" cy="4984578"/>
          </a:xfrm>
        </p:spPr>
        <p:txBody>
          <a:bodyPr vert="horz" lIns="91440" tIns="45720" rIns="91440" bIns="45720" rtlCol="0" anchor="ctr">
            <a:normAutofit/>
          </a:bodyPr>
          <a:lstStyle/>
          <a:p>
            <a:r>
              <a:rPr lang="en-US" altLang="en-US" sz="4400" b="1" dirty="0">
                <a:solidFill>
                  <a:srgbClr val="FFFFFF"/>
                </a:solidFill>
                <a:latin typeface="Arial" panose="020B0604020202020204" pitchFamily="34" charset="0"/>
                <a:cs typeface="Arial" panose="020B0604020202020204" pitchFamily="34" charset="0"/>
              </a:rPr>
              <a:t>Marketing Concept</a:t>
            </a:r>
          </a:p>
        </p:txBody>
      </p:sp>
      <p:sp>
        <p:nvSpPr>
          <p:cNvPr id="26627" name="Content Placeholder 3">
            <a:extLst>
              <a:ext uri="{FF2B5EF4-FFF2-40B4-BE49-F238E27FC236}">
                <a16:creationId xmlns:a16="http://schemas.microsoft.com/office/drawing/2014/main" id="{213A3D89-2ED8-4B56-96E8-9CDE9E8539B0}"/>
              </a:ext>
            </a:extLst>
          </p:cNvPr>
          <p:cNvSpPr>
            <a:spLocks noGrp="1"/>
          </p:cNvSpPr>
          <p:nvPr>
            <p:ph sz="half" idx="2"/>
          </p:nvPr>
        </p:nvSpPr>
        <p:spPr>
          <a:xfrm>
            <a:off x="4614389" y="936711"/>
            <a:ext cx="6815992" cy="4984578"/>
          </a:xfrm>
        </p:spPr>
        <p:txBody>
          <a:bodyPr vert="horz" lIns="91440" tIns="45720" rIns="91440" bIns="45720" rtlCol="0" anchor="ctr">
            <a:normAutofit lnSpcReduction="10000"/>
          </a:bodyPr>
          <a:lstStyle/>
          <a:p>
            <a:r>
              <a:rPr lang="en-US" altLang="en-US" b="1" dirty="0">
                <a:latin typeface="Arial" panose="020B0604020202020204" pitchFamily="34" charset="0"/>
                <a:cs typeface="Arial" panose="020B0604020202020204" pitchFamily="34" charset="0"/>
              </a:rPr>
              <a:t>Customer </a:t>
            </a:r>
            <a:r>
              <a:rPr lang="en-US" altLang="en-US" b="1" dirty="0" err="1">
                <a:latin typeface="Arial" panose="020B0604020202020204" pitchFamily="34" charset="0"/>
                <a:cs typeface="Arial" panose="020B0604020202020204" pitchFamily="34" charset="0"/>
              </a:rPr>
              <a:t>centred</a:t>
            </a:r>
            <a:r>
              <a:rPr lang="en-US" altLang="en-US" b="1" dirty="0">
                <a:latin typeface="Arial" panose="020B0604020202020204" pitchFamily="34" charset="0"/>
                <a:cs typeface="Arial" panose="020B0604020202020204" pitchFamily="34" charset="0"/>
              </a:rPr>
              <a:t> – market sensing and responding</a:t>
            </a:r>
          </a:p>
          <a:p>
            <a:pPr marL="0" indent="0"/>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Takes an outside-in perspective </a:t>
            </a:r>
          </a:p>
          <a:p>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Well-defined market, customer needs and integration of marketing activities</a:t>
            </a:r>
          </a:p>
          <a:p>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Creating lasting relationships based on customer value and satisfaction</a:t>
            </a:r>
          </a:p>
          <a:p>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Delivering better ‘value’ than your competitors</a:t>
            </a:r>
          </a:p>
        </p:txBody>
      </p:sp>
    </p:spTree>
    <p:extLst>
      <p:ext uri="{BB962C8B-B14F-4D97-AF65-F5344CB8AC3E}">
        <p14:creationId xmlns:p14="http://schemas.microsoft.com/office/powerpoint/2010/main" val="1395277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1456940-5409-464D-BF3B-2687D04B654D}"/>
              </a:ext>
            </a:extLst>
          </p:cNvPr>
          <p:cNvSpPr>
            <a:spLocks noGrp="1"/>
          </p:cNvSpPr>
          <p:nvPr>
            <p:ph type="title"/>
          </p:nvPr>
        </p:nvSpPr>
        <p:spPr>
          <a:xfrm>
            <a:off x="4683125" y="499533"/>
            <a:ext cx="6562726" cy="1251208"/>
          </a:xfrm>
        </p:spPr>
        <p:txBody>
          <a:bodyPr vert="horz" lIns="91440" tIns="45720" rIns="91440" bIns="45720" rtlCol="0" anchor="ctr">
            <a:normAutofit fontScale="90000"/>
          </a:bodyPr>
          <a:lstStyle/>
          <a:p>
            <a:r>
              <a:rPr lang="en-US" altLang="en-US" sz="3800" b="1" dirty="0">
                <a:latin typeface="Arial" panose="020B0604020202020204" pitchFamily="34" charset="0"/>
                <a:cs typeface="Arial" panose="020B0604020202020204" pitchFamily="34" charset="0"/>
              </a:rPr>
              <a:t>ACTIVITY</a:t>
            </a:r>
            <a:br>
              <a:rPr lang="en-US" altLang="en-US" sz="3800" b="1" dirty="0">
                <a:latin typeface="Arial" panose="020B0604020202020204" pitchFamily="34" charset="0"/>
                <a:cs typeface="Arial" panose="020B0604020202020204" pitchFamily="34" charset="0"/>
              </a:rPr>
            </a:br>
            <a:br>
              <a:rPr lang="en-US" altLang="en-US" sz="3800" b="1" dirty="0">
                <a:latin typeface="Arial" panose="020B0604020202020204" pitchFamily="34" charset="0"/>
                <a:cs typeface="Arial" panose="020B0604020202020204" pitchFamily="34" charset="0"/>
              </a:rPr>
            </a:br>
            <a:r>
              <a:rPr lang="en-US" altLang="en-US" sz="3800" b="1" dirty="0">
                <a:latin typeface="Arial" panose="020B0604020202020204" pitchFamily="34" charset="0"/>
                <a:cs typeface="Arial" panose="020B0604020202020204" pitchFamily="34" charset="0"/>
              </a:rPr>
              <a:t>Why is Marketing Important?</a:t>
            </a:r>
          </a:p>
        </p:txBody>
      </p:sp>
      <p:pic>
        <p:nvPicPr>
          <p:cNvPr id="26629" name="Picture 26628">
            <a:extLst>
              <a:ext uri="{FF2B5EF4-FFF2-40B4-BE49-F238E27FC236}">
                <a16:creationId xmlns:a16="http://schemas.microsoft.com/office/drawing/2014/main" id="{F6739540-A5BE-A629-6F59-2861B345AFFF}"/>
              </a:ext>
            </a:extLst>
          </p:cNvPr>
          <p:cNvPicPr>
            <a:picLocks noChangeAspect="1"/>
          </p:cNvPicPr>
          <p:nvPr/>
        </p:nvPicPr>
        <p:blipFill>
          <a:blip r:embed="rId3"/>
          <a:srcRect l="22315" r="44272" b="-2"/>
          <a:stretch>
            <a:fillRect/>
          </a:stretch>
        </p:blipFill>
        <p:spPr>
          <a:xfrm>
            <a:off x="20" y="10"/>
            <a:ext cx="4077443" cy="6864408"/>
          </a:xfrm>
          <a:prstGeom prst="rect">
            <a:avLst/>
          </a:prstGeom>
        </p:spPr>
      </p:pic>
      <p:sp>
        <p:nvSpPr>
          <p:cNvPr id="26627" name="Content Placeholder 3">
            <a:extLst>
              <a:ext uri="{FF2B5EF4-FFF2-40B4-BE49-F238E27FC236}">
                <a16:creationId xmlns:a16="http://schemas.microsoft.com/office/drawing/2014/main" id="{213A3D89-2ED8-4B56-96E8-9CDE9E8539B0}"/>
              </a:ext>
            </a:extLst>
          </p:cNvPr>
          <p:cNvSpPr>
            <a:spLocks noGrp="1"/>
          </p:cNvSpPr>
          <p:nvPr>
            <p:ph sz="half" idx="2"/>
          </p:nvPr>
        </p:nvSpPr>
        <p:spPr>
          <a:xfrm>
            <a:off x="4702557" y="2141034"/>
            <a:ext cx="6428994" cy="4103649"/>
          </a:xfrm>
        </p:spPr>
        <p:txBody>
          <a:bodyPr vert="horz" lIns="91440" tIns="45720" rIns="91440" bIns="45720" rtlCol="0">
            <a:normAutofit/>
          </a:bodyPr>
          <a:lstStyle/>
          <a:p>
            <a:r>
              <a:rPr lang="en-US" altLang="en-US" b="1" dirty="0">
                <a:latin typeface="Arial" panose="020B0604020202020204" pitchFamily="34" charset="0"/>
                <a:cs typeface="Arial" panose="020B0604020202020204" pitchFamily="34" charset="0"/>
              </a:rPr>
              <a:t>Work with a partner</a:t>
            </a:r>
          </a:p>
          <a:p>
            <a:pPr marL="0" indent="0"/>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List as many reasons as you can why you think marketing is important </a:t>
            </a:r>
          </a:p>
          <a:p>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Use examples to support your answers </a:t>
            </a:r>
          </a:p>
          <a:p>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Feed back to the group</a:t>
            </a:r>
          </a:p>
          <a:p>
            <a:endParaRPr lang="en-US" altLang="en-US" b="1" dirty="0"/>
          </a:p>
          <a:p>
            <a:pPr marL="0" indent="0"/>
            <a:endParaRPr lang="en-US" altLang="en-US" b="1" dirty="0"/>
          </a:p>
        </p:txBody>
      </p:sp>
    </p:spTree>
    <p:extLst>
      <p:ext uri="{BB962C8B-B14F-4D97-AF65-F5344CB8AC3E}">
        <p14:creationId xmlns:p14="http://schemas.microsoft.com/office/powerpoint/2010/main" val="1358080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371" name="Rectangle 15370">
            <a:extLst>
              <a:ext uri="{FF2B5EF4-FFF2-40B4-BE49-F238E27FC236}">
                <a16:creationId xmlns:a16="http://schemas.microsoft.com/office/drawing/2014/main" id="{8936FD8C-AFAD-4D71-8838-D5AF061BEB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362" name="Title 1">
            <a:extLst>
              <a:ext uri="{FF2B5EF4-FFF2-40B4-BE49-F238E27FC236}">
                <a16:creationId xmlns:a16="http://schemas.microsoft.com/office/drawing/2014/main" id="{4F347096-D8F0-44BA-B2D6-9C3681EBB3B7}"/>
              </a:ext>
            </a:extLst>
          </p:cNvPr>
          <p:cNvSpPr>
            <a:spLocks noGrp="1"/>
          </p:cNvSpPr>
          <p:nvPr>
            <p:ph type="title"/>
          </p:nvPr>
        </p:nvSpPr>
        <p:spPr>
          <a:xfrm>
            <a:off x="609601" y="4385066"/>
            <a:ext cx="10923638" cy="1317643"/>
          </a:xfrm>
        </p:spPr>
        <p:txBody>
          <a:bodyPr vert="horz" lIns="91440" tIns="45720" rIns="91440" bIns="45720" rtlCol="0" anchor="b">
            <a:normAutofit/>
          </a:bodyPr>
          <a:lstStyle/>
          <a:p>
            <a:pPr>
              <a:lnSpc>
                <a:spcPct val="80000"/>
              </a:lnSpc>
            </a:pPr>
            <a:r>
              <a:rPr lang="en-US" altLang="en-US" sz="4800" b="1">
                <a:solidFill>
                  <a:srgbClr val="FFFFFF"/>
                </a:solidFill>
              </a:rPr>
              <a:t>Understanding the Marketplace and Customer Needs</a:t>
            </a:r>
          </a:p>
        </p:txBody>
      </p:sp>
      <p:pic>
        <p:nvPicPr>
          <p:cNvPr id="1026" name="Picture 2" descr="Understanding Customer Needs: 10 Tips to Exceed Expectations | outcry">
            <a:extLst>
              <a:ext uri="{FF2B5EF4-FFF2-40B4-BE49-F238E27FC236}">
                <a16:creationId xmlns:a16="http://schemas.microsoft.com/office/drawing/2014/main" id="{71EF1691-0680-3D81-287D-6CAFF4532C7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2770" r="-1" b="19532"/>
          <a:stretch>
            <a:fillRect/>
          </a:stretch>
        </p:blipFill>
        <p:spPr bwMode="auto">
          <a:xfrm>
            <a:off x="635457" y="640080"/>
            <a:ext cx="10916463" cy="3602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74673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2" name="Rectangle 21511">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ACDB08CB-94C6-457C-834A-9EF8AF744909}"/>
              </a:ext>
            </a:extLst>
          </p:cNvPr>
          <p:cNvSpPr>
            <a:spLocks noGrp="1"/>
          </p:cNvSpPr>
          <p:nvPr>
            <p:ph type="title"/>
          </p:nvPr>
        </p:nvSpPr>
        <p:spPr>
          <a:xfrm>
            <a:off x="657224" y="936711"/>
            <a:ext cx="2988265" cy="4984578"/>
          </a:xfrm>
        </p:spPr>
        <p:txBody>
          <a:bodyPr>
            <a:normAutofit/>
          </a:bodyPr>
          <a:lstStyle/>
          <a:p>
            <a:r>
              <a:rPr lang="en-GB" altLang="en-US" sz="4400" b="1" dirty="0">
                <a:solidFill>
                  <a:srgbClr val="FFFFFF"/>
                </a:solidFill>
                <a:latin typeface="Arial" panose="020B0604020202020204" pitchFamily="34" charset="0"/>
                <a:cs typeface="Arial" panose="020B0604020202020204" pitchFamily="34" charset="0"/>
              </a:rPr>
              <a:t>Types of Markets </a:t>
            </a:r>
          </a:p>
        </p:txBody>
      </p:sp>
      <p:sp>
        <p:nvSpPr>
          <p:cNvPr id="21507" name="Content Placeholder 2">
            <a:extLst>
              <a:ext uri="{FF2B5EF4-FFF2-40B4-BE49-F238E27FC236}">
                <a16:creationId xmlns:a16="http://schemas.microsoft.com/office/drawing/2014/main" id="{4AA7AF9B-E5FF-4ACD-9BEA-96C20A51B525}"/>
              </a:ext>
            </a:extLst>
          </p:cNvPr>
          <p:cNvSpPr>
            <a:spLocks noGrp="1"/>
          </p:cNvSpPr>
          <p:nvPr>
            <p:ph idx="1"/>
          </p:nvPr>
        </p:nvSpPr>
        <p:spPr>
          <a:xfrm>
            <a:off x="4449336" y="747132"/>
            <a:ext cx="7181385" cy="5452946"/>
          </a:xfrm>
        </p:spPr>
        <p:txBody>
          <a:bodyPr anchor="ctr">
            <a:noAutofit/>
          </a:bodyPr>
          <a:lstStyle/>
          <a:p>
            <a:pPr>
              <a:buFont typeface="Arial" panose="020B0604020202020204" pitchFamily="34" charset="0"/>
              <a:buChar char="•"/>
            </a:pPr>
            <a:r>
              <a:rPr lang="en-GB" altLang="en-US" sz="3200" dirty="0">
                <a:latin typeface="Arial" panose="020B0604020202020204" pitchFamily="34" charset="0"/>
                <a:cs typeface="Arial" panose="020B0604020202020204" pitchFamily="34" charset="0"/>
              </a:rPr>
              <a:t>Consumer – B2C</a:t>
            </a:r>
          </a:p>
          <a:p>
            <a:pPr>
              <a:buFont typeface="Arial" panose="020B0604020202020204" pitchFamily="34" charset="0"/>
              <a:buChar char="•"/>
            </a:pPr>
            <a:endParaRPr lang="en-GB" altLang="en-US" sz="3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altLang="en-US" sz="3200" dirty="0">
                <a:latin typeface="Arial" panose="020B0604020202020204" pitchFamily="34" charset="0"/>
                <a:cs typeface="Arial" panose="020B0604020202020204" pitchFamily="34" charset="0"/>
              </a:rPr>
              <a:t>Business – B2B</a:t>
            </a:r>
          </a:p>
          <a:p>
            <a:pPr>
              <a:buFont typeface="Arial" panose="020B0604020202020204" pitchFamily="34" charset="0"/>
              <a:buChar char="•"/>
            </a:pPr>
            <a:endParaRPr lang="en-GB" altLang="en-US" sz="3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altLang="en-US" sz="3200" dirty="0">
                <a:latin typeface="Arial" panose="020B0604020202020204" pitchFamily="34" charset="0"/>
                <a:cs typeface="Arial" panose="020B0604020202020204" pitchFamily="34" charset="0"/>
              </a:rPr>
              <a:t>Not for Profit – </a:t>
            </a:r>
            <a:r>
              <a:rPr lang="en-GB" altLang="en-US" sz="3200" dirty="0" err="1">
                <a:latin typeface="Arial" panose="020B0604020202020204" pitchFamily="34" charset="0"/>
                <a:cs typeface="Arial" panose="020B0604020202020204" pitchFamily="34" charset="0"/>
              </a:rPr>
              <a:t>NFP</a:t>
            </a:r>
            <a:endParaRPr lang="en-GB" altLang="en-US" sz="32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altLang="en-US" sz="3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altLang="en-US" sz="3200" dirty="0">
                <a:latin typeface="Arial" panose="020B0604020202020204" pitchFamily="34" charset="0"/>
                <a:cs typeface="Arial" panose="020B0604020202020204" pitchFamily="34" charset="0"/>
              </a:rPr>
              <a:t>Government – B2G</a:t>
            </a:r>
          </a:p>
          <a:p>
            <a:pPr>
              <a:buFont typeface="Arial" panose="020B0604020202020204" pitchFamily="34" charset="0"/>
              <a:buChar char="•"/>
            </a:pPr>
            <a:endParaRPr lang="en-GB" altLang="en-US" sz="3200" dirty="0">
              <a:latin typeface="Arial" panose="020B0604020202020204" pitchFamily="34" charset="0"/>
              <a:cs typeface="Arial" panose="020B0604020202020204" pitchFamily="34" charset="0"/>
            </a:endParaRPr>
          </a:p>
          <a:p>
            <a:pPr>
              <a:buFont typeface="Arial" panose="020B0604020202020204" pitchFamily="34" charset="0"/>
              <a:buChar char="•"/>
            </a:pPr>
            <a:r>
              <a:rPr lang="en-GB" altLang="en-US" sz="3200" dirty="0">
                <a:latin typeface="Arial" panose="020B0604020202020204" pitchFamily="34" charset="0"/>
                <a:cs typeface="Arial" panose="020B0604020202020204" pitchFamily="34" charset="0"/>
              </a:rPr>
              <a:t>Global Markets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63" name="Rectangle 19462">
            <a:extLst>
              <a:ext uri="{FF2B5EF4-FFF2-40B4-BE49-F238E27FC236}">
                <a16:creationId xmlns:a16="http://schemas.microsoft.com/office/drawing/2014/main" id="{9EE6CC7B-EB31-480B-A235-4C2448739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BBDC2EF6-5DE9-4929-9CC8-E95F1CCF99E6}"/>
              </a:ext>
            </a:extLst>
          </p:cNvPr>
          <p:cNvSpPr>
            <a:spLocks noGrp="1" noChangeArrowheads="1"/>
          </p:cNvSpPr>
          <p:nvPr>
            <p:ph type="title"/>
          </p:nvPr>
        </p:nvSpPr>
        <p:spPr>
          <a:xfrm>
            <a:off x="706298" y="639763"/>
            <a:ext cx="3997693" cy="5492750"/>
          </a:xfrm>
          <a:extLst>
            <a:ext uri="{91240B29-F687-4F45-9708-019B960494DF}">
              <a14:hiddenLine xmlns:a14="http://schemas.microsoft.com/office/drawing/2010/main" w="9525">
                <a:solidFill>
                  <a:srgbClr val="92D050"/>
                </a:solidFill>
                <a:miter lim="800000"/>
                <a:headEnd/>
                <a:tailEnd/>
              </a14:hiddenLine>
            </a:ext>
          </a:extLst>
        </p:spPr>
        <p:txBody>
          <a:bodyPr>
            <a:normAutofit/>
          </a:bodyPr>
          <a:lstStyle/>
          <a:p>
            <a:r>
              <a:rPr lang="en-US" altLang="en-US" sz="6000" b="1">
                <a:solidFill>
                  <a:srgbClr val="FFFFFF"/>
                </a:solidFill>
                <a:latin typeface="Arial" panose="020B0604020202020204" pitchFamily="34" charset="0"/>
                <a:ea typeface="MS PGothic" panose="020B0600070205080204" pitchFamily="34" charset="-128"/>
                <a:cs typeface="Arial" panose="020B0604020202020204" pitchFamily="34" charset="0"/>
              </a:rPr>
              <a:t>Customer Needs, Wants and Demands</a:t>
            </a:r>
            <a:endParaRPr lang="en-US" altLang="en-US" sz="6000" b="1" dirty="0">
              <a:solidFill>
                <a:srgbClr val="FFFFFF"/>
              </a:solidFill>
              <a:latin typeface="Arial" panose="020B0604020202020204" pitchFamily="34" charset="0"/>
              <a:ea typeface="MS PGothic" panose="020B0600070205080204" pitchFamily="34" charset="-128"/>
              <a:cs typeface="Arial" panose="020B0604020202020204" pitchFamily="34" charset="0"/>
            </a:endParaRPr>
          </a:p>
        </p:txBody>
      </p:sp>
      <p:graphicFrame>
        <p:nvGraphicFramePr>
          <p:cNvPr id="2" name="Content Placeholder 1">
            <a:extLst>
              <a:ext uri="{FF2B5EF4-FFF2-40B4-BE49-F238E27FC236}">
                <a16:creationId xmlns:a16="http://schemas.microsoft.com/office/drawing/2014/main" id="{667C13F8-7625-4CC5-A832-5C78B4AAD059}"/>
              </a:ext>
            </a:extLst>
          </p:cNvPr>
          <p:cNvGraphicFramePr>
            <a:graphicFrameLocks noGrp="1"/>
          </p:cNvGraphicFramePr>
          <p:nvPr>
            <p:ph idx="1"/>
            <p:extLst>
              <p:ext uri="{D42A27DB-BD31-4B8C-83A1-F6EECF244321}">
                <p14:modId xmlns:p14="http://schemas.microsoft.com/office/powerpoint/2010/main" val="3265808789"/>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1B947-1F50-6251-4BAB-C7D45F42A0FD}"/>
              </a:ext>
            </a:extLst>
          </p:cNvPr>
          <p:cNvSpPr>
            <a:spLocks noGrp="1"/>
          </p:cNvSpPr>
          <p:nvPr>
            <p:ph type="title"/>
          </p:nvPr>
        </p:nvSpPr>
        <p:spPr>
          <a:xfrm>
            <a:off x="657224" y="936711"/>
            <a:ext cx="2988265" cy="4984578"/>
          </a:xfrm>
        </p:spPr>
        <p:txBody>
          <a:bodyPr>
            <a:normAutofit/>
          </a:bodyPr>
          <a:lstStyle/>
          <a:p>
            <a:r>
              <a:rPr lang="en-GB" sz="4400" b="1" dirty="0">
                <a:solidFill>
                  <a:srgbClr val="FFFFFF"/>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19617249-B13F-615E-D0CC-31CF4A7EAB48}"/>
              </a:ext>
            </a:extLst>
          </p:cNvPr>
          <p:cNvSpPr>
            <a:spLocks noGrp="1"/>
          </p:cNvSpPr>
          <p:nvPr>
            <p:ph idx="1"/>
          </p:nvPr>
        </p:nvSpPr>
        <p:spPr>
          <a:xfrm>
            <a:off x="4614389" y="936711"/>
            <a:ext cx="6815992" cy="4984578"/>
          </a:xfrm>
        </p:spPr>
        <p:txBody>
          <a:bodyPr anchor="ctr">
            <a:normAutofit/>
          </a:bodyPr>
          <a:lstStyle/>
          <a:p>
            <a:pPr marL="0" indent="0">
              <a:buNone/>
            </a:pPr>
            <a:r>
              <a:rPr lang="en-GB" sz="2800" dirty="0">
                <a:latin typeface="Arial" panose="020B0604020202020204" pitchFamily="34" charset="0"/>
                <a:cs typeface="Arial" panose="020B0604020202020204" pitchFamily="34" charset="0"/>
              </a:rPr>
              <a:t>Work in pairs to discuss the following:</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Choose a brand that you are loyal to</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Why do you buy this brand over other competitor offerings?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Do you feel the brand is marketed effectively?</a:t>
            </a:r>
          </a:p>
        </p:txBody>
      </p:sp>
    </p:spTree>
    <p:extLst>
      <p:ext uri="{BB962C8B-B14F-4D97-AF65-F5344CB8AC3E}">
        <p14:creationId xmlns:p14="http://schemas.microsoft.com/office/powerpoint/2010/main" val="2196740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6" name="Rectangle 3085">
            <a:extLst>
              <a:ext uri="{FF2B5EF4-FFF2-40B4-BE49-F238E27FC236}">
                <a16:creationId xmlns:a16="http://schemas.microsoft.com/office/drawing/2014/main" id="{B89B6DBE-5EB1-4977-8210-379351EE9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23E3553-D2A2-4B81-B584-D3256BA260FF}"/>
              </a:ext>
            </a:extLst>
          </p:cNvPr>
          <p:cNvSpPr>
            <a:spLocks noGrp="1"/>
          </p:cNvSpPr>
          <p:nvPr>
            <p:ph type="title"/>
          </p:nvPr>
        </p:nvSpPr>
        <p:spPr>
          <a:xfrm>
            <a:off x="7917366" y="301084"/>
            <a:ext cx="3936380" cy="1449658"/>
          </a:xfrm>
        </p:spPr>
        <p:txBody>
          <a:bodyPr vert="horz" lIns="91440" tIns="45720" rIns="91440" bIns="45720" rtlCol="0" anchor="b">
            <a:normAutofit/>
          </a:bodyPr>
          <a:lstStyle/>
          <a:p>
            <a:r>
              <a:rPr lang="en-US" sz="3400" dirty="0">
                <a:solidFill>
                  <a:srgbClr val="FFFFFF"/>
                </a:solidFill>
              </a:rPr>
              <a:t>Marketing strategies are developed using </a:t>
            </a:r>
            <a:br>
              <a:rPr lang="en-US" sz="3400" dirty="0">
                <a:solidFill>
                  <a:srgbClr val="FFFFFF"/>
                </a:solidFill>
              </a:rPr>
            </a:br>
            <a:r>
              <a:rPr lang="en-US" sz="3400" dirty="0">
                <a:solidFill>
                  <a:srgbClr val="FFFFFF"/>
                </a:solidFill>
              </a:rPr>
              <a:t>The Marketing Mix </a:t>
            </a:r>
          </a:p>
        </p:txBody>
      </p:sp>
      <p:pic>
        <p:nvPicPr>
          <p:cNvPr id="3074" name="Picture 2" descr="Marketing Mix Definition - 4Ps &amp; 7Ps of the Marketing Mix">
            <a:extLst>
              <a:ext uri="{FF2B5EF4-FFF2-40B4-BE49-F238E27FC236}">
                <a16:creationId xmlns:a16="http://schemas.microsoft.com/office/drawing/2014/main" id="{95F88D45-B3B9-407C-8CE8-08B6400953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941" r="-2" b="5054"/>
          <a:stretch>
            <a:fillRect/>
          </a:stretch>
        </p:blipFill>
        <p:spPr bwMode="auto">
          <a:xfrm>
            <a:off x="0" y="0"/>
            <a:ext cx="7555992" cy="6858000"/>
          </a:xfrm>
          <a:prstGeom prst="rect">
            <a:avLst/>
          </a:prstGeom>
          <a:solidFill>
            <a:srgbClr val="FFFFFF"/>
          </a:solidFill>
        </p:spPr>
      </p:pic>
      <p:sp>
        <p:nvSpPr>
          <p:cNvPr id="73" name="Subtitle 2">
            <a:extLst>
              <a:ext uri="{FF2B5EF4-FFF2-40B4-BE49-F238E27FC236}">
                <a16:creationId xmlns:a16="http://schemas.microsoft.com/office/drawing/2014/main" id="{D34C78A3-82D9-9D0D-426D-371B6361A41B}"/>
              </a:ext>
            </a:extLst>
          </p:cNvPr>
          <p:cNvSpPr>
            <a:spLocks noGrp="1"/>
          </p:cNvSpPr>
          <p:nvPr>
            <p:ph type="subTitle" idx="1"/>
          </p:nvPr>
        </p:nvSpPr>
        <p:spPr>
          <a:xfrm>
            <a:off x="7716644" y="2152185"/>
            <a:ext cx="3858136" cy="3625680"/>
          </a:xfrm>
        </p:spPr>
        <p:txBody>
          <a:bodyPr vert="horz" lIns="91440" tIns="45720" rIns="91440" bIns="45720" rtlCol="0">
            <a:normAutofit/>
          </a:bodyPr>
          <a:lstStyle/>
          <a:p>
            <a:pPr marL="342900" indent="-342900">
              <a:buClr>
                <a:schemeClr val="tx2"/>
              </a:buClr>
              <a:buFont typeface="Arial" pitchFamily="34" charset="0"/>
              <a:buChar char=" "/>
            </a:pPr>
            <a:r>
              <a:rPr lang="en-US" altLang="en-US" sz="2400" dirty="0">
                <a:solidFill>
                  <a:srgbClr val="FFFFFF"/>
                </a:solidFill>
                <a:latin typeface="Arial" panose="020B0604020202020204" pitchFamily="34" charset="0"/>
                <a:cs typeface="Arial" panose="020B0604020202020204" pitchFamily="34" charset="0"/>
              </a:rPr>
              <a:t>The basic set of tools marketers have available to carry out tactical marketing.</a:t>
            </a:r>
          </a:p>
          <a:p>
            <a:pPr>
              <a:buClr>
                <a:schemeClr val="tx2"/>
              </a:buClr>
              <a:buFont typeface="Arial" pitchFamily="34" charset="0"/>
              <a:buChar char=" "/>
            </a:pPr>
            <a:endParaRPr lang="en-US" altLang="en-US" sz="2400" dirty="0">
              <a:solidFill>
                <a:srgbClr val="FFFFFF"/>
              </a:solidFill>
              <a:latin typeface="Arial" panose="020B0604020202020204" pitchFamily="34" charset="0"/>
              <a:cs typeface="Arial" panose="020B0604020202020204" pitchFamily="34" charset="0"/>
            </a:endParaRPr>
          </a:p>
          <a:p>
            <a:pPr marL="342900" indent="-342900">
              <a:spcBef>
                <a:spcPct val="20000"/>
              </a:spcBef>
              <a:buClr>
                <a:schemeClr val="tx2"/>
              </a:buClr>
              <a:buFont typeface="Arial" pitchFamily="34" charset="0"/>
              <a:buChar char=" "/>
            </a:pPr>
            <a:r>
              <a:rPr lang="en-US" altLang="en-US" sz="2400" dirty="0">
                <a:solidFill>
                  <a:srgbClr val="FFFFFF"/>
                </a:solidFill>
                <a:latin typeface="Arial" panose="020B0604020202020204" pitchFamily="34" charset="0"/>
                <a:cs typeface="Arial" panose="020B0604020202020204" pitchFamily="34" charset="0"/>
              </a:rPr>
              <a:t>The ‘4 Ps’  (McCarthy, 1960)</a:t>
            </a:r>
          </a:p>
          <a:p>
            <a:pPr>
              <a:spcBef>
                <a:spcPct val="20000"/>
              </a:spcBef>
              <a:buClr>
                <a:schemeClr val="tx2"/>
              </a:buClr>
              <a:buFont typeface="Arial" pitchFamily="34" charset="0"/>
              <a:buChar char=" "/>
            </a:pPr>
            <a:endParaRPr lang="en-US" altLang="en-US" sz="2400" dirty="0">
              <a:solidFill>
                <a:srgbClr val="FFFFFF"/>
              </a:solidFill>
              <a:latin typeface="Arial" panose="020B0604020202020204" pitchFamily="34" charset="0"/>
              <a:cs typeface="Arial" panose="020B0604020202020204" pitchFamily="34" charset="0"/>
            </a:endParaRPr>
          </a:p>
          <a:p>
            <a:pPr marL="342900" indent="-342900">
              <a:spcBef>
                <a:spcPct val="20000"/>
              </a:spcBef>
              <a:buClr>
                <a:schemeClr val="tx2"/>
              </a:buClr>
              <a:buFont typeface="Arial" pitchFamily="34" charset="0"/>
              <a:buChar char=" "/>
            </a:pPr>
            <a:r>
              <a:rPr lang="en-US" altLang="en-US" sz="2400" dirty="0">
                <a:solidFill>
                  <a:srgbClr val="FFFFFF"/>
                </a:solidFill>
                <a:latin typeface="Arial" panose="020B0604020202020204" pitchFamily="34" charset="0"/>
                <a:cs typeface="Arial" panose="020B0604020202020204" pitchFamily="34" charset="0"/>
              </a:rPr>
              <a:t>The ‘7 Ps’  (Booms &amp; Bitner, 1981)</a:t>
            </a:r>
          </a:p>
          <a:p>
            <a:pPr marL="342900" indent="-342900">
              <a:buClr>
                <a:schemeClr val="tx2"/>
              </a:buClr>
              <a:buFont typeface="Arial" pitchFamily="34" charset="0"/>
              <a:buChar char=" "/>
            </a:pPr>
            <a:endParaRPr lang="en-US" sz="1800" dirty="0">
              <a:solidFill>
                <a:srgbClr val="FFFFFF"/>
              </a:solidFill>
            </a:endParaRPr>
          </a:p>
        </p:txBody>
      </p:sp>
    </p:spTree>
    <p:extLst>
      <p:ext uri="{BB962C8B-B14F-4D97-AF65-F5344CB8AC3E}">
        <p14:creationId xmlns:p14="http://schemas.microsoft.com/office/powerpoint/2010/main" val="25134887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6" name="Rectangle 3085">
            <a:extLst>
              <a:ext uri="{FF2B5EF4-FFF2-40B4-BE49-F238E27FC236}">
                <a16:creationId xmlns:a16="http://schemas.microsoft.com/office/drawing/2014/main" id="{B89B6DBE-5EB1-4977-8210-379351EE9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23E3553-D2A2-4B81-B584-D3256BA260FF}"/>
              </a:ext>
            </a:extLst>
          </p:cNvPr>
          <p:cNvSpPr>
            <a:spLocks noGrp="1"/>
          </p:cNvSpPr>
          <p:nvPr>
            <p:ph type="title"/>
          </p:nvPr>
        </p:nvSpPr>
        <p:spPr>
          <a:xfrm>
            <a:off x="7917365" y="301084"/>
            <a:ext cx="3958683" cy="1951462"/>
          </a:xfrm>
        </p:spPr>
        <p:txBody>
          <a:bodyPr vert="horz" lIns="91440" tIns="45720" rIns="91440" bIns="45720" rtlCol="0" anchor="b">
            <a:normAutofit fontScale="90000"/>
          </a:bodyPr>
          <a:lstStyle/>
          <a:p>
            <a:r>
              <a:rPr lang="en-US" sz="3400" dirty="0">
                <a:solidFill>
                  <a:srgbClr val="FFFFFF"/>
                </a:solidFill>
              </a:rPr>
              <a:t>Marketing  Mix Decisions are made within the constraints of the external environment</a:t>
            </a:r>
          </a:p>
        </p:txBody>
      </p:sp>
      <p:sp>
        <p:nvSpPr>
          <p:cNvPr id="73" name="Subtitle 2">
            <a:extLst>
              <a:ext uri="{FF2B5EF4-FFF2-40B4-BE49-F238E27FC236}">
                <a16:creationId xmlns:a16="http://schemas.microsoft.com/office/drawing/2014/main" id="{D34C78A3-82D9-9D0D-426D-371B6361A41B}"/>
              </a:ext>
            </a:extLst>
          </p:cNvPr>
          <p:cNvSpPr>
            <a:spLocks noGrp="1"/>
          </p:cNvSpPr>
          <p:nvPr>
            <p:ph type="subTitle" idx="1"/>
          </p:nvPr>
        </p:nvSpPr>
        <p:spPr>
          <a:xfrm>
            <a:off x="7616097" y="2821259"/>
            <a:ext cx="3958683" cy="2956606"/>
          </a:xfrm>
        </p:spPr>
        <p:txBody>
          <a:bodyPr vert="horz" lIns="91440" tIns="45720" rIns="91440" bIns="45720" rtlCol="0">
            <a:normAutofit/>
          </a:bodyPr>
          <a:lstStyle/>
          <a:p>
            <a:pPr marL="457200" indent="-457200">
              <a:buClr>
                <a:schemeClr val="tx2"/>
              </a:buClr>
              <a:buFont typeface="Wingdings" panose="05000000000000000000" pitchFamily="2" charset="2"/>
              <a:buChar char="q"/>
            </a:pPr>
            <a:r>
              <a:rPr lang="en-US" sz="2800" dirty="0">
                <a:solidFill>
                  <a:srgbClr val="FFFFFF"/>
                </a:solidFill>
                <a:latin typeface="Arial" panose="020B0604020202020204" pitchFamily="34" charset="0"/>
                <a:cs typeface="Arial" panose="020B0604020202020204" pitchFamily="34" charset="0"/>
              </a:rPr>
              <a:t>The external environment is </a:t>
            </a:r>
            <a:r>
              <a:rPr lang="en-US" sz="2800" dirty="0" err="1">
                <a:solidFill>
                  <a:srgbClr val="FFFFFF"/>
                </a:solidFill>
                <a:latin typeface="Arial" panose="020B0604020202020204" pitchFamily="34" charset="0"/>
                <a:cs typeface="Arial" panose="020B0604020202020204" pitchFamily="34" charset="0"/>
              </a:rPr>
              <a:t>analysed</a:t>
            </a:r>
            <a:r>
              <a:rPr lang="en-US" sz="2800" dirty="0">
                <a:solidFill>
                  <a:srgbClr val="FFFFFF"/>
                </a:solidFill>
                <a:latin typeface="Arial" panose="020B0604020202020204" pitchFamily="34" charset="0"/>
                <a:cs typeface="Arial" panose="020B0604020202020204" pitchFamily="34" charset="0"/>
              </a:rPr>
              <a:t> using the PESTLE Analysis framework</a:t>
            </a:r>
          </a:p>
        </p:txBody>
      </p:sp>
      <p:pic>
        <p:nvPicPr>
          <p:cNvPr id="2" name="Picture 2" descr="PESTEL analysis">
            <a:extLst>
              <a:ext uri="{FF2B5EF4-FFF2-40B4-BE49-F238E27FC236}">
                <a16:creationId xmlns:a16="http://schemas.microsoft.com/office/drawing/2014/main" id="{3A35993E-C074-C343-47DE-39FAB3B58592}"/>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25004" r="25004"/>
          <a:stretch>
            <a:fillRect/>
          </a:stretch>
        </p:blipFill>
        <p:spPr bwMode="auto">
          <a:xfrm>
            <a:off x="223024" y="0"/>
            <a:ext cx="699471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6214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F951E-91A7-6323-4A7F-019502937181}"/>
              </a:ext>
            </a:extLst>
          </p:cNvPr>
          <p:cNvSpPr>
            <a:spLocks noGrp="1"/>
          </p:cNvSpPr>
          <p:nvPr>
            <p:ph type="title"/>
          </p:nvPr>
        </p:nvSpPr>
        <p:spPr/>
        <p:txBody>
          <a:bodyPr/>
          <a:lstStyle/>
          <a:p>
            <a:endParaRPr lang="en-GB"/>
          </a:p>
        </p:txBody>
      </p:sp>
      <p:pic>
        <p:nvPicPr>
          <p:cNvPr id="1026" name="Picture 2" descr="PESTEL Analysis (PEST Analysis) EXPLAINED with EXAMPLES | B2U">
            <a:extLst>
              <a:ext uri="{FF2B5EF4-FFF2-40B4-BE49-F238E27FC236}">
                <a16:creationId xmlns:a16="http://schemas.microsoft.com/office/drawing/2014/main" id="{79D4292B-7A6A-9E11-F223-00AADC3D570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3442" t="1249" r="23362" b="-1"/>
          <a:stretch/>
        </p:blipFill>
        <p:spPr bwMode="auto">
          <a:xfrm>
            <a:off x="0" y="-32073"/>
            <a:ext cx="12192000" cy="6890073"/>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7200BC93-5E3A-7565-0338-89B3CDD65CB3}"/>
              </a:ext>
            </a:extLst>
          </p:cNvPr>
          <p:cNvSpPr>
            <a:spLocks noGrp="1"/>
          </p:cNvSpPr>
          <p:nvPr>
            <p:ph type="dt" sz="half" idx="10"/>
          </p:nvPr>
        </p:nvSpPr>
        <p:spPr/>
        <p:txBody>
          <a:bodyPr/>
          <a:lstStyle/>
          <a:p>
            <a:fld id="{73C55A3C-5767-4844-A0A3-83778C2E5409}" type="datetime1">
              <a:rPr lang="en-US" smtClean="0"/>
              <a:t>10/2/2025</a:t>
            </a:fld>
            <a:endParaRPr lang="en-US" dirty="0"/>
          </a:p>
        </p:txBody>
      </p:sp>
      <p:pic>
        <p:nvPicPr>
          <p:cNvPr id="7" name="Picture 2" descr="Marketing Mix Definition - 4Ps &amp; 7Ps of the Marketing Mix">
            <a:extLst>
              <a:ext uri="{FF2B5EF4-FFF2-40B4-BE49-F238E27FC236}">
                <a16:creationId xmlns:a16="http://schemas.microsoft.com/office/drawing/2014/main" id="{DDD33B11-7873-17B8-CDEA-8CBBAAE7744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472774" y="1481866"/>
            <a:ext cx="4961105" cy="4030456"/>
          </a:xfrm>
          <a:prstGeom prst="rect">
            <a:avLst/>
          </a:prstGeom>
          <a:solidFill>
            <a:srgbClr val="FFFFFF"/>
          </a:solidFill>
        </p:spPr>
      </p:pic>
    </p:spTree>
    <p:extLst>
      <p:ext uri="{BB962C8B-B14F-4D97-AF65-F5344CB8AC3E}">
        <p14:creationId xmlns:p14="http://schemas.microsoft.com/office/powerpoint/2010/main" val="30645318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C7CD84A-A610-4BE7-9355-6F739D6D2A5D}"/>
              </a:ext>
            </a:extLst>
          </p:cNvPr>
          <p:cNvSpPr>
            <a:spLocks noGrp="1" noChangeArrowheads="1"/>
          </p:cNvSpPr>
          <p:nvPr>
            <p:ph type="title"/>
          </p:nvPr>
        </p:nvSpPr>
        <p:spPr>
          <a:xfrm>
            <a:off x="723900" y="517859"/>
            <a:ext cx="10744199" cy="1190625"/>
          </a:xfrm>
        </p:spPr>
        <p:txBody>
          <a:bodyPr>
            <a:noAutofit/>
          </a:bodyPr>
          <a:lstStyle/>
          <a:p>
            <a:pPr>
              <a:defRPr/>
            </a:pPr>
            <a:r>
              <a:rPr lang="en-US" sz="4000" b="1" dirty="0">
                <a:solidFill>
                  <a:schemeClr val="tx1"/>
                </a:solidFill>
                <a:latin typeface="Arial" panose="020B0604020202020204" pitchFamily="34" charset="0"/>
                <a:cs typeface="Arial" panose="020B0604020202020204" pitchFamily="34" charset="0"/>
              </a:rPr>
              <a:t>The Marketing Process: </a:t>
            </a:r>
            <a:br>
              <a:rPr lang="en-US" sz="4000" b="1" dirty="0">
                <a:solidFill>
                  <a:schemeClr val="tx1"/>
                </a:solidFill>
                <a:latin typeface="Arial" panose="020B0604020202020204" pitchFamily="34" charset="0"/>
                <a:cs typeface="Arial" panose="020B0604020202020204" pitchFamily="34" charset="0"/>
              </a:rPr>
            </a:br>
            <a:r>
              <a:rPr lang="en-US" sz="4000" b="1" dirty="0">
                <a:solidFill>
                  <a:schemeClr val="tx1"/>
                </a:solidFill>
                <a:latin typeface="Arial" panose="020B0604020202020204" pitchFamily="34" charset="0"/>
                <a:cs typeface="Arial" panose="020B0604020202020204" pitchFamily="34" charset="0"/>
              </a:rPr>
              <a:t>Creating and Capturing Customer Value</a:t>
            </a:r>
          </a:p>
        </p:txBody>
      </p:sp>
      <p:pic>
        <p:nvPicPr>
          <p:cNvPr id="17411" name="Picture 2">
            <a:extLst>
              <a:ext uri="{FF2B5EF4-FFF2-40B4-BE49-F238E27FC236}">
                <a16:creationId xmlns:a16="http://schemas.microsoft.com/office/drawing/2014/main" id="{306176AC-718E-404C-9F3B-A351362DEF1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6568" y="2702469"/>
            <a:ext cx="11847095" cy="2420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B603C-E066-4F02-8DD2-19ED81CE5401}"/>
              </a:ext>
            </a:extLst>
          </p:cNvPr>
          <p:cNvSpPr>
            <a:spLocks noGrp="1"/>
          </p:cNvSpPr>
          <p:nvPr>
            <p:ph type="title"/>
          </p:nvPr>
        </p:nvSpPr>
        <p:spPr>
          <a:xfrm>
            <a:off x="289932" y="735980"/>
            <a:ext cx="3355557" cy="5185309"/>
          </a:xfrm>
        </p:spPr>
        <p:txBody>
          <a:bodyPr>
            <a:normAutofit/>
          </a:bodyPr>
          <a:lstStyle/>
          <a:p>
            <a:r>
              <a:rPr lang="en-GB" sz="3700" b="1" dirty="0">
                <a:solidFill>
                  <a:srgbClr val="FFFFFF"/>
                </a:solidFill>
                <a:latin typeface="Arial" panose="020B0604020202020204" pitchFamily="34" charset="0"/>
                <a:cs typeface="Arial" panose="020B0604020202020204" pitchFamily="34" charset="0"/>
              </a:rPr>
              <a:t>The Components of a Good Marketing Strategy</a:t>
            </a:r>
          </a:p>
        </p:txBody>
      </p:sp>
      <p:sp>
        <p:nvSpPr>
          <p:cNvPr id="3" name="Content Placeholder 2">
            <a:extLst>
              <a:ext uri="{FF2B5EF4-FFF2-40B4-BE49-F238E27FC236}">
                <a16:creationId xmlns:a16="http://schemas.microsoft.com/office/drawing/2014/main" id="{8F492078-19C8-481C-9516-BBEA257EA0F5}"/>
              </a:ext>
            </a:extLst>
          </p:cNvPr>
          <p:cNvSpPr>
            <a:spLocks noGrp="1"/>
          </p:cNvSpPr>
          <p:nvPr>
            <p:ph idx="1"/>
          </p:nvPr>
        </p:nvSpPr>
        <p:spPr>
          <a:xfrm>
            <a:off x="4614389" y="936711"/>
            <a:ext cx="6815992" cy="4984578"/>
          </a:xfrm>
        </p:spPr>
        <p:txBody>
          <a:bodyPr anchor="ctr">
            <a:normAutofit/>
          </a:bodyPr>
          <a:lstStyle/>
          <a:p>
            <a:pPr marL="987552" lvl="1" indent="-457200">
              <a:buFont typeface="+mj-lt"/>
              <a:buAutoNum type="arabicPeriod"/>
            </a:pPr>
            <a:r>
              <a:rPr lang="en-GB" sz="2800" dirty="0">
                <a:latin typeface="Arial" panose="020B0604020202020204" pitchFamily="34" charset="0"/>
                <a:cs typeface="Arial" panose="020B0604020202020204" pitchFamily="34" charset="0"/>
              </a:rPr>
              <a:t>Target Audience</a:t>
            </a:r>
          </a:p>
          <a:p>
            <a:pPr marL="987552" lvl="1" indent="-457200">
              <a:buFont typeface="+mj-lt"/>
              <a:buAutoNum type="arabicPeriod"/>
            </a:pPr>
            <a:endParaRPr lang="en-GB" sz="2800" dirty="0">
              <a:latin typeface="Arial" panose="020B0604020202020204" pitchFamily="34" charset="0"/>
              <a:cs typeface="Arial" panose="020B0604020202020204" pitchFamily="34" charset="0"/>
            </a:endParaRPr>
          </a:p>
          <a:p>
            <a:pPr marL="987552" lvl="1" indent="-457200">
              <a:buFont typeface="+mj-lt"/>
              <a:buAutoNum type="arabicPeriod"/>
            </a:pPr>
            <a:r>
              <a:rPr lang="en-GB" sz="2800" dirty="0">
                <a:latin typeface="Arial" panose="020B0604020202020204" pitchFamily="34" charset="0"/>
                <a:cs typeface="Arial" panose="020B0604020202020204" pitchFamily="34" charset="0"/>
              </a:rPr>
              <a:t>Awareness </a:t>
            </a:r>
          </a:p>
          <a:p>
            <a:pPr marL="987552" lvl="1" indent="-457200">
              <a:buFont typeface="+mj-lt"/>
              <a:buAutoNum type="arabicPeriod"/>
            </a:pPr>
            <a:endParaRPr lang="en-GB" sz="2800" dirty="0">
              <a:latin typeface="Arial" panose="020B0604020202020204" pitchFamily="34" charset="0"/>
              <a:cs typeface="Arial" panose="020B0604020202020204" pitchFamily="34" charset="0"/>
            </a:endParaRPr>
          </a:p>
          <a:p>
            <a:pPr marL="987552" lvl="1" indent="-457200">
              <a:buFont typeface="+mj-lt"/>
              <a:buAutoNum type="arabicPeriod"/>
            </a:pPr>
            <a:r>
              <a:rPr lang="en-GB" sz="2800" dirty="0">
                <a:latin typeface="Arial" panose="020B0604020202020204" pitchFamily="34" charset="0"/>
                <a:cs typeface="Arial" panose="020B0604020202020204" pitchFamily="34" charset="0"/>
              </a:rPr>
              <a:t>Unique Advantages</a:t>
            </a:r>
          </a:p>
          <a:p>
            <a:pPr marL="987552" lvl="1" indent="-457200">
              <a:buFont typeface="+mj-lt"/>
              <a:buAutoNum type="arabicPeriod"/>
            </a:pPr>
            <a:endParaRPr lang="en-GB" sz="2800" dirty="0">
              <a:latin typeface="Arial" panose="020B0604020202020204" pitchFamily="34" charset="0"/>
              <a:cs typeface="Arial" panose="020B0604020202020204" pitchFamily="34" charset="0"/>
            </a:endParaRPr>
          </a:p>
          <a:p>
            <a:pPr marL="987552" lvl="1" indent="-457200">
              <a:buFont typeface="+mj-lt"/>
              <a:buAutoNum type="arabicPeriod"/>
            </a:pPr>
            <a:r>
              <a:rPr lang="en-GB" sz="2800" dirty="0">
                <a:latin typeface="Arial" panose="020B0604020202020204" pitchFamily="34" charset="0"/>
                <a:cs typeface="Arial" panose="020B0604020202020204" pitchFamily="34" charset="0"/>
              </a:rPr>
              <a:t>Communication with Your Clients</a:t>
            </a:r>
          </a:p>
          <a:p>
            <a:pPr marL="987552" lvl="1" indent="-457200">
              <a:buFont typeface="+mj-lt"/>
              <a:buAutoNum type="arabicPeriod"/>
            </a:pPr>
            <a:endParaRPr lang="en-GB" sz="2800" dirty="0">
              <a:latin typeface="Arial" panose="020B0604020202020204" pitchFamily="34" charset="0"/>
              <a:cs typeface="Arial" panose="020B0604020202020204" pitchFamily="34" charset="0"/>
            </a:endParaRPr>
          </a:p>
          <a:p>
            <a:pPr marL="987552" lvl="1" indent="-457200">
              <a:buFont typeface="+mj-lt"/>
              <a:buAutoNum type="arabicPeriod"/>
            </a:pPr>
            <a:r>
              <a:rPr lang="en-GB" sz="2800" dirty="0">
                <a:latin typeface="Arial" panose="020B0604020202020204" pitchFamily="34" charset="0"/>
                <a:cs typeface="Arial" panose="020B0604020202020204" pitchFamily="34" charset="0"/>
              </a:rPr>
              <a:t>Strategy</a:t>
            </a:r>
          </a:p>
          <a:p>
            <a:endParaRPr lang="en-GB" dirty="0"/>
          </a:p>
        </p:txBody>
      </p:sp>
    </p:spTree>
    <p:extLst>
      <p:ext uri="{BB962C8B-B14F-4D97-AF65-F5344CB8AC3E}">
        <p14:creationId xmlns:p14="http://schemas.microsoft.com/office/powerpoint/2010/main" val="126606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929365F4-85EA-48B4-B9A3-5A3779777E6B}"/>
              </a:ext>
            </a:extLst>
          </p:cNvPr>
          <p:cNvSpPr>
            <a:spLocks noGrp="1"/>
          </p:cNvSpPr>
          <p:nvPr>
            <p:ph type="title"/>
          </p:nvPr>
        </p:nvSpPr>
        <p:spPr>
          <a:xfrm>
            <a:off x="285750" y="17279"/>
            <a:ext cx="3202517" cy="2545299"/>
          </a:xfrm>
        </p:spPr>
        <p:txBody>
          <a:bodyPr>
            <a:normAutofit/>
          </a:bodyPr>
          <a:lstStyle/>
          <a:p>
            <a:r>
              <a:rPr lang="en-GB" altLang="en-US" sz="4200" b="1" dirty="0"/>
              <a:t>Societal Marketing Concept </a:t>
            </a:r>
          </a:p>
        </p:txBody>
      </p:sp>
      <p:pic>
        <p:nvPicPr>
          <p:cNvPr id="28675" name="Content Placeholder 3">
            <a:extLst>
              <a:ext uri="{FF2B5EF4-FFF2-40B4-BE49-F238E27FC236}">
                <a16:creationId xmlns:a16="http://schemas.microsoft.com/office/drawing/2014/main" id="{04A38235-50B2-4C69-A759-9F41D57FBF6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845821" y="406399"/>
            <a:ext cx="6875779" cy="6840721"/>
          </a:xfrm>
        </p:spPr>
      </p:pic>
      <p:sp>
        <p:nvSpPr>
          <p:cNvPr id="2" name="TextBox 1">
            <a:extLst>
              <a:ext uri="{FF2B5EF4-FFF2-40B4-BE49-F238E27FC236}">
                <a16:creationId xmlns:a16="http://schemas.microsoft.com/office/drawing/2014/main" id="{CBA8C19C-81BF-4DF1-AD54-C4D8429D761D}"/>
              </a:ext>
            </a:extLst>
          </p:cNvPr>
          <p:cNvSpPr txBox="1"/>
          <p:nvPr/>
        </p:nvSpPr>
        <p:spPr>
          <a:xfrm>
            <a:off x="7721600" y="135456"/>
            <a:ext cx="4314190" cy="5970865"/>
          </a:xfrm>
          <a:prstGeom prst="rect">
            <a:avLst/>
          </a:prstGeom>
          <a:noFill/>
        </p:spPr>
        <p:txBody>
          <a:bodyPr wrap="square" rtlCol="0">
            <a:spAutoFit/>
          </a:bodyPr>
          <a:lstStyle/>
          <a:p>
            <a:r>
              <a:rPr lang="en-GB" altLang="en-US" sz="3200" u="sng" dirty="0">
                <a:latin typeface="Arial" panose="020B0604020202020204" pitchFamily="34" charset="0"/>
                <a:cs typeface="Arial" panose="020B0604020202020204" pitchFamily="34" charset="0"/>
              </a:rPr>
              <a:t>Activity:</a:t>
            </a:r>
          </a:p>
          <a:p>
            <a:pPr marL="457200" indent="-457200">
              <a:buFont typeface="Arial" panose="020B0604020202020204" pitchFamily="34" charset="0"/>
              <a:buChar char="•"/>
            </a:pPr>
            <a:endParaRPr lang="en-GB" altLang="en-US"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Discuss a company/organisation that you think truly demonstrates the Societal Marketing Concept</a:t>
            </a:r>
          </a:p>
          <a:p>
            <a:endParaRPr lang="en-GB" altLang="en-US"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altLang="en-US" sz="2800" dirty="0">
                <a:latin typeface="Arial" panose="020B0604020202020204" pitchFamily="34" charset="0"/>
                <a:cs typeface="Arial" panose="020B0604020202020204" pitchFamily="34" charset="0"/>
              </a:rPr>
              <a:t>Be prepared to feedback your choice and justification for your choice.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4AF5CE6-A712-4050-BDE5-E3AE6EDC0C42}"/>
              </a:ext>
            </a:extLst>
          </p:cNvPr>
          <p:cNvSpPr>
            <a:spLocks noGrp="1" noChangeArrowheads="1"/>
          </p:cNvSpPr>
          <p:nvPr>
            <p:ph type="title"/>
          </p:nvPr>
        </p:nvSpPr>
        <p:spPr>
          <a:xfrm>
            <a:off x="706582" y="165100"/>
            <a:ext cx="11328785" cy="686955"/>
          </a:xfrm>
        </p:spPr>
        <p:txBody>
          <a:bodyPr>
            <a:normAutofit fontScale="90000"/>
          </a:bodyPr>
          <a:lstStyle/>
          <a:p>
            <a:pPr eaLnBrk="1" hangingPunct="1"/>
            <a:r>
              <a:rPr lang="en-US" altLang="en-US" b="1" dirty="0"/>
              <a:t>So, What Is Marketing? Pulling It All Together</a:t>
            </a:r>
          </a:p>
        </p:txBody>
      </p:sp>
      <p:pic>
        <p:nvPicPr>
          <p:cNvPr id="43011" name="Picture 3" descr="fig01_06wo.jpg">
            <a:extLst>
              <a:ext uri="{FF2B5EF4-FFF2-40B4-BE49-F238E27FC236}">
                <a16:creationId xmlns:a16="http://schemas.microsoft.com/office/drawing/2014/main" id="{9484C38C-4FFE-4AED-9E9C-D25D1D4834E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6582" y="852055"/>
            <a:ext cx="11485418" cy="6026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2" name="Rectangle 4">
            <a:extLst>
              <a:ext uri="{FF2B5EF4-FFF2-40B4-BE49-F238E27FC236}">
                <a16:creationId xmlns:a16="http://schemas.microsoft.com/office/drawing/2014/main" id="{BE5828D3-0A86-44B6-9378-D6415AE8562E}"/>
              </a:ext>
            </a:extLst>
          </p:cNvPr>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0CE9D-C115-457B-A71F-4A6B17E2EA6F}"/>
              </a:ext>
            </a:extLst>
          </p:cNvPr>
          <p:cNvSpPr>
            <a:spLocks noGrp="1"/>
          </p:cNvSpPr>
          <p:nvPr>
            <p:ph type="title"/>
          </p:nvPr>
        </p:nvSpPr>
        <p:spPr>
          <a:xfrm>
            <a:off x="657224" y="936711"/>
            <a:ext cx="2988265" cy="4984578"/>
          </a:xfrm>
        </p:spPr>
        <p:txBody>
          <a:bodyPr>
            <a:normAutofit/>
          </a:bodyPr>
          <a:lstStyle/>
          <a:p>
            <a:r>
              <a:rPr lang="en-GB" sz="4400" b="1">
                <a:solidFill>
                  <a:srgbClr val="FFFFFF"/>
                </a:solidFill>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72D2915E-228F-49B2-8CF4-9411CF629FC5}"/>
              </a:ext>
            </a:extLst>
          </p:cNvPr>
          <p:cNvSpPr>
            <a:spLocks noGrp="1"/>
          </p:cNvSpPr>
          <p:nvPr>
            <p:ph idx="1"/>
          </p:nvPr>
        </p:nvSpPr>
        <p:spPr>
          <a:xfrm>
            <a:off x="4302712" y="548640"/>
            <a:ext cx="7481617" cy="5783580"/>
          </a:xfrm>
        </p:spPr>
        <p:txBody>
          <a:bodyPr anchor="ctr">
            <a:normAutofit/>
          </a:bodyPr>
          <a:lstStyle/>
          <a:p>
            <a:pPr>
              <a:buFont typeface="Wingdings" panose="05000000000000000000" pitchFamily="2" charset="2"/>
              <a:buChar char="§"/>
            </a:pPr>
            <a:r>
              <a:rPr lang="en-GB" b="1" dirty="0">
                <a:latin typeface="Arial" panose="020B0604020202020204" pitchFamily="34" charset="0"/>
                <a:cs typeface="Arial" panose="020B0604020202020204" pitchFamily="34" charset="0"/>
              </a:rPr>
              <a:t>Definitions of marketing</a:t>
            </a:r>
          </a:p>
          <a:p>
            <a:pPr>
              <a:buFont typeface="Wingdings" panose="05000000000000000000" pitchFamily="2" charset="2"/>
              <a:buChar char="§"/>
            </a:pPr>
            <a:endParaRPr lang="en-GB"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b="1" dirty="0">
                <a:latin typeface="Arial" panose="020B0604020202020204" pitchFamily="34" charset="0"/>
                <a:cs typeface="Arial" panose="020B0604020202020204" pitchFamily="34" charset="0"/>
              </a:rPr>
              <a:t>Evolution of marketing</a:t>
            </a:r>
          </a:p>
          <a:p>
            <a:pPr>
              <a:buFont typeface="Wingdings" panose="05000000000000000000" pitchFamily="2" charset="2"/>
              <a:buChar char="§"/>
            </a:pPr>
            <a:endParaRPr lang="en-GB"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b="1" dirty="0">
                <a:latin typeface="Arial" panose="020B0604020202020204" pitchFamily="34" charset="0"/>
                <a:cs typeface="Arial" panose="020B0604020202020204" pitchFamily="34" charset="0"/>
              </a:rPr>
              <a:t>Forms of marketing</a:t>
            </a:r>
          </a:p>
          <a:p>
            <a:pPr>
              <a:buFont typeface="Wingdings" panose="05000000000000000000" pitchFamily="2" charset="2"/>
              <a:buChar char="§"/>
            </a:pPr>
            <a:endParaRPr lang="en-GB"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b="1" dirty="0">
                <a:latin typeface="Arial" panose="020B0604020202020204" pitchFamily="34" charset="0"/>
                <a:cs typeface="Arial" panose="020B0604020202020204" pitchFamily="34" charset="0"/>
              </a:rPr>
              <a:t>Understanding the market place</a:t>
            </a:r>
          </a:p>
          <a:p>
            <a:pPr>
              <a:buFont typeface="Wingdings" panose="05000000000000000000" pitchFamily="2" charset="2"/>
              <a:buChar char="§"/>
            </a:pPr>
            <a:endParaRPr lang="en-GB"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b="1" dirty="0">
                <a:latin typeface="Arial" panose="020B0604020202020204" pitchFamily="34" charset="0"/>
                <a:cs typeface="Arial" panose="020B0604020202020204" pitchFamily="34" charset="0"/>
              </a:rPr>
              <a:t>Components of a good marketing strategy</a:t>
            </a:r>
          </a:p>
          <a:p>
            <a:pPr>
              <a:buFont typeface="Wingdings" panose="05000000000000000000" pitchFamily="2" charset="2"/>
              <a:buChar char="§"/>
            </a:pPr>
            <a:endParaRPr lang="en-GB"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b="1" dirty="0">
                <a:latin typeface="Arial" panose="020B0604020202020204" pitchFamily="34" charset="0"/>
                <a:cs typeface="Arial" panose="020B0604020202020204" pitchFamily="34" charset="0"/>
              </a:rPr>
              <a:t>Societal marketing concept</a:t>
            </a:r>
          </a:p>
        </p:txBody>
      </p:sp>
    </p:spTree>
    <p:extLst>
      <p:ext uri="{BB962C8B-B14F-4D97-AF65-F5344CB8AC3E}">
        <p14:creationId xmlns:p14="http://schemas.microsoft.com/office/powerpoint/2010/main" val="252955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950FAA0-D41F-48DB-A462-0A15C2160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603504" y="770467"/>
            <a:ext cx="4205568" cy="3352800"/>
          </a:xfrm>
        </p:spPr>
        <p:txBody>
          <a:bodyPr vert="horz" lIns="91440" tIns="45720" rIns="91440" bIns="45720" rtlCol="0" anchor="b">
            <a:normAutofit/>
          </a:bodyPr>
          <a:lstStyle/>
          <a:p>
            <a:pPr>
              <a:lnSpc>
                <a:spcPct val="80000"/>
              </a:lnSpc>
            </a:pPr>
            <a:r>
              <a:rPr lang="en-US" sz="7200">
                <a:ln w="9525" cmpd="sng">
                  <a:solidFill>
                    <a:schemeClr val="accent1"/>
                  </a:solidFill>
                  <a:prstDash val="solid"/>
                </a:ln>
                <a:solidFill>
                  <a:srgbClr val="FFFFFF"/>
                </a:solidFill>
                <a:effectLst>
                  <a:glow rad="38100">
                    <a:schemeClr val="accent1">
                      <a:alpha val="40000"/>
                    </a:schemeClr>
                  </a:glow>
                </a:effectLst>
              </a:rPr>
              <a:t>Any Questions?</a:t>
            </a:r>
          </a:p>
        </p:txBody>
      </p:sp>
      <p:sp>
        <p:nvSpPr>
          <p:cNvPr id="12" name="Rectangle 11">
            <a:extLst>
              <a:ext uri="{FF2B5EF4-FFF2-40B4-BE49-F238E27FC236}">
                <a16:creationId xmlns:a16="http://schemas.microsoft.com/office/drawing/2014/main" id="{7C04507D-AC4B-4C8E-B9F4-8C1532CAF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2536" y="0"/>
            <a:ext cx="67394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r="32152"/>
          <a:stretch>
            <a:fillRect/>
          </a:stretch>
        </p:blipFill>
        <p:spPr>
          <a:xfrm>
            <a:off x="5467829" y="0"/>
            <a:ext cx="6695017" cy="6857999"/>
          </a:xfrm>
          <a:prstGeom prst="rect">
            <a:avLst/>
          </a:prstGeom>
        </p:spPr>
      </p:pic>
    </p:spTree>
    <p:extLst>
      <p:ext uri="{BB962C8B-B14F-4D97-AF65-F5344CB8AC3E}">
        <p14:creationId xmlns:p14="http://schemas.microsoft.com/office/powerpoint/2010/main" val="186987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33ACF124-275F-44F2-8DE0-0A75506982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0</TotalTime>
  <Words>4587</Words>
  <Application>Microsoft Office PowerPoint</Application>
  <PresentationFormat>Widescreen</PresentationFormat>
  <Paragraphs>354</Paragraphs>
  <Slides>30</Slides>
  <Notes>13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Calibri Light</vt:lpstr>
      <vt:lpstr>Franklin Gothic Book</vt:lpstr>
      <vt:lpstr>Wingdings</vt:lpstr>
      <vt:lpstr>Metropolitan</vt:lpstr>
      <vt:lpstr>BMBM4005  MARKETING FUNDAMENTALS </vt:lpstr>
      <vt:lpstr>A bit about myself </vt:lpstr>
      <vt:lpstr>Module Aims</vt:lpstr>
      <vt:lpstr>Learning Outcomes</vt:lpstr>
      <vt:lpstr>Indicative Content</vt:lpstr>
      <vt:lpstr>Who are you?  Get to know a colleague in class and introduce each other to the group  </vt:lpstr>
      <vt:lpstr>Scheme of work</vt:lpstr>
      <vt:lpstr>Assessments</vt:lpstr>
      <vt:lpstr>Today’s session:</vt:lpstr>
      <vt:lpstr>Marketing – What does it mean to you? </vt:lpstr>
      <vt:lpstr>What is Marketing?</vt:lpstr>
      <vt:lpstr>PowerPoint Presentation</vt:lpstr>
      <vt:lpstr>PowerPoint Presentation</vt:lpstr>
      <vt:lpstr>Evolution of Marketing </vt:lpstr>
      <vt:lpstr>Forms of Marketing</vt:lpstr>
      <vt:lpstr>Marketing Concept</vt:lpstr>
      <vt:lpstr>ACTIVITY  Why is Marketing Important?</vt:lpstr>
      <vt:lpstr>Understanding the Marketplace and Customer Needs</vt:lpstr>
      <vt:lpstr>Types of Markets </vt:lpstr>
      <vt:lpstr>Customer Needs, Wants and Demands</vt:lpstr>
      <vt:lpstr>Task</vt:lpstr>
      <vt:lpstr>Marketing strategies are developed using  The Marketing Mix </vt:lpstr>
      <vt:lpstr>Marketing  Mix Decisions are made within the constraints of the external environment</vt:lpstr>
      <vt:lpstr>PowerPoint Presentation</vt:lpstr>
      <vt:lpstr>The Marketing Process:  Creating and Capturing Customer Value</vt:lpstr>
      <vt:lpstr>The Components of a Good Marketing Strategy</vt:lpstr>
      <vt:lpstr>Societal Marketing Concept </vt:lpstr>
      <vt:lpstr>So, What Is Marketing? Pulling It All Together</vt:lpstr>
      <vt:lpstr>Summary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Gwyneth Jones</cp:lastModifiedBy>
  <cp:revision>107</cp:revision>
  <dcterms:created xsi:type="dcterms:W3CDTF">2020-01-29T18:38:13Z</dcterms:created>
  <dcterms:modified xsi:type="dcterms:W3CDTF">2025-10-02T22:16:46Z</dcterms:modified>
</cp:coreProperties>
</file>