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1"/>
  </p:notesMasterIdLst>
  <p:sldIdLst>
    <p:sldId id="286" r:id="rId3"/>
    <p:sldId id="256" r:id="rId4"/>
    <p:sldId id="287" r:id="rId5"/>
    <p:sldId id="297" r:id="rId6"/>
    <p:sldId id="301" r:id="rId7"/>
    <p:sldId id="417" r:id="rId8"/>
    <p:sldId id="302" r:id="rId9"/>
    <p:sldId id="389" r:id="rId10"/>
    <p:sldId id="409" r:id="rId11"/>
    <p:sldId id="418" r:id="rId12"/>
    <p:sldId id="303" r:id="rId13"/>
    <p:sldId id="410" r:id="rId14"/>
    <p:sldId id="411" r:id="rId15"/>
    <p:sldId id="304" r:id="rId16"/>
    <p:sldId id="419" r:id="rId17"/>
    <p:sldId id="420" r:id="rId18"/>
    <p:sldId id="401" r:id="rId19"/>
    <p:sldId id="412" r:id="rId20"/>
    <p:sldId id="354" r:id="rId21"/>
    <p:sldId id="306" r:id="rId22"/>
    <p:sldId id="402" r:id="rId23"/>
    <p:sldId id="307" r:id="rId24"/>
    <p:sldId id="403" r:id="rId25"/>
    <p:sldId id="308" r:id="rId26"/>
    <p:sldId id="413" r:id="rId27"/>
    <p:sldId id="310" r:id="rId28"/>
    <p:sldId id="311" r:id="rId29"/>
    <p:sldId id="415" r:id="rId30"/>
    <p:sldId id="416" r:id="rId31"/>
    <p:sldId id="312" r:id="rId32"/>
    <p:sldId id="405" r:id="rId33"/>
    <p:sldId id="314" r:id="rId34"/>
    <p:sldId id="315" r:id="rId35"/>
    <p:sldId id="316" r:id="rId36"/>
    <p:sldId id="366" r:id="rId37"/>
    <p:sldId id="313" r:id="rId38"/>
    <p:sldId id="317" r:id="rId39"/>
    <p:sldId id="305"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88" autoAdjust="0"/>
  </p:normalViewPr>
  <p:slideViewPr>
    <p:cSldViewPr>
      <p:cViewPr varScale="1">
        <p:scale>
          <a:sx n="82" d="100"/>
          <a:sy n="82" d="100"/>
        </p:scale>
        <p:origin x="140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9/29/2026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5057"/>
                </a:solidFill>
                <a:effectLst/>
                <a:latin typeface="Times New Roman" panose="02020603050405020304" pitchFamily="18" charset="0"/>
              </a:rPr>
              <a:t>Companies license popular press books and textbooks to other countries. Novels written in Spanish in Paraguay that receive international acclaim will be licensed for translation to other countries. Many textbook providers license books for reprint and sale in other countries, including a translation combined with cultural adaptation.</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11</a:t>
            </a:fld>
            <a:endParaRPr lang="en-US"/>
          </a:p>
        </p:txBody>
      </p:sp>
    </p:spTree>
    <p:extLst>
      <p:ext uri="{BB962C8B-B14F-4D97-AF65-F5344CB8AC3E}">
        <p14:creationId xmlns:p14="http://schemas.microsoft.com/office/powerpoint/2010/main" val="3209161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F1CDD1-5162-1BAA-E5B2-864819F9CF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2ADCCD-FBBC-8D58-0995-AC5BB11E84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2A011F-9CD5-A1C8-B659-7F55CA9E79E8}"/>
              </a:ext>
            </a:extLst>
          </p:cNvPr>
          <p:cNvSpPr>
            <a:spLocks noGrp="1"/>
          </p:cNvSpPr>
          <p:nvPr>
            <p:ph type="body" idx="1"/>
          </p:nvPr>
        </p:nvSpPr>
        <p:spPr/>
        <p:txBody>
          <a:bodyPr/>
          <a:lstStyle/>
          <a:p>
            <a:r>
              <a:rPr lang="en-GB" b="0" i="0" dirty="0">
                <a:solidFill>
                  <a:srgbClr val="495057"/>
                </a:solidFill>
                <a:effectLst/>
                <a:latin typeface="Times New Roman" panose="02020603050405020304" pitchFamily="18" charset="0"/>
              </a:rPr>
              <a:t>Companies license popular press books and textbooks to other countries. Novels written in Spanish in Paraguay that receive international acclaim will be licensed for translation to other countries. Many textbook providers license books for reprint and sale in other countries, including a translation combined with cultural adaptation.</a:t>
            </a:r>
            <a:endParaRPr lang="en-GB" dirty="0"/>
          </a:p>
        </p:txBody>
      </p:sp>
      <p:sp>
        <p:nvSpPr>
          <p:cNvPr id="4" name="Slide Number Placeholder 3">
            <a:extLst>
              <a:ext uri="{FF2B5EF4-FFF2-40B4-BE49-F238E27FC236}">
                <a16:creationId xmlns:a16="http://schemas.microsoft.com/office/drawing/2014/main" id="{F2A69D4E-E815-75F4-40A9-558B7007A7D9}"/>
              </a:ext>
            </a:extLst>
          </p:cNvPr>
          <p:cNvSpPr>
            <a:spLocks noGrp="1"/>
          </p:cNvSpPr>
          <p:nvPr>
            <p:ph type="sldNum" sz="quarter" idx="5"/>
          </p:nvPr>
        </p:nvSpPr>
        <p:spPr/>
        <p:txBody>
          <a:bodyPr/>
          <a:lstStyle/>
          <a:p>
            <a:fld id="{23C473D7-50BF-4AD3-B2BA-EE8A81C88AF5}" type="slidenum">
              <a:rPr lang="en-US" smtClean="0"/>
              <a:pPr/>
              <a:t>12</a:t>
            </a:fld>
            <a:endParaRPr lang="en-US"/>
          </a:p>
        </p:txBody>
      </p:sp>
    </p:spTree>
    <p:extLst>
      <p:ext uri="{BB962C8B-B14F-4D97-AF65-F5344CB8AC3E}">
        <p14:creationId xmlns:p14="http://schemas.microsoft.com/office/powerpoint/2010/main" val="38051854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5057"/>
                </a:solidFill>
                <a:effectLst/>
                <a:latin typeface="Times New Roman" panose="02020603050405020304" pitchFamily="18" charset="0"/>
              </a:rPr>
              <a:t>An example is:</a:t>
            </a:r>
          </a:p>
          <a:p>
            <a:r>
              <a:rPr lang="en-GB" b="0" i="0" dirty="0">
                <a:solidFill>
                  <a:srgbClr val="495057"/>
                </a:solidFill>
                <a:effectLst/>
                <a:latin typeface="Times New Roman" panose="02020603050405020304" pitchFamily="18" charset="0"/>
              </a:rPr>
              <a:t>Hindustan-Unilever is a combined India–UK company.</a:t>
            </a:r>
          </a:p>
          <a:p>
            <a:r>
              <a:rPr lang="en-GB" b="0" i="0" dirty="0">
                <a:solidFill>
                  <a:srgbClr val="495057"/>
                </a:solidFill>
                <a:effectLst/>
                <a:latin typeface="Times New Roman" panose="02020603050405020304" pitchFamily="18" charset="0"/>
              </a:rPr>
              <a:t>The partnership between Qantas Airlines, which flies to Australia and New Zealand, and American Express has led to the Qantas American Express Classic Card, a joint venture.</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17</a:t>
            </a:fld>
            <a:endParaRPr lang="en-US"/>
          </a:p>
        </p:txBody>
      </p:sp>
    </p:spTree>
    <p:extLst>
      <p:ext uri="{BB962C8B-B14F-4D97-AF65-F5344CB8AC3E}">
        <p14:creationId xmlns:p14="http://schemas.microsoft.com/office/powerpoint/2010/main" val="213053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8855834-20CB-4214-AFF2-F38531D1CB58}" type="slidenum">
              <a:rPr lang="en-US" smtClean="0"/>
              <a:pPr/>
              <a:t>22</a:t>
            </a:fld>
            <a:endParaRPr lang="en-US"/>
          </a:p>
        </p:txBody>
      </p:sp>
    </p:spTree>
    <p:extLst>
      <p:ext uri="{BB962C8B-B14F-4D97-AF65-F5344CB8AC3E}">
        <p14:creationId xmlns:p14="http://schemas.microsoft.com/office/powerpoint/2010/main" val="12434385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8855834-20CB-4214-AFF2-F38531D1CB58}" type="slidenum">
              <a:rPr lang="en-US" smtClean="0"/>
              <a:pPr/>
              <a:t>23</a:t>
            </a:fld>
            <a:endParaRPr lang="en-US"/>
          </a:p>
        </p:txBody>
      </p:sp>
    </p:spTree>
    <p:extLst>
      <p:ext uri="{BB962C8B-B14F-4D97-AF65-F5344CB8AC3E}">
        <p14:creationId xmlns:p14="http://schemas.microsoft.com/office/powerpoint/2010/main" val="977438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33</a:t>
            </a:fld>
            <a:endParaRPr lang="en-US"/>
          </a:p>
        </p:txBody>
      </p:sp>
    </p:spTree>
    <p:extLst>
      <p:ext uri="{BB962C8B-B14F-4D97-AF65-F5344CB8AC3E}">
        <p14:creationId xmlns:p14="http://schemas.microsoft.com/office/powerpoint/2010/main" val="41926391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0E613-65A3-492E-004D-15939A7389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EE782E-A96C-7BB5-5CB3-56BA31C751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B874AD-94C4-211D-8BB1-C28CEAD27B4A}"/>
              </a:ext>
            </a:extLst>
          </p:cNvPr>
          <p:cNvSpPr>
            <a:spLocks noGrp="1"/>
          </p:cNvSpPr>
          <p:nvPr>
            <p:ph type="body" idx="1"/>
          </p:nvPr>
        </p:nvSpPr>
        <p:spPr/>
        <p:txBody>
          <a:bodyPr/>
          <a:lstStyle/>
          <a:p>
            <a:pPr lvl="1">
              <a:buClr>
                <a:srgbClr val="0070C0"/>
              </a:buClr>
              <a:buFont typeface="Wingdings" panose="05000000000000000000" pitchFamily="2" charset="2"/>
              <a:buNone/>
            </a:pPr>
            <a:r>
              <a:rPr lang="en-GB" dirty="0"/>
              <a:t>https://hbr.org/2018/10/how-netflix-expanded-to-190-countries-in-7-years</a:t>
            </a:r>
          </a:p>
          <a:p>
            <a:pPr marL="685800" lvl="1" indent="-228600">
              <a:buClr>
                <a:srgbClr val="0070C0"/>
              </a:buClr>
              <a:buFont typeface="Wingdings" panose="05000000000000000000" pitchFamily="2" charset="2"/>
              <a:buAutoNum type="arabicPeriod"/>
            </a:pPr>
            <a:r>
              <a:rPr lang="en-GB" dirty="0"/>
              <a:t>First stage: Canada – nearest and shares a similar culture with the home country (US)</a:t>
            </a:r>
          </a:p>
          <a:p>
            <a:pPr marL="685800" lvl="1" indent="-228600">
              <a:buClr>
                <a:srgbClr val="0070C0"/>
              </a:buClr>
              <a:buFont typeface="Wingdings" panose="05000000000000000000" pitchFamily="2" charset="2"/>
              <a:buAutoNum type="arabicPeriod"/>
            </a:pPr>
            <a:r>
              <a:rPr lang="en-GB" dirty="0"/>
              <a:t>Second stage: 50 English-speaking countries, and shared similarities such as affluent customers, internet broadband availability</a:t>
            </a:r>
          </a:p>
          <a:p>
            <a:pPr marL="685800" lvl="1" indent="-228600">
              <a:buClr>
                <a:srgbClr val="0070C0"/>
              </a:buClr>
              <a:buFont typeface="Wingdings" panose="05000000000000000000" pitchFamily="2" charset="2"/>
              <a:buAutoNum type="arabicPeriod"/>
            </a:pPr>
            <a:r>
              <a:rPr lang="en-GB" dirty="0"/>
              <a:t>Third stage: 190 countries, used everything from the first two stages. E.g. adding more languages, subtitles, payment method, etc.</a:t>
            </a:r>
          </a:p>
          <a:p>
            <a:pPr marL="457200" lvl="1" indent="0">
              <a:buClr>
                <a:srgbClr val="0070C0"/>
              </a:buClr>
              <a:buFont typeface="Wingdings" panose="05000000000000000000" pitchFamily="2" charset="2"/>
              <a:buNone/>
            </a:pPr>
            <a:endParaRPr lang="en-GB" dirty="0"/>
          </a:p>
          <a:p>
            <a:pPr marL="457200" lvl="1" indent="0">
              <a:buClr>
                <a:srgbClr val="0070C0"/>
              </a:buClr>
              <a:buFont typeface="Wingdings" panose="05000000000000000000" pitchFamily="2" charset="2"/>
              <a:buNone/>
            </a:pPr>
            <a:r>
              <a:rPr lang="en-GB" dirty="0"/>
              <a:t>Netflix considers cultural and physical distance (expanded to the nearest location and shared similar culture)</a:t>
            </a:r>
          </a:p>
          <a:p>
            <a:pPr marL="457200" lvl="1" indent="0">
              <a:buClr>
                <a:srgbClr val="0070C0"/>
              </a:buClr>
              <a:buFont typeface="Wingdings" panose="05000000000000000000" pitchFamily="2" charset="2"/>
              <a:buNone/>
            </a:pPr>
            <a:endParaRPr lang="en-GB" dirty="0"/>
          </a:p>
          <a:p>
            <a:pPr marL="457200" lvl="1" indent="0">
              <a:buClr>
                <a:srgbClr val="0070C0"/>
              </a:buClr>
              <a:buFont typeface="Wingdings" panose="05000000000000000000" pitchFamily="2" charset="2"/>
              <a:buNone/>
            </a:pPr>
            <a:r>
              <a:rPr lang="en-GB" dirty="0"/>
              <a:t>The first stage follows the Uppsala Model – the incremental stage of internationalisation (exporting to a close, familiar market – Canada)</a:t>
            </a:r>
          </a:p>
          <a:p>
            <a:pPr marL="457200" lvl="1" indent="0">
              <a:buClr>
                <a:srgbClr val="0070C0"/>
              </a:buClr>
              <a:buFont typeface="Wingdings" panose="05000000000000000000" pitchFamily="2" charset="2"/>
              <a:buNone/>
            </a:pPr>
            <a:r>
              <a:rPr lang="en-GB" dirty="0"/>
              <a:t>The second and third stage follows the OLI models</a:t>
            </a:r>
          </a:p>
          <a:p>
            <a:pPr marL="685800" lvl="1" indent="-228600">
              <a:buClr>
                <a:srgbClr val="0070C0"/>
              </a:buClr>
              <a:buFont typeface="Wingdings" panose="05000000000000000000" pitchFamily="2" charset="2"/>
              <a:buAutoNum type="arabicPeriod"/>
            </a:pPr>
            <a:endParaRPr lang="en-GB" dirty="0"/>
          </a:p>
          <a:p>
            <a:pPr lvl="1">
              <a:buClr>
                <a:srgbClr val="0070C0"/>
              </a:buClr>
              <a:buFont typeface="Wingdings" panose="05000000000000000000" pitchFamily="2" charset="2"/>
              <a:buNone/>
            </a:pPr>
            <a:endParaRPr lang="en-GB" dirty="0"/>
          </a:p>
          <a:p>
            <a:pPr lvl="1">
              <a:buClr>
                <a:srgbClr val="0070C0"/>
              </a:buClr>
              <a:buFont typeface="Wingdings" panose="05000000000000000000" pitchFamily="2" charset="2"/>
              <a:buNone/>
            </a:pPr>
            <a:endParaRPr lang="en-GB" sz="1200" dirty="0"/>
          </a:p>
          <a:p>
            <a:endParaRPr lang="en-GB" dirty="0"/>
          </a:p>
        </p:txBody>
      </p:sp>
      <p:sp>
        <p:nvSpPr>
          <p:cNvPr id="4" name="Slide Number Placeholder 3">
            <a:extLst>
              <a:ext uri="{FF2B5EF4-FFF2-40B4-BE49-F238E27FC236}">
                <a16:creationId xmlns:a16="http://schemas.microsoft.com/office/drawing/2014/main" id="{4C4A172B-DE7E-F172-11CB-F2BB4F41F539}"/>
              </a:ext>
            </a:extLst>
          </p:cNvPr>
          <p:cNvSpPr>
            <a:spLocks noGrp="1"/>
          </p:cNvSpPr>
          <p:nvPr>
            <p:ph type="sldNum" sz="quarter" idx="5"/>
          </p:nvPr>
        </p:nvSpPr>
        <p:spPr/>
        <p:txBody>
          <a:bodyPr/>
          <a:lstStyle/>
          <a:p>
            <a:fld id="{23C473D7-50BF-4AD3-B2BA-EE8A81C88AF5}" type="slidenum">
              <a:rPr lang="en-US" smtClean="0"/>
              <a:pPr/>
              <a:t>35</a:t>
            </a:fld>
            <a:endParaRPr lang="en-US"/>
          </a:p>
        </p:txBody>
      </p:sp>
    </p:spTree>
    <p:extLst>
      <p:ext uri="{BB962C8B-B14F-4D97-AF65-F5344CB8AC3E}">
        <p14:creationId xmlns:p14="http://schemas.microsoft.com/office/powerpoint/2010/main" val="29756819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29/09/2026</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29/09/2026</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29/09/2026</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29/09/2026</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29/09/2026</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29/09/2026</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29/09/2026</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29/09/2026</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29/09/2026</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29/09/2026</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29/09/2026</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29/09/2026</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29/09/2026</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bing.com/ck/a?!&amp;&amp;p=b0070a5b6bb71fd130de70bb7bd560d40e8ed10500e90546ce3e4f3a32282f57JmltdHM9MTc5MDY0MDAwMA&amp;ptn=3&amp;ver=2&amp;hsh=4&amp;fclid=19cee166-5f3b-670d-0ead-f60b5ed26628&amp;u=a1L2ltYWdlcy9zZWFyY2g_cT13aGF0K2lzK2ZvcmVpZ24rcHJvZHVjdGlvbiZpZD1GMUFBRjEwMjVDNDExMjBCQjA0OThBMDI3M0IyNUZDQzlGRDRFNjVC&amp;ntb=1" TargetMode="Externa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14.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14.xml"/><Relationship Id="rId4" Type="http://schemas.openxmlformats.org/officeDocument/2006/relationships/image" Target="../media/image2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www.bydglobal.com/en/news/2020-04-02/BYD%2C-Toyota-Launch-BYD-TOYOTA-EV-TECHNOLOGY-Joint-Venture-to-Conduct-Battery-Electric-Vehicle-R%2526D" TargetMode="External"/><Relationship Id="rId2" Type="http://schemas.openxmlformats.org/officeDocument/2006/relationships/image" Target="../media/image22.jpe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27.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4</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four</a:t>
            </a:r>
          </a:p>
        </p:txBody>
      </p:sp>
      <p:sp>
        <p:nvSpPr>
          <p:cNvPr id="5" name="Subtitle 4"/>
          <p:cNvSpPr>
            <a:spLocks noGrp="1"/>
          </p:cNvSpPr>
          <p:nvPr>
            <p:ph type="subTitle" idx="1"/>
          </p:nvPr>
        </p:nvSpPr>
        <p:spPr>
          <a:xfrm>
            <a:off x="533400" y="2133600"/>
            <a:ext cx="8229600" cy="1066800"/>
          </a:xfrm>
        </p:spPr>
        <p:txBody>
          <a:bodyPr>
            <a:normAutofit fontScale="92500" lnSpcReduction="10000"/>
          </a:bodyPr>
          <a:lstStyle/>
          <a:p>
            <a:r>
              <a:rPr lang="en-GB" sz="3600" b="1" dirty="0"/>
              <a:t>Organisational Structure and Market Entry Strategy</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152400" y="1143000"/>
            <a:ext cx="6858000" cy="585152"/>
          </a:xfrm>
        </p:spPr>
        <p:txBody>
          <a:bodyPr>
            <a:normAutofit/>
          </a:bodyPr>
          <a:lstStyle/>
          <a:p>
            <a:pPr algn="l"/>
            <a:r>
              <a:rPr lang="en-US" sz="2800" b="1" dirty="0"/>
              <a:t>We have covered</a:t>
            </a:r>
          </a:p>
        </p:txBody>
      </p:sp>
      <p:sp>
        <p:nvSpPr>
          <p:cNvPr id="4" name="Content Placeholder 2">
            <a:extLst>
              <a:ext uri="{FF2B5EF4-FFF2-40B4-BE49-F238E27FC236}">
                <a16:creationId xmlns:a16="http://schemas.microsoft.com/office/drawing/2014/main" id="{DA6B386E-8799-835E-706A-AD5CD8EA9D30}"/>
              </a:ext>
            </a:extLst>
          </p:cNvPr>
          <p:cNvSpPr>
            <a:spLocks noGrp="1"/>
          </p:cNvSpPr>
          <p:nvPr/>
        </p:nvSpPr>
        <p:spPr>
          <a:xfrm>
            <a:off x="696686" y="1728152"/>
            <a:ext cx="78486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16000">
              <a:spcBef>
                <a:spcPts val="0"/>
              </a:spcBef>
              <a:spcAft>
                <a:spcPts val="600"/>
              </a:spcAft>
              <a:buClr>
                <a:srgbClr val="0070C0"/>
              </a:buClr>
              <a:buFont typeface="Wingdings" panose="05000000000000000000" pitchFamily="2" charset="2"/>
              <a:buChar char="q"/>
            </a:pPr>
            <a:r>
              <a:rPr lang="en-GB" sz="2600" dirty="0"/>
              <a:t>What socio-cultural environment is, the various elements of culture, and how they affect consumer </a:t>
            </a:r>
            <a:r>
              <a:rPr lang="en-GB" sz="2600" dirty="0" err="1"/>
              <a:t>behavior</a:t>
            </a:r>
            <a:r>
              <a:rPr lang="en-GB" sz="2600" dirty="0"/>
              <a:t> and marketing. </a:t>
            </a:r>
          </a:p>
          <a:p>
            <a:pPr marL="216000">
              <a:spcBef>
                <a:spcPts val="0"/>
              </a:spcBef>
              <a:spcAft>
                <a:spcPts val="600"/>
              </a:spcAft>
              <a:buClr>
                <a:srgbClr val="0070C0"/>
              </a:buClr>
              <a:buFont typeface="Wingdings" panose="05000000000000000000" pitchFamily="2" charset="2"/>
              <a:buChar char="q"/>
            </a:pPr>
            <a:r>
              <a:rPr lang="en-GB" sz="2600" dirty="0"/>
              <a:t>Compare and contrast the main models of cross-cultural differences and how they can help managers when making international marketing decisions.</a:t>
            </a:r>
          </a:p>
          <a:p>
            <a:pPr marL="216000">
              <a:spcBef>
                <a:spcPts val="0"/>
              </a:spcBef>
              <a:spcAft>
                <a:spcPts val="600"/>
              </a:spcAft>
              <a:buClr>
                <a:srgbClr val="0070C0"/>
              </a:buClr>
              <a:buFont typeface="Wingdings" panose="05000000000000000000" pitchFamily="2" charset="2"/>
              <a:buChar char="q"/>
            </a:pPr>
            <a:r>
              <a:rPr lang="en-GB" sz="2600" dirty="0"/>
              <a:t>Understand why the marketing team should examine the cultural dimensions of a host country. </a:t>
            </a:r>
          </a:p>
          <a:p>
            <a:pPr marL="0" indent="0">
              <a:buClr>
                <a:srgbClr val="0070C0"/>
              </a:buClr>
              <a:buNone/>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90500" y="1143000"/>
            <a:ext cx="8763000" cy="4495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After reading and studying this session, you will be able to:</a:t>
            </a:r>
          </a:p>
          <a:p>
            <a:pPr marL="0" indent="0">
              <a:lnSpc>
                <a:spcPct val="90000"/>
              </a:lnSpc>
              <a:buNone/>
            </a:pPr>
            <a:endParaRPr lang="en-GB" sz="2600" dirty="0"/>
          </a:p>
          <a:p>
            <a:pPr>
              <a:buClr>
                <a:srgbClr val="0070C0"/>
              </a:buClr>
              <a:buFont typeface="Wingdings" panose="05000000000000000000" pitchFamily="2" charset="2"/>
              <a:buChar char="q"/>
            </a:pPr>
            <a:r>
              <a:rPr lang="en-GB" sz="2600" dirty="0"/>
              <a:t>Compare and contrast the various modes of entry and its implications to marketing strategy</a:t>
            </a:r>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2858292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Most Common Modes of entry</a:t>
            </a:r>
          </a:p>
        </p:txBody>
      </p:sp>
      <p:sp>
        <p:nvSpPr>
          <p:cNvPr id="3" name="Slide Number Placeholder 2"/>
          <p:cNvSpPr>
            <a:spLocks noGrp="1"/>
          </p:cNvSpPr>
          <p:nvPr>
            <p:ph type="sldNum" sz="quarter" idx="12"/>
          </p:nvPr>
        </p:nvSpPr>
        <p:spPr/>
        <p:txBody>
          <a:bodyPr/>
          <a:lstStyle/>
          <a:p>
            <a:fld id="{72BDDDA3-86EF-4A39-BB08-E3D7ABFC5AC9}" type="slidenum">
              <a:rPr lang="en-US" smtClean="0"/>
              <a:pPr/>
              <a:t>5</a:t>
            </a:fld>
            <a:endParaRPr lang="en-US"/>
          </a:p>
        </p:txBody>
      </p:sp>
      <p:pic>
        <p:nvPicPr>
          <p:cNvPr id="7" name="Picture 6">
            <a:extLst>
              <a:ext uri="{FF2B5EF4-FFF2-40B4-BE49-F238E27FC236}">
                <a16:creationId xmlns:a16="http://schemas.microsoft.com/office/drawing/2014/main" id="{C130F247-2E9B-6155-B8EF-D612D8B072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7303" y="1441938"/>
            <a:ext cx="5377422" cy="3184252"/>
          </a:xfrm>
          <a:prstGeom prst="rect">
            <a:avLst/>
          </a:prstGeom>
        </p:spPr>
      </p:pic>
      <p:pic>
        <p:nvPicPr>
          <p:cNvPr id="8" name="Picture 2">
            <a:extLst>
              <a:ext uri="{FF2B5EF4-FFF2-40B4-BE49-F238E27FC236}">
                <a16:creationId xmlns:a16="http://schemas.microsoft.com/office/drawing/2014/main" id="{4B633A8A-FFEB-FC84-B890-A2C5BCD2E954}"/>
              </a:ext>
            </a:extLst>
          </p:cNvPr>
          <p:cNvPicPr>
            <a:picLocks noGrp="1" noChangeAspect="1" noChangeArrowheads="1"/>
          </p:cNvPicPr>
          <p:nvPr>
            <p:ph idx="1"/>
          </p:nvPr>
        </p:nvPicPr>
        <p:blipFill>
          <a:blip r:embed="rId3" cstate="print"/>
          <a:srcRect b="9167"/>
          <a:stretch/>
        </p:blipFill>
        <p:spPr>
          <a:xfrm>
            <a:off x="5676448" y="1563245"/>
            <a:ext cx="3274034" cy="2941638"/>
          </a:xfrm>
        </p:spPr>
      </p:pic>
    </p:spTree>
    <p:extLst>
      <p:ext uri="{BB962C8B-B14F-4D97-AF65-F5344CB8AC3E}">
        <p14:creationId xmlns:p14="http://schemas.microsoft.com/office/powerpoint/2010/main" val="2792532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681AC2-37BE-5693-EFF8-8ACC5FB31E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A07CA1-9732-E00A-634C-9E5B9A4BE5C9}"/>
              </a:ext>
            </a:extLst>
          </p:cNvPr>
          <p:cNvSpPr>
            <a:spLocks noGrp="1"/>
          </p:cNvSpPr>
          <p:nvPr>
            <p:ph type="title"/>
          </p:nvPr>
        </p:nvSpPr>
        <p:spPr/>
        <p:txBody>
          <a:bodyPr/>
          <a:lstStyle/>
          <a:p>
            <a:pPr algn="ctr"/>
            <a:r>
              <a:rPr lang="en-US" b="1" dirty="0">
                <a:highlight>
                  <a:srgbClr val="FFFF00"/>
                </a:highlight>
              </a:rPr>
              <a:t>Modes of entry</a:t>
            </a:r>
          </a:p>
        </p:txBody>
      </p:sp>
      <p:sp>
        <p:nvSpPr>
          <p:cNvPr id="3" name="Slide Number Placeholder 2">
            <a:extLst>
              <a:ext uri="{FF2B5EF4-FFF2-40B4-BE49-F238E27FC236}">
                <a16:creationId xmlns:a16="http://schemas.microsoft.com/office/drawing/2014/main" id="{7CC3047F-9E3A-64C8-E85A-AF5860340FDB}"/>
              </a:ext>
            </a:extLst>
          </p:cNvPr>
          <p:cNvSpPr>
            <a:spLocks noGrp="1"/>
          </p:cNvSpPr>
          <p:nvPr>
            <p:ph type="sldNum" sz="quarter" idx="12"/>
          </p:nvPr>
        </p:nvSpPr>
        <p:spPr/>
        <p:txBody>
          <a:bodyPr/>
          <a:lstStyle/>
          <a:p>
            <a:fld id="{72BDDDA3-86EF-4A39-BB08-E3D7ABFC5AC9}" type="slidenum">
              <a:rPr lang="en-US" smtClean="0"/>
              <a:pPr/>
              <a:t>6</a:t>
            </a:fld>
            <a:endParaRPr lang="en-US"/>
          </a:p>
        </p:txBody>
      </p:sp>
      <p:sp>
        <p:nvSpPr>
          <p:cNvPr id="7" name="Content Placeholder 2">
            <a:extLst>
              <a:ext uri="{FF2B5EF4-FFF2-40B4-BE49-F238E27FC236}">
                <a16:creationId xmlns:a16="http://schemas.microsoft.com/office/drawing/2014/main" id="{1F1D5D9B-475F-AE1A-2088-896AA870124C}"/>
              </a:ext>
            </a:extLst>
          </p:cNvPr>
          <p:cNvSpPr>
            <a:spLocks noGrp="1"/>
          </p:cNvSpPr>
          <p:nvPr/>
        </p:nvSpPr>
        <p:spPr>
          <a:xfrm>
            <a:off x="1066800" y="1676400"/>
            <a:ext cx="7448550" cy="31242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endParaRPr lang="en-GB" sz="2600" dirty="0"/>
          </a:p>
          <a:p>
            <a:pPr>
              <a:buClr>
                <a:srgbClr val="0070C0"/>
              </a:buClr>
              <a:buFont typeface="Wingdings" panose="05000000000000000000" pitchFamily="2" charset="2"/>
              <a:buChar char="q"/>
            </a:pPr>
            <a:r>
              <a:rPr lang="en-GB" sz="2600" dirty="0"/>
              <a:t>Exporting as an Entry Strategy</a:t>
            </a:r>
          </a:p>
          <a:p>
            <a:pPr>
              <a:buClr>
                <a:srgbClr val="0070C0"/>
              </a:buClr>
              <a:buFont typeface="Wingdings" panose="05000000000000000000" pitchFamily="2" charset="2"/>
              <a:buChar char="q"/>
            </a:pPr>
            <a:r>
              <a:rPr lang="en-GB" sz="2600" dirty="0"/>
              <a:t>Foreign Production as an Entry Strategy</a:t>
            </a:r>
          </a:p>
          <a:p>
            <a:pPr>
              <a:buClr>
                <a:srgbClr val="0070C0"/>
              </a:buClr>
              <a:buFont typeface="Wingdings" panose="05000000000000000000" pitchFamily="2" charset="2"/>
              <a:buChar char="q"/>
            </a:pPr>
            <a:r>
              <a:rPr lang="en-GB" sz="2600" dirty="0"/>
              <a:t>Ownership Strategies</a:t>
            </a:r>
          </a:p>
          <a:p>
            <a:pPr>
              <a:buClr>
                <a:srgbClr val="0070C0"/>
              </a:buClr>
              <a:buFont typeface="Wingdings" panose="05000000000000000000" pitchFamily="2" charset="2"/>
              <a:buChar char="q"/>
            </a:pPr>
            <a:r>
              <a:rPr lang="en-GB" sz="2600" dirty="0"/>
              <a:t>Mergers and Acquisitions</a:t>
            </a:r>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Tree>
    <p:extLst>
      <p:ext uri="{BB962C8B-B14F-4D97-AF65-F5344CB8AC3E}">
        <p14:creationId xmlns:p14="http://schemas.microsoft.com/office/powerpoint/2010/main" val="1955384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359" y="304800"/>
            <a:ext cx="7886700" cy="1325563"/>
          </a:xfrm>
        </p:spPr>
        <p:txBody>
          <a:bodyPr/>
          <a:lstStyle/>
          <a:p>
            <a:pPr algn="ctr"/>
            <a:r>
              <a:rPr lang="en-US" b="1" dirty="0">
                <a:highlight>
                  <a:srgbClr val="FFFF00"/>
                </a:highlight>
              </a:rPr>
              <a:t>Exporting as an Entry Strategy</a:t>
            </a:r>
          </a:p>
        </p:txBody>
      </p:sp>
      <p:sp>
        <p:nvSpPr>
          <p:cNvPr id="3" name="Content Placeholder 2"/>
          <p:cNvSpPr>
            <a:spLocks noGrp="1"/>
          </p:cNvSpPr>
          <p:nvPr>
            <p:ph idx="1"/>
          </p:nvPr>
        </p:nvSpPr>
        <p:spPr>
          <a:xfrm>
            <a:off x="660805" y="1447800"/>
            <a:ext cx="7886700" cy="4152952"/>
          </a:xfrm>
        </p:spPr>
        <p:txBody>
          <a:bodyPr>
            <a:normAutofit fontScale="92500"/>
          </a:bodyPr>
          <a:lstStyle/>
          <a:p>
            <a:r>
              <a:rPr lang="en-US" dirty="0"/>
              <a:t>The least commitment</a:t>
            </a:r>
          </a:p>
          <a:p>
            <a:r>
              <a:rPr lang="en-US" dirty="0"/>
              <a:t>The product is shipped in one manner or another into a foreign market.</a:t>
            </a:r>
          </a:p>
          <a:p>
            <a:pPr lvl="1"/>
            <a:r>
              <a:rPr lang="en-US" dirty="0"/>
              <a:t>Typical initial method to enter a market</a:t>
            </a:r>
          </a:p>
          <a:p>
            <a:pPr lvl="1"/>
            <a:r>
              <a:rPr lang="en-US" dirty="0"/>
              <a:t>Little control after the product leaves the home country</a:t>
            </a:r>
          </a:p>
          <a:p>
            <a:r>
              <a:rPr lang="en-US" dirty="0"/>
              <a:t>Two broad methods:</a:t>
            </a:r>
          </a:p>
          <a:p>
            <a:pPr lvl="1"/>
            <a:r>
              <a:rPr lang="en-US" dirty="0"/>
              <a:t>Indirect exporting (Use of a </a:t>
            </a:r>
            <a:r>
              <a:rPr lang="en-US" b="1" dirty="0"/>
              <a:t>local intermediary</a:t>
            </a:r>
            <a:r>
              <a:rPr lang="en-US" dirty="0"/>
              <a:t>, usually for companies with little or no export experience)</a:t>
            </a:r>
          </a:p>
          <a:p>
            <a:pPr lvl="1"/>
            <a:r>
              <a:rPr lang="en-US" dirty="0"/>
              <a:t>Direct exporting (Setting up an export department and selling directly to foreign customers or </a:t>
            </a:r>
            <a:r>
              <a:rPr lang="en-US" b="1" dirty="0"/>
              <a:t>foreign intermediaries</a:t>
            </a:r>
            <a:r>
              <a:rPr lang="en-US" dirty="0"/>
              <a:t>)</a:t>
            </a:r>
          </a:p>
          <a:p>
            <a:r>
              <a:rPr lang="en-US" dirty="0"/>
              <a:t>The Internet has led to a growth in direct exporting.</a:t>
            </a:r>
          </a:p>
        </p:txBody>
      </p:sp>
      <p:sp>
        <p:nvSpPr>
          <p:cNvPr id="4" name="Slide Number Placeholder 3"/>
          <p:cNvSpPr>
            <a:spLocks noGrp="1"/>
          </p:cNvSpPr>
          <p:nvPr>
            <p:ph type="sldNum" sz="quarter" idx="12"/>
          </p:nvPr>
        </p:nvSpPr>
        <p:spPr/>
        <p:txBody>
          <a:bodyPr/>
          <a:lstStyle/>
          <a:p>
            <a:fld id="{72BDDDA3-86EF-4A39-BB08-E3D7ABFC5AC9}" type="slidenum">
              <a:rPr lang="en-US" smtClean="0"/>
              <a:pPr/>
              <a:t>7</a:t>
            </a:fld>
            <a:endParaRPr lang="en-US"/>
          </a:p>
        </p:txBody>
      </p:sp>
    </p:spTree>
    <p:extLst>
      <p:ext uri="{BB962C8B-B14F-4D97-AF65-F5344CB8AC3E}">
        <p14:creationId xmlns:p14="http://schemas.microsoft.com/office/powerpoint/2010/main" val="1446945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33401"/>
            <a:ext cx="7886700" cy="838200"/>
          </a:xfrm>
        </p:spPr>
        <p:txBody>
          <a:bodyPr/>
          <a:lstStyle/>
          <a:p>
            <a:r>
              <a:rPr lang="en-US" dirty="0"/>
              <a:t>Direct exporting</a:t>
            </a:r>
          </a:p>
        </p:txBody>
      </p:sp>
      <p:pic>
        <p:nvPicPr>
          <p:cNvPr id="5122" name="Picture 2"/>
          <p:cNvPicPr>
            <a:picLocks noGrp="1" noChangeAspect="1" noChangeArrowheads="1"/>
          </p:cNvPicPr>
          <p:nvPr>
            <p:ph idx="1"/>
          </p:nvPr>
        </p:nvPicPr>
        <p:blipFill>
          <a:blip r:embed="rId2" cstate="print"/>
          <a:srcRect/>
          <a:stretch>
            <a:fillRect/>
          </a:stretch>
        </p:blipFill>
        <p:spPr>
          <a:xfrm>
            <a:off x="2057400" y="1295400"/>
            <a:ext cx="5334002" cy="3114406"/>
          </a:xfrm>
        </p:spPr>
      </p:pic>
      <p:sp>
        <p:nvSpPr>
          <p:cNvPr id="4" name="Slide Number Placeholder 3"/>
          <p:cNvSpPr>
            <a:spLocks noGrp="1"/>
          </p:cNvSpPr>
          <p:nvPr>
            <p:ph type="sldNum" sz="quarter" idx="12"/>
          </p:nvPr>
        </p:nvSpPr>
        <p:spPr/>
        <p:txBody>
          <a:bodyPr/>
          <a:lstStyle/>
          <a:p>
            <a:fld id="{9CE62F59-9C4E-4709-9842-9496C6D856C6}" type="slidenum">
              <a:rPr lang="en-US" smtClean="0"/>
              <a:pPr/>
              <a:t>8</a:t>
            </a:fld>
            <a:endParaRPr lang="en-US"/>
          </a:p>
        </p:txBody>
      </p:sp>
      <p:sp>
        <p:nvSpPr>
          <p:cNvPr id="3" name="Content Placeholder 2">
            <a:extLst>
              <a:ext uri="{FF2B5EF4-FFF2-40B4-BE49-F238E27FC236}">
                <a16:creationId xmlns:a16="http://schemas.microsoft.com/office/drawing/2014/main" id="{E0A2F30C-2212-525B-46AE-AFA3F5726CF2}"/>
              </a:ext>
            </a:extLst>
          </p:cNvPr>
          <p:cNvSpPr>
            <a:spLocks noGrp="1"/>
          </p:cNvSpPr>
          <p:nvPr/>
        </p:nvSpPr>
        <p:spPr>
          <a:xfrm>
            <a:off x="716281" y="4806572"/>
            <a:ext cx="8016240" cy="560866"/>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spcBef>
                <a:spcPts val="0"/>
              </a:spcBef>
              <a:buClr>
                <a:srgbClr val="0070C0"/>
              </a:buClr>
              <a:buNone/>
            </a:pPr>
            <a:r>
              <a:rPr lang="en-GB" sz="3000" dirty="0"/>
              <a:t>Small companies usually use this structure.</a:t>
            </a:r>
          </a:p>
          <a:p>
            <a:pPr marL="0" indent="0">
              <a:lnSpc>
                <a:spcPct val="120000"/>
              </a:lnSpc>
              <a:spcBef>
                <a:spcPts val="0"/>
              </a:spcBef>
              <a:buClr>
                <a:srgbClr val="0070C0"/>
              </a:buClr>
              <a:buNone/>
            </a:pPr>
            <a:r>
              <a:rPr lang="en-GB" sz="3000" dirty="0"/>
              <a:t>Will be challenging where the international sales becomes bigger than the domestics sales.</a:t>
            </a:r>
          </a:p>
        </p:txBody>
      </p:sp>
    </p:spTree>
    <p:extLst>
      <p:ext uri="{BB962C8B-B14F-4D97-AF65-F5344CB8AC3E}">
        <p14:creationId xmlns:p14="http://schemas.microsoft.com/office/powerpoint/2010/main" val="871845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71BC4-5F8F-60ED-2247-0934CE1AAB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C2B6A0-741C-9DED-318F-840C9F858F85}"/>
              </a:ext>
            </a:extLst>
          </p:cNvPr>
          <p:cNvSpPr>
            <a:spLocks noGrp="1"/>
          </p:cNvSpPr>
          <p:nvPr>
            <p:ph type="title"/>
          </p:nvPr>
        </p:nvSpPr>
        <p:spPr>
          <a:xfrm>
            <a:off x="593236" y="215462"/>
            <a:ext cx="6683864" cy="838200"/>
          </a:xfrm>
        </p:spPr>
        <p:txBody>
          <a:bodyPr/>
          <a:lstStyle/>
          <a:p>
            <a:pPr algn="ctr"/>
            <a:r>
              <a:rPr lang="en-US" b="1" dirty="0">
                <a:highlight>
                  <a:srgbClr val="FFFF00"/>
                </a:highlight>
              </a:rPr>
              <a:t>Exporting via internet</a:t>
            </a:r>
          </a:p>
        </p:txBody>
      </p:sp>
      <p:sp>
        <p:nvSpPr>
          <p:cNvPr id="4" name="Slide Number Placeholder 3">
            <a:extLst>
              <a:ext uri="{FF2B5EF4-FFF2-40B4-BE49-F238E27FC236}">
                <a16:creationId xmlns:a16="http://schemas.microsoft.com/office/drawing/2014/main" id="{990A9C4D-8534-CC44-B586-BFE114CFD3CC}"/>
              </a:ext>
            </a:extLst>
          </p:cNvPr>
          <p:cNvSpPr>
            <a:spLocks noGrp="1"/>
          </p:cNvSpPr>
          <p:nvPr>
            <p:ph type="sldNum" sz="quarter" idx="12"/>
          </p:nvPr>
        </p:nvSpPr>
        <p:spPr/>
        <p:txBody>
          <a:bodyPr/>
          <a:lstStyle/>
          <a:p>
            <a:fld id="{72BDDDA3-86EF-4A39-BB08-E3D7ABFC5AC9}" type="slidenum">
              <a:rPr lang="en-US" smtClean="0"/>
              <a:pPr/>
              <a:t>9</a:t>
            </a:fld>
            <a:endParaRPr lang="en-US"/>
          </a:p>
        </p:txBody>
      </p:sp>
      <p:pic>
        <p:nvPicPr>
          <p:cNvPr id="8" name="Picture 7">
            <a:extLst>
              <a:ext uri="{FF2B5EF4-FFF2-40B4-BE49-F238E27FC236}">
                <a16:creationId xmlns:a16="http://schemas.microsoft.com/office/drawing/2014/main" id="{13A8B404-31B0-8B94-94F1-09DD84666E30}"/>
              </a:ext>
            </a:extLst>
          </p:cNvPr>
          <p:cNvPicPr>
            <a:picLocks noChangeAspect="1"/>
          </p:cNvPicPr>
          <p:nvPr/>
        </p:nvPicPr>
        <p:blipFill>
          <a:blip r:embed="rId2"/>
          <a:stretch>
            <a:fillRect/>
          </a:stretch>
        </p:blipFill>
        <p:spPr>
          <a:xfrm>
            <a:off x="333702" y="1066800"/>
            <a:ext cx="3962400" cy="3071537"/>
          </a:xfrm>
          <a:prstGeom prst="rect">
            <a:avLst/>
          </a:prstGeom>
        </p:spPr>
      </p:pic>
      <p:pic>
        <p:nvPicPr>
          <p:cNvPr id="10" name="Picture 9">
            <a:extLst>
              <a:ext uri="{FF2B5EF4-FFF2-40B4-BE49-F238E27FC236}">
                <a16:creationId xmlns:a16="http://schemas.microsoft.com/office/drawing/2014/main" id="{BDBD4DA6-EDBB-3520-1DD9-DA831760C71C}"/>
              </a:ext>
            </a:extLst>
          </p:cNvPr>
          <p:cNvPicPr>
            <a:picLocks noChangeAspect="1"/>
          </p:cNvPicPr>
          <p:nvPr/>
        </p:nvPicPr>
        <p:blipFill>
          <a:blip r:embed="rId3"/>
          <a:stretch>
            <a:fillRect/>
          </a:stretch>
        </p:blipFill>
        <p:spPr>
          <a:xfrm>
            <a:off x="5343836" y="1053662"/>
            <a:ext cx="3466462" cy="3043577"/>
          </a:xfrm>
          <a:prstGeom prst="rect">
            <a:avLst/>
          </a:prstGeom>
        </p:spPr>
      </p:pic>
      <p:pic>
        <p:nvPicPr>
          <p:cNvPr id="12" name="Picture 11">
            <a:extLst>
              <a:ext uri="{FF2B5EF4-FFF2-40B4-BE49-F238E27FC236}">
                <a16:creationId xmlns:a16="http://schemas.microsoft.com/office/drawing/2014/main" id="{05F59A75-2A42-51B5-465B-90CD260E1DD4}"/>
              </a:ext>
            </a:extLst>
          </p:cNvPr>
          <p:cNvPicPr>
            <a:picLocks noChangeAspect="1"/>
          </p:cNvPicPr>
          <p:nvPr/>
        </p:nvPicPr>
        <p:blipFill>
          <a:blip r:embed="rId4"/>
          <a:stretch>
            <a:fillRect/>
          </a:stretch>
        </p:blipFill>
        <p:spPr>
          <a:xfrm>
            <a:off x="3657600" y="3778876"/>
            <a:ext cx="3985529" cy="2589198"/>
          </a:xfrm>
          <a:prstGeom prst="rect">
            <a:avLst/>
          </a:prstGeom>
        </p:spPr>
      </p:pic>
    </p:spTree>
    <p:extLst>
      <p:ext uri="{BB962C8B-B14F-4D97-AF65-F5344CB8AC3E}">
        <p14:creationId xmlns:p14="http://schemas.microsoft.com/office/powerpoint/2010/main" val="4140475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9A74E-C9C2-E4D4-67A5-72CE708DC6A0}"/>
              </a:ext>
            </a:extLst>
          </p:cNvPr>
          <p:cNvSpPr txBox="1">
            <a:spLocks/>
          </p:cNvSpPr>
          <p:nvPr/>
        </p:nvSpPr>
        <p:spPr>
          <a:xfrm>
            <a:off x="637359" y="3048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Foreign production as an Entry Strategy</a:t>
            </a:r>
          </a:p>
        </p:txBody>
      </p:sp>
      <p:sp>
        <p:nvSpPr>
          <p:cNvPr id="4" name="Content Placeholder 2">
            <a:extLst>
              <a:ext uri="{FF2B5EF4-FFF2-40B4-BE49-F238E27FC236}">
                <a16:creationId xmlns:a16="http://schemas.microsoft.com/office/drawing/2014/main" id="{DC9A12D3-0941-D0F2-6057-F9D5887FA26F}"/>
              </a:ext>
            </a:extLst>
          </p:cNvPr>
          <p:cNvSpPr>
            <a:spLocks noGrp="1"/>
          </p:cNvSpPr>
          <p:nvPr/>
        </p:nvSpPr>
        <p:spPr>
          <a:xfrm>
            <a:off x="629802" y="1219200"/>
            <a:ext cx="7448550" cy="39624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endParaRPr lang="en-GB" sz="2600" dirty="0"/>
          </a:p>
          <a:p>
            <a:pPr marL="0" indent="0">
              <a:lnSpc>
                <a:spcPct val="90000"/>
              </a:lnSpc>
              <a:buNone/>
            </a:pPr>
            <a:r>
              <a:rPr lang="en-GB" sz="2600" b="1" dirty="0"/>
              <a:t>Foreign production refers to the process of manufacturing goods in a country other than the one where the company is based. </a:t>
            </a:r>
          </a:p>
          <a:p>
            <a:pPr>
              <a:buClr>
                <a:srgbClr val="0070C0"/>
              </a:buClr>
              <a:buFont typeface="Wingdings" panose="05000000000000000000" pitchFamily="2" charset="2"/>
              <a:buChar char="q"/>
            </a:pPr>
            <a:r>
              <a:rPr lang="en-GB" sz="2600" dirty="0"/>
              <a:t>Licensing</a:t>
            </a:r>
          </a:p>
          <a:p>
            <a:pPr>
              <a:buClr>
                <a:srgbClr val="0070C0"/>
              </a:buClr>
              <a:buFont typeface="Wingdings" panose="05000000000000000000" pitchFamily="2" charset="2"/>
              <a:buChar char="q"/>
            </a:pPr>
            <a:r>
              <a:rPr lang="en-GB" sz="2600" dirty="0"/>
              <a:t>Franchising</a:t>
            </a:r>
          </a:p>
          <a:p>
            <a:pPr>
              <a:buClr>
                <a:srgbClr val="0070C0"/>
              </a:buClr>
              <a:buFont typeface="Wingdings" panose="05000000000000000000" pitchFamily="2" charset="2"/>
              <a:buChar char="q"/>
            </a:pPr>
            <a:r>
              <a:rPr lang="en-GB" sz="2600" dirty="0"/>
              <a:t>Foreign Manufacturing</a:t>
            </a:r>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pic>
        <p:nvPicPr>
          <p:cNvPr id="3" name="Picture 2">
            <a:hlinkClick r:id="rId2" tooltip="View details"/>
            <a:extLst>
              <a:ext uri="{FF2B5EF4-FFF2-40B4-BE49-F238E27FC236}">
                <a16:creationId xmlns:a16="http://schemas.microsoft.com/office/drawing/2014/main" id="{77228A39-5987-4ECA-512C-DEA24062662C}"/>
              </a:ext>
            </a:extLst>
          </p:cNvPr>
          <p:cNvPicPr>
            <a:picLocks noChangeAspect="1"/>
          </p:cNvPicPr>
          <p:nvPr/>
        </p:nvPicPr>
        <p:blipFill>
          <a:blip r:embed="rId3"/>
          <a:stretch>
            <a:fillRect/>
          </a:stretch>
        </p:blipFill>
        <p:spPr>
          <a:xfrm>
            <a:off x="5715000" y="3276600"/>
            <a:ext cx="2971800" cy="1905000"/>
          </a:xfrm>
          <a:prstGeom prst="rect">
            <a:avLst/>
          </a:prstGeom>
        </p:spPr>
      </p:pic>
    </p:spTree>
    <p:extLst>
      <p:ext uri="{BB962C8B-B14F-4D97-AF65-F5344CB8AC3E}">
        <p14:creationId xmlns:p14="http://schemas.microsoft.com/office/powerpoint/2010/main" val="2503177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Licensing</a:t>
            </a:r>
          </a:p>
        </p:txBody>
      </p:sp>
      <p:sp>
        <p:nvSpPr>
          <p:cNvPr id="3" name="Content Placeholder 2"/>
          <p:cNvSpPr>
            <a:spLocks noGrp="1"/>
          </p:cNvSpPr>
          <p:nvPr>
            <p:ph idx="1"/>
          </p:nvPr>
        </p:nvSpPr>
        <p:spPr>
          <a:xfrm>
            <a:off x="646067" y="1219200"/>
            <a:ext cx="7886700" cy="4152952"/>
          </a:xfrm>
        </p:spPr>
        <p:txBody>
          <a:bodyPr>
            <a:normAutofit fontScale="92500" lnSpcReduction="10000"/>
          </a:bodyPr>
          <a:lstStyle/>
          <a:p>
            <a:r>
              <a:rPr lang="en-US" dirty="0"/>
              <a:t>A contract that grants a company (the licensee) the legal right to use another company’s brand, image, and other marketing components</a:t>
            </a:r>
          </a:p>
          <a:p>
            <a:r>
              <a:rPr lang="en-US" dirty="0"/>
              <a:t>Can provide a quick, low-cost method for entering a foreign market </a:t>
            </a:r>
          </a:p>
          <a:p>
            <a:pPr lvl="1"/>
            <a:r>
              <a:rPr lang="en-US" dirty="0"/>
              <a:t>The licensee holds additional knowledge about the local market that increases the chance for success. </a:t>
            </a:r>
          </a:p>
          <a:p>
            <a:pPr lvl="1"/>
            <a:r>
              <a:rPr lang="en-US" dirty="0"/>
              <a:t>Avoid potential risk that </a:t>
            </a:r>
            <a:r>
              <a:rPr lang="en-US" dirty="0" err="1"/>
              <a:t>favours</a:t>
            </a:r>
            <a:r>
              <a:rPr lang="en-US" dirty="0"/>
              <a:t> local industry</a:t>
            </a:r>
          </a:p>
          <a:p>
            <a:r>
              <a:rPr lang="en-US" dirty="0"/>
              <a:t>Primary concern is lack of control. </a:t>
            </a:r>
          </a:p>
          <a:p>
            <a:pPr lvl="1"/>
            <a:r>
              <a:rPr lang="en-US" dirty="0"/>
              <a:t>Local partner </a:t>
            </a:r>
            <a:r>
              <a:rPr lang="en-US" dirty="0" err="1"/>
              <a:t>behaviour</a:t>
            </a:r>
            <a:r>
              <a:rPr lang="en-US" dirty="0"/>
              <a:t> may detract from the image of the company. </a:t>
            </a:r>
          </a:p>
          <a:p>
            <a:pPr lvl="1"/>
            <a:r>
              <a:rPr lang="en-US" dirty="0"/>
              <a:t>May make poor marketing choices (e.g., an ineffective marketing strategy by the local partner).</a:t>
            </a:r>
          </a:p>
        </p:txBody>
      </p:sp>
      <p:sp>
        <p:nvSpPr>
          <p:cNvPr id="4" name="Slide Number Placeholder 3"/>
          <p:cNvSpPr>
            <a:spLocks noGrp="1"/>
          </p:cNvSpPr>
          <p:nvPr>
            <p:ph type="sldNum" sz="quarter" idx="12"/>
          </p:nvPr>
        </p:nvSpPr>
        <p:spPr/>
        <p:txBody>
          <a:bodyPr/>
          <a:lstStyle/>
          <a:p>
            <a:fld id="{72BDDDA3-86EF-4A39-BB08-E3D7ABFC5AC9}" type="slidenum">
              <a:rPr lang="en-US" smtClean="0"/>
              <a:pPr/>
              <a:t>11</a:t>
            </a:fld>
            <a:endParaRPr lang="en-US"/>
          </a:p>
        </p:txBody>
      </p:sp>
    </p:spTree>
    <p:extLst>
      <p:ext uri="{BB962C8B-B14F-4D97-AF65-F5344CB8AC3E}">
        <p14:creationId xmlns:p14="http://schemas.microsoft.com/office/powerpoint/2010/main" val="3556297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F2984D-DA7F-533A-EBC7-C997FF21E4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88F111-1ACD-87C4-3AA8-879C884D1F3C}"/>
              </a:ext>
            </a:extLst>
          </p:cNvPr>
          <p:cNvSpPr>
            <a:spLocks noGrp="1"/>
          </p:cNvSpPr>
          <p:nvPr>
            <p:ph type="title"/>
          </p:nvPr>
        </p:nvSpPr>
        <p:spPr>
          <a:xfrm>
            <a:off x="228600" y="339477"/>
            <a:ext cx="5715000" cy="623887"/>
          </a:xfrm>
        </p:spPr>
        <p:txBody>
          <a:bodyPr/>
          <a:lstStyle/>
          <a:p>
            <a:pPr algn="ctr"/>
            <a:r>
              <a:rPr lang="en-US" b="1" dirty="0">
                <a:highlight>
                  <a:srgbClr val="FFFF00"/>
                </a:highlight>
              </a:rPr>
              <a:t>Licensing</a:t>
            </a:r>
          </a:p>
        </p:txBody>
      </p:sp>
      <p:sp>
        <p:nvSpPr>
          <p:cNvPr id="4" name="Slide Number Placeholder 3">
            <a:extLst>
              <a:ext uri="{FF2B5EF4-FFF2-40B4-BE49-F238E27FC236}">
                <a16:creationId xmlns:a16="http://schemas.microsoft.com/office/drawing/2014/main" id="{60B12222-D092-D242-6102-90AAF735EE14}"/>
              </a:ext>
            </a:extLst>
          </p:cNvPr>
          <p:cNvSpPr>
            <a:spLocks noGrp="1"/>
          </p:cNvSpPr>
          <p:nvPr>
            <p:ph type="sldNum" sz="quarter" idx="12"/>
          </p:nvPr>
        </p:nvSpPr>
        <p:spPr/>
        <p:txBody>
          <a:bodyPr/>
          <a:lstStyle/>
          <a:p>
            <a:fld id="{72BDDDA3-86EF-4A39-BB08-E3D7ABFC5AC9}" type="slidenum">
              <a:rPr lang="en-US" smtClean="0"/>
              <a:pPr/>
              <a:t>12</a:t>
            </a:fld>
            <a:endParaRPr lang="en-US"/>
          </a:p>
        </p:txBody>
      </p:sp>
      <p:pic>
        <p:nvPicPr>
          <p:cNvPr id="1026" name="Picture 2" descr="Fast Food Premiums: NEW McDonald's Star Wars Happy Meal Toys!">
            <a:extLst>
              <a:ext uri="{FF2B5EF4-FFF2-40B4-BE49-F238E27FC236}">
                <a16:creationId xmlns:a16="http://schemas.microsoft.com/office/drawing/2014/main" id="{EBDA63AE-36E7-6993-6F04-BE79A0CBE2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295400"/>
            <a:ext cx="3973139" cy="229076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F30761E-9A1E-2750-1027-219D1B304D85}"/>
              </a:ext>
            </a:extLst>
          </p:cNvPr>
          <p:cNvPicPr>
            <a:picLocks noChangeAspect="1"/>
          </p:cNvPicPr>
          <p:nvPr/>
        </p:nvPicPr>
        <p:blipFill>
          <a:blip r:embed="rId4"/>
          <a:stretch>
            <a:fillRect/>
          </a:stretch>
        </p:blipFill>
        <p:spPr>
          <a:xfrm>
            <a:off x="5337858" y="656675"/>
            <a:ext cx="3185375" cy="4797972"/>
          </a:xfrm>
          <a:prstGeom prst="rect">
            <a:avLst/>
          </a:prstGeom>
        </p:spPr>
      </p:pic>
      <p:sp>
        <p:nvSpPr>
          <p:cNvPr id="8" name="Content Placeholder 2">
            <a:extLst>
              <a:ext uri="{FF2B5EF4-FFF2-40B4-BE49-F238E27FC236}">
                <a16:creationId xmlns:a16="http://schemas.microsoft.com/office/drawing/2014/main" id="{41F41033-AEA0-E11A-98FF-0417FB8C1E3C}"/>
              </a:ext>
            </a:extLst>
          </p:cNvPr>
          <p:cNvSpPr>
            <a:spLocks noGrp="1"/>
          </p:cNvSpPr>
          <p:nvPr>
            <p:ph idx="1"/>
          </p:nvPr>
        </p:nvSpPr>
        <p:spPr>
          <a:xfrm>
            <a:off x="628650" y="4724400"/>
            <a:ext cx="4182689" cy="533400"/>
          </a:xfrm>
        </p:spPr>
        <p:txBody>
          <a:bodyPr/>
          <a:lstStyle/>
          <a:p>
            <a:r>
              <a:rPr lang="en-US" dirty="0"/>
              <a:t>Primark Netflix Bridgerton</a:t>
            </a:r>
          </a:p>
        </p:txBody>
      </p:sp>
    </p:spTree>
    <p:extLst>
      <p:ext uri="{BB962C8B-B14F-4D97-AF65-F5344CB8AC3E}">
        <p14:creationId xmlns:p14="http://schemas.microsoft.com/office/powerpoint/2010/main" val="1381310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90ECD31E-7D82-3BB0-E8BC-D786EA21862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64517" y="1197661"/>
            <a:ext cx="1306404" cy="187248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963D2F1-7600-CD80-923C-CE98B51D9817}"/>
              </a:ext>
            </a:extLst>
          </p:cNvPr>
          <p:cNvSpPr txBox="1">
            <a:spLocks/>
          </p:cNvSpPr>
          <p:nvPr/>
        </p:nvSpPr>
        <p:spPr>
          <a:xfrm>
            <a:off x="228600" y="339477"/>
            <a:ext cx="5715000" cy="623887"/>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a:highlight>
                  <a:srgbClr val="FFFF00"/>
                </a:highlight>
              </a:rPr>
              <a:t>Licensing</a:t>
            </a:r>
            <a:endParaRPr lang="en-US" b="1" dirty="0">
              <a:highlight>
                <a:srgbClr val="FFFF00"/>
              </a:highlight>
            </a:endParaRPr>
          </a:p>
        </p:txBody>
      </p:sp>
      <p:sp>
        <p:nvSpPr>
          <p:cNvPr id="4" name="Content Placeholder 2">
            <a:extLst>
              <a:ext uri="{FF2B5EF4-FFF2-40B4-BE49-F238E27FC236}">
                <a16:creationId xmlns:a16="http://schemas.microsoft.com/office/drawing/2014/main" id="{AE65088E-39DD-0DA8-32F9-FFF580FE7E17}"/>
              </a:ext>
            </a:extLst>
          </p:cNvPr>
          <p:cNvSpPr txBox="1">
            <a:spLocks/>
          </p:cNvSpPr>
          <p:nvPr/>
        </p:nvSpPr>
        <p:spPr>
          <a:xfrm>
            <a:off x="228600" y="872964"/>
            <a:ext cx="3409950" cy="400076"/>
          </a:xfrm>
          <a:prstGeom prst="rect">
            <a:avLst/>
          </a:prstGeom>
        </p:spPr>
        <p:txBody>
          <a:bodyPr>
            <a:normAutofit fontScale="625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From book/ comics licensed into Movie</a:t>
            </a:r>
          </a:p>
        </p:txBody>
      </p:sp>
      <p:pic>
        <p:nvPicPr>
          <p:cNvPr id="2054" name="Picture 6">
            <a:extLst>
              <a:ext uri="{FF2B5EF4-FFF2-40B4-BE49-F238E27FC236}">
                <a16:creationId xmlns:a16="http://schemas.microsoft.com/office/drawing/2014/main" id="{8959F200-F670-44B8-E807-1EA9C812DC4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384" y="1156440"/>
            <a:ext cx="1179526" cy="1838324"/>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96054947-CA25-0065-245C-78B40ADC55A2}"/>
              </a:ext>
            </a:extLst>
          </p:cNvPr>
          <p:cNvSpPr txBox="1">
            <a:spLocks/>
          </p:cNvSpPr>
          <p:nvPr/>
        </p:nvSpPr>
        <p:spPr>
          <a:xfrm>
            <a:off x="5029200" y="1017268"/>
            <a:ext cx="3409950" cy="400076"/>
          </a:xfrm>
          <a:prstGeom prst="rect">
            <a:avLst/>
          </a:prstGeom>
        </p:spPr>
        <p:txBody>
          <a:bodyPr>
            <a:normAutofit fontScale="700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Celebrities licensed to Beauty product</a:t>
            </a:r>
          </a:p>
        </p:txBody>
      </p:sp>
      <p:pic>
        <p:nvPicPr>
          <p:cNvPr id="2056" name="Picture 8">
            <a:extLst>
              <a:ext uri="{FF2B5EF4-FFF2-40B4-BE49-F238E27FC236}">
                <a16:creationId xmlns:a16="http://schemas.microsoft.com/office/drawing/2014/main" id="{666A54F3-DE75-D642-99D7-7BD54A4058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6800" y="1544362"/>
            <a:ext cx="1992560" cy="1328373"/>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280E7F96-F58F-13F9-A6C6-C2A7A20AAE72}"/>
              </a:ext>
            </a:extLst>
          </p:cNvPr>
          <p:cNvSpPr txBox="1">
            <a:spLocks/>
          </p:cNvSpPr>
          <p:nvPr/>
        </p:nvSpPr>
        <p:spPr>
          <a:xfrm>
            <a:off x="7086600" y="1938671"/>
            <a:ext cx="1752599" cy="504103"/>
          </a:xfrm>
          <a:prstGeom prst="rect">
            <a:avLst/>
          </a:prstGeom>
        </p:spPr>
        <p:txBody>
          <a:bodyPr>
            <a:normAutofit fontScale="550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Rihanna (US) Licensed by LVMH (France)</a:t>
            </a:r>
          </a:p>
        </p:txBody>
      </p:sp>
      <p:pic>
        <p:nvPicPr>
          <p:cNvPr id="2062" name="Picture 14" descr="David Beckham Now Introduces New Line of Fragrance For Men | 2CENTS">
            <a:extLst>
              <a:ext uri="{FF2B5EF4-FFF2-40B4-BE49-F238E27FC236}">
                <a16:creationId xmlns:a16="http://schemas.microsoft.com/office/drawing/2014/main" id="{1F688F64-EF68-4767-53D6-65AD1E93476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18050" y="3459066"/>
            <a:ext cx="2451099" cy="1838324"/>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2">
            <a:extLst>
              <a:ext uri="{FF2B5EF4-FFF2-40B4-BE49-F238E27FC236}">
                <a16:creationId xmlns:a16="http://schemas.microsoft.com/office/drawing/2014/main" id="{1477932A-6351-A48F-0082-5743590EB70E}"/>
              </a:ext>
            </a:extLst>
          </p:cNvPr>
          <p:cNvSpPr txBox="1">
            <a:spLocks/>
          </p:cNvSpPr>
          <p:nvPr/>
        </p:nvSpPr>
        <p:spPr>
          <a:xfrm>
            <a:off x="7179991" y="4084420"/>
            <a:ext cx="1905000" cy="400076"/>
          </a:xfrm>
          <a:prstGeom prst="rect">
            <a:avLst/>
          </a:prstGeom>
        </p:spPr>
        <p:txBody>
          <a:bodyPr>
            <a:normAutofit fontScale="550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Beckham (UK) licensed by Coty (US)</a:t>
            </a:r>
          </a:p>
        </p:txBody>
      </p:sp>
      <p:pic>
        <p:nvPicPr>
          <p:cNvPr id="2064" name="Picture 16" descr="Naruto: volume 28">
            <a:extLst>
              <a:ext uri="{FF2B5EF4-FFF2-40B4-BE49-F238E27FC236}">
                <a16:creationId xmlns:a16="http://schemas.microsoft.com/office/drawing/2014/main" id="{257874DB-BD0A-C1F8-AD5F-E0798B0087FE}"/>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009" y="3516872"/>
            <a:ext cx="1249662" cy="1872483"/>
          </a:xfrm>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descr="Naruto Emblem Battle Arrives This Summer in North America, Playable at ...">
            <a:extLst>
              <a:ext uri="{FF2B5EF4-FFF2-40B4-BE49-F238E27FC236}">
                <a16:creationId xmlns:a16="http://schemas.microsoft.com/office/drawing/2014/main" id="{4D359C1C-468B-1B31-58F6-A2E0799622F7}"/>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72910" y="3792367"/>
            <a:ext cx="2617342" cy="1472255"/>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2">
            <a:extLst>
              <a:ext uri="{FF2B5EF4-FFF2-40B4-BE49-F238E27FC236}">
                <a16:creationId xmlns:a16="http://schemas.microsoft.com/office/drawing/2014/main" id="{8362805D-E341-57F0-95B5-D63A93A254EB}"/>
              </a:ext>
            </a:extLst>
          </p:cNvPr>
          <p:cNvSpPr txBox="1">
            <a:spLocks/>
          </p:cNvSpPr>
          <p:nvPr/>
        </p:nvSpPr>
        <p:spPr>
          <a:xfrm>
            <a:off x="493384" y="3226433"/>
            <a:ext cx="3409950" cy="400076"/>
          </a:xfrm>
          <a:prstGeom prst="rect">
            <a:avLst/>
          </a:prstGeom>
        </p:spPr>
        <p:txBody>
          <a:bodyPr>
            <a:normAutofit fontScale="550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From Japan manga, licensed to North America</a:t>
            </a:r>
          </a:p>
        </p:txBody>
      </p:sp>
    </p:spTree>
    <p:extLst>
      <p:ext uri="{BB962C8B-B14F-4D97-AF65-F5344CB8AC3E}">
        <p14:creationId xmlns:p14="http://schemas.microsoft.com/office/powerpoint/2010/main" val="1121473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347" y="123461"/>
            <a:ext cx="7886700" cy="1325563"/>
          </a:xfrm>
        </p:spPr>
        <p:txBody>
          <a:bodyPr/>
          <a:lstStyle/>
          <a:p>
            <a:pPr algn="ctr"/>
            <a:r>
              <a:rPr lang="en-US" b="1">
                <a:highlight>
                  <a:srgbClr val="FFFF00"/>
                </a:highlight>
              </a:rPr>
              <a:t>Franchising</a:t>
            </a:r>
            <a:endParaRPr lang="en-US" b="1" dirty="0">
              <a:highlight>
                <a:srgbClr val="FFFF00"/>
              </a:highlight>
            </a:endParaRPr>
          </a:p>
        </p:txBody>
      </p:sp>
      <p:sp>
        <p:nvSpPr>
          <p:cNvPr id="3" name="Content Placeholder 2"/>
          <p:cNvSpPr>
            <a:spLocks noGrp="1"/>
          </p:cNvSpPr>
          <p:nvPr>
            <p:ph idx="1"/>
          </p:nvPr>
        </p:nvSpPr>
        <p:spPr>
          <a:xfrm>
            <a:off x="628650" y="1352524"/>
            <a:ext cx="7886700" cy="4152952"/>
          </a:xfrm>
        </p:spPr>
        <p:txBody>
          <a:bodyPr>
            <a:normAutofit/>
          </a:bodyPr>
          <a:lstStyle/>
          <a:p>
            <a:r>
              <a:rPr lang="en-US" dirty="0"/>
              <a:t>The contractual agreement to implement a business model</a:t>
            </a:r>
          </a:p>
          <a:p>
            <a:pPr lvl="1"/>
            <a:r>
              <a:rPr lang="en-US" dirty="0"/>
              <a:t>McDonald’s, KFC, 7-Eleven, Supercuts</a:t>
            </a:r>
          </a:p>
          <a:p>
            <a:r>
              <a:rPr lang="en-US" dirty="0"/>
              <a:t>In return for an up-front fee, signees obtain access to the company’s colors, images, and products, which offers greater control over the marketing process by the parent company. </a:t>
            </a:r>
          </a:p>
          <a:p>
            <a:r>
              <a:rPr lang="en-US" dirty="0"/>
              <a:t>The risk is a poor franchisee. </a:t>
            </a:r>
          </a:p>
          <a:p>
            <a:pPr lvl="1"/>
            <a:r>
              <a:rPr lang="en-US" dirty="0"/>
              <a:t>Signee may ignore contract or make decisions that hurt the company. </a:t>
            </a:r>
          </a:p>
          <a:p>
            <a:pPr lvl="1"/>
            <a:r>
              <a:rPr lang="en-US" dirty="0"/>
              <a:t>Costs accrue to control signees.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14</a:t>
            </a:fld>
            <a:endParaRPr lang="en-US"/>
          </a:p>
        </p:txBody>
      </p:sp>
    </p:spTree>
    <p:extLst>
      <p:ext uri="{BB962C8B-B14F-4D97-AF65-F5344CB8AC3E}">
        <p14:creationId xmlns:p14="http://schemas.microsoft.com/office/powerpoint/2010/main" val="20634187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ADE1D-7AF2-7609-5687-7DD6DA59C5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DF9268-712D-0E3E-5829-7121E6CA4D07}"/>
              </a:ext>
            </a:extLst>
          </p:cNvPr>
          <p:cNvSpPr>
            <a:spLocks noGrp="1"/>
          </p:cNvSpPr>
          <p:nvPr>
            <p:ph type="title"/>
          </p:nvPr>
        </p:nvSpPr>
        <p:spPr>
          <a:xfrm>
            <a:off x="600347" y="123461"/>
            <a:ext cx="7886700" cy="1325563"/>
          </a:xfrm>
        </p:spPr>
        <p:txBody>
          <a:bodyPr/>
          <a:lstStyle/>
          <a:p>
            <a:pPr algn="ctr"/>
            <a:r>
              <a:rPr lang="en-US" b="1" dirty="0">
                <a:highlight>
                  <a:srgbClr val="FFFF00"/>
                </a:highlight>
              </a:rPr>
              <a:t>Foreign Manufacturing</a:t>
            </a:r>
          </a:p>
        </p:txBody>
      </p:sp>
      <p:sp>
        <p:nvSpPr>
          <p:cNvPr id="3" name="Content Placeholder 2">
            <a:extLst>
              <a:ext uri="{FF2B5EF4-FFF2-40B4-BE49-F238E27FC236}">
                <a16:creationId xmlns:a16="http://schemas.microsoft.com/office/drawing/2014/main" id="{23DC178B-47A4-3D33-D3D4-5D02FEB2F5AE}"/>
              </a:ext>
            </a:extLst>
          </p:cNvPr>
          <p:cNvSpPr>
            <a:spLocks noGrp="1"/>
          </p:cNvSpPr>
          <p:nvPr>
            <p:ph idx="1"/>
          </p:nvPr>
        </p:nvSpPr>
        <p:spPr>
          <a:xfrm>
            <a:off x="628650" y="1352524"/>
            <a:ext cx="7886700" cy="3067076"/>
          </a:xfrm>
        </p:spPr>
        <p:txBody>
          <a:bodyPr>
            <a:normAutofit lnSpcReduction="10000"/>
          </a:bodyPr>
          <a:lstStyle/>
          <a:p>
            <a:r>
              <a:rPr lang="en-GB" dirty="0"/>
              <a:t> An international company contracts a foreign company to manufacture parts or a finished product, or to assemble parts into a finished</a:t>
            </a:r>
            <a:r>
              <a:rPr lang="en-US" dirty="0"/>
              <a:t> product.</a:t>
            </a:r>
          </a:p>
          <a:p>
            <a:r>
              <a:rPr lang="en-US" dirty="0"/>
              <a:t>The foreign manufacturing company’s responsibility is restricted to production (the marketing strategy is the international company’s responsibility)</a:t>
            </a:r>
          </a:p>
          <a:p>
            <a:r>
              <a:rPr lang="en-US" dirty="0"/>
              <a:t>Low </a:t>
            </a:r>
            <a:r>
              <a:rPr lang="en-US" dirty="0" err="1"/>
              <a:t>labour</a:t>
            </a:r>
            <a:r>
              <a:rPr lang="en-US" dirty="0"/>
              <a:t> cost (heavy use of </a:t>
            </a:r>
            <a:r>
              <a:rPr lang="en-GB" dirty="0"/>
              <a:t>labour rather than extensive investment in capital for technology/equipment); avoid tariffs</a:t>
            </a:r>
            <a:r>
              <a:rPr lang="en-US" dirty="0"/>
              <a:t>. </a:t>
            </a:r>
          </a:p>
        </p:txBody>
      </p:sp>
      <p:sp>
        <p:nvSpPr>
          <p:cNvPr id="4" name="Slide Number Placeholder 3">
            <a:extLst>
              <a:ext uri="{FF2B5EF4-FFF2-40B4-BE49-F238E27FC236}">
                <a16:creationId xmlns:a16="http://schemas.microsoft.com/office/drawing/2014/main" id="{C046F3FD-C821-3B33-FF1E-662BCF4CE0B6}"/>
              </a:ext>
            </a:extLst>
          </p:cNvPr>
          <p:cNvSpPr>
            <a:spLocks noGrp="1"/>
          </p:cNvSpPr>
          <p:nvPr>
            <p:ph type="sldNum" sz="quarter" idx="12"/>
          </p:nvPr>
        </p:nvSpPr>
        <p:spPr/>
        <p:txBody>
          <a:bodyPr/>
          <a:lstStyle/>
          <a:p>
            <a:fld id="{72BDDDA3-86EF-4A39-BB08-E3D7ABFC5AC9}" type="slidenum">
              <a:rPr lang="en-US" smtClean="0"/>
              <a:pPr/>
              <a:t>15</a:t>
            </a:fld>
            <a:endParaRPr lang="en-US"/>
          </a:p>
        </p:txBody>
      </p:sp>
      <p:pic>
        <p:nvPicPr>
          <p:cNvPr id="5" name="Picture 4" descr="Swoosh - Wikipedia">
            <a:extLst>
              <a:ext uri="{FF2B5EF4-FFF2-40B4-BE49-F238E27FC236}">
                <a16:creationId xmlns:a16="http://schemas.microsoft.com/office/drawing/2014/main" id="{4958A73C-B830-926E-7404-3D25615D55F6}"/>
              </a:ext>
            </a:extLst>
          </p:cNvPr>
          <p:cNvPicPr>
            <a:picLocks noChangeAspect="1"/>
          </p:cNvPicPr>
          <p:nvPr/>
        </p:nvPicPr>
        <p:blipFill>
          <a:blip r:embed="rId2"/>
          <a:stretch>
            <a:fillRect/>
          </a:stretch>
        </p:blipFill>
        <p:spPr>
          <a:xfrm>
            <a:off x="762000" y="4478215"/>
            <a:ext cx="2006489" cy="709612"/>
          </a:xfrm>
          <a:prstGeom prst="rect">
            <a:avLst/>
          </a:prstGeom>
        </p:spPr>
      </p:pic>
      <p:sp>
        <p:nvSpPr>
          <p:cNvPr id="6" name="Content Placeholder 2">
            <a:extLst>
              <a:ext uri="{FF2B5EF4-FFF2-40B4-BE49-F238E27FC236}">
                <a16:creationId xmlns:a16="http://schemas.microsoft.com/office/drawing/2014/main" id="{9F819F5F-F38C-9A4F-825B-9BFC6A1A1034}"/>
              </a:ext>
            </a:extLst>
          </p:cNvPr>
          <p:cNvSpPr txBox="1">
            <a:spLocks/>
          </p:cNvSpPr>
          <p:nvPr/>
        </p:nvSpPr>
        <p:spPr>
          <a:xfrm>
            <a:off x="3276600" y="4185774"/>
            <a:ext cx="5105400" cy="1325563"/>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Nike headquarters focuses on product design, marketing and brand development. Relying on/outsourcing to foreign production facilities (not owned by Nike).</a:t>
            </a:r>
            <a:endParaRPr lang="en-US" dirty="0"/>
          </a:p>
        </p:txBody>
      </p:sp>
    </p:spTree>
    <p:extLst>
      <p:ext uri="{BB962C8B-B14F-4D97-AF65-F5344CB8AC3E}">
        <p14:creationId xmlns:p14="http://schemas.microsoft.com/office/powerpoint/2010/main" val="10922307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BDA03-6621-A7F7-CB0A-D07863EF4C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666A76-DE71-67A2-3BB5-AE4E805829A8}"/>
              </a:ext>
            </a:extLst>
          </p:cNvPr>
          <p:cNvSpPr txBox="1">
            <a:spLocks/>
          </p:cNvSpPr>
          <p:nvPr/>
        </p:nvSpPr>
        <p:spPr>
          <a:xfrm>
            <a:off x="637359" y="3048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Ownership as an Entry Strategy</a:t>
            </a:r>
          </a:p>
        </p:txBody>
      </p:sp>
      <p:sp>
        <p:nvSpPr>
          <p:cNvPr id="4" name="Content Placeholder 2">
            <a:extLst>
              <a:ext uri="{FF2B5EF4-FFF2-40B4-BE49-F238E27FC236}">
                <a16:creationId xmlns:a16="http://schemas.microsoft.com/office/drawing/2014/main" id="{70AA0217-5F97-9A4B-D858-C469F11588A1}"/>
              </a:ext>
            </a:extLst>
          </p:cNvPr>
          <p:cNvSpPr>
            <a:spLocks noGrp="1"/>
          </p:cNvSpPr>
          <p:nvPr/>
        </p:nvSpPr>
        <p:spPr>
          <a:xfrm>
            <a:off x="1066800" y="1676400"/>
            <a:ext cx="7448550" cy="31242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Company invest in a foreign country</a:t>
            </a:r>
          </a:p>
          <a:p>
            <a:pPr>
              <a:buClr>
                <a:srgbClr val="0070C0"/>
              </a:buClr>
              <a:buFont typeface="Wingdings" panose="05000000000000000000" pitchFamily="2" charset="2"/>
              <a:buChar char="q"/>
            </a:pPr>
            <a:r>
              <a:rPr lang="en-GB" sz="2600" dirty="0"/>
              <a:t>Joint venture</a:t>
            </a:r>
          </a:p>
          <a:p>
            <a:pPr>
              <a:buClr>
                <a:srgbClr val="0070C0"/>
              </a:buClr>
              <a:buFont typeface="Wingdings" panose="05000000000000000000" pitchFamily="2" charset="2"/>
              <a:buChar char="q"/>
            </a:pPr>
            <a:r>
              <a:rPr lang="en-GB" sz="2600" dirty="0"/>
              <a:t>Strategic Alliance</a:t>
            </a:r>
          </a:p>
          <a:p>
            <a:pPr>
              <a:buClr>
                <a:srgbClr val="0070C0"/>
              </a:buClr>
              <a:buFont typeface="Wingdings" panose="05000000000000000000" pitchFamily="2" charset="2"/>
              <a:buChar char="q"/>
            </a:pPr>
            <a:r>
              <a:rPr lang="en-GB" sz="2600" dirty="0"/>
              <a:t>Wholly –owned subsidiary</a:t>
            </a:r>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Tree>
    <p:extLst>
      <p:ext uri="{BB962C8B-B14F-4D97-AF65-F5344CB8AC3E}">
        <p14:creationId xmlns:p14="http://schemas.microsoft.com/office/powerpoint/2010/main" val="93739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04800"/>
            <a:ext cx="7886700" cy="1325563"/>
          </a:xfrm>
        </p:spPr>
        <p:txBody>
          <a:bodyPr/>
          <a:lstStyle/>
          <a:p>
            <a:pPr algn="ctr"/>
            <a:r>
              <a:rPr lang="en-US" b="1" dirty="0">
                <a:highlight>
                  <a:srgbClr val="FFFF00"/>
                </a:highlight>
              </a:rPr>
              <a:t>Joint ventures </a:t>
            </a:r>
            <a:r>
              <a:rPr lang="en-US" sz="1800" dirty="0"/>
              <a:t>1 of 4</a:t>
            </a:r>
            <a:endParaRPr lang="en-US" dirty="0"/>
          </a:p>
        </p:txBody>
      </p:sp>
      <p:sp>
        <p:nvSpPr>
          <p:cNvPr id="3" name="Content Placeholder 2"/>
          <p:cNvSpPr>
            <a:spLocks noGrp="1"/>
          </p:cNvSpPr>
          <p:nvPr>
            <p:ph idx="1"/>
          </p:nvPr>
        </p:nvSpPr>
        <p:spPr>
          <a:xfrm>
            <a:off x="762000" y="1548627"/>
            <a:ext cx="7886700" cy="4152952"/>
          </a:xfrm>
        </p:spPr>
        <p:txBody>
          <a:bodyPr>
            <a:normAutofit/>
          </a:bodyPr>
          <a:lstStyle/>
          <a:p>
            <a:r>
              <a:rPr lang="en-US" dirty="0"/>
              <a:t>Some companies choose to partner with local businesses when entering a country.</a:t>
            </a:r>
          </a:p>
          <a:p>
            <a:r>
              <a:rPr lang="en-US" dirty="0"/>
              <a:t>When these legal partnerships involve an investment, a division of ownership, and the creation of a new legal entity, the newly created business is joint venture.</a:t>
            </a:r>
          </a:p>
          <a:p>
            <a:r>
              <a:rPr lang="en-US" dirty="0"/>
              <a:t>The categories of joint ventures include:</a:t>
            </a:r>
          </a:p>
          <a:p>
            <a:pPr lvl="1"/>
            <a:r>
              <a:rPr lang="en-US" dirty="0"/>
              <a:t>Majority owned, where the foreign company owns 51% or more of the joint venture;</a:t>
            </a:r>
          </a:p>
          <a:p>
            <a:pPr lvl="1"/>
            <a:r>
              <a:rPr lang="en-US" dirty="0"/>
              <a:t>Minority owned, where the foreign company owns 49% or less of the joint venture;</a:t>
            </a:r>
          </a:p>
          <a:p>
            <a:pPr lvl="1"/>
            <a:r>
              <a:rPr lang="en-US" dirty="0"/>
              <a:t>50% / 50%, or an equal split of ownership.</a:t>
            </a:r>
          </a:p>
        </p:txBody>
      </p:sp>
      <p:sp>
        <p:nvSpPr>
          <p:cNvPr id="4" name="Slide Number Placeholder 3"/>
          <p:cNvSpPr>
            <a:spLocks noGrp="1"/>
          </p:cNvSpPr>
          <p:nvPr>
            <p:ph type="sldNum" sz="quarter" idx="12"/>
          </p:nvPr>
        </p:nvSpPr>
        <p:spPr/>
        <p:txBody>
          <a:bodyPr/>
          <a:lstStyle/>
          <a:p>
            <a:fld id="{72BDDDA3-86EF-4A39-BB08-E3D7ABFC5AC9}" type="slidenum">
              <a:rPr lang="en-US" smtClean="0"/>
              <a:pPr/>
              <a:t>17</a:t>
            </a:fld>
            <a:endParaRPr lang="en-US"/>
          </a:p>
        </p:txBody>
      </p:sp>
    </p:spTree>
    <p:extLst>
      <p:ext uri="{BB962C8B-B14F-4D97-AF65-F5344CB8AC3E}">
        <p14:creationId xmlns:p14="http://schemas.microsoft.com/office/powerpoint/2010/main" val="1891727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industan Unilever - Largest FMGC In India">
            <a:extLst>
              <a:ext uri="{FF2B5EF4-FFF2-40B4-BE49-F238E27FC236}">
                <a16:creationId xmlns:a16="http://schemas.microsoft.com/office/drawing/2014/main" id="{ABBBF41B-15A7-52A0-F78D-9AE16F56D8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830" y="759416"/>
            <a:ext cx="3121679" cy="17526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ase Study: Disney+ &amp; Hulu – TV &amp; Movie Sounds - Songfluencer">
            <a:extLst>
              <a:ext uri="{FF2B5EF4-FFF2-40B4-BE49-F238E27FC236}">
                <a16:creationId xmlns:a16="http://schemas.microsoft.com/office/drawing/2014/main" id="{EFF63BF1-EBB0-0641-E1B9-3753EC60925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88716" y="1473966"/>
            <a:ext cx="3096625" cy="1920875"/>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8F39F00F-6605-EE4D-E61D-BC55EF3557C2}"/>
              </a:ext>
            </a:extLst>
          </p:cNvPr>
          <p:cNvSpPr txBox="1">
            <a:spLocks/>
          </p:cNvSpPr>
          <p:nvPr/>
        </p:nvSpPr>
        <p:spPr>
          <a:xfrm>
            <a:off x="628650" y="304801"/>
            <a:ext cx="7886700" cy="838200"/>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Joint ventures </a:t>
            </a:r>
            <a:r>
              <a:rPr lang="en-US" sz="1800" dirty="0"/>
              <a:t>2 of 4</a:t>
            </a:r>
            <a:endParaRPr lang="en-US" dirty="0"/>
          </a:p>
        </p:txBody>
      </p:sp>
      <p:sp>
        <p:nvSpPr>
          <p:cNvPr id="4" name="Content Placeholder 2">
            <a:extLst>
              <a:ext uri="{FF2B5EF4-FFF2-40B4-BE49-F238E27FC236}">
                <a16:creationId xmlns:a16="http://schemas.microsoft.com/office/drawing/2014/main" id="{064F2CFE-3186-D797-1CB4-4742168B0C9B}"/>
              </a:ext>
            </a:extLst>
          </p:cNvPr>
          <p:cNvSpPr txBox="1">
            <a:spLocks/>
          </p:cNvSpPr>
          <p:nvPr/>
        </p:nvSpPr>
        <p:spPr>
          <a:xfrm>
            <a:off x="6220864" y="3583745"/>
            <a:ext cx="2392967" cy="612802"/>
          </a:xfrm>
          <a:prstGeom prst="rect">
            <a:avLst/>
          </a:prstGeom>
        </p:spPr>
        <p:txBody>
          <a:bodyPr>
            <a:normAutofit fontScale="550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Before 2026: </a:t>
            </a:r>
          </a:p>
          <a:p>
            <a:pPr marL="0" indent="0">
              <a:buNone/>
            </a:pPr>
            <a:r>
              <a:rPr lang="en-US" b="1" dirty="0"/>
              <a:t>Hulu on Disney+ </a:t>
            </a:r>
            <a:r>
              <a:rPr lang="en-US" dirty="0"/>
              <a:t>, so Hulu (US) can enter UK</a:t>
            </a:r>
          </a:p>
        </p:txBody>
      </p:sp>
      <p:sp>
        <p:nvSpPr>
          <p:cNvPr id="5" name="Content Placeholder 2">
            <a:extLst>
              <a:ext uri="{FF2B5EF4-FFF2-40B4-BE49-F238E27FC236}">
                <a16:creationId xmlns:a16="http://schemas.microsoft.com/office/drawing/2014/main" id="{EB632DEB-70BF-01D8-F608-6E88BEF08499}"/>
              </a:ext>
            </a:extLst>
          </p:cNvPr>
          <p:cNvSpPr txBox="1">
            <a:spLocks/>
          </p:cNvSpPr>
          <p:nvPr/>
        </p:nvSpPr>
        <p:spPr>
          <a:xfrm>
            <a:off x="914400" y="2175044"/>
            <a:ext cx="1905000" cy="568155"/>
          </a:xfrm>
          <a:prstGeom prst="rect">
            <a:avLst/>
          </a:prstGeom>
        </p:spPr>
        <p:txBody>
          <a:bodyPr>
            <a:normAutofit fontScale="475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Hindustan Vanaspati Manufacturing and Unilever</a:t>
            </a:r>
            <a:endParaRPr lang="en-US" dirty="0"/>
          </a:p>
          <a:p>
            <a:pPr marL="0" indent="0">
              <a:buNone/>
            </a:pPr>
            <a:r>
              <a:rPr lang="en-US" dirty="0"/>
              <a:t>So Unilever can enter India</a:t>
            </a:r>
          </a:p>
        </p:txBody>
      </p:sp>
      <p:pic>
        <p:nvPicPr>
          <p:cNvPr id="3082" name="Picture 10" descr="COFCO Coca-Cola: Revenue breaks tens of billions">
            <a:extLst>
              <a:ext uri="{FF2B5EF4-FFF2-40B4-BE49-F238E27FC236}">
                <a16:creationId xmlns:a16="http://schemas.microsoft.com/office/drawing/2014/main" id="{20B1666D-867D-BF30-55D8-4744D7D0AFD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0169" y="2864858"/>
            <a:ext cx="3051232" cy="2050577"/>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2A9A4C56-FCDB-1180-17AF-27FDC79AB9C5}"/>
              </a:ext>
            </a:extLst>
          </p:cNvPr>
          <p:cNvSpPr txBox="1">
            <a:spLocks/>
          </p:cNvSpPr>
          <p:nvPr/>
        </p:nvSpPr>
        <p:spPr>
          <a:xfrm>
            <a:off x="2514600" y="5086672"/>
            <a:ext cx="1905000" cy="400076"/>
          </a:xfrm>
          <a:prstGeom prst="rect">
            <a:avLst/>
          </a:prstGeom>
        </p:spPr>
        <p:txBody>
          <a:bodyPr>
            <a:normAutofit fontScale="475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Coca Cola and CBL</a:t>
            </a:r>
          </a:p>
          <a:p>
            <a:pPr marL="0" indent="0">
              <a:buNone/>
            </a:pPr>
            <a:r>
              <a:rPr lang="en-US" dirty="0"/>
              <a:t>Coca cola to enter China</a:t>
            </a:r>
          </a:p>
        </p:txBody>
      </p:sp>
      <p:sp>
        <p:nvSpPr>
          <p:cNvPr id="12" name="TextBox 11">
            <a:extLst>
              <a:ext uri="{FF2B5EF4-FFF2-40B4-BE49-F238E27FC236}">
                <a16:creationId xmlns:a16="http://schemas.microsoft.com/office/drawing/2014/main" id="{0E525A75-9193-7F72-2689-A2BF0EACB3D8}"/>
              </a:ext>
            </a:extLst>
          </p:cNvPr>
          <p:cNvSpPr txBox="1"/>
          <p:nvPr/>
        </p:nvSpPr>
        <p:spPr>
          <a:xfrm>
            <a:off x="4953000" y="4548731"/>
            <a:ext cx="4572000" cy="369332"/>
          </a:xfrm>
          <a:prstGeom prst="rect">
            <a:avLst/>
          </a:prstGeom>
          <a:noFill/>
        </p:spPr>
        <p:txBody>
          <a:bodyPr wrap="square">
            <a:spAutoFit/>
          </a:bodyPr>
          <a:lstStyle/>
          <a:p>
            <a:r>
              <a:rPr lang="en-GB" dirty="0"/>
              <a:t>BYD Toyota EV Technology Co</a:t>
            </a:r>
          </a:p>
        </p:txBody>
      </p:sp>
      <p:sp>
        <p:nvSpPr>
          <p:cNvPr id="13" name="Content Placeholder 2">
            <a:extLst>
              <a:ext uri="{FF2B5EF4-FFF2-40B4-BE49-F238E27FC236}">
                <a16:creationId xmlns:a16="http://schemas.microsoft.com/office/drawing/2014/main" id="{2C88C0F9-5A7A-B983-4D52-ABD5CE7B7254}"/>
              </a:ext>
            </a:extLst>
          </p:cNvPr>
          <p:cNvSpPr txBox="1">
            <a:spLocks/>
          </p:cNvSpPr>
          <p:nvPr/>
        </p:nvSpPr>
        <p:spPr>
          <a:xfrm>
            <a:off x="6252395" y="5036516"/>
            <a:ext cx="1905000" cy="400076"/>
          </a:xfrm>
          <a:prstGeom prst="rect">
            <a:avLst/>
          </a:prstGeom>
        </p:spPr>
        <p:txBody>
          <a:bodyPr>
            <a:normAutofit fontScale="550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Battery manufacture. So BYD can enter Japan</a:t>
            </a:r>
          </a:p>
        </p:txBody>
      </p:sp>
    </p:spTree>
    <p:extLst>
      <p:ext uri="{BB962C8B-B14F-4D97-AF65-F5344CB8AC3E}">
        <p14:creationId xmlns:p14="http://schemas.microsoft.com/office/powerpoint/2010/main" val="10684117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100C5-8EEA-3847-0FEA-723CF203F035}"/>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98EF94C-C5D8-3A44-7B16-4781D715A8BC}"/>
              </a:ext>
            </a:extLst>
          </p:cNvPr>
          <p:cNvSpPr txBox="1">
            <a:spLocks/>
          </p:cNvSpPr>
          <p:nvPr/>
        </p:nvSpPr>
        <p:spPr>
          <a:xfrm>
            <a:off x="628650" y="198120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3571468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1838"/>
            <a:ext cx="7886700" cy="1325563"/>
          </a:xfrm>
        </p:spPr>
        <p:txBody>
          <a:bodyPr/>
          <a:lstStyle/>
          <a:p>
            <a:pPr algn="ctr"/>
            <a:r>
              <a:rPr lang="en-US" b="1" dirty="0">
                <a:highlight>
                  <a:srgbClr val="FFFF00"/>
                </a:highlight>
              </a:rPr>
              <a:t>Joint venture </a:t>
            </a:r>
            <a:r>
              <a:rPr lang="en-US" sz="2000" dirty="0"/>
              <a:t> 3 of 4</a:t>
            </a:r>
            <a:endParaRPr lang="en-US" dirty="0"/>
          </a:p>
        </p:txBody>
      </p:sp>
      <p:sp>
        <p:nvSpPr>
          <p:cNvPr id="3" name="Content Placeholder 2"/>
          <p:cNvSpPr>
            <a:spLocks noGrp="1"/>
          </p:cNvSpPr>
          <p:nvPr>
            <p:ph idx="1"/>
          </p:nvPr>
        </p:nvSpPr>
        <p:spPr>
          <a:xfrm>
            <a:off x="628650" y="2743200"/>
            <a:ext cx="7886700" cy="3581400"/>
          </a:xfrm>
        </p:spPr>
        <p:txBody>
          <a:bodyPr>
            <a:normAutofit/>
          </a:bodyPr>
          <a:lstStyle/>
          <a:p>
            <a:pPr lvl="1"/>
            <a:r>
              <a:rPr lang="en-US" dirty="0"/>
              <a:t>Local partners provide access to local connections.</a:t>
            </a:r>
          </a:p>
          <a:p>
            <a:pPr lvl="1"/>
            <a:r>
              <a:rPr lang="en-US" dirty="0"/>
              <a:t>Local partners understand the local business environment. </a:t>
            </a:r>
          </a:p>
          <a:p>
            <a:pPr lvl="1"/>
            <a:r>
              <a:rPr lang="en-US" dirty="0"/>
              <a:t>Sharing of risk lessens potential losses.</a:t>
            </a:r>
          </a:p>
          <a:p>
            <a:pPr lvl="1"/>
            <a:r>
              <a:rPr lang="en-US" dirty="0"/>
              <a:t>Costs may be lowered.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20</a:t>
            </a:fld>
            <a:endParaRPr lang="en-US"/>
          </a:p>
        </p:txBody>
      </p:sp>
      <p:sp>
        <p:nvSpPr>
          <p:cNvPr id="5" name="Title 1">
            <a:extLst>
              <a:ext uri="{FF2B5EF4-FFF2-40B4-BE49-F238E27FC236}">
                <a16:creationId xmlns:a16="http://schemas.microsoft.com/office/drawing/2014/main" id="{977D3B60-A9F5-4A7C-61F4-71CF0BBB3ACA}"/>
              </a:ext>
            </a:extLst>
          </p:cNvPr>
          <p:cNvSpPr txBox="1">
            <a:spLocks/>
          </p:cNvSpPr>
          <p:nvPr/>
        </p:nvSpPr>
        <p:spPr>
          <a:xfrm>
            <a:off x="643890" y="1219200"/>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Advantages</a:t>
            </a:r>
          </a:p>
        </p:txBody>
      </p:sp>
    </p:spTree>
    <p:extLst>
      <p:ext uri="{BB962C8B-B14F-4D97-AF65-F5344CB8AC3E}">
        <p14:creationId xmlns:p14="http://schemas.microsoft.com/office/powerpoint/2010/main" val="1015194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056" y="762000"/>
            <a:ext cx="7886700" cy="1325563"/>
          </a:xfrm>
        </p:spPr>
        <p:txBody>
          <a:bodyPr/>
          <a:lstStyle/>
          <a:p>
            <a:br>
              <a:rPr lang="en-US" dirty="0"/>
            </a:br>
            <a:r>
              <a:rPr lang="en-US" dirty="0"/>
              <a:t>Disadvantages</a:t>
            </a:r>
          </a:p>
        </p:txBody>
      </p:sp>
      <p:sp>
        <p:nvSpPr>
          <p:cNvPr id="3" name="Content Placeholder 2"/>
          <p:cNvSpPr>
            <a:spLocks noGrp="1"/>
          </p:cNvSpPr>
          <p:nvPr>
            <p:ph idx="1"/>
          </p:nvPr>
        </p:nvSpPr>
        <p:spPr>
          <a:xfrm>
            <a:off x="628650" y="2268130"/>
            <a:ext cx="7886700" cy="3505200"/>
          </a:xfrm>
        </p:spPr>
        <p:txBody>
          <a:bodyPr>
            <a:normAutofit/>
          </a:bodyPr>
          <a:lstStyle/>
          <a:p>
            <a:pPr lvl="1"/>
            <a:r>
              <a:rPr lang="en-US" dirty="0"/>
              <a:t>Lost or leaked proprietary knowledge. </a:t>
            </a:r>
          </a:p>
          <a:p>
            <a:pPr lvl="1"/>
            <a:r>
              <a:rPr lang="en-US" dirty="0"/>
              <a:t>Partners may misappropriate company assets and may even break the joint venture and then use that knowledge to succeed in separate, independent business ventures.</a:t>
            </a:r>
          </a:p>
          <a:p>
            <a:pPr lvl="1"/>
            <a:r>
              <a:rPr lang="en-US" dirty="0"/>
              <a:t>Conflicts between partners can also occur.</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21</a:t>
            </a:fld>
            <a:endParaRPr lang="en-US"/>
          </a:p>
        </p:txBody>
      </p:sp>
      <p:sp>
        <p:nvSpPr>
          <p:cNvPr id="5" name="Title 1">
            <a:extLst>
              <a:ext uri="{FF2B5EF4-FFF2-40B4-BE49-F238E27FC236}">
                <a16:creationId xmlns:a16="http://schemas.microsoft.com/office/drawing/2014/main" id="{6D8CE59C-EEE3-7C0B-E053-A7AB911DCDC6}"/>
              </a:ext>
            </a:extLst>
          </p:cNvPr>
          <p:cNvSpPr txBox="1">
            <a:spLocks/>
          </p:cNvSpPr>
          <p:nvPr/>
        </p:nvSpPr>
        <p:spPr>
          <a:xfrm>
            <a:off x="628650" y="201838"/>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Joint venture </a:t>
            </a:r>
            <a:r>
              <a:rPr lang="en-US" sz="2000" dirty="0"/>
              <a:t> 4 of 4</a:t>
            </a:r>
            <a:endParaRPr lang="en-US" dirty="0"/>
          </a:p>
        </p:txBody>
      </p:sp>
    </p:spTree>
    <p:extLst>
      <p:ext uri="{BB962C8B-B14F-4D97-AF65-F5344CB8AC3E}">
        <p14:creationId xmlns:p14="http://schemas.microsoft.com/office/powerpoint/2010/main" val="33176509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953" y="169181"/>
            <a:ext cx="7886700" cy="1013782"/>
          </a:xfrm>
        </p:spPr>
        <p:txBody>
          <a:bodyPr/>
          <a:lstStyle/>
          <a:p>
            <a:pPr algn="ctr"/>
            <a:r>
              <a:rPr lang="en-US" b="1" dirty="0">
                <a:highlight>
                  <a:srgbClr val="FFFF00"/>
                </a:highlight>
              </a:rPr>
              <a:t>Strategic alliances</a:t>
            </a:r>
            <a:r>
              <a:rPr lang="en-US" b="1" dirty="0"/>
              <a:t> </a:t>
            </a:r>
            <a:r>
              <a:rPr lang="en-US" sz="1800" dirty="0"/>
              <a:t>1 of 2</a:t>
            </a:r>
            <a:endParaRPr lang="en-US" b="1" dirty="0"/>
          </a:p>
        </p:txBody>
      </p:sp>
      <p:sp>
        <p:nvSpPr>
          <p:cNvPr id="3" name="Content Placeholder 2"/>
          <p:cNvSpPr>
            <a:spLocks noGrp="1"/>
          </p:cNvSpPr>
          <p:nvPr>
            <p:ph idx="1"/>
          </p:nvPr>
        </p:nvSpPr>
        <p:spPr>
          <a:xfrm>
            <a:off x="656953" y="1352524"/>
            <a:ext cx="7886700" cy="4152952"/>
          </a:xfrm>
        </p:spPr>
        <p:txBody>
          <a:bodyPr>
            <a:normAutofit/>
          </a:bodyPr>
          <a:lstStyle/>
          <a:p>
            <a:r>
              <a:rPr lang="en-US" dirty="0"/>
              <a:t>A formal agreement between companies to work together to achieve a common goal. </a:t>
            </a:r>
          </a:p>
          <a:p>
            <a:pPr lvl="1"/>
            <a:r>
              <a:rPr lang="en-US" dirty="0"/>
              <a:t>In contrast to joint ventures, a separate legal entity does not get created.</a:t>
            </a:r>
          </a:p>
          <a:p>
            <a:pPr lvl="1"/>
            <a:r>
              <a:rPr lang="en-US" dirty="0"/>
              <a:t>Resource sharing, project funding, and knowledge transfer all happen within most strategic alliances. </a:t>
            </a:r>
          </a:p>
          <a:p>
            <a:r>
              <a:rPr lang="en-US" dirty="0"/>
              <a:t>Many strategic alliances investigate problems that affect all or most members of an industry. </a:t>
            </a:r>
          </a:p>
          <a:p>
            <a:pPr lvl="1"/>
            <a:r>
              <a:rPr lang="en-US" dirty="0"/>
              <a:t>Sharing research on a new technological breakthrough or combining resources to enter a new market are two common goals for strategic alliances.</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22</a:t>
            </a:fld>
            <a:endParaRPr lang="en-US"/>
          </a:p>
        </p:txBody>
      </p:sp>
    </p:spTree>
    <p:extLst>
      <p:ext uri="{BB962C8B-B14F-4D97-AF65-F5344CB8AC3E}">
        <p14:creationId xmlns:p14="http://schemas.microsoft.com/office/powerpoint/2010/main" val="13303973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a:t>Advantage</a:t>
            </a:r>
          </a:p>
          <a:p>
            <a:pPr lvl="1"/>
            <a:r>
              <a:rPr lang="en-US" dirty="0"/>
              <a:t>Limited financial commitment and fewer formal legal lessens risk. </a:t>
            </a:r>
          </a:p>
          <a:p>
            <a:r>
              <a:rPr lang="en-US" dirty="0"/>
              <a:t>Disadvantage</a:t>
            </a:r>
          </a:p>
          <a:p>
            <a:pPr lvl="1"/>
            <a:r>
              <a:rPr lang="en-US" dirty="0"/>
              <a:t>Exposure to a potential partners leaving or stealing technology.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23</a:t>
            </a:fld>
            <a:endParaRPr lang="en-US"/>
          </a:p>
        </p:txBody>
      </p:sp>
      <p:sp>
        <p:nvSpPr>
          <p:cNvPr id="7" name="Title 1">
            <a:extLst>
              <a:ext uri="{FF2B5EF4-FFF2-40B4-BE49-F238E27FC236}">
                <a16:creationId xmlns:a16="http://schemas.microsoft.com/office/drawing/2014/main" id="{4060C66D-686A-202F-9904-99A4F755C4E1}"/>
              </a:ext>
            </a:extLst>
          </p:cNvPr>
          <p:cNvSpPr txBox="1">
            <a:spLocks/>
          </p:cNvSpPr>
          <p:nvPr/>
        </p:nvSpPr>
        <p:spPr>
          <a:xfrm>
            <a:off x="656953" y="169181"/>
            <a:ext cx="7886700" cy="10137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Strategic alliances</a:t>
            </a:r>
            <a:r>
              <a:rPr lang="en-US" b="1" dirty="0"/>
              <a:t> </a:t>
            </a:r>
            <a:r>
              <a:rPr lang="en-US" sz="1800" dirty="0"/>
              <a:t>2 of 2</a:t>
            </a:r>
            <a:endParaRPr lang="en-US" b="1" dirty="0"/>
          </a:p>
        </p:txBody>
      </p:sp>
    </p:spTree>
    <p:extLst>
      <p:ext uri="{BB962C8B-B14F-4D97-AF65-F5344CB8AC3E}">
        <p14:creationId xmlns:p14="http://schemas.microsoft.com/office/powerpoint/2010/main" val="29711038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81000"/>
            <a:ext cx="7886700" cy="1325563"/>
          </a:xfrm>
        </p:spPr>
        <p:txBody>
          <a:bodyPr/>
          <a:lstStyle/>
          <a:p>
            <a:pPr algn="ctr"/>
            <a:r>
              <a:rPr lang="en-US" b="1" dirty="0">
                <a:highlight>
                  <a:srgbClr val="FFFF00"/>
                </a:highlight>
              </a:rPr>
              <a:t>Wholly owned subsidiary</a:t>
            </a:r>
          </a:p>
        </p:txBody>
      </p:sp>
      <p:sp>
        <p:nvSpPr>
          <p:cNvPr id="3" name="Content Placeholder 2"/>
          <p:cNvSpPr>
            <a:spLocks noGrp="1"/>
          </p:cNvSpPr>
          <p:nvPr>
            <p:ph idx="1"/>
          </p:nvPr>
        </p:nvSpPr>
        <p:spPr>
          <a:xfrm>
            <a:off x="628650" y="1662927"/>
            <a:ext cx="7886700" cy="4152952"/>
          </a:xfrm>
        </p:spPr>
        <p:txBody>
          <a:bodyPr>
            <a:normAutofit lnSpcReduction="10000"/>
          </a:bodyPr>
          <a:lstStyle/>
          <a:p>
            <a:r>
              <a:rPr lang="en-US" dirty="0"/>
              <a:t>A 100% ownership stake in a business in that country</a:t>
            </a:r>
          </a:p>
          <a:p>
            <a:pPr lvl="1"/>
            <a:r>
              <a:rPr lang="en-US" dirty="0"/>
              <a:t>Must comply with local regulations, adjust to local cultural standards and mores, operate in the native language, fit with local economic conditions, and be supportable through the local infrastructure. </a:t>
            </a:r>
          </a:p>
          <a:p>
            <a:r>
              <a:rPr lang="en-US" dirty="0"/>
              <a:t>Company is able to use its own brand, logo, and color scheme, and maintains control over both managerial operations and marketing decisions. </a:t>
            </a:r>
          </a:p>
          <a:p>
            <a:pPr lvl="1"/>
            <a:r>
              <a:rPr lang="en-US" dirty="0"/>
              <a:t>Primary advantage is complete control.</a:t>
            </a:r>
          </a:p>
          <a:p>
            <a:pPr lvl="1"/>
            <a:r>
              <a:rPr lang="en-US" dirty="0"/>
              <a:t>Primary disadvantage is lack of shared risk and  high cost. Also, fail to have a local contact to facilitate entry success.</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24</a:t>
            </a:fld>
            <a:endParaRPr lang="en-US"/>
          </a:p>
        </p:txBody>
      </p:sp>
    </p:spTree>
    <p:extLst>
      <p:ext uri="{BB962C8B-B14F-4D97-AF65-F5344CB8AC3E}">
        <p14:creationId xmlns:p14="http://schemas.microsoft.com/office/powerpoint/2010/main" val="34862684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97707187-0C2F-5108-9D39-06620B274D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993" y="457200"/>
            <a:ext cx="3962400" cy="2228850"/>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2">
            <a:extLst>
              <a:ext uri="{FF2B5EF4-FFF2-40B4-BE49-F238E27FC236}">
                <a16:creationId xmlns:a16="http://schemas.microsoft.com/office/drawing/2014/main" id="{FF563F9B-6669-FA10-34FB-4CC14092064C}"/>
              </a:ext>
            </a:extLst>
          </p:cNvPr>
          <p:cNvSpPr txBox="1">
            <a:spLocks/>
          </p:cNvSpPr>
          <p:nvPr/>
        </p:nvSpPr>
        <p:spPr>
          <a:xfrm>
            <a:off x="5257800" y="1798624"/>
            <a:ext cx="2514600" cy="792176"/>
          </a:xfrm>
          <a:prstGeom prst="rect">
            <a:avLst/>
          </a:prstGeom>
        </p:spPr>
        <p:txBody>
          <a:bodyPr>
            <a:normAutofit fontScale="700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After 2026: </a:t>
            </a:r>
          </a:p>
          <a:p>
            <a:pPr marL="0" indent="0">
              <a:buNone/>
            </a:pPr>
            <a:r>
              <a:rPr lang="en-US" b="1" dirty="0"/>
              <a:t>Disney buy Hulu. </a:t>
            </a:r>
          </a:p>
          <a:p>
            <a:pPr marL="0" indent="0">
              <a:buNone/>
            </a:pPr>
            <a:r>
              <a:rPr lang="en-US" dirty="0"/>
              <a:t>Hulu apps is shut down</a:t>
            </a:r>
          </a:p>
        </p:txBody>
      </p:sp>
      <p:sp>
        <p:nvSpPr>
          <p:cNvPr id="4" name="TextBox 3">
            <a:extLst>
              <a:ext uri="{FF2B5EF4-FFF2-40B4-BE49-F238E27FC236}">
                <a16:creationId xmlns:a16="http://schemas.microsoft.com/office/drawing/2014/main" id="{6BCDB806-91E3-CDC6-4D27-4F946F21AEE3}"/>
              </a:ext>
            </a:extLst>
          </p:cNvPr>
          <p:cNvSpPr txBox="1"/>
          <p:nvPr/>
        </p:nvSpPr>
        <p:spPr>
          <a:xfrm>
            <a:off x="1143000" y="3267014"/>
            <a:ext cx="4572000" cy="923330"/>
          </a:xfrm>
          <a:prstGeom prst="rect">
            <a:avLst/>
          </a:prstGeom>
          <a:noFill/>
        </p:spPr>
        <p:txBody>
          <a:bodyPr wrap="square">
            <a:spAutoFit/>
          </a:bodyPr>
          <a:lstStyle/>
          <a:p>
            <a:r>
              <a:rPr lang="en-GB" b="0" i="0" dirty="0">
                <a:solidFill>
                  <a:srgbClr val="202122"/>
                </a:solidFill>
                <a:effectLst/>
                <a:latin typeface="Arial" panose="020B0604020202020204" pitchFamily="34" charset="0"/>
              </a:rPr>
              <a:t>Renault Samsung Motors, South Korean manufacturing bought by Renault and become Renault Korea</a:t>
            </a:r>
            <a:endParaRPr lang="en-GB" dirty="0"/>
          </a:p>
        </p:txBody>
      </p:sp>
      <p:sp>
        <p:nvSpPr>
          <p:cNvPr id="9" name="TextBox 8">
            <a:extLst>
              <a:ext uri="{FF2B5EF4-FFF2-40B4-BE49-F238E27FC236}">
                <a16:creationId xmlns:a16="http://schemas.microsoft.com/office/drawing/2014/main" id="{7FBBD19C-05AF-F9DC-E4CF-B92D8AED6CD3}"/>
              </a:ext>
            </a:extLst>
          </p:cNvPr>
          <p:cNvSpPr txBox="1"/>
          <p:nvPr/>
        </p:nvSpPr>
        <p:spPr>
          <a:xfrm>
            <a:off x="4191000" y="4681605"/>
            <a:ext cx="4572000" cy="369332"/>
          </a:xfrm>
          <a:prstGeom prst="rect">
            <a:avLst/>
          </a:prstGeom>
          <a:noFill/>
        </p:spPr>
        <p:txBody>
          <a:bodyPr wrap="square">
            <a:spAutoFit/>
          </a:bodyPr>
          <a:lstStyle/>
          <a:p>
            <a:pPr algn="l">
              <a:spcBef>
                <a:spcPts val="1500"/>
              </a:spcBef>
              <a:buNone/>
            </a:pPr>
            <a:r>
              <a:rPr lang="en-GB" b="0" i="0" u="none" strike="noStrike" dirty="0">
                <a:solidFill>
                  <a:srgbClr val="0066CC"/>
                </a:solidFill>
                <a:effectLst/>
                <a:latin typeface="Helvetica" panose="020B0604020202020204" pitchFamily="34" charset="0"/>
                <a:hlinkClick r:id="rId3"/>
              </a:rPr>
              <a:t>BYD </a:t>
            </a:r>
            <a:r>
              <a:rPr lang="en-GB" b="0" i="0" u="none" strike="noStrike" dirty="0">
                <a:solidFill>
                  <a:srgbClr val="0066CC"/>
                </a:solidFill>
                <a:effectLst/>
                <a:latin typeface="Helvetica" panose="020B0604020202020204" pitchFamily="34" charset="0"/>
              </a:rPr>
              <a:t>JAPAN, BYD INDIA, BYD Europe </a:t>
            </a:r>
            <a:endParaRPr lang="en-GB" b="0" i="0" dirty="0">
              <a:solidFill>
                <a:srgbClr val="444444"/>
              </a:solidFill>
              <a:effectLst/>
              <a:latin typeface="Helvetica" panose="020B0604020202020204" pitchFamily="34" charset="0"/>
            </a:endParaRPr>
          </a:p>
        </p:txBody>
      </p:sp>
      <p:sp>
        <p:nvSpPr>
          <p:cNvPr id="10" name="Content Placeholder 2">
            <a:extLst>
              <a:ext uri="{FF2B5EF4-FFF2-40B4-BE49-F238E27FC236}">
                <a16:creationId xmlns:a16="http://schemas.microsoft.com/office/drawing/2014/main" id="{7CE2D275-F544-A629-E3B4-03B8419EFEE7}"/>
              </a:ext>
            </a:extLst>
          </p:cNvPr>
          <p:cNvSpPr txBox="1">
            <a:spLocks/>
          </p:cNvSpPr>
          <p:nvPr/>
        </p:nvSpPr>
        <p:spPr>
          <a:xfrm>
            <a:off x="5398390" y="5163170"/>
            <a:ext cx="1905000" cy="400076"/>
          </a:xfrm>
          <a:prstGeom prst="rect">
            <a:avLst/>
          </a:prstGeom>
        </p:spPr>
        <p:txBody>
          <a:bodyPr>
            <a:normAutofit fontScale="550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BYD to enter other countries</a:t>
            </a:r>
          </a:p>
        </p:txBody>
      </p:sp>
    </p:spTree>
    <p:extLst>
      <p:ext uri="{BB962C8B-B14F-4D97-AF65-F5344CB8AC3E}">
        <p14:creationId xmlns:p14="http://schemas.microsoft.com/office/powerpoint/2010/main" val="2146496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Theories of entry mode selection</a:t>
            </a:r>
          </a:p>
        </p:txBody>
      </p:sp>
      <p:sp>
        <p:nvSpPr>
          <p:cNvPr id="3" name="Content Placeholder 2"/>
          <p:cNvSpPr>
            <a:spLocks noGrp="1"/>
          </p:cNvSpPr>
          <p:nvPr>
            <p:ph idx="1"/>
          </p:nvPr>
        </p:nvSpPr>
        <p:spPr/>
        <p:txBody>
          <a:bodyPr/>
          <a:lstStyle/>
          <a:p>
            <a:r>
              <a:rPr lang="en-US" dirty="0"/>
              <a:t>Explaining entry mode choices is a dominant area of international business academic theory.</a:t>
            </a:r>
          </a:p>
          <a:p>
            <a:r>
              <a:rPr lang="en-US" dirty="0"/>
              <a:t>The three dominant theories:</a:t>
            </a:r>
          </a:p>
          <a:p>
            <a:pPr lvl="1"/>
            <a:r>
              <a:rPr lang="en-US" dirty="0"/>
              <a:t>Internationalization Theory </a:t>
            </a:r>
          </a:p>
          <a:p>
            <a:pPr lvl="1"/>
            <a:r>
              <a:rPr lang="en-US" dirty="0"/>
              <a:t>Internalization Theory </a:t>
            </a:r>
          </a:p>
          <a:p>
            <a:pPr lvl="1"/>
            <a:r>
              <a:rPr lang="en-US" dirty="0"/>
              <a:t>Eclectic or OLI Theory</a:t>
            </a:r>
          </a:p>
          <a:p>
            <a:endParaRPr lang="en-US" dirty="0"/>
          </a:p>
        </p:txBody>
      </p:sp>
      <p:sp>
        <p:nvSpPr>
          <p:cNvPr id="4" name="Slide Number Placeholder 3"/>
          <p:cNvSpPr>
            <a:spLocks noGrp="1"/>
          </p:cNvSpPr>
          <p:nvPr>
            <p:ph type="sldNum" sz="quarter" idx="12"/>
          </p:nvPr>
        </p:nvSpPr>
        <p:spPr/>
        <p:txBody>
          <a:bodyPr/>
          <a:lstStyle/>
          <a:p>
            <a:fld id="{72BDDDA3-86EF-4A39-BB08-E3D7ABFC5AC9}" type="slidenum">
              <a:rPr lang="en-US" smtClean="0"/>
              <a:pPr/>
              <a:t>26</a:t>
            </a:fld>
            <a:endParaRPr lang="en-US"/>
          </a:p>
        </p:txBody>
      </p:sp>
    </p:spTree>
    <p:extLst>
      <p:ext uri="{BB962C8B-B14F-4D97-AF65-F5344CB8AC3E}">
        <p14:creationId xmlns:p14="http://schemas.microsoft.com/office/powerpoint/2010/main" val="125134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Internationalization theory</a:t>
            </a:r>
          </a:p>
        </p:txBody>
      </p:sp>
      <p:sp>
        <p:nvSpPr>
          <p:cNvPr id="3" name="Content Placeholder 2"/>
          <p:cNvSpPr>
            <a:spLocks noGrp="1"/>
          </p:cNvSpPr>
          <p:nvPr>
            <p:ph idx="1"/>
          </p:nvPr>
        </p:nvSpPr>
        <p:spPr>
          <a:xfrm>
            <a:off x="637359" y="1352524"/>
            <a:ext cx="7886700" cy="4152952"/>
          </a:xfrm>
        </p:spPr>
        <p:txBody>
          <a:bodyPr>
            <a:normAutofit lnSpcReduction="10000"/>
          </a:bodyPr>
          <a:lstStyle/>
          <a:p>
            <a:r>
              <a:rPr lang="en-US" dirty="0"/>
              <a:t>Also known as the </a:t>
            </a:r>
            <a:r>
              <a:rPr lang="en-US" b="1" dirty="0"/>
              <a:t>Uppsala Model </a:t>
            </a:r>
            <a:r>
              <a:rPr lang="en-US" dirty="0"/>
              <a:t>(Johanson and Vahlne, 1977)</a:t>
            </a:r>
          </a:p>
          <a:p>
            <a:r>
              <a:rPr lang="en-US" dirty="0"/>
              <a:t>Companies go through four stages during the move to becoming a completely global company: </a:t>
            </a:r>
          </a:p>
          <a:p>
            <a:pPr lvl="1"/>
            <a:r>
              <a:rPr lang="en-US" dirty="0"/>
              <a:t>no regular export activities, </a:t>
            </a:r>
          </a:p>
          <a:p>
            <a:pPr lvl="1"/>
            <a:r>
              <a:rPr lang="en-US" dirty="0"/>
              <a:t>export via independent representatives, </a:t>
            </a:r>
          </a:p>
          <a:p>
            <a:pPr lvl="1"/>
            <a:r>
              <a:rPr lang="en-US" dirty="0"/>
              <a:t>establishment of an overseas sales subsidiary, and </a:t>
            </a:r>
          </a:p>
          <a:p>
            <a:pPr lvl="1"/>
            <a:r>
              <a:rPr lang="en-US" dirty="0"/>
              <a:t>foreign production.</a:t>
            </a:r>
          </a:p>
          <a:p>
            <a:r>
              <a:rPr lang="en-US" dirty="0"/>
              <a:t>The model views global entry as an incremental process. </a:t>
            </a:r>
          </a:p>
          <a:p>
            <a:pPr lvl="1"/>
            <a:r>
              <a:rPr lang="en-US" dirty="0"/>
              <a:t>A company’s marketers begin by exporting to close, familiar markets.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27</a:t>
            </a:fld>
            <a:endParaRPr lang="en-US"/>
          </a:p>
        </p:txBody>
      </p:sp>
    </p:spTree>
    <p:extLst>
      <p:ext uri="{BB962C8B-B14F-4D97-AF65-F5344CB8AC3E}">
        <p14:creationId xmlns:p14="http://schemas.microsoft.com/office/powerpoint/2010/main" val="40183092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Uppsala Internationalization Process Model Revisited - Slide 1">
            <a:extLst>
              <a:ext uri="{FF2B5EF4-FFF2-40B4-BE49-F238E27FC236}">
                <a16:creationId xmlns:a16="http://schemas.microsoft.com/office/drawing/2014/main" id="{0A94E5CD-3EDF-DC44-85D3-AC50B49C31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533400"/>
            <a:ext cx="7823200" cy="4400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56424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78D78-8D6F-4F00-3309-29BA58725685}"/>
              </a:ext>
            </a:extLst>
          </p:cNvPr>
          <p:cNvSpPr txBox="1">
            <a:spLocks/>
          </p:cNvSpPr>
          <p:nvPr/>
        </p:nvSpPr>
        <p:spPr>
          <a:xfrm>
            <a:off x="1190625" y="838200"/>
            <a:ext cx="6762750" cy="685800"/>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3200" b="1" dirty="0"/>
              <a:t>Uppsala model (another example)</a:t>
            </a:r>
          </a:p>
        </p:txBody>
      </p:sp>
      <p:sp>
        <p:nvSpPr>
          <p:cNvPr id="3" name="Rectangle 2">
            <a:extLst>
              <a:ext uri="{FF2B5EF4-FFF2-40B4-BE49-F238E27FC236}">
                <a16:creationId xmlns:a16="http://schemas.microsoft.com/office/drawing/2014/main" id="{7DBA94F7-41AB-F00E-F552-287E7939AF14}"/>
              </a:ext>
            </a:extLst>
          </p:cNvPr>
          <p:cNvSpPr/>
          <p:nvPr/>
        </p:nvSpPr>
        <p:spPr>
          <a:xfrm>
            <a:off x="990600" y="4038600"/>
            <a:ext cx="1905000" cy="533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Local Market</a:t>
            </a:r>
          </a:p>
        </p:txBody>
      </p:sp>
      <p:sp>
        <p:nvSpPr>
          <p:cNvPr id="4" name="Rectangle 3">
            <a:extLst>
              <a:ext uri="{FF2B5EF4-FFF2-40B4-BE49-F238E27FC236}">
                <a16:creationId xmlns:a16="http://schemas.microsoft.com/office/drawing/2014/main" id="{0ECC85F4-6647-CD5D-A76C-EB25E2C95097}"/>
              </a:ext>
            </a:extLst>
          </p:cNvPr>
          <p:cNvSpPr/>
          <p:nvPr/>
        </p:nvSpPr>
        <p:spPr>
          <a:xfrm>
            <a:off x="2209800" y="3352800"/>
            <a:ext cx="1905000" cy="533400"/>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Neighbourhood country</a:t>
            </a:r>
          </a:p>
        </p:txBody>
      </p:sp>
      <p:sp>
        <p:nvSpPr>
          <p:cNvPr id="5" name="Rectangle 4">
            <a:extLst>
              <a:ext uri="{FF2B5EF4-FFF2-40B4-BE49-F238E27FC236}">
                <a16:creationId xmlns:a16="http://schemas.microsoft.com/office/drawing/2014/main" id="{0F030853-920C-03D2-8C67-35B0388FD7DB}"/>
              </a:ext>
            </a:extLst>
          </p:cNvPr>
          <p:cNvSpPr/>
          <p:nvPr/>
        </p:nvSpPr>
        <p:spPr>
          <a:xfrm>
            <a:off x="3733800" y="2286000"/>
            <a:ext cx="2590800" cy="91440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dirty="0"/>
              <a:t>Countries in the same regions (</a:t>
            </a:r>
            <a:r>
              <a:rPr lang="en-GB" dirty="0" err="1"/>
              <a:t>e.g</a:t>
            </a:r>
            <a:r>
              <a:rPr lang="en-GB" dirty="0"/>
              <a:t> South east </a:t>
            </a:r>
            <a:r>
              <a:rPr lang="en-GB" dirty="0" err="1"/>
              <a:t>asia</a:t>
            </a:r>
            <a:r>
              <a:rPr lang="en-GB" dirty="0"/>
              <a:t>, Europe)</a:t>
            </a:r>
          </a:p>
        </p:txBody>
      </p:sp>
      <p:sp>
        <p:nvSpPr>
          <p:cNvPr id="6" name="Rectangle 5">
            <a:extLst>
              <a:ext uri="{FF2B5EF4-FFF2-40B4-BE49-F238E27FC236}">
                <a16:creationId xmlns:a16="http://schemas.microsoft.com/office/drawing/2014/main" id="{7AD7F5E5-CF3C-08D4-59EA-3FEB0C8888A7}"/>
              </a:ext>
            </a:extLst>
          </p:cNvPr>
          <p:cNvSpPr/>
          <p:nvPr/>
        </p:nvSpPr>
        <p:spPr>
          <a:xfrm>
            <a:off x="5562600" y="1515340"/>
            <a:ext cx="2133600" cy="613064"/>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GB" dirty="0"/>
              <a:t>Global markets</a:t>
            </a:r>
          </a:p>
        </p:txBody>
      </p:sp>
    </p:spTree>
    <p:extLst>
      <p:ext uri="{BB962C8B-B14F-4D97-AF65-F5344CB8AC3E}">
        <p14:creationId xmlns:p14="http://schemas.microsoft.com/office/powerpoint/2010/main" val="23619635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64827"/>
            <a:ext cx="7753350" cy="990600"/>
          </a:xfrm>
        </p:spPr>
        <p:txBody>
          <a:bodyPr/>
          <a:lstStyle/>
          <a:p>
            <a:pPr algn="ctr"/>
            <a:r>
              <a:rPr lang="en-US" b="1" dirty="0">
                <a:highlight>
                  <a:srgbClr val="FFFF00"/>
                </a:highlight>
              </a:rPr>
              <a:t>Internalization theory</a:t>
            </a:r>
          </a:p>
        </p:txBody>
      </p:sp>
      <p:sp>
        <p:nvSpPr>
          <p:cNvPr id="3" name="Content Placeholder 2"/>
          <p:cNvSpPr>
            <a:spLocks noGrp="1"/>
          </p:cNvSpPr>
          <p:nvPr>
            <p:ph idx="1"/>
          </p:nvPr>
        </p:nvSpPr>
        <p:spPr>
          <a:xfrm>
            <a:off x="628650" y="1219200"/>
            <a:ext cx="7886700" cy="4152952"/>
          </a:xfrm>
        </p:spPr>
        <p:txBody>
          <a:bodyPr>
            <a:normAutofit/>
          </a:bodyPr>
          <a:lstStyle/>
          <a:p>
            <a:r>
              <a:rPr lang="en-GB" b="1" dirty="0"/>
              <a:t>Internalization theory explains why firms expand internationally through foreign direct investment to control proprietary knowledge and minimise transaction costs.</a:t>
            </a:r>
          </a:p>
          <a:p>
            <a:r>
              <a:rPr lang="en-US" b="1" dirty="0"/>
              <a:t>Internalization</a:t>
            </a:r>
            <a:r>
              <a:rPr lang="en-US" dirty="0"/>
              <a:t> refers to taking some degree of ownership of the process of entering a country (e.g., wholly owned subsidiaries or Joint ventures)</a:t>
            </a:r>
          </a:p>
          <a:p>
            <a:r>
              <a:rPr lang="en-US" dirty="0"/>
              <a:t>In many cases, uncertainty and risks exist, making exporting/licensing/franchising too risky. </a:t>
            </a:r>
          </a:p>
          <a:p>
            <a:pPr lvl="1"/>
            <a:r>
              <a:rPr lang="en-US" dirty="0"/>
              <a:t>Managers choose to </a:t>
            </a:r>
            <a:r>
              <a:rPr lang="en-US" b="1" dirty="0" err="1"/>
              <a:t>internalise</a:t>
            </a:r>
            <a:r>
              <a:rPr lang="en-US" dirty="0"/>
              <a:t> the entry – hence the name of the theory.</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30</a:t>
            </a:fld>
            <a:endParaRPr lang="en-US"/>
          </a:p>
        </p:txBody>
      </p:sp>
    </p:spTree>
    <p:extLst>
      <p:ext uri="{BB962C8B-B14F-4D97-AF65-F5344CB8AC3E}">
        <p14:creationId xmlns:p14="http://schemas.microsoft.com/office/powerpoint/2010/main" val="11813187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33401"/>
            <a:ext cx="7886700" cy="838200"/>
          </a:xfrm>
        </p:spPr>
        <p:txBody>
          <a:bodyPr/>
          <a:lstStyle/>
          <a:p>
            <a:pPr algn="ctr"/>
            <a:r>
              <a:rPr lang="en-US" b="1" dirty="0">
                <a:highlight>
                  <a:srgbClr val="FFFF00"/>
                </a:highlight>
              </a:rPr>
              <a:t>Eclectic or OLI theory</a:t>
            </a:r>
            <a:r>
              <a:rPr lang="en-US" b="1" dirty="0"/>
              <a:t> </a:t>
            </a:r>
            <a:r>
              <a:rPr lang="en-US" sz="1400" dirty="0"/>
              <a:t>1 of 4</a:t>
            </a:r>
            <a:endParaRPr lang="en-US" b="1" dirty="0"/>
          </a:p>
        </p:txBody>
      </p:sp>
      <p:sp>
        <p:nvSpPr>
          <p:cNvPr id="3" name="Content Placeholder 2"/>
          <p:cNvSpPr>
            <a:spLocks noGrp="1"/>
          </p:cNvSpPr>
          <p:nvPr>
            <p:ph idx="1"/>
          </p:nvPr>
        </p:nvSpPr>
        <p:spPr>
          <a:xfrm>
            <a:off x="507002" y="1379669"/>
            <a:ext cx="8129996" cy="4152952"/>
          </a:xfrm>
        </p:spPr>
        <p:txBody>
          <a:bodyPr/>
          <a:lstStyle/>
          <a:p>
            <a:r>
              <a:rPr lang="en-US" dirty="0"/>
              <a:t>Introduced by Dunning (1979)</a:t>
            </a:r>
          </a:p>
          <a:p>
            <a:r>
              <a:rPr lang="en-US" dirty="0"/>
              <a:t>Expand the internalization theory</a:t>
            </a:r>
          </a:p>
          <a:p>
            <a:r>
              <a:rPr lang="en-US" dirty="0"/>
              <a:t>Assumes that exporting will be the most efficient and preferred form of entry, but that inefficiencies or problems in the market mean that, in many cases, the best decision is another form of entry. These best decisions are based on three factors:</a:t>
            </a:r>
          </a:p>
          <a:p>
            <a:pPr marL="509588" indent="-277813">
              <a:buFont typeface="Arial" pitchFamily="34" charset="0"/>
              <a:buChar char="–"/>
            </a:pPr>
            <a:r>
              <a:rPr lang="en-US" dirty="0"/>
              <a:t>Ownership advantages</a:t>
            </a:r>
          </a:p>
          <a:p>
            <a:pPr marL="509588" indent="-277813">
              <a:buFont typeface="Arial" pitchFamily="34" charset="0"/>
              <a:buChar char="–"/>
            </a:pPr>
            <a:r>
              <a:rPr lang="en-US" dirty="0"/>
              <a:t>Location advantages</a:t>
            </a:r>
          </a:p>
          <a:p>
            <a:pPr marL="509588" indent="-277813">
              <a:buFont typeface="Arial" pitchFamily="34" charset="0"/>
              <a:buChar char="–"/>
            </a:pPr>
            <a:r>
              <a:rPr lang="en-US" dirty="0"/>
              <a:t>Internalization advantages</a:t>
            </a:r>
          </a:p>
          <a:p>
            <a:endParaRPr lang="en-US" dirty="0"/>
          </a:p>
          <a:p>
            <a:endParaRPr lang="en-US" dirty="0"/>
          </a:p>
        </p:txBody>
      </p:sp>
      <p:sp>
        <p:nvSpPr>
          <p:cNvPr id="4" name="Slide Number Placeholder 3"/>
          <p:cNvSpPr>
            <a:spLocks noGrp="1"/>
          </p:cNvSpPr>
          <p:nvPr>
            <p:ph type="sldNum" sz="quarter" idx="12"/>
          </p:nvPr>
        </p:nvSpPr>
        <p:spPr/>
        <p:txBody>
          <a:bodyPr/>
          <a:lstStyle/>
          <a:p>
            <a:fld id="{72BDDDA3-86EF-4A39-BB08-E3D7ABFC5AC9}" type="slidenum">
              <a:rPr lang="en-US" smtClean="0"/>
              <a:pPr/>
              <a:t>31</a:t>
            </a:fld>
            <a:endParaRPr lang="en-US"/>
          </a:p>
        </p:txBody>
      </p:sp>
    </p:spTree>
    <p:extLst>
      <p:ext uri="{BB962C8B-B14F-4D97-AF65-F5344CB8AC3E}">
        <p14:creationId xmlns:p14="http://schemas.microsoft.com/office/powerpoint/2010/main" val="37261759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706" y="884266"/>
            <a:ext cx="7886700" cy="863413"/>
          </a:xfrm>
        </p:spPr>
        <p:txBody>
          <a:bodyPr>
            <a:normAutofit/>
          </a:bodyPr>
          <a:lstStyle/>
          <a:p>
            <a:pPr algn="r"/>
            <a:r>
              <a:rPr lang="en-US" sz="3200" b="1" dirty="0"/>
              <a:t>Ownership advantages</a:t>
            </a:r>
          </a:p>
        </p:txBody>
      </p:sp>
      <p:sp>
        <p:nvSpPr>
          <p:cNvPr id="3" name="Content Placeholder 2"/>
          <p:cNvSpPr>
            <a:spLocks noGrp="1"/>
          </p:cNvSpPr>
          <p:nvPr>
            <p:ph idx="1"/>
          </p:nvPr>
        </p:nvSpPr>
        <p:spPr>
          <a:xfrm>
            <a:off x="2189661" y="1747679"/>
            <a:ext cx="6497139" cy="3030376"/>
          </a:xfrm>
        </p:spPr>
        <p:txBody>
          <a:bodyPr>
            <a:normAutofit fontScale="92500" lnSpcReduction="20000"/>
          </a:bodyPr>
          <a:lstStyle/>
          <a:p>
            <a:r>
              <a:rPr lang="en-US" sz="1800" dirty="0"/>
              <a:t>Ownership advantages can be thought of as the “why” for multinational corporations’ foreign activities and represent the reasons marketers spend the time and effort to enter a foreign country. </a:t>
            </a:r>
          </a:p>
          <a:p>
            <a:r>
              <a:rPr lang="en-US" sz="1800" dirty="0"/>
              <a:t>Two types of ownership advantages: </a:t>
            </a:r>
          </a:p>
          <a:p>
            <a:pPr lvl="1"/>
            <a:r>
              <a:rPr lang="en-US" sz="1800" b="1" dirty="0"/>
              <a:t>Asset</a:t>
            </a:r>
            <a:r>
              <a:rPr lang="en-US" sz="1800" dirty="0"/>
              <a:t> advantages represent anything the company does well that competitors cannot do (e.g., Toyota's efficient manufacturing, Apple's brand identity, Amazon’s effective supply chain network, etc.). </a:t>
            </a:r>
          </a:p>
          <a:p>
            <a:pPr lvl="1"/>
            <a:r>
              <a:rPr lang="en-US" sz="1800" b="1" dirty="0"/>
              <a:t>Transaction ownership </a:t>
            </a:r>
            <a:r>
              <a:rPr lang="en-US" sz="1800" dirty="0"/>
              <a:t>advantages relate to the ability to capture transactional benefits, such as lower costs due to no intermediary fees. </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32</a:t>
            </a:fld>
            <a:endParaRPr lang="en-US"/>
          </a:p>
        </p:txBody>
      </p:sp>
      <p:sp>
        <p:nvSpPr>
          <p:cNvPr id="5" name="Title 1">
            <a:extLst>
              <a:ext uri="{FF2B5EF4-FFF2-40B4-BE49-F238E27FC236}">
                <a16:creationId xmlns:a16="http://schemas.microsoft.com/office/drawing/2014/main" id="{2F511A68-03F4-E75C-2E7C-2EA52CBD1E39}"/>
              </a:ext>
            </a:extLst>
          </p:cNvPr>
          <p:cNvSpPr txBox="1">
            <a:spLocks/>
          </p:cNvSpPr>
          <p:nvPr/>
        </p:nvSpPr>
        <p:spPr>
          <a:xfrm>
            <a:off x="667839" y="3784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Eclectic or OLI theory</a:t>
            </a:r>
            <a:r>
              <a:rPr lang="en-US" b="1" dirty="0"/>
              <a:t> </a:t>
            </a:r>
            <a:r>
              <a:rPr lang="en-US" sz="1400" dirty="0"/>
              <a:t>2 of 4</a:t>
            </a:r>
            <a:endParaRPr lang="en-US" b="1" dirty="0"/>
          </a:p>
        </p:txBody>
      </p:sp>
      <p:sp>
        <p:nvSpPr>
          <p:cNvPr id="6" name="Title 1">
            <a:extLst>
              <a:ext uri="{FF2B5EF4-FFF2-40B4-BE49-F238E27FC236}">
                <a16:creationId xmlns:a16="http://schemas.microsoft.com/office/drawing/2014/main" id="{F17B5415-29A8-73D1-0ADA-5A61B4754455}"/>
              </a:ext>
            </a:extLst>
          </p:cNvPr>
          <p:cNvSpPr txBox="1">
            <a:spLocks/>
          </p:cNvSpPr>
          <p:nvPr/>
        </p:nvSpPr>
        <p:spPr>
          <a:xfrm>
            <a:off x="457200" y="4724400"/>
            <a:ext cx="7886700" cy="86341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sz="2000" b="1" dirty="0"/>
              <a:t>If a brand/company has ownership advantages that can be transferred to a foreign country, it will enter that foreign country</a:t>
            </a:r>
          </a:p>
        </p:txBody>
      </p:sp>
      <p:pic>
        <p:nvPicPr>
          <p:cNvPr id="7" name="Picture 6" descr="Toyota Hilux Review 2026, Price &amp; Specs | What Car?">
            <a:extLst>
              <a:ext uri="{FF2B5EF4-FFF2-40B4-BE49-F238E27FC236}">
                <a16:creationId xmlns:a16="http://schemas.microsoft.com/office/drawing/2014/main" id="{FD227CE9-E1CC-E0D1-C228-64A2333EAF3D}"/>
              </a:ext>
            </a:extLst>
          </p:cNvPr>
          <p:cNvPicPr>
            <a:picLocks noChangeAspect="1"/>
          </p:cNvPicPr>
          <p:nvPr/>
        </p:nvPicPr>
        <p:blipFill>
          <a:blip r:embed="rId2"/>
          <a:stretch>
            <a:fillRect/>
          </a:stretch>
        </p:blipFill>
        <p:spPr>
          <a:xfrm>
            <a:off x="1" y="1267012"/>
            <a:ext cx="1754778" cy="1163831"/>
          </a:xfrm>
          <a:prstGeom prst="rect">
            <a:avLst/>
          </a:prstGeom>
        </p:spPr>
      </p:pic>
      <p:pic>
        <p:nvPicPr>
          <p:cNvPr id="8" name="Picture 7" descr="Amazon results and outlook fall short as warehouse, fuel costs soar | Reuters">
            <a:extLst>
              <a:ext uri="{FF2B5EF4-FFF2-40B4-BE49-F238E27FC236}">
                <a16:creationId xmlns:a16="http://schemas.microsoft.com/office/drawing/2014/main" id="{446D2E1D-631D-ABB6-10A6-2B102D4977AA}"/>
              </a:ext>
            </a:extLst>
          </p:cNvPr>
          <p:cNvPicPr>
            <a:picLocks noChangeAspect="1"/>
          </p:cNvPicPr>
          <p:nvPr/>
        </p:nvPicPr>
        <p:blipFill>
          <a:blip r:embed="rId3"/>
          <a:stretch>
            <a:fillRect/>
          </a:stretch>
        </p:blipFill>
        <p:spPr>
          <a:xfrm>
            <a:off x="9030" y="2430843"/>
            <a:ext cx="1745747" cy="1163831"/>
          </a:xfrm>
          <a:prstGeom prst="rect">
            <a:avLst/>
          </a:prstGeom>
        </p:spPr>
      </p:pic>
    </p:spTree>
    <p:extLst>
      <p:ext uri="{BB962C8B-B14F-4D97-AF65-F5344CB8AC3E}">
        <p14:creationId xmlns:p14="http://schemas.microsoft.com/office/powerpoint/2010/main" val="26693081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461" y="910423"/>
            <a:ext cx="7886700" cy="905973"/>
          </a:xfrm>
        </p:spPr>
        <p:txBody>
          <a:bodyPr>
            <a:normAutofit/>
          </a:bodyPr>
          <a:lstStyle/>
          <a:p>
            <a:r>
              <a:rPr lang="en-US" sz="3200" dirty="0"/>
              <a:t>Location advantages</a:t>
            </a:r>
          </a:p>
        </p:txBody>
      </p:sp>
      <p:sp>
        <p:nvSpPr>
          <p:cNvPr id="3" name="Content Placeholder 2"/>
          <p:cNvSpPr>
            <a:spLocks noGrp="1"/>
          </p:cNvSpPr>
          <p:nvPr>
            <p:ph idx="1"/>
          </p:nvPr>
        </p:nvSpPr>
        <p:spPr>
          <a:xfrm>
            <a:off x="483292" y="1603012"/>
            <a:ext cx="6074422" cy="4060751"/>
          </a:xfrm>
        </p:spPr>
        <p:txBody>
          <a:bodyPr>
            <a:normAutofit fontScale="77500" lnSpcReduction="20000"/>
          </a:bodyPr>
          <a:lstStyle/>
          <a:p>
            <a:r>
              <a:rPr lang="en-US" dirty="0"/>
              <a:t>Location advantages explain the “where” of entry location advantages. </a:t>
            </a:r>
          </a:p>
          <a:p>
            <a:r>
              <a:rPr lang="en-US" dirty="0"/>
              <a:t>Some markets are more attractive than others and are entered first due to:</a:t>
            </a:r>
          </a:p>
          <a:p>
            <a:pPr lvl="1"/>
            <a:r>
              <a:rPr lang="en-US" dirty="0"/>
              <a:t>Local resources, natural and human; </a:t>
            </a:r>
          </a:p>
          <a:p>
            <a:pPr lvl="1"/>
            <a:r>
              <a:rPr lang="en-US" dirty="0"/>
              <a:t>Governmental activities; </a:t>
            </a:r>
          </a:p>
          <a:p>
            <a:pPr lvl="1"/>
            <a:r>
              <a:rPr lang="en-US" dirty="0"/>
              <a:t>Market potential; and</a:t>
            </a:r>
          </a:p>
          <a:p>
            <a:pPr lvl="1"/>
            <a:r>
              <a:rPr lang="en-US" dirty="0"/>
              <a:t>Lower political risk.</a:t>
            </a:r>
          </a:p>
          <a:p>
            <a:pPr lvl="1"/>
            <a:endParaRPr lang="en-US" dirty="0"/>
          </a:p>
          <a:p>
            <a:pPr marL="228600" lvl="1" indent="0">
              <a:buNone/>
            </a:pPr>
            <a:r>
              <a:rPr lang="en-US" dirty="0"/>
              <a:t>Examples</a:t>
            </a:r>
          </a:p>
          <a:p>
            <a:pPr lvl="1"/>
            <a:r>
              <a:rPr lang="en-US" dirty="0"/>
              <a:t>Zara and Nike production in Asian countries due to low </a:t>
            </a:r>
            <a:r>
              <a:rPr lang="en-US" dirty="0" err="1"/>
              <a:t>labour</a:t>
            </a:r>
            <a:r>
              <a:rPr lang="en-US" dirty="0"/>
              <a:t> costs</a:t>
            </a:r>
          </a:p>
          <a:p>
            <a:pPr lvl="1"/>
            <a:r>
              <a:rPr lang="en-US" dirty="0"/>
              <a:t>Korean skincare entering India due to India’s market size</a:t>
            </a:r>
          </a:p>
          <a:p>
            <a:pPr lvl="1"/>
            <a:r>
              <a:rPr lang="en-US" dirty="0"/>
              <a:t>Tesla has a Gigafactory in Shanghai, China, to access raw materials such as Lithium, Cobalt, </a:t>
            </a:r>
            <a:r>
              <a:rPr lang="en-US" dirty="0" err="1"/>
              <a:t>etc</a:t>
            </a:r>
            <a:endParaRPr lang="en-US" dirty="0"/>
          </a:p>
          <a:p>
            <a:pPr lvl="1"/>
            <a:endParaRPr lang="en-US" dirty="0"/>
          </a:p>
        </p:txBody>
      </p:sp>
      <p:sp>
        <p:nvSpPr>
          <p:cNvPr id="4" name="Slide Number Placeholder 3"/>
          <p:cNvSpPr>
            <a:spLocks noGrp="1"/>
          </p:cNvSpPr>
          <p:nvPr>
            <p:ph type="sldNum" sz="quarter" idx="12"/>
          </p:nvPr>
        </p:nvSpPr>
        <p:spPr/>
        <p:txBody>
          <a:bodyPr/>
          <a:lstStyle/>
          <a:p>
            <a:fld id="{72BDDDA3-86EF-4A39-BB08-E3D7ABFC5AC9}" type="slidenum">
              <a:rPr lang="en-US" smtClean="0"/>
              <a:pPr/>
              <a:t>33</a:t>
            </a:fld>
            <a:endParaRPr lang="en-US"/>
          </a:p>
        </p:txBody>
      </p:sp>
      <p:sp>
        <p:nvSpPr>
          <p:cNvPr id="5" name="Title 1">
            <a:extLst>
              <a:ext uri="{FF2B5EF4-FFF2-40B4-BE49-F238E27FC236}">
                <a16:creationId xmlns:a16="http://schemas.microsoft.com/office/drawing/2014/main" id="{20DC1228-B1BD-EAE3-B5F5-2770E8F0C5CA}"/>
              </a:ext>
            </a:extLst>
          </p:cNvPr>
          <p:cNvSpPr txBox="1">
            <a:spLocks/>
          </p:cNvSpPr>
          <p:nvPr/>
        </p:nvSpPr>
        <p:spPr>
          <a:xfrm>
            <a:off x="667839" y="3784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Eclectic or OLI theory</a:t>
            </a:r>
            <a:r>
              <a:rPr lang="en-US" b="1" dirty="0"/>
              <a:t> </a:t>
            </a:r>
            <a:r>
              <a:rPr lang="en-US" sz="1400" dirty="0"/>
              <a:t>2 of 4</a:t>
            </a:r>
            <a:endParaRPr lang="en-US" b="1" dirty="0"/>
          </a:p>
        </p:txBody>
      </p:sp>
      <p:pic>
        <p:nvPicPr>
          <p:cNvPr id="6" name="Picture 5" descr="Tesla Model Y Performance review: The best Tesla yet is an SUV supercar slayer | The Independent">
            <a:extLst>
              <a:ext uri="{FF2B5EF4-FFF2-40B4-BE49-F238E27FC236}">
                <a16:creationId xmlns:a16="http://schemas.microsoft.com/office/drawing/2014/main" id="{2E99B5CA-7244-18CB-C8AA-31693BA914D2}"/>
              </a:ext>
            </a:extLst>
          </p:cNvPr>
          <p:cNvPicPr>
            <a:picLocks noChangeAspect="1"/>
          </p:cNvPicPr>
          <p:nvPr/>
        </p:nvPicPr>
        <p:blipFill>
          <a:blip r:embed="rId3"/>
          <a:stretch>
            <a:fillRect/>
          </a:stretch>
        </p:blipFill>
        <p:spPr>
          <a:xfrm>
            <a:off x="6816952" y="1147768"/>
            <a:ext cx="2311807" cy="1541204"/>
          </a:xfrm>
          <a:prstGeom prst="rect">
            <a:avLst/>
          </a:prstGeom>
        </p:spPr>
      </p:pic>
      <p:pic>
        <p:nvPicPr>
          <p:cNvPr id="7" name="Picture 6" descr="Korean Beauty Cosmetics And Makeup Cream Promotion Poster Template Download on Pngtree">
            <a:extLst>
              <a:ext uri="{FF2B5EF4-FFF2-40B4-BE49-F238E27FC236}">
                <a16:creationId xmlns:a16="http://schemas.microsoft.com/office/drawing/2014/main" id="{9E80A4E7-E0B1-174A-DD54-6B8135CED24E}"/>
              </a:ext>
            </a:extLst>
          </p:cNvPr>
          <p:cNvPicPr>
            <a:picLocks noChangeAspect="1"/>
          </p:cNvPicPr>
          <p:nvPr/>
        </p:nvPicPr>
        <p:blipFill>
          <a:blip r:embed="rId4"/>
          <a:stretch>
            <a:fillRect/>
          </a:stretch>
        </p:blipFill>
        <p:spPr>
          <a:xfrm>
            <a:off x="6814263" y="2534393"/>
            <a:ext cx="2311807" cy="3269272"/>
          </a:xfrm>
          <a:prstGeom prst="rect">
            <a:avLst/>
          </a:prstGeom>
        </p:spPr>
      </p:pic>
    </p:spTree>
    <p:extLst>
      <p:ext uri="{BB962C8B-B14F-4D97-AF65-F5344CB8AC3E}">
        <p14:creationId xmlns:p14="http://schemas.microsoft.com/office/powerpoint/2010/main" val="17071366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874387"/>
            <a:ext cx="7886700" cy="868363"/>
          </a:xfrm>
        </p:spPr>
        <p:txBody>
          <a:bodyPr>
            <a:normAutofit/>
          </a:bodyPr>
          <a:lstStyle/>
          <a:p>
            <a:r>
              <a:rPr lang="en-US" sz="3200" dirty="0" err="1"/>
              <a:t>Internalisation</a:t>
            </a:r>
            <a:r>
              <a:rPr lang="en-US" sz="3200" dirty="0"/>
              <a:t> advantages</a:t>
            </a:r>
          </a:p>
        </p:txBody>
      </p:sp>
      <p:sp>
        <p:nvSpPr>
          <p:cNvPr id="3" name="Content Placeholder 2"/>
          <p:cNvSpPr>
            <a:spLocks noGrp="1"/>
          </p:cNvSpPr>
          <p:nvPr>
            <p:ph idx="1"/>
          </p:nvPr>
        </p:nvSpPr>
        <p:spPr>
          <a:xfrm>
            <a:off x="693965" y="1684085"/>
            <a:ext cx="7886700" cy="3862568"/>
          </a:xfrm>
        </p:spPr>
        <p:txBody>
          <a:bodyPr>
            <a:normAutofit lnSpcReduction="10000"/>
          </a:bodyPr>
          <a:lstStyle/>
          <a:p>
            <a:r>
              <a:rPr lang="en-US" dirty="0"/>
              <a:t>Internalization advantages are the “how” of market entry, and the advantages that come from making the correct entry decision.</a:t>
            </a:r>
          </a:p>
          <a:p>
            <a:r>
              <a:rPr lang="en-US" dirty="0"/>
              <a:t>While exporting is the default option, when companies are considering entering an attractive market (location advantages) and have unique assets that will generate sufficient profit (ownership advantages), the correct selection of entry mode type leads to  internalization advantages. </a:t>
            </a:r>
          </a:p>
          <a:p>
            <a:r>
              <a:rPr lang="en-US" dirty="0"/>
              <a:t>To select the right type of entry mode, companies need to balance risk, uncertainty, the ability to exploit economies of scale, and cost.</a:t>
            </a:r>
          </a:p>
        </p:txBody>
      </p:sp>
      <p:sp>
        <p:nvSpPr>
          <p:cNvPr id="4" name="Slide Number Placeholder 3"/>
          <p:cNvSpPr>
            <a:spLocks noGrp="1"/>
          </p:cNvSpPr>
          <p:nvPr>
            <p:ph type="sldNum" sz="quarter" idx="12"/>
          </p:nvPr>
        </p:nvSpPr>
        <p:spPr/>
        <p:txBody>
          <a:bodyPr/>
          <a:lstStyle/>
          <a:p>
            <a:fld id="{72BDDDA3-86EF-4A39-BB08-E3D7ABFC5AC9}" type="slidenum">
              <a:rPr lang="en-US" smtClean="0"/>
              <a:pPr/>
              <a:t>34</a:t>
            </a:fld>
            <a:endParaRPr lang="en-US"/>
          </a:p>
        </p:txBody>
      </p:sp>
      <p:sp>
        <p:nvSpPr>
          <p:cNvPr id="5" name="Title 1">
            <a:extLst>
              <a:ext uri="{FF2B5EF4-FFF2-40B4-BE49-F238E27FC236}">
                <a16:creationId xmlns:a16="http://schemas.microsoft.com/office/drawing/2014/main" id="{A974477A-05DC-3F3F-D6DC-3407112CF669}"/>
              </a:ext>
            </a:extLst>
          </p:cNvPr>
          <p:cNvSpPr txBox="1">
            <a:spLocks/>
          </p:cNvSpPr>
          <p:nvPr/>
        </p:nvSpPr>
        <p:spPr>
          <a:xfrm>
            <a:off x="667839" y="3784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Eclectic or OLI theory</a:t>
            </a:r>
            <a:r>
              <a:rPr lang="en-US" b="1" dirty="0"/>
              <a:t> </a:t>
            </a:r>
            <a:r>
              <a:rPr lang="en-US" sz="1400" dirty="0"/>
              <a:t>4 of 4</a:t>
            </a:r>
            <a:endParaRPr lang="en-US" b="1" dirty="0"/>
          </a:p>
        </p:txBody>
      </p:sp>
    </p:spTree>
    <p:extLst>
      <p:ext uri="{BB962C8B-B14F-4D97-AF65-F5344CB8AC3E}">
        <p14:creationId xmlns:p14="http://schemas.microsoft.com/office/powerpoint/2010/main" val="11245322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85370-C976-1366-4504-44EDE6D7C29B}"/>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FBFFC65-B1DE-7061-3874-0E0A566DE149}"/>
              </a:ext>
            </a:extLst>
          </p:cNvPr>
          <p:cNvSpPr>
            <a:spLocks noGrp="1"/>
          </p:cNvSpPr>
          <p:nvPr/>
        </p:nvSpPr>
        <p:spPr>
          <a:xfrm>
            <a:off x="254213" y="1066800"/>
            <a:ext cx="8635573" cy="42672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Read the article on Moodle</a:t>
            </a:r>
          </a:p>
          <a:p>
            <a:pPr>
              <a:buClr>
                <a:srgbClr val="0070C0"/>
              </a:buClr>
              <a:buFont typeface="Wingdings" panose="05000000000000000000" pitchFamily="2" charset="2"/>
              <a:buChar char="q"/>
            </a:pPr>
            <a:r>
              <a:rPr lang="en-GB" sz="2800" dirty="0"/>
              <a:t>According to the article (see paragraphs 5, 7 and 8), there are three stages of Netflix internationalisation. Explain these stages.</a:t>
            </a:r>
          </a:p>
          <a:p>
            <a:pPr>
              <a:buClr>
                <a:srgbClr val="0070C0"/>
              </a:buClr>
              <a:buFont typeface="Wingdings" panose="05000000000000000000" pitchFamily="2" charset="2"/>
              <a:buChar char="q"/>
            </a:pPr>
            <a:r>
              <a:rPr lang="en-GB" sz="2800" dirty="0"/>
              <a:t>Do you think Netflix consider cultural and physical distance when expanding its market?</a:t>
            </a:r>
          </a:p>
          <a:p>
            <a:pPr>
              <a:buClr>
                <a:srgbClr val="0070C0"/>
              </a:buClr>
              <a:buFont typeface="Wingdings" panose="05000000000000000000" pitchFamily="2" charset="2"/>
              <a:buChar char="q"/>
            </a:pPr>
            <a:r>
              <a:rPr lang="en-GB" sz="2800" dirty="0"/>
              <a:t>Do you think Netflix follows the Uppsala model? Explain </a:t>
            </a:r>
          </a:p>
          <a:p>
            <a:pPr>
              <a:buClr>
                <a:srgbClr val="0070C0"/>
              </a:buClr>
              <a:buFont typeface="Wingdings" panose="05000000000000000000" pitchFamily="2" charset="2"/>
              <a:buChar char="q"/>
            </a:pPr>
            <a:r>
              <a:rPr lang="en-GB" sz="2800" dirty="0"/>
              <a:t>Write your answer in a piece of paper</a:t>
            </a:r>
            <a:endParaRPr lang="en-GB" sz="2400" dirty="0"/>
          </a:p>
          <a:p>
            <a:pPr marL="0" indent="0">
              <a:buClr>
                <a:srgbClr val="0070C0"/>
              </a:buClr>
              <a:buNone/>
            </a:pPr>
            <a:endParaRPr lang="en-GB" sz="2400" dirty="0"/>
          </a:p>
        </p:txBody>
      </p:sp>
      <p:sp>
        <p:nvSpPr>
          <p:cNvPr id="2" name="Title 1">
            <a:extLst>
              <a:ext uri="{FF2B5EF4-FFF2-40B4-BE49-F238E27FC236}">
                <a16:creationId xmlns:a16="http://schemas.microsoft.com/office/drawing/2014/main" id="{B20EC4B9-C78E-BBF6-5EB6-DDB04646A17F}"/>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Pair Activity </a:t>
            </a:r>
            <a:r>
              <a:rPr lang="en-US" sz="1600" dirty="0"/>
              <a:t>– </a:t>
            </a:r>
            <a:r>
              <a:rPr lang="en-US" sz="2400" dirty="0"/>
              <a:t>40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31663528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9B7CE-3609-3597-BC4E-58A12F2794FC}"/>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961CEB0-4FFD-17A1-EEFD-852702B71570}"/>
              </a:ext>
            </a:extLst>
          </p:cNvPr>
          <p:cNvSpPr>
            <a:spLocks noGrp="1"/>
          </p:cNvSpPr>
          <p:nvPr/>
        </p:nvSpPr>
        <p:spPr>
          <a:xfrm>
            <a:off x="685800" y="662958"/>
            <a:ext cx="7696200" cy="482344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endParaRPr lang="en-GB" sz="3000" dirty="0"/>
          </a:p>
          <a:p>
            <a:pPr marL="0" indent="0">
              <a:lnSpc>
                <a:spcPct val="90000"/>
              </a:lnSpc>
              <a:buNone/>
            </a:pPr>
            <a:endParaRPr lang="en-GB" sz="3000" dirty="0"/>
          </a:p>
          <a:p>
            <a:pPr marL="216000">
              <a:spcBef>
                <a:spcPts val="0"/>
              </a:spcBef>
              <a:spcAft>
                <a:spcPts val="600"/>
              </a:spcAft>
              <a:buClr>
                <a:srgbClr val="0070C0"/>
              </a:buClr>
              <a:buFont typeface="Wingdings" panose="05000000000000000000" pitchFamily="2" charset="2"/>
              <a:buChar char="q"/>
            </a:pPr>
            <a:r>
              <a:rPr lang="en-GB" sz="3200" dirty="0"/>
              <a:t> Forms of organisational structures that international companies use.</a:t>
            </a:r>
          </a:p>
          <a:p>
            <a:pPr marL="216000">
              <a:spcBef>
                <a:spcPts val="0"/>
              </a:spcBef>
              <a:spcAft>
                <a:spcPts val="600"/>
              </a:spcAft>
              <a:buClr>
                <a:srgbClr val="0070C0"/>
              </a:buClr>
              <a:buFont typeface="Wingdings" panose="05000000000000000000" pitchFamily="2" charset="2"/>
              <a:buChar char="q"/>
            </a:pPr>
            <a:r>
              <a:rPr lang="en-GB" sz="3200" dirty="0"/>
              <a:t>Compare and contrast the various modes of entry</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3" name="TextBox 3">
            <a:extLst>
              <a:ext uri="{FF2B5EF4-FFF2-40B4-BE49-F238E27FC236}">
                <a16:creationId xmlns:a16="http://schemas.microsoft.com/office/drawing/2014/main" id="{BAD9C39D-4285-C6F3-6565-15536B5739CA}"/>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Today we covered</a:t>
            </a:r>
            <a:endParaRPr lang="en-GB" sz="3600" b="1" dirty="0">
              <a:highlight>
                <a:srgbClr val="FFFF00"/>
              </a:highlight>
            </a:endParaRPr>
          </a:p>
        </p:txBody>
      </p:sp>
    </p:spTree>
    <p:extLst>
      <p:ext uri="{BB962C8B-B14F-4D97-AF65-F5344CB8AC3E}">
        <p14:creationId xmlns:p14="http://schemas.microsoft.com/office/powerpoint/2010/main" val="9882077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a:t>International STP</a:t>
            </a: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 Dunning, J.H. (1979) ‘Toward an Eclectic Theory of International Production: Some Empirical Tests’, Journal of international business studies, 11(1), pp. 9–31.</a:t>
            </a:r>
          </a:p>
          <a:p>
            <a:pPr>
              <a:spcBef>
                <a:spcPts val="0"/>
              </a:spcBef>
              <a:spcAft>
                <a:spcPts val="600"/>
              </a:spcAft>
            </a:pPr>
            <a:r>
              <a:rPr lang="en-GB" sz="1400" dirty="0">
                <a:latin typeface="Aptos" panose="020B0004020202020204" pitchFamily="34" charset="0"/>
              </a:rPr>
              <a:t> Johanson, J. and Vahlne, J.-E. (1977) ‘The Internationalization Process of the Firm-A Model of Knowledge Development and Increasing Foreign Market Commitments’, Journal of international business studies, 8(1), pp. 23–32. </a:t>
            </a: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2307</TotalTime>
  <Words>2342</Words>
  <Application>Microsoft Office PowerPoint</Application>
  <PresentationFormat>On-screen Show (4:3)</PresentationFormat>
  <Paragraphs>258</Paragraphs>
  <Slides>38</Slides>
  <Notes>8</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38</vt:i4>
      </vt:variant>
    </vt:vector>
  </HeadingPairs>
  <TitlesOfParts>
    <vt:vector size="48" baseType="lpstr">
      <vt:lpstr>Aptos</vt:lpstr>
      <vt:lpstr>Aptos Display</vt:lpstr>
      <vt:lpstr>Arial</vt:lpstr>
      <vt:lpstr>Calibri</vt:lpstr>
      <vt:lpstr>Courier New</vt:lpstr>
      <vt:lpstr>Helvetica</vt:lpstr>
      <vt:lpstr>Times New Roman</vt:lpstr>
      <vt:lpstr>Wingdings</vt:lpstr>
      <vt:lpstr>Custom Design</vt:lpstr>
      <vt:lpstr>CDC PPT master theme</vt:lpstr>
      <vt:lpstr>International Marketing: Principles and Practices LCMB 7026</vt:lpstr>
      <vt:lpstr>Week four</vt:lpstr>
      <vt:lpstr>Last week</vt:lpstr>
      <vt:lpstr>PowerPoint Presentation</vt:lpstr>
      <vt:lpstr>Most Common Modes of entry</vt:lpstr>
      <vt:lpstr>Modes of entry</vt:lpstr>
      <vt:lpstr>Exporting as an Entry Strategy</vt:lpstr>
      <vt:lpstr>Direct exporting</vt:lpstr>
      <vt:lpstr>Exporting via internet</vt:lpstr>
      <vt:lpstr>PowerPoint Presentation</vt:lpstr>
      <vt:lpstr>Licensing</vt:lpstr>
      <vt:lpstr>Licensing</vt:lpstr>
      <vt:lpstr>PowerPoint Presentation</vt:lpstr>
      <vt:lpstr>Franchising</vt:lpstr>
      <vt:lpstr>Foreign Manufacturing</vt:lpstr>
      <vt:lpstr>PowerPoint Presentation</vt:lpstr>
      <vt:lpstr>Joint ventures 1 of 4</vt:lpstr>
      <vt:lpstr>PowerPoint Presentation</vt:lpstr>
      <vt:lpstr>PowerPoint Presentation</vt:lpstr>
      <vt:lpstr>Joint venture  3 of 4</vt:lpstr>
      <vt:lpstr> Disadvantages</vt:lpstr>
      <vt:lpstr>Strategic alliances 1 of 2</vt:lpstr>
      <vt:lpstr>PowerPoint Presentation</vt:lpstr>
      <vt:lpstr>Wholly owned subsidiary</vt:lpstr>
      <vt:lpstr>PowerPoint Presentation</vt:lpstr>
      <vt:lpstr>Theories of entry mode selection</vt:lpstr>
      <vt:lpstr>Internationalization theory</vt:lpstr>
      <vt:lpstr>PowerPoint Presentation</vt:lpstr>
      <vt:lpstr>PowerPoint Presentation</vt:lpstr>
      <vt:lpstr>Internalization theory</vt:lpstr>
      <vt:lpstr>Eclectic or OLI theory 1 of 4</vt:lpstr>
      <vt:lpstr>Ownership advantages</vt:lpstr>
      <vt:lpstr>Location advantages</vt:lpstr>
      <vt:lpstr>Internalisation advantages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Dian Mayasari</cp:lastModifiedBy>
  <cp:revision>809</cp:revision>
  <dcterms:created xsi:type="dcterms:W3CDTF">2011-10-11T02:36:14Z</dcterms:created>
  <dcterms:modified xsi:type="dcterms:W3CDTF">2026-09-29T10:51:21Z</dcterms:modified>
</cp:coreProperties>
</file>