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79" r:id="rId7"/>
    <p:sldId id="280" r:id="rId8"/>
    <p:sldId id="261" r:id="rId9"/>
    <p:sldId id="262" r:id="rId10"/>
    <p:sldId id="263" r:id="rId11"/>
    <p:sldId id="264" r:id="rId12"/>
    <p:sldId id="289" r:id="rId13"/>
    <p:sldId id="265" r:id="rId14"/>
    <p:sldId id="283" r:id="rId15"/>
    <p:sldId id="273" r:id="rId16"/>
    <p:sldId id="274" r:id="rId17"/>
    <p:sldId id="275" r:id="rId18"/>
    <p:sldId id="284" r:id="rId19"/>
    <p:sldId id="286" r:id="rId20"/>
    <p:sldId id="287" r:id="rId21"/>
    <p:sldId id="288" r:id="rId22"/>
    <p:sldId id="266" r:id="rId23"/>
    <p:sldId id="285" r:id="rId24"/>
    <p:sldId id="268" r:id="rId25"/>
    <p:sldId id="269" r:id="rId26"/>
    <p:sldId id="270" r:id="rId27"/>
    <p:sldId id="290" r:id="rId28"/>
    <p:sldId id="291" r:id="rId29"/>
    <p:sldId id="292"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0" d="100"/>
          <a:sy n="70" d="100"/>
        </p:scale>
        <p:origin x="512"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18C2BC-8872-40D1-9737-DEFAA3B405F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5EF25F1-0E19-4BE7-8747-3D67FE7EAECC}">
      <dgm:prSet custT="1"/>
      <dgm:spPr/>
      <dgm:t>
        <a:bodyPr/>
        <a:lstStyle/>
        <a:p>
          <a:r>
            <a:rPr lang="en-GB" sz="1800" b="1" dirty="0"/>
            <a:t>Target users: </a:t>
          </a:r>
          <a:r>
            <a:rPr lang="en-GB" sz="1800" dirty="0"/>
            <a:t>Older adults who take regular medication and may struggle to remember dose times.</a:t>
          </a:r>
          <a:endParaRPr lang="en-US" sz="1800" dirty="0"/>
        </a:p>
      </dgm:t>
    </dgm:pt>
    <dgm:pt modelId="{FA67CBCA-96B3-4F4C-A60A-F3F62CAE5CCB}" type="parTrans" cxnId="{BC2DD423-DEE3-4321-9DCF-E4C8DC170090}">
      <dgm:prSet/>
      <dgm:spPr/>
      <dgm:t>
        <a:bodyPr/>
        <a:lstStyle/>
        <a:p>
          <a:endParaRPr lang="en-US"/>
        </a:p>
      </dgm:t>
    </dgm:pt>
    <dgm:pt modelId="{146C5F5B-82C2-4411-BFE5-B672ECA2B7B3}" type="sibTrans" cxnId="{BC2DD423-DEE3-4321-9DCF-E4C8DC170090}">
      <dgm:prSet/>
      <dgm:spPr/>
      <dgm:t>
        <a:bodyPr/>
        <a:lstStyle/>
        <a:p>
          <a:endParaRPr lang="en-US"/>
        </a:p>
      </dgm:t>
    </dgm:pt>
    <dgm:pt modelId="{800D6091-F260-4FAF-B480-087A15EA292C}">
      <dgm:prSet custT="1"/>
      <dgm:spPr/>
      <dgm:t>
        <a:bodyPr/>
        <a:lstStyle/>
        <a:p>
          <a:r>
            <a:rPr lang="en-GB" sz="1800" b="1" dirty="0"/>
            <a:t>Medication schedule: </a:t>
          </a:r>
          <a:r>
            <a:rPr lang="en-GB" sz="1800" dirty="0"/>
            <a:t>Display the next medicine, prescribed dose and scheduled time clearly.</a:t>
          </a:r>
          <a:endParaRPr lang="en-US" sz="1800" dirty="0"/>
        </a:p>
      </dgm:t>
    </dgm:pt>
    <dgm:pt modelId="{80016667-2A3D-4D97-A0B5-EA6EA97BEF4D}" type="parTrans" cxnId="{5D0CD13C-171E-45E4-8CD1-0C4BA81EB9EF}">
      <dgm:prSet/>
      <dgm:spPr/>
      <dgm:t>
        <a:bodyPr/>
        <a:lstStyle/>
        <a:p>
          <a:endParaRPr lang="en-US"/>
        </a:p>
      </dgm:t>
    </dgm:pt>
    <dgm:pt modelId="{81D1D421-9FE7-4D51-8A7C-7611F727B19E}" type="sibTrans" cxnId="{5D0CD13C-171E-45E4-8CD1-0C4BA81EB9EF}">
      <dgm:prSet/>
      <dgm:spPr/>
      <dgm:t>
        <a:bodyPr/>
        <a:lstStyle/>
        <a:p>
          <a:endParaRPr lang="en-US"/>
        </a:p>
      </dgm:t>
    </dgm:pt>
    <dgm:pt modelId="{48069711-47CE-4900-91BC-35045B5695C2}">
      <dgm:prSet custT="1"/>
      <dgm:spPr/>
      <dgm:t>
        <a:bodyPr/>
        <a:lstStyle/>
        <a:p>
          <a:r>
            <a:rPr lang="en-GB" sz="1800" b="1" dirty="0"/>
            <a:t>Dose tracking: </a:t>
          </a:r>
          <a:r>
            <a:rPr lang="en-GB" sz="1800" dirty="0"/>
            <a:t>Let users review today’s medication schedule and mark each dose as Taken or Missed.</a:t>
          </a:r>
          <a:endParaRPr lang="en-US" sz="1800" dirty="0"/>
        </a:p>
      </dgm:t>
    </dgm:pt>
    <dgm:pt modelId="{EC4FCDCF-3145-49C9-B7E3-74CF4AA0865A}" type="parTrans" cxnId="{534FF061-370F-44D9-BBCC-54E44CE49BA4}">
      <dgm:prSet/>
      <dgm:spPr/>
      <dgm:t>
        <a:bodyPr/>
        <a:lstStyle/>
        <a:p>
          <a:endParaRPr lang="en-US"/>
        </a:p>
      </dgm:t>
    </dgm:pt>
    <dgm:pt modelId="{B9DCEA33-6358-4E68-82FD-B7F8B85EA327}" type="sibTrans" cxnId="{534FF061-370F-44D9-BBCC-54E44CE49BA4}">
      <dgm:prSet/>
      <dgm:spPr/>
      <dgm:t>
        <a:bodyPr/>
        <a:lstStyle/>
        <a:p>
          <a:endParaRPr lang="en-US"/>
        </a:p>
      </dgm:t>
    </dgm:pt>
    <dgm:pt modelId="{35797FE2-1C08-404F-AC5A-6C6F636AEE24}">
      <dgm:prSet custT="1"/>
      <dgm:spPr/>
      <dgm:t>
        <a:bodyPr/>
        <a:lstStyle/>
        <a:p>
          <a:r>
            <a:rPr lang="en-GB" sz="1800" b="1" dirty="0"/>
            <a:t>Elderly-friendly design: </a:t>
          </a:r>
          <a:r>
            <a:rPr lang="en-GB" sz="1800" dirty="0"/>
            <a:t>Use large text, clear buttons and simple navigation to support users with age-related accessibility needs.</a:t>
          </a:r>
          <a:endParaRPr lang="en-US" sz="1800" dirty="0"/>
        </a:p>
      </dgm:t>
    </dgm:pt>
    <dgm:pt modelId="{5A510239-2A59-434D-B60D-466E2AF3F370}" type="parTrans" cxnId="{83DE9EBC-FCCB-410B-B8FD-2728BF372883}">
      <dgm:prSet/>
      <dgm:spPr/>
      <dgm:t>
        <a:bodyPr/>
        <a:lstStyle/>
        <a:p>
          <a:endParaRPr lang="en-US"/>
        </a:p>
      </dgm:t>
    </dgm:pt>
    <dgm:pt modelId="{3282D123-F0BF-49E4-9F63-011F2AFFAC39}" type="sibTrans" cxnId="{83DE9EBC-FCCB-410B-B8FD-2728BF372883}">
      <dgm:prSet/>
      <dgm:spPr/>
      <dgm:t>
        <a:bodyPr/>
        <a:lstStyle/>
        <a:p>
          <a:endParaRPr lang="en-US"/>
        </a:p>
      </dgm:t>
    </dgm:pt>
    <dgm:pt modelId="{51DAEBE9-3006-48B7-87D7-0AE33C6AE020}">
      <dgm:prSet custT="1"/>
      <dgm:spPr/>
      <dgm:t>
        <a:bodyPr/>
        <a:lstStyle/>
        <a:p>
          <a:r>
            <a:rPr lang="en-GB" sz="1800" b="1" dirty="0"/>
            <a:t>Family support: </a:t>
          </a:r>
          <a:r>
            <a:rPr lang="en-GB" sz="1800" dirty="0"/>
            <a:t>Plan optional caregiver alerts, shared with the older adult’s consent.</a:t>
          </a:r>
          <a:endParaRPr lang="en-US" sz="1800" dirty="0"/>
        </a:p>
      </dgm:t>
    </dgm:pt>
    <dgm:pt modelId="{57CBF0E6-1440-48AF-9C22-1359D8CBEDDF}" type="parTrans" cxnId="{DB9C79B4-AFFA-49A8-873C-1E8496D6414F}">
      <dgm:prSet/>
      <dgm:spPr/>
      <dgm:t>
        <a:bodyPr/>
        <a:lstStyle/>
        <a:p>
          <a:endParaRPr lang="en-US"/>
        </a:p>
      </dgm:t>
    </dgm:pt>
    <dgm:pt modelId="{E90BBD3C-6241-42DD-8A5E-C51189E78F26}" type="sibTrans" cxnId="{DB9C79B4-AFFA-49A8-873C-1E8496D6414F}">
      <dgm:prSet/>
      <dgm:spPr/>
      <dgm:t>
        <a:bodyPr/>
        <a:lstStyle/>
        <a:p>
          <a:endParaRPr lang="en-US"/>
        </a:p>
      </dgm:t>
    </dgm:pt>
    <dgm:pt modelId="{2C9F3903-6C16-443F-8A38-53BBEA45FBA8}">
      <dgm:prSet custT="1"/>
      <dgm:spPr/>
      <dgm:t>
        <a:bodyPr/>
        <a:lstStyle/>
        <a:p>
          <a:r>
            <a:rPr lang="en-GB" sz="1800" b="1" dirty="0"/>
            <a:t>Safety boundaries: </a:t>
          </a:r>
          <a:r>
            <a:rPr lang="en-GB" sz="1800" dirty="0"/>
            <a:t>The app supports medication routines; it does not diagnose conditions, prescribe medicines or recommend dosage changes.</a:t>
          </a:r>
          <a:endParaRPr lang="en-US" sz="1800" dirty="0"/>
        </a:p>
      </dgm:t>
    </dgm:pt>
    <dgm:pt modelId="{16826214-17D4-4902-9BB2-68625DD3B610}" type="parTrans" cxnId="{4DB866AA-C43D-46A6-862D-35CC898F9A22}">
      <dgm:prSet/>
      <dgm:spPr/>
      <dgm:t>
        <a:bodyPr/>
        <a:lstStyle/>
        <a:p>
          <a:endParaRPr lang="en-US"/>
        </a:p>
      </dgm:t>
    </dgm:pt>
    <dgm:pt modelId="{666E3193-E2C8-4681-88AA-DD0619DD4037}" type="sibTrans" cxnId="{4DB866AA-C43D-46A6-862D-35CC898F9A22}">
      <dgm:prSet/>
      <dgm:spPr/>
      <dgm:t>
        <a:bodyPr/>
        <a:lstStyle/>
        <a:p>
          <a:endParaRPr lang="en-US"/>
        </a:p>
      </dgm:t>
    </dgm:pt>
    <dgm:pt modelId="{CF62334C-2D78-4A45-B6B6-063FDE170CD8}" type="pres">
      <dgm:prSet presAssocID="{5B18C2BC-8872-40D1-9737-DEFAA3B405F4}" presName="linear" presStyleCnt="0">
        <dgm:presLayoutVars>
          <dgm:animLvl val="lvl"/>
          <dgm:resizeHandles val="exact"/>
        </dgm:presLayoutVars>
      </dgm:prSet>
      <dgm:spPr/>
    </dgm:pt>
    <dgm:pt modelId="{FC143833-C017-47D6-9644-7F2AEB529B2B}" type="pres">
      <dgm:prSet presAssocID="{85EF25F1-0E19-4BE7-8747-3D67FE7EAECC}" presName="parentText" presStyleLbl="node1" presStyleIdx="0" presStyleCnt="6">
        <dgm:presLayoutVars>
          <dgm:chMax val="0"/>
          <dgm:bulletEnabled val="1"/>
        </dgm:presLayoutVars>
      </dgm:prSet>
      <dgm:spPr/>
    </dgm:pt>
    <dgm:pt modelId="{A35E8481-FE50-4478-9225-CF25345A3E4C}" type="pres">
      <dgm:prSet presAssocID="{146C5F5B-82C2-4411-BFE5-B672ECA2B7B3}" presName="spacer" presStyleCnt="0"/>
      <dgm:spPr/>
    </dgm:pt>
    <dgm:pt modelId="{7285A6A0-BF76-4632-B540-323DD0FEE78B}" type="pres">
      <dgm:prSet presAssocID="{800D6091-F260-4FAF-B480-087A15EA292C}" presName="parentText" presStyleLbl="node1" presStyleIdx="1" presStyleCnt="6">
        <dgm:presLayoutVars>
          <dgm:chMax val="0"/>
          <dgm:bulletEnabled val="1"/>
        </dgm:presLayoutVars>
      </dgm:prSet>
      <dgm:spPr/>
    </dgm:pt>
    <dgm:pt modelId="{54866965-941C-4503-9B38-0FD5F624E218}" type="pres">
      <dgm:prSet presAssocID="{81D1D421-9FE7-4D51-8A7C-7611F727B19E}" presName="spacer" presStyleCnt="0"/>
      <dgm:spPr/>
    </dgm:pt>
    <dgm:pt modelId="{F96319DD-E328-4543-A069-02A8E89F5FC2}" type="pres">
      <dgm:prSet presAssocID="{48069711-47CE-4900-91BC-35045B5695C2}" presName="parentText" presStyleLbl="node1" presStyleIdx="2" presStyleCnt="6">
        <dgm:presLayoutVars>
          <dgm:chMax val="0"/>
          <dgm:bulletEnabled val="1"/>
        </dgm:presLayoutVars>
      </dgm:prSet>
      <dgm:spPr/>
    </dgm:pt>
    <dgm:pt modelId="{51637166-8911-44EC-B568-ACD0ADFFAB2E}" type="pres">
      <dgm:prSet presAssocID="{B9DCEA33-6358-4E68-82FD-B7F8B85EA327}" presName="spacer" presStyleCnt="0"/>
      <dgm:spPr/>
    </dgm:pt>
    <dgm:pt modelId="{D2507AE1-25C2-4C07-B5F3-2AF409C12A26}" type="pres">
      <dgm:prSet presAssocID="{35797FE2-1C08-404F-AC5A-6C6F636AEE24}" presName="parentText" presStyleLbl="node1" presStyleIdx="3" presStyleCnt="6">
        <dgm:presLayoutVars>
          <dgm:chMax val="0"/>
          <dgm:bulletEnabled val="1"/>
        </dgm:presLayoutVars>
      </dgm:prSet>
      <dgm:spPr/>
    </dgm:pt>
    <dgm:pt modelId="{0F8D64F7-EDEB-4FA1-8C3A-F437FCF0CE68}" type="pres">
      <dgm:prSet presAssocID="{3282D123-F0BF-49E4-9F63-011F2AFFAC39}" presName="spacer" presStyleCnt="0"/>
      <dgm:spPr/>
    </dgm:pt>
    <dgm:pt modelId="{1D66C46B-AF71-4D5A-A1F5-0D146F739192}" type="pres">
      <dgm:prSet presAssocID="{51DAEBE9-3006-48B7-87D7-0AE33C6AE020}" presName="parentText" presStyleLbl="node1" presStyleIdx="4" presStyleCnt="6">
        <dgm:presLayoutVars>
          <dgm:chMax val="0"/>
          <dgm:bulletEnabled val="1"/>
        </dgm:presLayoutVars>
      </dgm:prSet>
      <dgm:spPr/>
    </dgm:pt>
    <dgm:pt modelId="{ED9240B6-2457-4BE9-98DD-CF9039C531F0}" type="pres">
      <dgm:prSet presAssocID="{E90BBD3C-6241-42DD-8A5E-C51189E78F26}" presName="spacer" presStyleCnt="0"/>
      <dgm:spPr/>
    </dgm:pt>
    <dgm:pt modelId="{1AD2284A-61F5-48E9-A855-0C89E7CDE095}" type="pres">
      <dgm:prSet presAssocID="{2C9F3903-6C16-443F-8A38-53BBEA45FBA8}" presName="parentText" presStyleLbl="node1" presStyleIdx="5" presStyleCnt="6">
        <dgm:presLayoutVars>
          <dgm:chMax val="0"/>
          <dgm:bulletEnabled val="1"/>
        </dgm:presLayoutVars>
      </dgm:prSet>
      <dgm:spPr/>
    </dgm:pt>
  </dgm:ptLst>
  <dgm:cxnLst>
    <dgm:cxn modelId="{BC2DD423-DEE3-4321-9DCF-E4C8DC170090}" srcId="{5B18C2BC-8872-40D1-9737-DEFAA3B405F4}" destId="{85EF25F1-0E19-4BE7-8747-3D67FE7EAECC}" srcOrd="0" destOrd="0" parTransId="{FA67CBCA-96B3-4F4C-A60A-F3F62CAE5CCB}" sibTransId="{146C5F5B-82C2-4411-BFE5-B672ECA2B7B3}"/>
    <dgm:cxn modelId="{EB19F22A-5269-4511-9946-3ADFA2F4F42F}" type="presOf" srcId="{51DAEBE9-3006-48B7-87D7-0AE33C6AE020}" destId="{1D66C46B-AF71-4D5A-A1F5-0D146F739192}" srcOrd="0" destOrd="0" presId="urn:microsoft.com/office/officeart/2005/8/layout/vList2"/>
    <dgm:cxn modelId="{79E87B31-F0EC-4E17-B3FC-9CA0D3B024A3}" type="presOf" srcId="{35797FE2-1C08-404F-AC5A-6C6F636AEE24}" destId="{D2507AE1-25C2-4C07-B5F3-2AF409C12A26}" srcOrd="0" destOrd="0" presId="urn:microsoft.com/office/officeart/2005/8/layout/vList2"/>
    <dgm:cxn modelId="{B50EFE35-D0C0-4410-B408-ABFCEB247F6E}" type="presOf" srcId="{2C9F3903-6C16-443F-8A38-53BBEA45FBA8}" destId="{1AD2284A-61F5-48E9-A855-0C89E7CDE095}" srcOrd="0" destOrd="0" presId="urn:microsoft.com/office/officeart/2005/8/layout/vList2"/>
    <dgm:cxn modelId="{BAF0423C-CB7E-40A4-9C5F-BDB37CCABCD6}" type="presOf" srcId="{85EF25F1-0E19-4BE7-8747-3D67FE7EAECC}" destId="{FC143833-C017-47D6-9644-7F2AEB529B2B}" srcOrd="0" destOrd="0" presId="urn:microsoft.com/office/officeart/2005/8/layout/vList2"/>
    <dgm:cxn modelId="{5D0CD13C-171E-45E4-8CD1-0C4BA81EB9EF}" srcId="{5B18C2BC-8872-40D1-9737-DEFAA3B405F4}" destId="{800D6091-F260-4FAF-B480-087A15EA292C}" srcOrd="1" destOrd="0" parTransId="{80016667-2A3D-4D97-A0B5-EA6EA97BEF4D}" sibTransId="{81D1D421-9FE7-4D51-8A7C-7611F727B19E}"/>
    <dgm:cxn modelId="{651E345B-643A-4AAD-A8F5-DED4965694DD}" type="presOf" srcId="{5B18C2BC-8872-40D1-9737-DEFAA3B405F4}" destId="{CF62334C-2D78-4A45-B6B6-063FDE170CD8}" srcOrd="0" destOrd="0" presId="urn:microsoft.com/office/officeart/2005/8/layout/vList2"/>
    <dgm:cxn modelId="{534FF061-370F-44D9-BBCC-54E44CE49BA4}" srcId="{5B18C2BC-8872-40D1-9737-DEFAA3B405F4}" destId="{48069711-47CE-4900-91BC-35045B5695C2}" srcOrd="2" destOrd="0" parTransId="{EC4FCDCF-3145-49C9-B7E3-74CF4AA0865A}" sibTransId="{B9DCEA33-6358-4E68-82FD-B7F8B85EA327}"/>
    <dgm:cxn modelId="{E3ED4172-CF87-4A97-8143-0E738D8CF5C3}" type="presOf" srcId="{800D6091-F260-4FAF-B480-087A15EA292C}" destId="{7285A6A0-BF76-4632-B540-323DD0FEE78B}" srcOrd="0" destOrd="0" presId="urn:microsoft.com/office/officeart/2005/8/layout/vList2"/>
    <dgm:cxn modelId="{CF17AF75-51A7-42AC-857C-217B1C89B946}" type="presOf" srcId="{48069711-47CE-4900-91BC-35045B5695C2}" destId="{F96319DD-E328-4543-A069-02A8E89F5FC2}" srcOrd="0" destOrd="0" presId="urn:microsoft.com/office/officeart/2005/8/layout/vList2"/>
    <dgm:cxn modelId="{4DB866AA-C43D-46A6-862D-35CC898F9A22}" srcId="{5B18C2BC-8872-40D1-9737-DEFAA3B405F4}" destId="{2C9F3903-6C16-443F-8A38-53BBEA45FBA8}" srcOrd="5" destOrd="0" parTransId="{16826214-17D4-4902-9BB2-68625DD3B610}" sibTransId="{666E3193-E2C8-4681-88AA-DD0619DD4037}"/>
    <dgm:cxn modelId="{DB9C79B4-AFFA-49A8-873C-1E8496D6414F}" srcId="{5B18C2BC-8872-40D1-9737-DEFAA3B405F4}" destId="{51DAEBE9-3006-48B7-87D7-0AE33C6AE020}" srcOrd="4" destOrd="0" parTransId="{57CBF0E6-1440-48AF-9C22-1359D8CBEDDF}" sibTransId="{E90BBD3C-6241-42DD-8A5E-C51189E78F26}"/>
    <dgm:cxn modelId="{83DE9EBC-FCCB-410B-B8FD-2728BF372883}" srcId="{5B18C2BC-8872-40D1-9737-DEFAA3B405F4}" destId="{35797FE2-1C08-404F-AC5A-6C6F636AEE24}" srcOrd="3" destOrd="0" parTransId="{5A510239-2A59-434D-B60D-466E2AF3F370}" sibTransId="{3282D123-F0BF-49E4-9F63-011F2AFFAC39}"/>
    <dgm:cxn modelId="{57964D4C-DCE5-4DC9-BCAC-8570F7E53976}" type="presParOf" srcId="{CF62334C-2D78-4A45-B6B6-063FDE170CD8}" destId="{FC143833-C017-47D6-9644-7F2AEB529B2B}" srcOrd="0" destOrd="0" presId="urn:microsoft.com/office/officeart/2005/8/layout/vList2"/>
    <dgm:cxn modelId="{01793216-803D-4DC3-84E7-1BE353CC11A5}" type="presParOf" srcId="{CF62334C-2D78-4A45-B6B6-063FDE170CD8}" destId="{A35E8481-FE50-4478-9225-CF25345A3E4C}" srcOrd="1" destOrd="0" presId="urn:microsoft.com/office/officeart/2005/8/layout/vList2"/>
    <dgm:cxn modelId="{EA03F8BC-1220-4F3A-ADB2-562918C8A672}" type="presParOf" srcId="{CF62334C-2D78-4A45-B6B6-063FDE170CD8}" destId="{7285A6A0-BF76-4632-B540-323DD0FEE78B}" srcOrd="2" destOrd="0" presId="urn:microsoft.com/office/officeart/2005/8/layout/vList2"/>
    <dgm:cxn modelId="{BB00E5FF-B547-4807-B998-746DFBF1A154}" type="presParOf" srcId="{CF62334C-2D78-4A45-B6B6-063FDE170CD8}" destId="{54866965-941C-4503-9B38-0FD5F624E218}" srcOrd="3" destOrd="0" presId="urn:microsoft.com/office/officeart/2005/8/layout/vList2"/>
    <dgm:cxn modelId="{40748597-326E-419E-AF83-AC59584D156F}" type="presParOf" srcId="{CF62334C-2D78-4A45-B6B6-063FDE170CD8}" destId="{F96319DD-E328-4543-A069-02A8E89F5FC2}" srcOrd="4" destOrd="0" presId="urn:microsoft.com/office/officeart/2005/8/layout/vList2"/>
    <dgm:cxn modelId="{D56224E5-3680-4857-BC2C-6E62EA35F5AB}" type="presParOf" srcId="{CF62334C-2D78-4A45-B6B6-063FDE170CD8}" destId="{51637166-8911-44EC-B568-ACD0ADFFAB2E}" srcOrd="5" destOrd="0" presId="urn:microsoft.com/office/officeart/2005/8/layout/vList2"/>
    <dgm:cxn modelId="{D4C13150-E4EF-4C3B-B785-A606DC0ABACE}" type="presParOf" srcId="{CF62334C-2D78-4A45-B6B6-063FDE170CD8}" destId="{D2507AE1-25C2-4C07-B5F3-2AF409C12A26}" srcOrd="6" destOrd="0" presId="urn:microsoft.com/office/officeart/2005/8/layout/vList2"/>
    <dgm:cxn modelId="{1EC58055-674E-438C-8B29-5A2FD405F833}" type="presParOf" srcId="{CF62334C-2D78-4A45-B6B6-063FDE170CD8}" destId="{0F8D64F7-EDEB-4FA1-8C3A-F437FCF0CE68}" srcOrd="7" destOrd="0" presId="urn:microsoft.com/office/officeart/2005/8/layout/vList2"/>
    <dgm:cxn modelId="{035CE510-3CB8-4BC6-B3D9-6F983398E470}" type="presParOf" srcId="{CF62334C-2D78-4A45-B6B6-063FDE170CD8}" destId="{1D66C46B-AF71-4D5A-A1F5-0D146F739192}" srcOrd="8" destOrd="0" presId="urn:microsoft.com/office/officeart/2005/8/layout/vList2"/>
    <dgm:cxn modelId="{AE71B5F2-C2D6-4825-ABF7-0C8497F10062}" type="presParOf" srcId="{CF62334C-2D78-4A45-B6B6-063FDE170CD8}" destId="{ED9240B6-2457-4BE9-98DD-CF9039C531F0}" srcOrd="9" destOrd="0" presId="urn:microsoft.com/office/officeart/2005/8/layout/vList2"/>
    <dgm:cxn modelId="{7017B7EE-4667-45DA-8822-075182AB8B95}" type="presParOf" srcId="{CF62334C-2D78-4A45-B6B6-063FDE170CD8}" destId="{1AD2284A-61F5-48E9-A855-0C89E7CDE09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6C12F2-BD3D-4174-8F85-5C5CA76ACB2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63D3F41-03DE-4476-A917-9F6B7FDF0245}">
      <dgm:prSet/>
      <dgm:spPr>
        <a:solidFill>
          <a:schemeClr val="tx2">
            <a:lumMod val="20000"/>
            <a:lumOff val="80000"/>
          </a:schemeClr>
        </a:solidFill>
      </dgm:spPr>
      <dgm:t>
        <a:bodyPr/>
        <a:lstStyle/>
        <a:p>
          <a:r>
            <a:rPr lang="en-GB" b="1" dirty="0">
              <a:solidFill>
                <a:schemeClr val="tx1"/>
              </a:solidFill>
            </a:rPr>
            <a:t>Medication schedule: </a:t>
          </a:r>
          <a:r>
            <a:rPr lang="en-GB" dirty="0">
              <a:solidFill>
                <a:schemeClr val="tx1"/>
              </a:solidFill>
            </a:rPr>
            <a:t>Highlight the next scheduled medicine, prescribed dose and dose time on the elderly user’s dashboard.</a:t>
          </a:r>
          <a:endParaRPr lang="en-US" dirty="0">
            <a:solidFill>
              <a:schemeClr val="tx1"/>
            </a:solidFill>
          </a:endParaRPr>
        </a:p>
      </dgm:t>
    </dgm:pt>
    <dgm:pt modelId="{7BC04C92-EB45-4F43-9863-B64DB1D23A56}" type="parTrans" cxnId="{C0C590C2-76F2-4818-8D9D-3D904688B54B}">
      <dgm:prSet/>
      <dgm:spPr/>
      <dgm:t>
        <a:bodyPr/>
        <a:lstStyle/>
        <a:p>
          <a:endParaRPr lang="en-US"/>
        </a:p>
      </dgm:t>
    </dgm:pt>
    <dgm:pt modelId="{46489166-9DBF-42B8-95D5-A6D38C4C47A2}" type="sibTrans" cxnId="{C0C590C2-76F2-4818-8D9D-3D904688B54B}">
      <dgm:prSet/>
      <dgm:spPr/>
      <dgm:t>
        <a:bodyPr/>
        <a:lstStyle/>
        <a:p>
          <a:endParaRPr lang="en-US"/>
        </a:p>
      </dgm:t>
    </dgm:pt>
    <dgm:pt modelId="{9FF2D5FA-ACC8-4A33-B002-362FB51B4E95}">
      <dgm:prSet/>
      <dgm:spPr>
        <a:solidFill>
          <a:schemeClr val="tx2">
            <a:lumMod val="20000"/>
            <a:lumOff val="80000"/>
          </a:schemeClr>
        </a:solidFill>
      </dgm:spPr>
      <dgm:t>
        <a:bodyPr/>
        <a:lstStyle/>
        <a:p>
          <a:r>
            <a:rPr lang="en-GB" b="1" dirty="0">
              <a:solidFill>
                <a:schemeClr val="tx1"/>
              </a:solidFill>
            </a:rPr>
            <a:t>Dose tracking: </a:t>
          </a:r>
          <a:r>
            <a:rPr lang="en-GB" dirty="0">
              <a:solidFill>
                <a:schemeClr val="tx1"/>
              </a:solidFill>
            </a:rPr>
            <a:t>Show older adults their daily medication list and let them record each dose as Taken or Missed.</a:t>
          </a:r>
          <a:endParaRPr lang="en-US" dirty="0">
            <a:solidFill>
              <a:schemeClr val="tx1"/>
            </a:solidFill>
          </a:endParaRPr>
        </a:p>
      </dgm:t>
    </dgm:pt>
    <dgm:pt modelId="{A8268185-C03B-4376-BE9C-E26FD2D923CF}" type="parTrans" cxnId="{4ED8783C-5994-4464-8809-E1958FEE6578}">
      <dgm:prSet/>
      <dgm:spPr/>
      <dgm:t>
        <a:bodyPr/>
        <a:lstStyle/>
        <a:p>
          <a:endParaRPr lang="en-US"/>
        </a:p>
      </dgm:t>
    </dgm:pt>
    <dgm:pt modelId="{303BE448-D7DD-439C-ABC0-5C9412D52E35}" type="sibTrans" cxnId="{4ED8783C-5994-4464-8809-E1958FEE6578}">
      <dgm:prSet/>
      <dgm:spPr/>
      <dgm:t>
        <a:bodyPr/>
        <a:lstStyle/>
        <a:p>
          <a:endParaRPr lang="en-US"/>
        </a:p>
      </dgm:t>
    </dgm:pt>
    <dgm:pt modelId="{927F4C11-9BCF-4927-802E-5AA0E4DD7DB4}">
      <dgm:prSet/>
      <dgm:spPr>
        <a:solidFill>
          <a:schemeClr val="tx2">
            <a:lumMod val="20000"/>
            <a:lumOff val="80000"/>
          </a:schemeClr>
        </a:solidFill>
      </dgm:spPr>
      <dgm:t>
        <a:bodyPr/>
        <a:lstStyle/>
        <a:p>
          <a:r>
            <a:rPr lang="en-GB" b="1" dirty="0">
              <a:solidFill>
                <a:schemeClr val="tx1"/>
              </a:solidFill>
            </a:rPr>
            <a:t>Elderly-friendly design: </a:t>
          </a:r>
          <a:r>
            <a:rPr lang="en-GB" dirty="0">
              <a:solidFill>
                <a:schemeClr val="tx1"/>
              </a:solidFill>
            </a:rPr>
            <a:t>Use large, readable text, clearly labelled dose-status buttons, and simple navigation to support older adults.</a:t>
          </a:r>
          <a:endParaRPr lang="en-US" dirty="0">
            <a:solidFill>
              <a:schemeClr val="tx1"/>
            </a:solidFill>
          </a:endParaRPr>
        </a:p>
      </dgm:t>
    </dgm:pt>
    <dgm:pt modelId="{C0C58704-E88B-4F1A-A0FC-D500E232A62B}" type="parTrans" cxnId="{71820BEE-050D-4737-906B-4295AEDE0862}">
      <dgm:prSet/>
      <dgm:spPr/>
      <dgm:t>
        <a:bodyPr/>
        <a:lstStyle/>
        <a:p>
          <a:endParaRPr lang="en-US"/>
        </a:p>
      </dgm:t>
    </dgm:pt>
    <dgm:pt modelId="{883EF417-7D69-493F-87EF-40F39DFBA837}" type="sibTrans" cxnId="{71820BEE-050D-4737-906B-4295AEDE0862}">
      <dgm:prSet/>
      <dgm:spPr/>
      <dgm:t>
        <a:bodyPr/>
        <a:lstStyle/>
        <a:p>
          <a:endParaRPr lang="en-US"/>
        </a:p>
      </dgm:t>
    </dgm:pt>
    <dgm:pt modelId="{5B5ECC52-C73D-49E6-BF2E-E23B25BCD299}">
      <dgm:prSet/>
      <dgm:spPr>
        <a:solidFill>
          <a:schemeClr val="tx2">
            <a:lumMod val="20000"/>
            <a:lumOff val="80000"/>
          </a:schemeClr>
        </a:solidFill>
      </dgm:spPr>
      <dgm:t>
        <a:bodyPr/>
        <a:lstStyle/>
        <a:p>
          <a:r>
            <a:rPr lang="en-GB" b="1" dirty="0">
              <a:solidFill>
                <a:schemeClr val="tx1"/>
              </a:solidFill>
            </a:rPr>
            <a:t>Family support: </a:t>
          </a:r>
          <a:r>
            <a:rPr lang="en-GB" dirty="0">
              <a:solidFill>
                <a:schemeClr val="tx1"/>
              </a:solidFill>
            </a:rPr>
            <a:t>Include optional, consent-based caregiver alerts for repeated missed doses in the elderly user’s app.</a:t>
          </a:r>
          <a:endParaRPr lang="en-US" dirty="0">
            <a:solidFill>
              <a:schemeClr val="tx1"/>
            </a:solidFill>
          </a:endParaRPr>
        </a:p>
      </dgm:t>
    </dgm:pt>
    <dgm:pt modelId="{1718A910-249E-4EEE-A952-A50BE2035A54}" type="parTrans" cxnId="{DE40FE86-19BD-494E-A959-176DA8AF9A4B}">
      <dgm:prSet/>
      <dgm:spPr/>
      <dgm:t>
        <a:bodyPr/>
        <a:lstStyle/>
        <a:p>
          <a:endParaRPr lang="en-US"/>
        </a:p>
      </dgm:t>
    </dgm:pt>
    <dgm:pt modelId="{229B0946-EFC8-4291-B842-27067E626BC9}" type="sibTrans" cxnId="{DE40FE86-19BD-494E-A959-176DA8AF9A4B}">
      <dgm:prSet/>
      <dgm:spPr/>
      <dgm:t>
        <a:bodyPr/>
        <a:lstStyle/>
        <a:p>
          <a:endParaRPr lang="en-US"/>
        </a:p>
      </dgm:t>
    </dgm:pt>
    <dgm:pt modelId="{D341E24D-E0EA-4631-B53A-01D1BF9C0046}">
      <dgm:prSet/>
      <dgm:spPr>
        <a:solidFill>
          <a:schemeClr val="tx2">
            <a:lumMod val="20000"/>
            <a:lumOff val="80000"/>
          </a:schemeClr>
        </a:solidFill>
      </dgm:spPr>
      <dgm:t>
        <a:bodyPr/>
        <a:lstStyle/>
        <a:p>
          <a:r>
            <a:rPr lang="en-GB" b="1" dirty="0">
              <a:solidFill>
                <a:schemeClr val="tx1"/>
              </a:solidFill>
            </a:rPr>
            <a:t>Safety boundaries: </a:t>
          </a:r>
          <a:r>
            <a:rPr lang="en-GB" dirty="0">
              <a:solidFill>
                <a:schemeClr val="tx1"/>
              </a:solidFill>
            </a:rPr>
            <a:t>Help older adults follow prescribed medication schedules without providing diagnoses, prescribing medicines or changing dosages.</a:t>
          </a:r>
          <a:endParaRPr lang="en-US" dirty="0">
            <a:solidFill>
              <a:schemeClr val="tx1"/>
            </a:solidFill>
          </a:endParaRPr>
        </a:p>
      </dgm:t>
    </dgm:pt>
    <dgm:pt modelId="{935C04AF-A4E6-4C14-B111-A512DBCFB83D}" type="parTrans" cxnId="{C1497EC7-4315-487A-B80D-5CB58F76088F}">
      <dgm:prSet/>
      <dgm:spPr/>
      <dgm:t>
        <a:bodyPr/>
        <a:lstStyle/>
        <a:p>
          <a:endParaRPr lang="en-US"/>
        </a:p>
      </dgm:t>
    </dgm:pt>
    <dgm:pt modelId="{0DF95956-F43E-4C76-BC53-85F0B3CD4389}" type="sibTrans" cxnId="{C1497EC7-4315-487A-B80D-5CB58F76088F}">
      <dgm:prSet/>
      <dgm:spPr/>
      <dgm:t>
        <a:bodyPr/>
        <a:lstStyle/>
        <a:p>
          <a:endParaRPr lang="en-US"/>
        </a:p>
      </dgm:t>
    </dgm:pt>
    <dgm:pt modelId="{91F3D6A7-DE65-4720-B82D-6B864D5673EE}" type="pres">
      <dgm:prSet presAssocID="{096C12F2-BD3D-4174-8F85-5C5CA76ACB24}" presName="linear" presStyleCnt="0">
        <dgm:presLayoutVars>
          <dgm:animLvl val="lvl"/>
          <dgm:resizeHandles val="exact"/>
        </dgm:presLayoutVars>
      </dgm:prSet>
      <dgm:spPr/>
    </dgm:pt>
    <dgm:pt modelId="{CBE6371B-01A8-4C14-BDDA-2B6E49D8B185}" type="pres">
      <dgm:prSet presAssocID="{F63D3F41-03DE-4476-A917-9F6B7FDF0245}" presName="parentText" presStyleLbl="node1" presStyleIdx="0" presStyleCnt="5">
        <dgm:presLayoutVars>
          <dgm:chMax val="0"/>
          <dgm:bulletEnabled val="1"/>
        </dgm:presLayoutVars>
      </dgm:prSet>
      <dgm:spPr/>
    </dgm:pt>
    <dgm:pt modelId="{20EC1972-DD5A-49DF-8CD3-F50387965282}" type="pres">
      <dgm:prSet presAssocID="{46489166-9DBF-42B8-95D5-A6D38C4C47A2}" presName="spacer" presStyleCnt="0"/>
      <dgm:spPr/>
    </dgm:pt>
    <dgm:pt modelId="{CEF7CEB3-0546-4109-A8E3-310C0277FF37}" type="pres">
      <dgm:prSet presAssocID="{9FF2D5FA-ACC8-4A33-B002-362FB51B4E95}" presName="parentText" presStyleLbl="node1" presStyleIdx="1" presStyleCnt="5">
        <dgm:presLayoutVars>
          <dgm:chMax val="0"/>
          <dgm:bulletEnabled val="1"/>
        </dgm:presLayoutVars>
      </dgm:prSet>
      <dgm:spPr/>
    </dgm:pt>
    <dgm:pt modelId="{EB04B053-A701-4737-A7AA-6DD107C003F3}" type="pres">
      <dgm:prSet presAssocID="{303BE448-D7DD-439C-ABC0-5C9412D52E35}" presName="spacer" presStyleCnt="0"/>
      <dgm:spPr/>
    </dgm:pt>
    <dgm:pt modelId="{B0631091-2C1F-4A4B-9FDB-5E22AF03A32E}" type="pres">
      <dgm:prSet presAssocID="{927F4C11-9BCF-4927-802E-5AA0E4DD7DB4}" presName="parentText" presStyleLbl="node1" presStyleIdx="2" presStyleCnt="5">
        <dgm:presLayoutVars>
          <dgm:chMax val="0"/>
          <dgm:bulletEnabled val="1"/>
        </dgm:presLayoutVars>
      </dgm:prSet>
      <dgm:spPr/>
    </dgm:pt>
    <dgm:pt modelId="{625471BA-F2BE-40F5-8D06-F52EE7968AD9}" type="pres">
      <dgm:prSet presAssocID="{883EF417-7D69-493F-87EF-40F39DFBA837}" presName="spacer" presStyleCnt="0"/>
      <dgm:spPr/>
    </dgm:pt>
    <dgm:pt modelId="{F690F5DB-29A2-4B5A-AA02-3BDF469DC4D7}" type="pres">
      <dgm:prSet presAssocID="{5B5ECC52-C73D-49E6-BF2E-E23B25BCD299}" presName="parentText" presStyleLbl="node1" presStyleIdx="3" presStyleCnt="5">
        <dgm:presLayoutVars>
          <dgm:chMax val="0"/>
          <dgm:bulletEnabled val="1"/>
        </dgm:presLayoutVars>
      </dgm:prSet>
      <dgm:spPr/>
    </dgm:pt>
    <dgm:pt modelId="{84172C38-AFC7-4E1C-A545-B40448356C91}" type="pres">
      <dgm:prSet presAssocID="{229B0946-EFC8-4291-B842-27067E626BC9}" presName="spacer" presStyleCnt="0"/>
      <dgm:spPr/>
    </dgm:pt>
    <dgm:pt modelId="{224C007F-653E-4C24-AB94-4082B8DBD0D9}" type="pres">
      <dgm:prSet presAssocID="{D341E24D-E0EA-4631-B53A-01D1BF9C0046}" presName="parentText" presStyleLbl="node1" presStyleIdx="4" presStyleCnt="5">
        <dgm:presLayoutVars>
          <dgm:chMax val="0"/>
          <dgm:bulletEnabled val="1"/>
        </dgm:presLayoutVars>
      </dgm:prSet>
      <dgm:spPr/>
    </dgm:pt>
  </dgm:ptLst>
  <dgm:cxnLst>
    <dgm:cxn modelId="{0DDAB535-52DA-411D-A614-B75884AB58B7}" type="presOf" srcId="{5B5ECC52-C73D-49E6-BF2E-E23B25BCD299}" destId="{F690F5DB-29A2-4B5A-AA02-3BDF469DC4D7}" srcOrd="0" destOrd="0" presId="urn:microsoft.com/office/officeart/2005/8/layout/vList2"/>
    <dgm:cxn modelId="{4ED8783C-5994-4464-8809-E1958FEE6578}" srcId="{096C12F2-BD3D-4174-8F85-5C5CA76ACB24}" destId="{9FF2D5FA-ACC8-4A33-B002-362FB51B4E95}" srcOrd="1" destOrd="0" parTransId="{A8268185-C03B-4376-BE9C-E26FD2D923CF}" sibTransId="{303BE448-D7DD-439C-ABC0-5C9412D52E35}"/>
    <dgm:cxn modelId="{4923EF40-B278-4F7C-9880-228B5DC8ACE4}" type="presOf" srcId="{F63D3F41-03DE-4476-A917-9F6B7FDF0245}" destId="{CBE6371B-01A8-4C14-BDDA-2B6E49D8B185}" srcOrd="0" destOrd="0" presId="urn:microsoft.com/office/officeart/2005/8/layout/vList2"/>
    <dgm:cxn modelId="{07C1EB47-C422-4B88-9984-B74CB14D094F}" type="presOf" srcId="{D341E24D-E0EA-4631-B53A-01D1BF9C0046}" destId="{224C007F-653E-4C24-AB94-4082B8DBD0D9}" srcOrd="0" destOrd="0" presId="urn:microsoft.com/office/officeart/2005/8/layout/vList2"/>
    <dgm:cxn modelId="{628DFF77-340A-4C68-8C34-664C6E4A32C4}" type="presOf" srcId="{9FF2D5FA-ACC8-4A33-B002-362FB51B4E95}" destId="{CEF7CEB3-0546-4109-A8E3-310C0277FF37}" srcOrd="0" destOrd="0" presId="urn:microsoft.com/office/officeart/2005/8/layout/vList2"/>
    <dgm:cxn modelId="{DE40FE86-19BD-494E-A959-176DA8AF9A4B}" srcId="{096C12F2-BD3D-4174-8F85-5C5CA76ACB24}" destId="{5B5ECC52-C73D-49E6-BF2E-E23B25BCD299}" srcOrd="3" destOrd="0" parTransId="{1718A910-249E-4EEE-A952-A50BE2035A54}" sibTransId="{229B0946-EFC8-4291-B842-27067E626BC9}"/>
    <dgm:cxn modelId="{0C063989-5505-4D32-AE96-B26726EE79C2}" type="presOf" srcId="{096C12F2-BD3D-4174-8F85-5C5CA76ACB24}" destId="{91F3D6A7-DE65-4720-B82D-6B864D5673EE}" srcOrd="0" destOrd="0" presId="urn:microsoft.com/office/officeart/2005/8/layout/vList2"/>
    <dgm:cxn modelId="{C0C590C2-76F2-4818-8D9D-3D904688B54B}" srcId="{096C12F2-BD3D-4174-8F85-5C5CA76ACB24}" destId="{F63D3F41-03DE-4476-A917-9F6B7FDF0245}" srcOrd="0" destOrd="0" parTransId="{7BC04C92-EB45-4F43-9863-B64DB1D23A56}" sibTransId="{46489166-9DBF-42B8-95D5-A6D38C4C47A2}"/>
    <dgm:cxn modelId="{C1497EC7-4315-487A-B80D-5CB58F76088F}" srcId="{096C12F2-BD3D-4174-8F85-5C5CA76ACB24}" destId="{D341E24D-E0EA-4631-B53A-01D1BF9C0046}" srcOrd="4" destOrd="0" parTransId="{935C04AF-A4E6-4C14-B111-A512DBCFB83D}" sibTransId="{0DF95956-F43E-4C76-BC53-85F0B3CD4389}"/>
    <dgm:cxn modelId="{450F45D3-DC6F-408F-816E-1E630822FBE5}" type="presOf" srcId="{927F4C11-9BCF-4927-802E-5AA0E4DD7DB4}" destId="{B0631091-2C1F-4A4B-9FDB-5E22AF03A32E}" srcOrd="0" destOrd="0" presId="urn:microsoft.com/office/officeart/2005/8/layout/vList2"/>
    <dgm:cxn modelId="{71820BEE-050D-4737-906B-4295AEDE0862}" srcId="{096C12F2-BD3D-4174-8F85-5C5CA76ACB24}" destId="{927F4C11-9BCF-4927-802E-5AA0E4DD7DB4}" srcOrd="2" destOrd="0" parTransId="{C0C58704-E88B-4F1A-A0FC-D500E232A62B}" sibTransId="{883EF417-7D69-493F-87EF-40F39DFBA837}"/>
    <dgm:cxn modelId="{13B19FCA-FC36-48FC-95BD-7CCA64BF0BC3}" type="presParOf" srcId="{91F3D6A7-DE65-4720-B82D-6B864D5673EE}" destId="{CBE6371B-01A8-4C14-BDDA-2B6E49D8B185}" srcOrd="0" destOrd="0" presId="urn:microsoft.com/office/officeart/2005/8/layout/vList2"/>
    <dgm:cxn modelId="{B5D8E744-5FDE-42F1-93B6-AD7B44B80588}" type="presParOf" srcId="{91F3D6A7-DE65-4720-B82D-6B864D5673EE}" destId="{20EC1972-DD5A-49DF-8CD3-F50387965282}" srcOrd="1" destOrd="0" presId="urn:microsoft.com/office/officeart/2005/8/layout/vList2"/>
    <dgm:cxn modelId="{9C30E8F6-5FCC-4021-BC47-812126E7F0B5}" type="presParOf" srcId="{91F3D6A7-DE65-4720-B82D-6B864D5673EE}" destId="{CEF7CEB3-0546-4109-A8E3-310C0277FF37}" srcOrd="2" destOrd="0" presId="urn:microsoft.com/office/officeart/2005/8/layout/vList2"/>
    <dgm:cxn modelId="{DCC64909-49CF-4033-9839-0D6F08CE3B3A}" type="presParOf" srcId="{91F3D6A7-DE65-4720-B82D-6B864D5673EE}" destId="{EB04B053-A701-4737-A7AA-6DD107C003F3}" srcOrd="3" destOrd="0" presId="urn:microsoft.com/office/officeart/2005/8/layout/vList2"/>
    <dgm:cxn modelId="{227472AB-3C96-4B5F-96FB-467837493FB4}" type="presParOf" srcId="{91F3D6A7-DE65-4720-B82D-6B864D5673EE}" destId="{B0631091-2C1F-4A4B-9FDB-5E22AF03A32E}" srcOrd="4" destOrd="0" presId="urn:microsoft.com/office/officeart/2005/8/layout/vList2"/>
    <dgm:cxn modelId="{AA416F50-2FEA-4D15-89FD-3FBACBE82E1E}" type="presParOf" srcId="{91F3D6A7-DE65-4720-B82D-6B864D5673EE}" destId="{625471BA-F2BE-40F5-8D06-F52EE7968AD9}" srcOrd="5" destOrd="0" presId="urn:microsoft.com/office/officeart/2005/8/layout/vList2"/>
    <dgm:cxn modelId="{286390F1-15DF-4A6A-893F-F8C08E12A175}" type="presParOf" srcId="{91F3D6A7-DE65-4720-B82D-6B864D5673EE}" destId="{F690F5DB-29A2-4B5A-AA02-3BDF469DC4D7}" srcOrd="6" destOrd="0" presId="urn:microsoft.com/office/officeart/2005/8/layout/vList2"/>
    <dgm:cxn modelId="{6A191FCE-CCC9-4996-834A-78DF50C0EBC2}" type="presParOf" srcId="{91F3D6A7-DE65-4720-B82D-6B864D5673EE}" destId="{84172C38-AFC7-4E1C-A545-B40448356C91}" srcOrd="7" destOrd="0" presId="urn:microsoft.com/office/officeart/2005/8/layout/vList2"/>
    <dgm:cxn modelId="{D20EB584-1539-47FB-8265-42481559EA74}" type="presParOf" srcId="{91F3D6A7-DE65-4720-B82D-6B864D5673EE}" destId="{224C007F-653E-4C24-AB94-4082B8DBD0D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F0069A-1C84-4323-A504-9BF40878AA4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C765839-BE13-41A6-8D9E-78BEC10DCB9D}">
      <dgm:prSet/>
      <dgm:spPr/>
      <dgm:t>
        <a:bodyPr/>
        <a:lstStyle/>
        <a:p>
          <a:pPr>
            <a:lnSpc>
              <a:spcPct val="100000"/>
            </a:lnSpc>
          </a:pPr>
          <a:r>
            <a:rPr lang="en-GB" dirty="0"/>
            <a:t>Use large, high-contrast text and clearly labelled buttons for older adults.</a:t>
          </a:r>
          <a:endParaRPr lang="en-US" dirty="0"/>
        </a:p>
      </dgm:t>
    </dgm:pt>
    <dgm:pt modelId="{6094A8E8-9DCF-432C-ABD8-AB5DE8DDA69E}" type="parTrans" cxnId="{BCEF7A06-8731-41A8-AF7E-15F49451F8C5}">
      <dgm:prSet/>
      <dgm:spPr/>
      <dgm:t>
        <a:bodyPr/>
        <a:lstStyle/>
        <a:p>
          <a:endParaRPr lang="en-US"/>
        </a:p>
      </dgm:t>
    </dgm:pt>
    <dgm:pt modelId="{67934C5A-7817-41DE-A24A-9B3749D6F39A}" type="sibTrans" cxnId="{BCEF7A06-8731-41A8-AF7E-15F49451F8C5}">
      <dgm:prSet/>
      <dgm:spPr/>
      <dgm:t>
        <a:bodyPr/>
        <a:lstStyle/>
        <a:p>
          <a:endParaRPr lang="en-US"/>
        </a:p>
      </dgm:t>
    </dgm:pt>
    <dgm:pt modelId="{FFB66216-2E41-4657-9408-00E12BA105AE}">
      <dgm:prSet/>
      <dgm:spPr/>
      <dgm:t>
        <a:bodyPr/>
        <a:lstStyle/>
        <a:p>
          <a:pPr>
            <a:lnSpc>
              <a:spcPct val="100000"/>
            </a:lnSpc>
          </a:pPr>
          <a:r>
            <a:rPr lang="en-GB" dirty="0"/>
            <a:t>Clearly display the next medication’s name, prescribed dose, and scheduled time on the elderly user’s dashboard.</a:t>
          </a:r>
          <a:endParaRPr lang="en-US" dirty="0"/>
        </a:p>
      </dgm:t>
    </dgm:pt>
    <dgm:pt modelId="{5186B9D7-E065-421D-BBD1-118F1ADF9BBA}" type="parTrans" cxnId="{2EC4EACB-29B1-429B-9F88-211A02DC638C}">
      <dgm:prSet/>
      <dgm:spPr/>
      <dgm:t>
        <a:bodyPr/>
        <a:lstStyle/>
        <a:p>
          <a:endParaRPr lang="en-US"/>
        </a:p>
      </dgm:t>
    </dgm:pt>
    <dgm:pt modelId="{E2A33886-3411-4B06-BD72-9A3D59C636C1}" type="sibTrans" cxnId="{2EC4EACB-29B1-429B-9F88-211A02DC638C}">
      <dgm:prSet/>
      <dgm:spPr/>
      <dgm:t>
        <a:bodyPr/>
        <a:lstStyle/>
        <a:p>
          <a:endParaRPr lang="en-US"/>
        </a:p>
      </dgm:t>
    </dgm:pt>
    <dgm:pt modelId="{727D16A7-EFD7-447B-B8E7-8649E7BD97A6}">
      <dgm:prSet/>
      <dgm:spPr/>
      <dgm:t>
        <a:bodyPr/>
        <a:lstStyle/>
        <a:p>
          <a:pPr>
            <a:lnSpc>
              <a:spcPct val="100000"/>
            </a:lnSpc>
          </a:pPr>
          <a:r>
            <a:rPr lang="en-GB" dirty="0"/>
            <a:t>Display today’s medication schedule in a clear, simple layout with consistent navigation for older adults.</a:t>
          </a:r>
          <a:endParaRPr lang="en-US" dirty="0"/>
        </a:p>
      </dgm:t>
    </dgm:pt>
    <dgm:pt modelId="{CA9F05C5-148A-4D0F-AA3A-D586A1DBB9D9}" type="parTrans" cxnId="{BEA04680-FF33-4D80-93CB-EB734921823E}">
      <dgm:prSet/>
      <dgm:spPr/>
      <dgm:t>
        <a:bodyPr/>
        <a:lstStyle/>
        <a:p>
          <a:endParaRPr lang="en-US"/>
        </a:p>
      </dgm:t>
    </dgm:pt>
    <dgm:pt modelId="{DE788B8E-7B66-4A7E-B98A-2B0045413200}" type="sibTrans" cxnId="{BEA04680-FF33-4D80-93CB-EB734921823E}">
      <dgm:prSet/>
      <dgm:spPr/>
      <dgm:t>
        <a:bodyPr/>
        <a:lstStyle/>
        <a:p>
          <a:endParaRPr lang="en-US"/>
        </a:p>
      </dgm:t>
    </dgm:pt>
    <dgm:pt modelId="{FCEF23A2-21BF-46BA-BACB-C30253CE9E71}">
      <dgm:prSet/>
      <dgm:spPr/>
      <dgm:t>
        <a:bodyPr/>
        <a:lstStyle/>
        <a:p>
          <a:pPr>
            <a:lnSpc>
              <a:spcPct val="100000"/>
            </a:lnSpc>
          </a:pPr>
          <a:r>
            <a:rPr lang="en-GB" dirty="0"/>
            <a:t>Use icons alongside clear text labels so actions remain understandable without relying on colour alone.</a:t>
          </a:r>
          <a:endParaRPr lang="en-US" dirty="0"/>
        </a:p>
      </dgm:t>
    </dgm:pt>
    <dgm:pt modelId="{6694631F-DFCE-4F09-A11D-C1E89F55439B}" type="parTrans" cxnId="{8AFC6D5A-134D-4D6B-A697-44AF31B1F9B7}">
      <dgm:prSet/>
      <dgm:spPr/>
      <dgm:t>
        <a:bodyPr/>
        <a:lstStyle/>
        <a:p>
          <a:endParaRPr lang="en-US"/>
        </a:p>
      </dgm:t>
    </dgm:pt>
    <dgm:pt modelId="{D7406DFD-3DE4-446C-8C85-9B8894FEC292}" type="sibTrans" cxnId="{8AFC6D5A-134D-4D6B-A697-44AF31B1F9B7}">
      <dgm:prSet/>
      <dgm:spPr/>
      <dgm:t>
        <a:bodyPr/>
        <a:lstStyle/>
        <a:p>
          <a:endParaRPr lang="en-US"/>
        </a:p>
      </dgm:t>
    </dgm:pt>
    <dgm:pt modelId="{4E9E69D5-F2D8-49E3-910B-7F3E2DE35C77}">
      <dgm:prSet/>
      <dgm:spPr/>
      <dgm:t>
        <a:bodyPr/>
        <a:lstStyle/>
        <a:p>
          <a:pPr>
            <a:lnSpc>
              <a:spcPct val="100000"/>
            </a:lnSpc>
          </a:pPr>
          <a:r>
            <a:rPr lang="en-GB" dirty="0"/>
            <a:t>Test whether older adults can find the next dose, identify its time and mark it as Taken or Missed.</a:t>
          </a:r>
          <a:endParaRPr lang="en-US" dirty="0"/>
        </a:p>
      </dgm:t>
    </dgm:pt>
    <dgm:pt modelId="{18D10841-692B-4A50-846A-D292946FC7F5}" type="parTrans" cxnId="{99DCC679-309C-4888-89A0-6FEB5D46AD49}">
      <dgm:prSet/>
      <dgm:spPr/>
      <dgm:t>
        <a:bodyPr/>
        <a:lstStyle/>
        <a:p>
          <a:endParaRPr lang="en-US"/>
        </a:p>
      </dgm:t>
    </dgm:pt>
    <dgm:pt modelId="{082869AF-249F-4043-9004-754860A168ED}" type="sibTrans" cxnId="{99DCC679-309C-4888-89A0-6FEB5D46AD49}">
      <dgm:prSet/>
      <dgm:spPr/>
      <dgm:t>
        <a:bodyPr/>
        <a:lstStyle/>
        <a:p>
          <a:endParaRPr lang="en-US"/>
        </a:p>
      </dgm:t>
    </dgm:pt>
    <dgm:pt modelId="{FFFCCBC8-9944-4B78-871D-4629D53365AA}" type="pres">
      <dgm:prSet presAssocID="{D5F0069A-1C84-4323-A504-9BF40878AA43}" presName="root" presStyleCnt="0">
        <dgm:presLayoutVars>
          <dgm:dir/>
          <dgm:resizeHandles val="exact"/>
        </dgm:presLayoutVars>
      </dgm:prSet>
      <dgm:spPr/>
    </dgm:pt>
    <dgm:pt modelId="{9FF55DBC-7FA9-416E-8EC9-912338F923AC}" type="pres">
      <dgm:prSet presAssocID="{FC765839-BE13-41A6-8D9E-78BEC10DCB9D}" presName="compNode" presStyleCnt="0"/>
      <dgm:spPr/>
    </dgm:pt>
    <dgm:pt modelId="{73C11233-5051-4812-91FA-DC9326FBA1B0}" type="pres">
      <dgm:prSet presAssocID="{FC765839-BE13-41A6-8D9E-78BEC10DCB9D}" presName="bgRect" presStyleLbl="bgShp" presStyleIdx="0" presStyleCnt="5"/>
      <dgm:spPr/>
    </dgm:pt>
    <dgm:pt modelId="{99DD9CF2-1444-4813-96C2-FE79C67FB6C4}" type="pres">
      <dgm:prSet presAssocID="{FC765839-BE13-41A6-8D9E-78BEC10DCB9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at Bubble"/>
        </a:ext>
      </dgm:extLst>
    </dgm:pt>
    <dgm:pt modelId="{20B870FD-83DC-4E1C-BB9C-6A8822AF32EF}" type="pres">
      <dgm:prSet presAssocID="{FC765839-BE13-41A6-8D9E-78BEC10DCB9D}" presName="spaceRect" presStyleCnt="0"/>
      <dgm:spPr/>
    </dgm:pt>
    <dgm:pt modelId="{8F6A2208-15E8-4B97-8631-071BD95E0648}" type="pres">
      <dgm:prSet presAssocID="{FC765839-BE13-41A6-8D9E-78BEC10DCB9D}" presName="parTx" presStyleLbl="revTx" presStyleIdx="0" presStyleCnt="5">
        <dgm:presLayoutVars>
          <dgm:chMax val="0"/>
          <dgm:chPref val="0"/>
        </dgm:presLayoutVars>
      </dgm:prSet>
      <dgm:spPr/>
    </dgm:pt>
    <dgm:pt modelId="{970CF2D9-56DE-4DB5-8604-964D3703F1E3}" type="pres">
      <dgm:prSet presAssocID="{67934C5A-7817-41DE-A24A-9B3749D6F39A}" presName="sibTrans" presStyleCnt="0"/>
      <dgm:spPr/>
    </dgm:pt>
    <dgm:pt modelId="{20E97775-D7F8-4071-8467-4A14A2AEBF15}" type="pres">
      <dgm:prSet presAssocID="{FFB66216-2E41-4657-9408-00E12BA105AE}" presName="compNode" presStyleCnt="0"/>
      <dgm:spPr/>
    </dgm:pt>
    <dgm:pt modelId="{AA7E03E1-C518-4326-B058-B60965B0CF0E}" type="pres">
      <dgm:prSet presAssocID="{FFB66216-2E41-4657-9408-00E12BA105AE}" presName="bgRect" presStyleLbl="bgShp" presStyleIdx="1" presStyleCnt="5"/>
      <dgm:spPr/>
    </dgm:pt>
    <dgm:pt modelId="{69D6500D-D989-49DD-95CA-6EDF8D5D3BC4}" type="pres">
      <dgm:prSet presAssocID="{FFB66216-2E41-4657-9408-00E12BA105A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dicine"/>
        </a:ext>
      </dgm:extLst>
    </dgm:pt>
    <dgm:pt modelId="{61302989-F643-469C-8BE5-67D866215FB9}" type="pres">
      <dgm:prSet presAssocID="{FFB66216-2E41-4657-9408-00E12BA105AE}" presName="spaceRect" presStyleCnt="0"/>
      <dgm:spPr/>
    </dgm:pt>
    <dgm:pt modelId="{8DB7EF4A-AEC7-4C56-8E4C-E90C0D7C8779}" type="pres">
      <dgm:prSet presAssocID="{FFB66216-2E41-4657-9408-00E12BA105AE}" presName="parTx" presStyleLbl="revTx" presStyleIdx="1" presStyleCnt="5">
        <dgm:presLayoutVars>
          <dgm:chMax val="0"/>
          <dgm:chPref val="0"/>
        </dgm:presLayoutVars>
      </dgm:prSet>
      <dgm:spPr/>
    </dgm:pt>
    <dgm:pt modelId="{44212DA5-F9FC-4B6D-BC31-A50FEC465879}" type="pres">
      <dgm:prSet presAssocID="{E2A33886-3411-4B06-BD72-9A3D59C636C1}" presName="sibTrans" presStyleCnt="0"/>
      <dgm:spPr/>
    </dgm:pt>
    <dgm:pt modelId="{DA7261D2-1194-4F0F-8D20-E3FBBF66A7B5}" type="pres">
      <dgm:prSet presAssocID="{727D16A7-EFD7-447B-B8E7-8649E7BD97A6}" presName="compNode" presStyleCnt="0"/>
      <dgm:spPr/>
    </dgm:pt>
    <dgm:pt modelId="{A4C664EE-5D04-4E89-9901-36C610A0DAA7}" type="pres">
      <dgm:prSet presAssocID="{727D16A7-EFD7-447B-B8E7-8649E7BD97A6}" presName="bgRect" presStyleLbl="bgShp" presStyleIdx="2" presStyleCnt="5"/>
      <dgm:spPr/>
    </dgm:pt>
    <dgm:pt modelId="{47E1AEA2-0253-4681-82C0-17722EE39B7E}" type="pres">
      <dgm:prSet presAssocID="{727D16A7-EFD7-447B-B8E7-8649E7BD97A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ctor"/>
        </a:ext>
      </dgm:extLst>
    </dgm:pt>
    <dgm:pt modelId="{20148FA4-F2D3-443E-94BF-F22938D2DC99}" type="pres">
      <dgm:prSet presAssocID="{727D16A7-EFD7-447B-B8E7-8649E7BD97A6}" presName="spaceRect" presStyleCnt="0"/>
      <dgm:spPr/>
    </dgm:pt>
    <dgm:pt modelId="{11C6234D-9E47-45D2-9955-140FE8084E99}" type="pres">
      <dgm:prSet presAssocID="{727D16A7-EFD7-447B-B8E7-8649E7BD97A6}" presName="parTx" presStyleLbl="revTx" presStyleIdx="2" presStyleCnt="5">
        <dgm:presLayoutVars>
          <dgm:chMax val="0"/>
          <dgm:chPref val="0"/>
        </dgm:presLayoutVars>
      </dgm:prSet>
      <dgm:spPr/>
    </dgm:pt>
    <dgm:pt modelId="{ABA53165-4FD1-40C0-B11D-19C8CD6C1BE8}" type="pres">
      <dgm:prSet presAssocID="{DE788B8E-7B66-4A7E-B98A-2B0045413200}" presName="sibTrans" presStyleCnt="0"/>
      <dgm:spPr/>
    </dgm:pt>
    <dgm:pt modelId="{392602B7-52E7-4557-A115-1B69EF7C155D}" type="pres">
      <dgm:prSet presAssocID="{FCEF23A2-21BF-46BA-BACB-C30253CE9E71}" presName="compNode" presStyleCnt="0"/>
      <dgm:spPr/>
    </dgm:pt>
    <dgm:pt modelId="{32BD59E9-2817-497B-9901-722AA4F03A8B}" type="pres">
      <dgm:prSet presAssocID="{FCEF23A2-21BF-46BA-BACB-C30253CE9E71}" presName="bgRect" presStyleLbl="bgShp" presStyleIdx="3" presStyleCnt="5"/>
      <dgm:spPr/>
    </dgm:pt>
    <dgm:pt modelId="{3C34497F-6C72-474C-A927-AF3228812DB7}" type="pres">
      <dgm:prSet presAssocID="{FCEF23A2-21BF-46BA-BACB-C30253CE9E7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376A776E-D4CF-492E-A3D1-03413462CD16}" type="pres">
      <dgm:prSet presAssocID="{FCEF23A2-21BF-46BA-BACB-C30253CE9E71}" presName="spaceRect" presStyleCnt="0"/>
      <dgm:spPr/>
    </dgm:pt>
    <dgm:pt modelId="{0A38DAC8-0082-4979-8633-C651A8D9CFAB}" type="pres">
      <dgm:prSet presAssocID="{FCEF23A2-21BF-46BA-BACB-C30253CE9E71}" presName="parTx" presStyleLbl="revTx" presStyleIdx="3" presStyleCnt="5">
        <dgm:presLayoutVars>
          <dgm:chMax val="0"/>
          <dgm:chPref val="0"/>
        </dgm:presLayoutVars>
      </dgm:prSet>
      <dgm:spPr/>
    </dgm:pt>
    <dgm:pt modelId="{277C2917-B7BE-4376-AF49-930ECDD5BA54}" type="pres">
      <dgm:prSet presAssocID="{D7406DFD-3DE4-446C-8C85-9B8894FEC292}" presName="sibTrans" presStyleCnt="0"/>
      <dgm:spPr/>
    </dgm:pt>
    <dgm:pt modelId="{3722B987-E125-4572-9202-A8F2C82A593D}" type="pres">
      <dgm:prSet presAssocID="{4E9E69D5-F2D8-49E3-910B-7F3E2DE35C77}" presName="compNode" presStyleCnt="0"/>
      <dgm:spPr/>
    </dgm:pt>
    <dgm:pt modelId="{F7A6ED2A-5DB1-462D-82A3-706FF262E0DD}" type="pres">
      <dgm:prSet presAssocID="{4E9E69D5-F2D8-49E3-910B-7F3E2DE35C77}" presName="bgRect" presStyleLbl="bgShp" presStyleIdx="4" presStyleCnt="5"/>
      <dgm:spPr/>
    </dgm:pt>
    <dgm:pt modelId="{62AE3B91-F9A3-4C26-B6DF-6B20A0396594}" type="pres">
      <dgm:prSet presAssocID="{4E9E69D5-F2D8-49E3-910B-7F3E2DE35C7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Needle"/>
        </a:ext>
      </dgm:extLst>
    </dgm:pt>
    <dgm:pt modelId="{233B1587-A131-4470-9891-17189C7003D8}" type="pres">
      <dgm:prSet presAssocID="{4E9E69D5-F2D8-49E3-910B-7F3E2DE35C77}" presName="spaceRect" presStyleCnt="0"/>
      <dgm:spPr/>
    </dgm:pt>
    <dgm:pt modelId="{D4105380-6D76-4BF1-84A4-7F787D23162C}" type="pres">
      <dgm:prSet presAssocID="{4E9E69D5-F2D8-49E3-910B-7F3E2DE35C77}" presName="parTx" presStyleLbl="revTx" presStyleIdx="4" presStyleCnt="5">
        <dgm:presLayoutVars>
          <dgm:chMax val="0"/>
          <dgm:chPref val="0"/>
        </dgm:presLayoutVars>
      </dgm:prSet>
      <dgm:spPr/>
    </dgm:pt>
  </dgm:ptLst>
  <dgm:cxnLst>
    <dgm:cxn modelId="{BCEF7A06-8731-41A8-AF7E-15F49451F8C5}" srcId="{D5F0069A-1C84-4323-A504-9BF40878AA43}" destId="{FC765839-BE13-41A6-8D9E-78BEC10DCB9D}" srcOrd="0" destOrd="0" parTransId="{6094A8E8-9DCF-432C-ABD8-AB5DE8DDA69E}" sibTransId="{67934C5A-7817-41DE-A24A-9B3749D6F39A}"/>
    <dgm:cxn modelId="{A56D061D-CE34-411D-A410-8D5C90215653}" type="presOf" srcId="{FFB66216-2E41-4657-9408-00E12BA105AE}" destId="{8DB7EF4A-AEC7-4C56-8E4C-E90C0D7C8779}" srcOrd="0" destOrd="0" presId="urn:microsoft.com/office/officeart/2018/2/layout/IconVerticalSolidList"/>
    <dgm:cxn modelId="{99DCC679-309C-4888-89A0-6FEB5D46AD49}" srcId="{D5F0069A-1C84-4323-A504-9BF40878AA43}" destId="{4E9E69D5-F2D8-49E3-910B-7F3E2DE35C77}" srcOrd="4" destOrd="0" parTransId="{18D10841-692B-4A50-846A-D292946FC7F5}" sibTransId="{082869AF-249F-4043-9004-754860A168ED}"/>
    <dgm:cxn modelId="{8AFC6D5A-134D-4D6B-A697-44AF31B1F9B7}" srcId="{D5F0069A-1C84-4323-A504-9BF40878AA43}" destId="{FCEF23A2-21BF-46BA-BACB-C30253CE9E71}" srcOrd="3" destOrd="0" parTransId="{6694631F-DFCE-4F09-A11D-C1E89F55439B}" sibTransId="{D7406DFD-3DE4-446C-8C85-9B8894FEC292}"/>
    <dgm:cxn modelId="{BEA04680-FF33-4D80-93CB-EB734921823E}" srcId="{D5F0069A-1C84-4323-A504-9BF40878AA43}" destId="{727D16A7-EFD7-447B-B8E7-8649E7BD97A6}" srcOrd="2" destOrd="0" parTransId="{CA9F05C5-148A-4D0F-AA3A-D586A1DBB9D9}" sibTransId="{DE788B8E-7B66-4A7E-B98A-2B0045413200}"/>
    <dgm:cxn modelId="{43FCD886-BFE4-4FF5-96F4-F249C0E8BCDA}" type="presOf" srcId="{D5F0069A-1C84-4323-A504-9BF40878AA43}" destId="{FFFCCBC8-9944-4B78-871D-4629D53365AA}" srcOrd="0" destOrd="0" presId="urn:microsoft.com/office/officeart/2018/2/layout/IconVerticalSolidList"/>
    <dgm:cxn modelId="{7C34C589-107E-4AB5-B374-4EBC8C5B4027}" type="presOf" srcId="{4E9E69D5-F2D8-49E3-910B-7F3E2DE35C77}" destId="{D4105380-6D76-4BF1-84A4-7F787D23162C}" srcOrd="0" destOrd="0" presId="urn:microsoft.com/office/officeart/2018/2/layout/IconVerticalSolidList"/>
    <dgm:cxn modelId="{0AC3EB9A-BA23-4D9D-A4CD-9E0E7EBE5F4C}" type="presOf" srcId="{FCEF23A2-21BF-46BA-BACB-C30253CE9E71}" destId="{0A38DAC8-0082-4979-8633-C651A8D9CFAB}" srcOrd="0" destOrd="0" presId="urn:microsoft.com/office/officeart/2018/2/layout/IconVerticalSolidList"/>
    <dgm:cxn modelId="{2EC4EACB-29B1-429B-9F88-211A02DC638C}" srcId="{D5F0069A-1C84-4323-A504-9BF40878AA43}" destId="{FFB66216-2E41-4657-9408-00E12BA105AE}" srcOrd="1" destOrd="0" parTransId="{5186B9D7-E065-421D-BBD1-118F1ADF9BBA}" sibTransId="{E2A33886-3411-4B06-BD72-9A3D59C636C1}"/>
    <dgm:cxn modelId="{FF02B0D2-2A7A-4D59-9B76-2FB11C073D76}" type="presOf" srcId="{FC765839-BE13-41A6-8D9E-78BEC10DCB9D}" destId="{8F6A2208-15E8-4B97-8631-071BD95E0648}" srcOrd="0" destOrd="0" presId="urn:microsoft.com/office/officeart/2018/2/layout/IconVerticalSolidList"/>
    <dgm:cxn modelId="{E1C406FF-3F87-426B-B3BE-2E17B5A28529}" type="presOf" srcId="{727D16A7-EFD7-447B-B8E7-8649E7BD97A6}" destId="{11C6234D-9E47-45D2-9955-140FE8084E99}" srcOrd="0" destOrd="0" presId="urn:microsoft.com/office/officeart/2018/2/layout/IconVerticalSolidList"/>
    <dgm:cxn modelId="{42AE4586-3A3C-4710-80BD-EA85E6E9E35D}" type="presParOf" srcId="{FFFCCBC8-9944-4B78-871D-4629D53365AA}" destId="{9FF55DBC-7FA9-416E-8EC9-912338F923AC}" srcOrd="0" destOrd="0" presId="urn:microsoft.com/office/officeart/2018/2/layout/IconVerticalSolidList"/>
    <dgm:cxn modelId="{EB945166-0013-4574-97D9-D708D8757C1B}" type="presParOf" srcId="{9FF55DBC-7FA9-416E-8EC9-912338F923AC}" destId="{73C11233-5051-4812-91FA-DC9326FBA1B0}" srcOrd="0" destOrd="0" presId="urn:microsoft.com/office/officeart/2018/2/layout/IconVerticalSolidList"/>
    <dgm:cxn modelId="{A20FF4A4-E8DF-48BB-B81E-81EBE48CB25F}" type="presParOf" srcId="{9FF55DBC-7FA9-416E-8EC9-912338F923AC}" destId="{99DD9CF2-1444-4813-96C2-FE79C67FB6C4}" srcOrd="1" destOrd="0" presId="urn:microsoft.com/office/officeart/2018/2/layout/IconVerticalSolidList"/>
    <dgm:cxn modelId="{F2D3A229-788D-44BD-91B6-EE692ED3FBE1}" type="presParOf" srcId="{9FF55DBC-7FA9-416E-8EC9-912338F923AC}" destId="{20B870FD-83DC-4E1C-BB9C-6A8822AF32EF}" srcOrd="2" destOrd="0" presId="urn:microsoft.com/office/officeart/2018/2/layout/IconVerticalSolidList"/>
    <dgm:cxn modelId="{62FF4E47-DC71-4CCC-A520-387D722D40BB}" type="presParOf" srcId="{9FF55DBC-7FA9-416E-8EC9-912338F923AC}" destId="{8F6A2208-15E8-4B97-8631-071BD95E0648}" srcOrd="3" destOrd="0" presId="urn:microsoft.com/office/officeart/2018/2/layout/IconVerticalSolidList"/>
    <dgm:cxn modelId="{B07BC0D6-CD7B-4C1F-9313-E03E56153644}" type="presParOf" srcId="{FFFCCBC8-9944-4B78-871D-4629D53365AA}" destId="{970CF2D9-56DE-4DB5-8604-964D3703F1E3}" srcOrd="1" destOrd="0" presId="urn:microsoft.com/office/officeart/2018/2/layout/IconVerticalSolidList"/>
    <dgm:cxn modelId="{280C8E04-D7A0-4C35-9F68-569BAE2863F2}" type="presParOf" srcId="{FFFCCBC8-9944-4B78-871D-4629D53365AA}" destId="{20E97775-D7F8-4071-8467-4A14A2AEBF15}" srcOrd="2" destOrd="0" presId="urn:microsoft.com/office/officeart/2018/2/layout/IconVerticalSolidList"/>
    <dgm:cxn modelId="{9A624204-5833-47EF-89A9-D4CF1C3819F4}" type="presParOf" srcId="{20E97775-D7F8-4071-8467-4A14A2AEBF15}" destId="{AA7E03E1-C518-4326-B058-B60965B0CF0E}" srcOrd="0" destOrd="0" presId="urn:microsoft.com/office/officeart/2018/2/layout/IconVerticalSolidList"/>
    <dgm:cxn modelId="{BACDFD88-3CA6-4CAB-B396-DFF49D851440}" type="presParOf" srcId="{20E97775-D7F8-4071-8467-4A14A2AEBF15}" destId="{69D6500D-D989-49DD-95CA-6EDF8D5D3BC4}" srcOrd="1" destOrd="0" presId="urn:microsoft.com/office/officeart/2018/2/layout/IconVerticalSolidList"/>
    <dgm:cxn modelId="{F47EAED2-2605-4209-A4BB-1F5492F21354}" type="presParOf" srcId="{20E97775-D7F8-4071-8467-4A14A2AEBF15}" destId="{61302989-F643-469C-8BE5-67D866215FB9}" srcOrd="2" destOrd="0" presId="urn:microsoft.com/office/officeart/2018/2/layout/IconVerticalSolidList"/>
    <dgm:cxn modelId="{C19F764A-3F40-4C26-B330-998EAA4FCF1B}" type="presParOf" srcId="{20E97775-D7F8-4071-8467-4A14A2AEBF15}" destId="{8DB7EF4A-AEC7-4C56-8E4C-E90C0D7C8779}" srcOrd="3" destOrd="0" presId="urn:microsoft.com/office/officeart/2018/2/layout/IconVerticalSolidList"/>
    <dgm:cxn modelId="{EE3EF745-95AB-41C2-853F-3E2F335CF632}" type="presParOf" srcId="{FFFCCBC8-9944-4B78-871D-4629D53365AA}" destId="{44212DA5-F9FC-4B6D-BC31-A50FEC465879}" srcOrd="3" destOrd="0" presId="urn:microsoft.com/office/officeart/2018/2/layout/IconVerticalSolidList"/>
    <dgm:cxn modelId="{8F5B9C6F-2C1A-470D-9E64-ECC0289FC00B}" type="presParOf" srcId="{FFFCCBC8-9944-4B78-871D-4629D53365AA}" destId="{DA7261D2-1194-4F0F-8D20-E3FBBF66A7B5}" srcOrd="4" destOrd="0" presId="urn:microsoft.com/office/officeart/2018/2/layout/IconVerticalSolidList"/>
    <dgm:cxn modelId="{04651370-D662-4231-8B6B-C9B755E63F3B}" type="presParOf" srcId="{DA7261D2-1194-4F0F-8D20-E3FBBF66A7B5}" destId="{A4C664EE-5D04-4E89-9901-36C610A0DAA7}" srcOrd="0" destOrd="0" presId="urn:microsoft.com/office/officeart/2018/2/layout/IconVerticalSolidList"/>
    <dgm:cxn modelId="{6264FC47-8164-49EF-BBF7-0373484A27D9}" type="presParOf" srcId="{DA7261D2-1194-4F0F-8D20-E3FBBF66A7B5}" destId="{47E1AEA2-0253-4681-82C0-17722EE39B7E}" srcOrd="1" destOrd="0" presId="urn:microsoft.com/office/officeart/2018/2/layout/IconVerticalSolidList"/>
    <dgm:cxn modelId="{54F50FB3-C95D-4260-A1F0-620947A64DD1}" type="presParOf" srcId="{DA7261D2-1194-4F0F-8D20-E3FBBF66A7B5}" destId="{20148FA4-F2D3-443E-94BF-F22938D2DC99}" srcOrd="2" destOrd="0" presId="urn:microsoft.com/office/officeart/2018/2/layout/IconVerticalSolidList"/>
    <dgm:cxn modelId="{A756544C-F633-40FB-9F43-3074D1A84424}" type="presParOf" srcId="{DA7261D2-1194-4F0F-8D20-E3FBBF66A7B5}" destId="{11C6234D-9E47-45D2-9955-140FE8084E99}" srcOrd="3" destOrd="0" presId="urn:microsoft.com/office/officeart/2018/2/layout/IconVerticalSolidList"/>
    <dgm:cxn modelId="{39D42EF2-3793-406A-93F5-C281E5E63CE6}" type="presParOf" srcId="{FFFCCBC8-9944-4B78-871D-4629D53365AA}" destId="{ABA53165-4FD1-40C0-B11D-19C8CD6C1BE8}" srcOrd="5" destOrd="0" presId="urn:microsoft.com/office/officeart/2018/2/layout/IconVerticalSolidList"/>
    <dgm:cxn modelId="{0ABF9F10-7BC3-400F-A177-8E54544867F5}" type="presParOf" srcId="{FFFCCBC8-9944-4B78-871D-4629D53365AA}" destId="{392602B7-52E7-4557-A115-1B69EF7C155D}" srcOrd="6" destOrd="0" presId="urn:microsoft.com/office/officeart/2018/2/layout/IconVerticalSolidList"/>
    <dgm:cxn modelId="{0928E5B9-A09E-4457-BB45-BE667B57F013}" type="presParOf" srcId="{392602B7-52E7-4557-A115-1B69EF7C155D}" destId="{32BD59E9-2817-497B-9901-722AA4F03A8B}" srcOrd="0" destOrd="0" presId="urn:microsoft.com/office/officeart/2018/2/layout/IconVerticalSolidList"/>
    <dgm:cxn modelId="{B93C0C0E-BB83-4921-85F3-DC00EC7E1DAC}" type="presParOf" srcId="{392602B7-52E7-4557-A115-1B69EF7C155D}" destId="{3C34497F-6C72-474C-A927-AF3228812DB7}" srcOrd="1" destOrd="0" presId="urn:microsoft.com/office/officeart/2018/2/layout/IconVerticalSolidList"/>
    <dgm:cxn modelId="{7EE30E78-B01E-4300-984C-61F399820CCC}" type="presParOf" srcId="{392602B7-52E7-4557-A115-1B69EF7C155D}" destId="{376A776E-D4CF-492E-A3D1-03413462CD16}" srcOrd="2" destOrd="0" presId="urn:microsoft.com/office/officeart/2018/2/layout/IconVerticalSolidList"/>
    <dgm:cxn modelId="{AE253290-F278-40A8-951F-BF8163188F6A}" type="presParOf" srcId="{392602B7-52E7-4557-A115-1B69EF7C155D}" destId="{0A38DAC8-0082-4979-8633-C651A8D9CFAB}" srcOrd="3" destOrd="0" presId="urn:microsoft.com/office/officeart/2018/2/layout/IconVerticalSolidList"/>
    <dgm:cxn modelId="{AAD3782D-16CC-4424-9DF0-B712E152E1C6}" type="presParOf" srcId="{FFFCCBC8-9944-4B78-871D-4629D53365AA}" destId="{277C2917-B7BE-4376-AF49-930ECDD5BA54}" srcOrd="7" destOrd="0" presId="urn:microsoft.com/office/officeart/2018/2/layout/IconVerticalSolidList"/>
    <dgm:cxn modelId="{DE969D5D-B4F7-438F-88F2-812C302D394F}" type="presParOf" srcId="{FFFCCBC8-9944-4B78-871D-4629D53365AA}" destId="{3722B987-E125-4572-9202-A8F2C82A593D}" srcOrd="8" destOrd="0" presId="urn:microsoft.com/office/officeart/2018/2/layout/IconVerticalSolidList"/>
    <dgm:cxn modelId="{87A28CA1-B63B-4EAB-8D2B-25F6B2085D7F}" type="presParOf" srcId="{3722B987-E125-4572-9202-A8F2C82A593D}" destId="{F7A6ED2A-5DB1-462D-82A3-706FF262E0DD}" srcOrd="0" destOrd="0" presId="urn:microsoft.com/office/officeart/2018/2/layout/IconVerticalSolidList"/>
    <dgm:cxn modelId="{B6CAD1B1-E90C-4B73-9584-198DC3788CE3}" type="presParOf" srcId="{3722B987-E125-4572-9202-A8F2C82A593D}" destId="{62AE3B91-F9A3-4C26-B6DF-6B20A0396594}" srcOrd="1" destOrd="0" presId="urn:microsoft.com/office/officeart/2018/2/layout/IconVerticalSolidList"/>
    <dgm:cxn modelId="{83170C69-D561-492D-A8A5-DAECC617D39E}" type="presParOf" srcId="{3722B987-E125-4572-9202-A8F2C82A593D}" destId="{233B1587-A131-4470-9891-17189C7003D8}" srcOrd="2" destOrd="0" presId="urn:microsoft.com/office/officeart/2018/2/layout/IconVerticalSolidList"/>
    <dgm:cxn modelId="{5682505A-1130-4D7F-A5DA-F354C95C25D9}" type="presParOf" srcId="{3722B987-E125-4572-9202-A8F2C82A593D}" destId="{D4105380-6D76-4BF1-84A4-7F787D23162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B9624E-08B3-4CC8-A89A-53738A76BEE6}" type="doc">
      <dgm:prSet loTypeId="urn:microsoft.com/office/officeart/2016/7/layout/HorizontalActionList" loCatId="List" qsTypeId="urn:microsoft.com/office/officeart/2005/8/quickstyle/simple1" qsCatId="simple" csTypeId="urn:microsoft.com/office/officeart/2005/8/colors/accent1_2" csCatId="accent1" phldr="1"/>
      <dgm:spPr/>
      <dgm:t>
        <a:bodyPr/>
        <a:lstStyle/>
        <a:p>
          <a:endParaRPr lang="en-US"/>
        </a:p>
      </dgm:t>
    </dgm:pt>
    <dgm:pt modelId="{1B3765F6-6F4E-40B2-AAA6-CCFDE00FCB3A}">
      <dgm:prSet/>
      <dgm:spPr/>
      <dgm:t>
        <a:bodyPr/>
        <a:lstStyle/>
        <a:p>
          <a:r>
            <a:rPr lang="en-US"/>
            <a:t>Test</a:t>
          </a:r>
        </a:p>
      </dgm:t>
    </dgm:pt>
    <dgm:pt modelId="{02E55C70-42A9-4DA2-A553-BCAF10F30FA8}" type="parTrans" cxnId="{DBD8A7DF-7A24-4FDD-80C0-9FBAF6EA51BA}">
      <dgm:prSet/>
      <dgm:spPr/>
      <dgm:t>
        <a:bodyPr/>
        <a:lstStyle/>
        <a:p>
          <a:endParaRPr lang="en-US"/>
        </a:p>
      </dgm:t>
    </dgm:pt>
    <dgm:pt modelId="{B3379BE7-5F20-402B-83A0-4EC7AC46E3CB}" type="sibTrans" cxnId="{DBD8A7DF-7A24-4FDD-80C0-9FBAF6EA51BA}">
      <dgm:prSet/>
      <dgm:spPr/>
      <dgm:t>
        <a:bodyPr/>
        <a:lstStyle/>
        <a:p>
          <a:endParaRPr lang="en-US"/>
        </a:p>
      </dgm:t>
    </dgm:pt>
    <dgm:pt modelId="{E04DF7F6-C008-4412-8C00-E80081F37C01}">
      <dgm:prSet/>
      <dgm:spPr/>
      <dgm:t>
        <a:bodyPr/>
        <a:lstStyle/>
        <a:p>
          <a:r>
            <a:rPr lang="en-US" dirty="0"/>
            <a:t>Reminder failure/delay: Test medication reminder timing across supported browsers and devices; document that scheduled notifications are not yet implemented.</a:t>
          </a:r>
        </a:p>
      </dgm:t>
    </dgm:pt>
    <dgm:pt modelId="{BB370483-9E06-4357-A9CF-8629DD236470}" type="parTrans" cxnId="{5DF0673F-2AB6-468C-96AD-3EE10F657BAE}">
      <dgm:prSet/>
      <dgm:spPr/>
      <dgm:t>
        <a:bodyPr/>
        <a:lstStyle/>
        <a:p>
          <a:endParaRPr lang="en-US"/>
        </a:p>
      </dgm:t>
    </dgm:pt>
    <dgm:pt modelId="{77026E3A-4FBD-4953-AA70-11BC5939F45F}" type="sibTrans" cxnId="{5DF0673F-2AB6-468C-96AD-3EE10F657BAE}">
      <dgm:prSet/>
      <dgm:spPr/>
      <dgm:t>
        <a:bodyPr/>
        <a:lstStyle/>
        <a:p>
          <a:endParaRPr lang="en-US"/>
        </a:p>
      </dgm:t>
    </dgm:pt>
    <dgm:pt modelId="{3599D730-DFC6-4BC6-BA07-38923F931208}">
      <dgm:prSet/>
      <dgm:spPr/>
      <dgm:t>
        <a:bodyPr/>
        <a:lstStyle/>
        <a:p>
          <a:r>
            <a:rPr lang="en-US"/>
            <a:t>Verify</a:t>
          </a:r>
        </a:p>
      </dgm:t>
    </dgm:pt>
    <dgm:pt modelId="{93258C66-1472-461A-84E7-F8CC49206BC4}" type="parTrans" cxnId="{F772EF06-F1EC-4298-B886-59DD2D0679D5}">
      <dgm:prSet/>
      <dgm:spPr/>
      <dgm:t>
        <a:bodyPr/>
        <a:lstStyle/>
        <a:p>
          <a:endParaRPr lang="en-US"/>
        </a:p>
      </dgm:t>
    </dgm:pt>
    <dgm:pt modelId="{69C0F92B-5B8D-4DCE-8101-50CACFEAAAB2}" type="sibTrans" cxnId="{F772EF06-F1EC-4298-B886-59DD2D0679D5}">
      <dgm:prSet/>
      <dgm:spPr/>
      <dgm:t>
        <a:bodyPr/>
        <a:lstStyle/>
        <a:p>
          <a:endParaRPr lang="en-US"/>
        </a:p>
      </dgm:t>
    </dgm:pt>
    <dgm:pt modelId="{153880DE-379F-425A-AB96-6A5261004847}">
      <dgm:prSet/>
      <dgm:spPr/>
      <dgm:t>
        <a:bodyPr/>
        <a:lstStyle/>
        <a:p>
          <a:r>
            <a:rPr lang="en-US"/>
            <a:t>Data loss/unauthorised access: Verify medication-data persistence and access controls before adding backend storage and user authentication.</a:t>
          </a:r>
        </a:p>
      </dgm:t>
    </dgm:pt>
    <dgm:pt modelId="{0F2BFE6E-69E8-4502-AA8A-3FE70EDE6C91}" type="parTrans" cxnId="{402B0394-B1B3-42F3-B7F3-AACB16577299}">
      <dgm:prSet/>
      <dgm:spPr/>
      <dgm:t>
        <a:bodyPr/>
        <a:lstStyle/>
        <a:p>
          <a:endParaRPr lang="en-US"/>
        </a:p>
      </dgm:t>
    </dgm:pt>
    <dgm:pt modelId="{D6D37D34-2255-4B76-965B-752EA7256743}" type="sibTrans" cxnId="{402B0394-B1B3-42F3-B7F3-AACB16577299}">
      <dgm:prSet/>
      <dgm:spPr/>
      <dgm:t>
        <a:bodyPr/>
        <a:lstStyle/>
        <a:p>
          <a:endParaRPr lang="en-US"/>
        </a:p>
      </dgm:t>
    </dgm:pt>
    <dgm:pt modelId="{E57BF50E-A7A8-4B43-A1DF-BE154C15DA35}">
      <dgm:prSet/>
      <dgm:spPr/>
      <dgm:t>
        <a:bodyPr/>
        <a:lstStyle/>
        <a:p>
          <a:r>
            <a:rPr lang="en-US"/>
            <a:t>Use</a:t>
          </a:r>
        </a:p>
      </dgm:t>
    </dgm:pt>
    <dgm:pt modelId="{B1CBF779-B971-4EDD-8EE4-571BDC82ED0C}" type="parTrans" cxnId="{7DC2F6D2-3BDA-4FFA-BA26-2ED0C8A947AA}">
      <dgm:prSet/>
      <dgm:spPr/>
      <dgm:t>
        <a:bodyPr/>
        <a:lstStyle/>
        <a:p>
          <a:endParaRPr lang="en-US"/>
        </a:p>
      </dgm:t>
    </dgm:pt>
    <dgm:pt modelId="{EF643C78-FC73-4F9F-AE6C-7D06DB16424F}" type="sibTrans" cxnId="{7DC2F6D2-3BDA-4FFA-BA26-2ED0C8A947AA}">
      <dgm:prSet/>
      <dgm:spPr/>
      <dgm:t>
        <a:bodyPr/>
        <a:lstStyle/>
        <a:p>
          <a:endParaRPr lang="en-US"/>
        </a:p>
      </dgm:t>
    </dgm:pt>
    <dgm:pt modelId="{321F161E-4859-4579-BA28-E8CC3F90D260}">
      <dgm:prSet/>
      <dgm:spPr/>
      <dgm:t>
        <a:bodyPr/>
        <a:lstStyle/>
        <a:p>
          <a:r>
            <a:rPr lang="en-US"/>
            <a:t>Incorrect dose status: Use clear Taken/Missed labels and test whether older adults can record the correct status.</a:t>
          </a:r>
        </a:p>
      </dgm:t>
    </dgm:pt>
    <dgm:pt modelId="{0C94135C-F07C-4084-92FB-3038539BFC9E}" type="parTrans" cxnId="{E43FDD18-0F6E-4054-9799-63A6CE485230}">
      <dgm:prSet/>
      <dgm:spPr/>
      <dgm:t>
        <a:bodyPr/>
        <a:lstStyle/>
        <a:p>
          <a:endParaRPr lang="en-US"/>
        </a:p>
      </dgm:t>
    </dgm:pt>
    <dgm:pt modelId="{0706B08B-D977-4D9F-AC2B-6126FB9E06A5}" type="sibTrans" cxnId="{E43FDD18-0F6E-4054-9799-63A6CE485230}">
      <dgm:prSet/>
      <dgm:spPr/>
      <dgm:t>
        <a:bodyPr/>
        <a:lstStyle/>
        <a:p>
          <a:endParaRPr lang="en-US"/>
        </a:p>
      </dgm:t>
    </dgm:pt>
    <dgm:pt modelId="{89BEE539-92B1-4799-B395-928DB1C2D3AC}">
      <dgm:prSet/>
      <dgm:spPr/>
      <dgm:t>
        <a:bodyPr/>
        <a:lstStyle/>
        <a:p>
          <a:r>
            <a:rPr lang="en-US"/>
            <a:t>State</a:t>
          </a:r>
        </a:p>
      </dgm:t>
    </dgm:pt>
    <dgm:pt modelId="{F83B22A9-50DC-4DF2-AEB7-98FDEDC3A7A7}" type="parTrans" cxnId="{89E00425-5FD8-4AC4-999C-A497CE2A2203}">
      <dgm:prSet/>
      <dgm:spPr/>
      <dgm:t>
        <a:bodyPr/>
        <a:lstStyle/>
        <a:p>
          <a:endParaRPr lang="en-US"/>
        </a:p>
      </dgm:t>
    </dgm:pt>
    <dgm:pt modelId="{BD7AADB4-5473-43F9-A34B-723F9A0FA77D}" type="sibTrans" cxnId="{89E00425-5FD8-4AC4-999C-A497CE2A2203}">
      <dgm:prSet/>
      <dgm:spPr/>
      <dgm:t>
        <a:bodyPr/>
        <a:lstStyle/>
        <a:p>
          <a:endParaRPr lang="en-US"/>
        </a:p>
      </dgm:t>
    </dgm:pt>
    <dgm:pt modelId="{C420EDA1-51E0-4876-BA62-0F168B0D9017}">
      <dgm:prSet/>
      <dgm:spPr/>
      <dgm:t>
        <a:bodyPr/>
        <a:lstStyle/>
        <a:p>
          <a:r>
            <a:rPr lang="en-US"/>
            <a:t>Misunderstood medical advice: State that the app provides reminders only and does not diagnose conditions, prescribe medicines or change prescribed doses.</a:t>
          </a:r>
        </a:p>
      </dgm:t>
    </dgm:pt>
    <dgm:pt modelId="{A0EB711D-E877-4C3A-B913-C8C8D7A88DC0}" type="parTrans" cxnId="{0976910C-4A05-470C-A87F-154CB25EF7E5}">
      <dgm:prSet/>
      <dgm:spPr/>
      <dgm:t>
        <a:bodyPr/>
        <a:lstStyle/>
        <a:p>
          <a:endParaRPr lang="en-US"/>
        </a:p>
      </dgm:t>
    </dgm:pt>
    <dgm:pt modelId="{F6E5AB75-6CE3-4D6F-9AEA-9D6849F4A709}" type="sibTrans" cxnId="{0976910C-4A05-470C-A87F-154CB25EF7E5}">
      <dgm:prSet/>
      <dgm:spPr/>
      <dgm:t>
        <a:bodyPr/>
        <a:lstStyle/>
        <a:p>
          <a:endParaRPr lang="en-US"/>
        </a:p>
      </dgm:t>
    </dgm:pt>
    <dgm:pt modelId="{5A93C043-D863-4026-BF21-089FC3CEC6E3}" type="pres">
      <dgm:prSet presAssocID="{D1B9624E-08B3-4CC8-A89A-53738A76BEE6}" presName="Name0" presStyleCnt="0">
        <dgm:presLayoutVars>
          <dgm:dir/>
          <dgm:animLvl val="lvl"/>
          <dgm:resizeHandles val="exact"/>
        </dgm:presLayoutVars>
      </dgm:prSet>
      <dgm:spPr/>
    </dgm:pt>
    <dgm:pt modelId="{9A49B14A-670E-4966-9FB6-0FACC3818663}" type="pres">
      <dgm:prSet presAssocID="{1B3765F6-6F4E-40B2-AAA6-CCFDE00FCB3A}" presName="composite" presStyleCnt="0"/>
      <dgm:spPr/>
    </dgm:pt>
    <dgm:pt modelId="{8BE106E3-B9DA-4266-BDF4-9043E1FC076A}" type="pres">
      <dgm:prSet presAssocID="{1B3765F6-6F4E-40B2-AAA6-CCFDE00FCB3A}" presName="parTx" presStyleLbl="alignNode1" presStyleIdx="0" presStyleCnt="4">
        <dgm:presLayoutVars>
          <dgm:chMax val="0"/>
          <dgm:chPref val="0"/>
        </dgm:presLayoutVars>
      </dgm:prSet>
      <dgm:spPr/>
    </dgm:pt>
    <dgm:pt modelId="{9F9C5E03-AD9A-4D13-83A5-B44D040BB8E4}" type="pres">
      <dgm:prSet presAssocID="{1B3765F6-6F4E-40B2-AAA6-CCFDE00FCB3A}" presName="desTx" presStyleLbl="alignAccFollowNode1" presStyleIdx="0" presStyleCnt="4" custLinFactNeighborX="-981">
        <dgm:presLayoutVars/>
      </dgm:prSet>
      <dgm:spPr/>
    </dgm:pt>
    <dgm:pt modelId="{AA957EB6-01B5-46B6-8ED2-A8FF815C07C7}" type="pres">
      <dgm:prSet presAssocID="{B3379BE7-5F20-402B-83A0-4EC7AC46E3CB}" presName="space" presStyleCnt="0"/>
      <dgm:spPr/>
    </dgm:pt>
    <dgm:pt modelId="{42068ADA-4F54-4C41-B940-399370AE79D0}" type="pres">
      <dgm:prSet presAssocID="{3599D730-DFC6-4BC6-BA07-38923F931208}" presName="composite" presStyleCnt="0"/>
      <dgm:spPr/>
    </dgm:pt>
    <dgm:pt modelId="{10F870C7-1FF4-443A-AB85-EFA5EC29EDAF}" type="pres">
      <dgm:prSet presAssocID="{3599D730-DFC6-4BC6-BA07-38923F931208}" presName="parTx" presStyleLbl="alignNode1" presStyleIdx="1" presStyleCnt="4">
        <dgm:presLayoutVars>
          <dgm:chMax val="0"/>
          <dgm:chPref val="0"/>
        </dgm:presLayoutVars>
      </dgm:prSet>
      <dgm:spPr/>
    </dgm:pt>
    <dgm:pt modelId="{457FA99D-AA1E-4FDF-886A-79468A476918}" type="pres">
      <dgm:prSet presAssocID="{3599D730-DFC6-4BC6-BA07-38923F931208}" presName="desTx" presStyleLbl="alignAccFollowNode1" presStyleIdx="1" presStyleCnt="4">
        <dgm:presLayoutVars/>
      </dgm:prSet>
      <dgm:spPr/>
    </dgm:pt>
    <dgm:pt modelId="{CE7906AE-5BB9-49F2-9A7A-8724AC5B0B9F}" type="pres">
      <dgm:prSet presAssocID="{69C0F92B-5B8D-4DCE-8101-50CACFEAAAB2}" presName="space" presStyleCnt="0"/>
      <dgm:spPr/>
    </dgm:pt>
    <dgm:pt modelId="{E95879A2-B339-4B0C-9A8D-326CC5F7198D}" type="pres">
      <dgm:prSet presAssocID="{E57BF50E-A7A8-4B43-A1DF-BE154C15DA35}" presName="composite" presStyleCnt="0"/>
      <dgm:spPr/>
    </dgm:pt>
    <dgm:pt modelId="{8A05D745-DE73-4DAE-A53E-5518E0F548E4}" type="pres">
      <dgm:prSet presAssocID="{E57BF50E-A7A8-4B43-A1DF-BE154C15DA35}" presName="parTx" presStyleLbl="alignNode1" presStyleIdx="2" presStyleCnt="4">
        <dgm:presLayoutVars>
          <dgm:chMax val="0"/>
          <dgm:chPref val="0"/>
        </dgm:presLayoutVars>
      </dgm:prSet>
      <dgm:spPr/>
    </dgm:pt>
    <dgm:pt modelId="{94FE26D5-64A9-40EA-B77A-8AF850BA1CE4}" type="pres">
      <dgm:prSet presAssocID="{E57BF50E-A7A8-4B43-A1DF-BE154C15DA35}" presName="desTx" presStyleLbl="alignAccFollowNode1" presStyleIdx="2" presStyleCnt="4">
        <dgm:presLayoutVars/>
      </dgm:prSet>
      <dgm:spPr/>
    </dgm:pt>
    <dgm:pt modelId="{EFC14F1C-7128-437A-BA5D-1069F3176C85}" type="pres">
      <dgm:prSet presAssocID="{EF643C78-FC73-4F9F-AE6C-7D06DB16424F}" presName="space" presStyleCnt="0"/>
      <dgm:spPr/>
    </dgm:pt>
    <dgm:pt modelId="{AF9CB2BB-D785-459D-9D62-10002AF63A90}" type="pres">
      <dgm:prSet presAssocID="{89BEE539-92B1-4799-B395-928DB1C2D3AC}" presName="composite" presStyleCnt="0"/>
      <dgm:spPr/>
    </dgm:pt>
    <dgm:pt modelId="{04E3104A-F825-46A2-93F3-A8FA3DECD1D0}" type="pres">
      <dgm:prSet presAssocID="{89BEE539-92B1-4799-B395-928DB1C2D3AC}" presName="parTx" presStyleLbl="alignNode1" presStyleIdx="3" presStyleCnt="4">
        <dgm:presLayoutVars>
          <dgm:chMax val="0"/>
          <dgm:chPref val="0"/>
        </dgm:presLayoutVars>
      </dgm:prSet>
      <dgm:spPr/>
    </dgm:pt>
    <dgm:pt modelId="{F42D4346-C9BE-4535-B718-145BDCEDD8A8}" type="pres">
      <dgm:prSet presAssocID="{89BEE539-92B1-4799-B395-928DB1C2D3AC}" presName="desTx" presStyleLbl="alignAccFollowNode1" presStyleIdx="3" presStyleCnt="4">
        <dgm:presLayoutVars/>
      </dgm:prSet>
      <dgm:spPr/>
    </dgm:pt>
  </dgm:ptLst>
  <dgm:cxnLst>
    <dgm:cxn modelId="{F772EF06-F1EC-4298-B886-59DD2D0679D5}" srcId="{D1B9624E-08B3-4CC8-A89A-53738A76BEE6}" destId="{3599D730-DFC6-4BC6-BA07-38923F931208}" srcOrd="1" destOrd="0" parTransId="{93258C66-1472-461A-84E7-F8CC49206BC4}" sibTransId="{69C0F92B-5B8D-4DCE-8101-50CACFEAAAB2}"/>
    <dgm:cxn modelId="{614FE807-5AA7-47A7-BA88-7523ACC8C2B6}" type="presOf" srcId="{C420EDA1-51E0-4876-BA62-0F168B0D9017}" destId="{F42D4346-C9BE-4535-B718-145BDCEDD8A8}" srcOrd="0" destOrd="0" presId="urn:microsoft.com/office/officeart/2016/7/layout/HorizontalActionList"/>
    <dgm:cxn modelId="{0976910C-4A05-470C-A87F-154CB25EF7E5}" srcId="{89BEE539-92B1-4799-B395-928DB1C2D3AC}" destId="{C420EDA1-51E0-4876-BA62-0F168B0D9017}" srcOrd="0" destOrd="0" parTransId="{A0EB711D-E877-4C3A-B913-C8C8D7A88DC0}" sibTransId="{F6E5AB75-6CE3-4D6F-9AEA-9D6849F4A709}"/>
    <dgm:cxn modelId="{E43FDD18-0F6E-4054-9799-63A6CE485230}" srcId="{E57BF50E-A7A8-4B43-A1DF-BE154C15DA35}" destId="{321F161E-4859-4579-BA28-E8CC3F90D260}" srcOrd="0" destOrd="0" parTransId="{0C94135C-F07C-4084-92FB-3038539BFC9E}" sibTransId="{0706B08B-D977-4D9F-AC2B-6126FB9E06A5}"/>
    <dgm:cxn modelId="{89E00425-5FD8-4AC4-999C-A497CE2A2203}" srcId="{D1B9624E-08B3-4CC8-A89A-53738A76BEE6}" destId="{89BEE539-92B1-4799-B395-928DB1C2D3AC}" srcOrd="3" destOrd="0" parTransId="{F83B22A9-50DC-4DF2-AEB7-98FDEDC3A7A7}" sibTransId="{BD7AADB4-5473-43F9-A34B-723F9A0FA77D}"/>
    <dgm:cxn modelId="{72375926-7D94-4761-864A-8D53EAB81DCA}" type="presOf" srcId="{E57BF50E-A7A8-4B43-A1DF-BE154C15DA35}" destId="{8A05D745-DE73-4DAE-A53E-5518E0F548E4}" srcOrd="0" destOrd="0" presId="urn:microsoft.com/office/officeart/2016/7/layout/HorizontalActionList"/>
    <dgm:cxn modelId="{D1D9DB3E-D6D6-4620-841A-2C0FAEA56169}" type="presOf" srcId="{153880DE-379F-425A-AB96-6A5261004847}" destId="{457FA99D-AA1E-4FDF-886A-79468A476918}" srcOrd="0" destOrd="0" presId="urn:microsoft.com/office/officeart/2016/7/layout/HorizontalActionList"/>
    <dgm:cxn modelId="{5DF0673F-2AB6-468C-96AD-3EE10F657BAE}" srcId="{1B3765F6-6F4E-40B2-AAA6-CCFDE00FCB3A}" destId="{E04DF7F6-C008-4412-8C00-E80081F37C01}" srcOrd="0" destOrd="0" parTransId="{BB370483-9E06-4357-A9CF-8629DD236470}" sibTransId="{77026E3A-4FBD-4953-AA70-11BC5939F45F}"/>
    <dgm:cxn modelId="{1F8DF842-F737-48FB-9A33-4028920D9108}" type="presOf" srcId="{321F161E-4859-4579-BA28-E8CC3F90D260}" destId="{94FE26D5-64A9-40EA-B77A-8AF850BA1CE4}" srcOrd="0" destOrd="0" presId="urn:microsoft.com/office/officeart/2016/7/layout/HorizontalActionList"/>
    <dgm:cxn modelId="{E9D46A67-C71D-4700-A1F3-A3F5861A5164}" type="presOf" srcId="{1B3765F6-6F4E-40B2-AAA6-CCFDE00FCB3A}" destId="{8BE106E3-B9DA-4266-BDF4-9043E1FC076A}" srcOrd="0" destOrd="0" presId="urn:microsoft.com/office/officeart/2016/7/layout/HorizontalActionList"/>
    <dgm:cxn modelId="{D96AC972-80CE-4368-92BF-D8E5D5B84A7F}" type="presOf" srcId="{D1B9624E-08B3-4CC8-A89A-53738A76BEE6}" destId="{5A93C043-D863-4026-BF21-089FC3CEC6E3}" srcOrd="0" destOrd="0" presId="urn:microsoft.com/office/officeart/2016/7/layout/HorizontalActionList"/>
    <dgm:cxn modelId="{44A45F53-4867-465F-B437-094FC8FE343A}" type="presOf" srcId="{3599D730-DFC6-4BC6-BA07-38923F931208}" destId="{10F870C7-1FF4-443A-AB85-EFA5EC29EDAF}" srcOrd="0" destOrd="0" presId="urn:microsoft.com/office/officeart/2016/7/layout/HorizontalActionList"/>
    <dgm:cxn modelId="{AB88C97F-AC1A-4BB2-B09F-6A52A6436DD1}" type="presOf" srcId="{E04DF7F6-C008-4412-8C00-E80081F37C01}" destId="{9F9C5E03-AD9A-4D13-83A5-B44D040BB8E4}" srcOrd="0" destOrd="0" presId="urn:microsoft.com/office/officeart/2016/7/layout/HorizontalActionList"/>
    <dgm:cxn modelId="{402B0394-B1B3-42F3-B7F3-AACB16577299}" srcId="{3599D730-DFC6-4BC6-BA07-38923F931208}" destId="{153880DE-379F-425A-AB96-6A5261004847}" srcOrd="0" destOrd="0" parTransId="{0F2BFE6E-69E8-4502-AA8A-3FE70EDE6C91}" sibTransId="{D6D37D34-2255-4B76-965B-752EA7256743}"/>
    <dgm:cxn modelId="{B3CAAEBF-B83D-4553-A50C-C8EDC4CDB926}" type="presOf" srcId="{89BEE539-92B1-4799-B395-928DB1C2D3AC}" destId="{04E3104A-F825-46A2-93F3-A8FA3DECD1D0}" srcOrd="0" destOrd="0" presId="urn:microsoft.com/office/officeart/2016/7/layout/HorizontalActionList"/>
    <dgm:cxn modelId="{7DC2F6D2-3BDA-4FFA-BA26-2ED0C8A947AA}" srcId="{D1B9624E-08B3-4CC8-A89A-53738A76BEE6}" destId="{E57BF50E-A7A8-4B43-A1DF-BE154C15DA35}" srcOrd="2" destOrd="0" parTransId="{B1CBF779-B971-4EDD-8EE4-571BDC82ED0C}" sibTransId="{EF643C78-FC73-4F9F-AE6C-7D06DB16424F}"/>
    <dgm:cxn modelId="{DBD8A7DF-7A24-4FDD-80C0-9FBAF6EA51BA}" srcId="{D1B9624E-08B3-4CC8-A89A-53738A76BEE6}" destId="{1B3765F6-6F4E-40B2-AAA6-CCFDE00FCB3A}" srcOrd="0" destOrd="0" parTransId="{02E55C70-42A9-4DA2-A553-BCAF10F30FA8}" sibTransId="{B3379BE7-5F20-402B-83A0-4EC7AC46E3CB}"/>
    <dgm:cxn modelId="{D90365CF-0E48-46EB-9831-36E288DFF980}" type="presParOf" srcId="{5A93C043-D863-4026-BF21-089FC3CEC6E3}" destId="{9A49B14A-670E-4966-9FB6-0FACC3818663}" srcOrd="0" destOrd="0" presId="urn:microsoft.com/office/officeart/2016/7/layout/HorizontalActionList"/>
    <dgm:cxn modelId="{2660CF3C-A633-4AEE-AFCE-65BD16217C89}" type="presParOf" srcId="{9A49B14A-670E-4966-9FB6-0FACC3818663}" destId="{8BE106E3-B9DA-4266-BDF4-9043E1FC076A}" srcOrd="0" destOrd="0" presId="urn:microsoft.com/office/officeart/2016/7/layout/HorizontalActionList"/>
    <dgm:cxn modelId="{227C5149-370B-47EC-AA8C-28EB01C1A42B}" type="presParOf" srcId="{9A49B14A-670E-4966-9FB6-0FACC3818663}" destId="{9F9C5E03-AD9A-4D13-83A5-B44D040BB8E4}" srcOrd="1" destOrd="0" presId="urn:microsoft.com/office/officeart/2016/7/layout/HorizontalActionList"/>
    <dgm:cxn modelId="{5EFBD873-0EF5-47BE-B000-394A7A53B79D}" type="presParOf" srcId="{5A93C043-D863-4026-BF21-089FC3CEC6E3}" destId="{AA957EB6-01B5-46B6-8ED2-A8FF815C07C7}" srcOrd="1" destOrd="0" presId="urn:microsoft.com/office/officeart/2016/7/layout/HorizontalActionList"/>
    <dgm:cxn modelId="{28945EC8-BD49-49E2-8C30-50CCEA051386}" type="presParOf" srcId="{5A93C043-D863-4026-BF21-089FC3CEC6E3}" destId="{42068ADA-4F54-4C41-B940-399370AE79D0}" srcOrd="2" destOrd="0" presId="urn:microsoft.com/office/officeart/2016/7/layout/HorizontalActionList"/>
    <dgm:cxn modelId="{23314AAE-A2CB-48F6-8981-46C03A6746F3}" type="presParOf" srcId="{42068ADA-4F54-4C41-B940-399370AE79D0}" destId="{10F870C7-1FF4-443A-AB85-EFA5EC29EDAF}" srcOrd="0" destOrd="0" presId="urn:microsoft.com/office/officeart/2016/7/layout/HorizontalActionList"/>
    <dgm:cxn modelId="{05C88AE6-3439-4465-94F8-D80312FE324D}" type="presParOf" srcId="{42068ADA-4F54-4C41-B940-399370AE79D0}" destId="{457FA99D-AA1E-4FDF-886A-79468A476918}" srcOrd="1" destOrd="0" presId="urn:microsoft.com/office/officeart/2016/7/layout/HorizontalActionList"/>
    <dgm:cxn modelId="{AF2DA068-644C-44E5-8D84-6B6AD67504C2}" type="presParOf" srcId="{5A93C043-D863-4026-BF21-089FC3CEC6E3}" destId="{CE7906AE-5BB9-49F2-9A7A-8724AC5B0B9F}" srcOrd="3" destOrd="0" presId="urn:microsoft.com/office/officeart/2016/7/layout/HorizontalActionList"/>
    <dgm:cxn modelId="{5C285F51-74B8-47EF-8733-A68DA66BFCDA}" type="presParOf" srcId="{5A93C043-D863-4026-BF21-089FC3CEC6E3}" destId="{E95879A2-B339-4B0C-9A8D-326CC5F7198D}" srcOrd="4" destOrd="0" presId="urn:microsoft.com/office/officeart/2016/7/layout/HorizontalActionList"/>
    <dgm:cxn modelId="{CF448C88-71AE-4925-A25B-5771D4D12603}" type="presParOf" srcId="{E95879A2-B339-4B0C-9A8D-326CC5F7198D}" destId="{8A05D745-DE73-4DAE-A53E-5518E0F548E4}" srcOrd="0" destOrd="0" presId="urn:microsoft.com/office/officeart/2016/7/layout/HorizontalActionList"/>
    <dgm:cxn modelId="{FEAA654D-C407-4EFB-9A7C-63962983239D}" type="presParOf" srcId="{E95879A2-B339-4B0C-9A8D-326CC5F7198D}" destId="{94FE26D5-64A9-40EA-B77A-8AF850BA1CE4}" srcOrd="1" destOrd="0" presId="urn:microsoft.com/office/officeart/2016/7/layout/HorizontalActionList"/>
    <dgm:cxn modelId="{E273CE85-5006-4932-A913-EBB879567526}" type="presParOf" srcId="{5A93C043-D863-4026-BF21-089FC3CEC6E3}" destId="{EFC14F1C-7128-437A-BA5D-1069F3176C85}" srcOrd="5" destOrd="0" presId="urn:microsoft.com/office/officeart/2016/7/layout/HorizontalActionList"/>
    <dgm:cxn modelId="{ACDFC1F9-EC02-45FD-AC2C-170C7FB53D91}" type="presParOf" srcId="{5A93C043-D863-4026-BF21-089FC3CEC6E3}" destId="{AF9CB2BB-D785-459D-9D62-10002AF63A90}" srcOrd="6" destOrd="0" presId="urn:microsoft.com/office/officeart/2016/7/layout/HorizontalActionList"/>
    <dgm:cxn modelId="{6A416B9D-4AEE-4358-AEDF-840F3E76E0FC}" type="presParOf" srcId="{AF9CB2BB-D785-459D-9D62-10002AF63A90}" destId="{04E3104A-F825-46A2-93F3-A8FA3DECD1D0}" srcOrd="0" destOrd="0" presId="urn:microsoft.com/office/officeart/2016/7/layout/HorizontalActionList"/>
    <dgm:cxn modelId="{46A19069-C4C1-4250-803A-DB8A54FB3D5B}" type="presParOf" srcId="{AF9CB2BB-D785-459D-9D62-10002AF63A90}" destId="{F42D4346-C9BE-4535-B718-145BDCEDD8A8}"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143833-C017-47D6-9644-7F2AEB529B2B}">
      <dsp:nvSpPr>
        <dsp:cNvPr id="0" name=""/>
        <dsp:cNvSpPr/>
      </dsp:nvSpPr>
      <dsp:spPr>
        <a:xfrm>
          <a:off x="0" y="304"/>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Target users: </a:t>
          </a:r>
          <a:r>
            <a:rPr lang="en-GB" sz="1800" kern="1200" dirty="0"/>
            <a:t>Older adults who take regular medication and may struggle to remember dose times.</a:t>
          </a:r>
          <a:endParaRPr lang="en-US" sz="1800" kern="1200" dirty="0"/>
        </a:p>
      </dsp:txBody>
      <dsp:txXfrm>
        <a:off x="27105" y="27409"/>
        <a:ext cx="10108432" cy="501037"/>
      </dsp:txXfrm>
    </dsp:sp>
    <dsp:sp modelId="{7285A6A0-BF76-4632-B540-323DD0FEE78B}">
      <dsp:nvSpPr>
        <dsp:cNvPr id="0" name=""/>
        <dsp:cNvSpPr/>
      </dsp:nvSpPr>
      <dsp:spPr>
        <a:xfrm>
          <a:off x="0" y="566703"/>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Medication schedule: </a:t>
          </a:r>
          <a:r>
            <a:rPr lang="en-GB" sz="1800" kern="1200" dirty="0"/>
            <a:t>Display the next medicine, prescribed dose and scheduled time clearly.</a:t>
          </a:r>
          <a:endParaRPr lang="en-US" sz="1800" kern="1200" dirty="0"/>
        </a:p>
      </dsp:txBody>
      <dsp:txXfrm>
        <a:off x="27105" y="593808"/>
        <a:ext cx="10108432" cy="501037"/>
      </dsp:txXfrm>
    </dsp:sp>
    <dsp:sp modelId="{F96319DD-E328-4543-A069-02A8E89F5FC2}">
      <dsp:nvSpPr>
        <dsp:cNvPr id="0" name=""/>
        <dsp:cNvSpPr/>
      </dsp:nvSpPr>
      <dsp:spPr>
        <a:xfrm>
          <a:off x="0" y="1133102"/>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Dose tracking: </a:t>
          </a:r>
          <a:r>
            <a:rPr lang="en-GB" sz="1800" kern="1200" dirty="0"/>
            <a:t>Let users review today’s medication schedule and mark each dose as Taken or Missed.</a:t>
          </a:r>
          <a:endParaRPr lang="en-US" sz="1800" kern="1200" dirty="0"/>
        </a:p>
      </dsp:txBody>
      <dsp:txXfrm>
        <a:off x="27105" y="1160207"/>
        <a:ext cx="10108432" cy="501037"/>
      </dsp:txXfrm>
    </dsp:sp>
    <dsp:sp modelId="{D2507AE1-25C2-4C07-B5F3-2AF409C12A26}">
      <dsp:nvSpPr>
        <dsp:cNvPr id="0" name=""/>
        <dsp:cNvSpPr/>
      </dsp:nvSpPr>
      <dsp:spPr>
        <a:xfrm>
          <a:off x="0" y="1699501"/>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Elderly-friendly design: </a:t>
          </a:r>
          <a:r>
            <a:rPr lang="en-GB" sz="1800" kern="1200" dirty="0"/>
            <a:t>Use large text, clear buttons and simple navigation to support users with age-related accessibility needs.</a:t>
          </a:r>
          <a:endParaRPr lang="en-US" sz="1800" kern="1200" dirty="0"/>
        </a:p>
      </dsp:txBody>
      <dsp:txXfrm>
        <a:off x="27105" y="1726606"/>
        <a:ext cx="10108432" cy="501037"/>
      </dsp:txXfrm>
    </dsp:sp>
    <dsp:sp modelId="{1D66C46B-AF71-4D5A-A1F5-0D146F739192}">
      <dsp:nvSpPr>
        <dsp:cNvPr id="0" name=""/>
        <dsp:cNvSpPr/>
      </dsp:nvSpPr>
      <dsp:spPr>
        <a:xfrm>
          <a:off x="0" y="2265900"/>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Family support: </a:t>
          </a:r>
          <a:r>
            <a:rPr lang="en-GB" sz="1800" kern="1200" dirty="0"/>
            <a:t>Plan optional caregiver alerts, shared with the older adult’s consent.</a:t>
          </a:r>
          <a:endParaRPr lang="en-US" sz="1800" kern="1200" dirty="0"/>
        </a:p>
      </dsp:txBody>
      <dsp:txXfrm>
        <a:off x="27105" y="2293005"/>
        <a:ext cx="10108432" cy="501037"/>
      </dsp:txXfrm>
    </dsp:sp>
    <dsp:sp modelId="{1AD2284A-61F5-48E9-A855-0C89E7CDE095}">
      <dsp:nvSpPr>
        <dsp:cNvPr id="0" name=""/>
        <dsp:cNvSpPr/>
      </dsp:nvSpPr>
      <dsp:spPr>
        <a:xfrm>
          <a:off x="0" y="2832300"/>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Safety boundaries: </a:t>
          </a:r>
          <a:r>
            <a:rPr lang="en-GB" sz="1800" kern="1200" dirty="0"/>
            <a:t>The app supports medication routines; it does not diagnose conditions, prescribe medicines or recommend dosage changes.</a:t>
          </a:r>
          <a:endParaRPr lang="en-US" sz="1800" kern="1200" dirty="0"/>
        </a:p>
      </dsp:txBody>
      <dsp:txXfrm>
        <a:off x="27105" y="2859405"/>
        <a:ext cx="10108432" cy="5010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6371B-01A8-4C14-BDDA-2B6E49D8B185}">
      <dsp:nvSpPr>
        <dsp:cNvPr id="0" name=""/>
        <dsp:cNvSpPr/>
      </dsp:nvSpPr>
      <dsp:spPr>
        <a:xfrm>
          <a:off x="0" y="1745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Medication schedule: </a:t>
          </a:r>
          <a:r>
            <a:rPr lang="en-GB" sz="1700" kern="1200" dirty="0">
              <a:solidFill>
                <a:schemeClr val="tx1"/>
              </a:solidFill>
            </a:rPr>
            <a:t>Highlight the next scheduled medicine, prescribed dose and dose time on the elderly user’s dashboard.</a:t>
          </a:r>
          <a:endParaRPr lang="en-US" sz="1700" kern="1200" dirty="0">
            <a:solidFill>
              <a:schemeClr val="tx1"/>
            </a:solidFill>
          </a:endParaRPr>
        </a:p>
      </dsp:txBody>
      <dsp:txXfrm>
        <a:off x="33012" y="50463"/>
        <a:ext cx="9664933" cy="610236"/>
      </dsp:txXfrm>
    </dsp:sp>
    <dsp:sp modelId="{CEF7CEB3-0546-4109-A8E3-310C0277FF37}">
      <dsp:nvSpPr>
        <dsp:cNvPr id="0" name=""/>
        <dsp:cNvSpPr/>
      </dsp:nvSpPr>
      <dsp:spPr>
        <a:xfrm>
          <a:off x="0" y="74267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Dose tracking: </a:t>
          </a:r>
          <a:r>
            <a:rPr lang="en-GB" sz="1700" kern="1200" dirty="0">
              <a:solidFill>
                <a:schemeClr val="tx1"/>
              </a:solidFill>
            </a:rPr>
            <a:t>Show older adults their daily medication list and let them record each dose as Taken or Missed.</a:t>
          </a:r>
          <a:endParaRPr lang="en-US" sz="1700" kern="1200" dirty="0">
            <a:solidFill>
              <a:schemeClr val="tx1"/>
            </a:solidFill>
          </a:endParaRPr>
        </a:p>
      </dsp:txBody>
      <dsp:txXfrm>
        <a:off x="33012" y="775683"/>
        <a:ext cx="9664933" cy="610236"/>
      </dsp:txXfrm>
    </dsp:sp>
    <dsp:sp modelId="{B0631091-2C1F-4A4B-9FDB-5E22AF03A32E}">
      <dsp:nvSpPr>
        <dsp:cNvPr id="0" name=""/>
        <dsp:cNvSpPr/>
      </dsp:nvSpPr>
      <dsp:spPr>
        <a:xfrm>
          <a:off x="0" y="146789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Elderly-friendly design: </a:t>
          </a:r>
          <a:r>
            <a:rPr lang="en-GB" sz="1700" kern="1200" dirty="0">
              <a:solidFill>
                <a:schemeClr val="tx1"/>
              </a:solidFill>
            </a:rPr>
            <a:t>Use large, readable text, clearly labelled dose-status buttons, and simple navigation to support older adults.</a:t>
          </a:r>
          <a:endParaRPr lang="en-US" sz="1700" kern="1200" dirty="0">
            <a:solidFill>
              <a:schemeClr val="tx1"/>
            </a:solidFill>
          </a:endParaRPr>
        </a:p>
      </dsp:txBody>
      <dsp:txXfrm>
        <a:off x="33012" y="1500903"/>
        <a:ext cx="9664933" cy="610236"/>
      </dsp:txXfrm>
    </dsp:sp>
    <dsp:sp modelId="{F690F5DB-29A2-4B5A-AA02-3BDF469DC4D7}">
      <dsp:nvSpPr>
        <dsp:cNvPr id="0" name=""/>
        <dsp:cNvSpPr/>
      </dsp:nvSpPr>
      <dsp:spPr>
        <a:xfrm>
          <a:off x="0" y="219311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Family support: </a:t>
          </a:r>
          <a:r>
            <a:rPr lang="en-GB" sz="1700" kern="1200" dirty="0">
              <a:solidFill>
                <a:schemeClr val="tx1"/>
              </a:solidFill>
            </a:rPr>
            <a:t>Include optional, consent-based caregiver alerts for repeated missed doses in the elderly user’s app.</a:t>
          </a:r>
          <a:endParaRPr lang="en-US" sz="1700" kern="1200" dirty="0">
            <a:solidFill>
              <a:schemeClr val="tx1"/>
            </a:solidFill>
          </a:endParaRPr>
        </a:p>
      </dsp:txBody>
      <dsp:txXfrm>
        <a:off x="33012" y="2226123"/>
        <a:ext cx="9664933" cy="610236"/>
      </dsp:txXfrm>
    </dsp:sp>
    <dsp:sp modelId="{224C007F-653E-4C24-AB94-4082B8DBD0D9}">
      <dsp:nvSpPr>
        <dsp:cNvPr id="0" name=""/>
        <dsp:cNvSpPr/>
      </dsp:nvSpPr>
      <dsp:spPr>
        <a:xfrm>
          <a:off x="0" y="291833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Safety boundaries: </a:t>
          </a:r>
          <a:r>
            <a:rPr lang="en-GB" sz="1700" kern="1200" dirty="0">
              <a:solidFill>
                <a:schemeClr val="tx1"/>
              </a:solidFill>
            </a:rPr>
            <a:t>Help older adults follow prescribed medication schedules without providing diagnoses, prescribing medicines or changing dosages.</a:t>
          </a:r>
          <a:endParaRPr lang="en-US" sz="1700" kern="1200" dirty="0">
            <a:solidFill>
              <a:schemeClr val="tx1"/>
            </a:solidFill>
          </a:endParaRPr>
        </a:p>
      </dsp:txBody>
      <dsp:txXfrm>
        <a:off x="33012" y="2951343"/>
        <a:ext cx="9664933" cy="610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11233-5051-4812-91FA-DC9326FBA1B0}">
      <dsp:nvSpPr>
        <dsp:cNvPr id="0" name=""/>
        <dsp:cNvSpPr/>
      </dsp:nvSpPr>
      <dsp:spPr>
        <a:xfrm>
          <a:off x="0" y="2731"/>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D9CF2-1444-4813-96C2-FE79C67FB6C4}">
      <dsp:nvSpPr>
        <dsp:cNvPr id="0" name=""/>
        <dsp:cNvSpPr/>
      </dsp:nvSpPr>
      <dsp:spPr>
        <a:xfrm>
          <a:off x="175998" y="133639"/>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6A2208-15E8-4B97-8631-071BD95E0648}">
      <dsp:nvSpPr>
        <dsp:cNvPr id="0" name=""/>
        <dsp:cNvSpPr/>
      </dsp:nvSpPr>
      <dsp:spPr>
        <a:xfrm>
          <a:off x="671994" y="2731"/>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Use large, high-contrast text and clearly labelled buttons for older adults.</a:t>
          </a:r>
          <a:endParaRPr lang="en-US" sz="1400" kern="1200" dirty="0"/>
        </a:p>
      </dsp:txBody>
      <dsp:txXfrm>
        <a:off x="671994" y="2731"/>
        <a:ext cx="6359741" cy="581813"/>
      </dsp:txXfrm>
    </dsp:sp>
    <dsp:sp modelId="{AA7E03E1-C518-4326-B058-B60965B0CF0E}">
      <dsp:nvSpPr>
        <dsp:cNvPr id="0" name=""/>
        <dsp:cNvSpPr/>
      </dsp:nvSpPr>
      <dsp:spPr>
        <a:xfrm>
          <a:off x="0" y="729997"/>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D6500D-D989-49DD-95CA-6EDF8D5D3BC4}">
      <dsp:nvSpPr>
        <dsp:cNvPr id="0" name=""/>
        <dsp:cNvSpPr/>
      </dsp:nvSpPr>
      <dsp:spPr>
        <a:xfrm>
          <a:off x="175998" y="860905"/>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B7EF4A-AEC7-4C56-8E4C-E90C0D7C8779}">
      <dsp:nvSpPr>
        <dsp:cNvPr id="0" name=""/>
        <dsp:cNvSpPr/>
      </dsp:nvSpPr>
      <dsp:spPr>
        <a:xfrm>
          <a:off x="671994" y="729997"/>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Clearly display the next medication’s name, prescribed dose, and scheduled time on the elderly user’s dashboard.</a:t>
          </a:r>
          <a:endParaRPr lang="en-US" sz="1400" kern="1200" dirty="0"/>
        </a:p>
      </dsp:txBody>
      <dsp:txXfrm>
        <a:off x="671994" y="729997"/>
        <a:ext cx="6359741" cy="581813"/>
      </dsp:txXfrm>
    </dsp:sp>
    <dsp:sp modelId="{A4C664EE-5D04-4E89-9901-36C610A0DAA7}">
      <dsp:nvSpPr>
        <dsp:cNvPr id="0" name=""/>
        <dsp:cNvSpPr/>
      </dsp:nvSpPr>
      <dsp:spPr>
        <a:xfrm>
          <a:off x="0" y="1457264"/>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1AEA2-0253-4681-82C0-17722EE39B7E}">
      <dsp:nvSpPr>
        <dsp:cNvPr id="0" name=""/>
        <dsp:cNvSpPr/>
      </dsp:nvSpPr>
      <dsp:spPr>
        <a:xfrm>
          <a:off x="175998" y="1588172"/>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C6234D-9E47-45D2-9955-140FE8084E99}">
      <dsp:nvSpPr>
        <dsp:cNvPr id="0" name=""/>
        <dsp:cNvSpPr/>
      </dsp:nvSpPr>
      <dsp:spPr>
        <a:xfrm>
          <a:off x="671994" y="1457264"/>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Display today’s medication schedule in a clear, simple layout with consistent navigation for older adults.</a:t>
          </a:r>
          <a:endParaRPr lang="en-US" sz="1400" kern="1200" dirty="0"/>
        </a:p>
      </dsp:txBody>
      <dsp:txXfrm>
        <a:off x="671994" y="1457264"/>
        <a:ext cx="6359741" cy="581813"/>
      </dsp:txXfrm>
    </dsp:sp>
    <dsp:sp modelId="{32BD59E9-2817-497B-9901-722AA4F03A8B}">
      <dsp:nvSpPr>
        <dsp:cNvPr id="0" name=""/>
        <dsp:cNvSpPr/>
      </dsp:nvSpPr>
      <dsp:spPr>
        <a:xfrm>
          <a:off x="0" y="2184530"/>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34497F-6C72-474C-A927-AF3228812DB7}">
      <dsp:nvSpPr>
        <dsp:cNvPr id="0" name=""/>
        <dsp:cNvSpPr/>
      </dsp:nvSpPr>
      <dsp:spPr>
        <a:xfrm>
          <a:off x="175998" y="2315438"/>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38DAC8-0082-4979-8633-C651A8D9CFAB}">
      <dsp:nvSpPr>
        <dsp:cNvPr id="0" name=""/>
        <dsp:cNvSpPr/>
      </dsp:nvSpPr>
      <dsp:spPr>
        <a:xfrm>
          <a:off x="671994" y="2184530"/>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Use icons alongside clear text labels so actions remain understandable without relying on colour alone.</a:t>
          </a:r>
          <a:endParaRPr lang="en-US" sz="1400" kern="1200" dirty="0"/>
        </a:p>
      </dsp:txBody>
      <dsp:txXfrm>
        <a:off x="671994" y="2184530"/>
        <a:ext cx="6359741" cy="581813"/>
      </dsp:txXfrm>
    </dsp:sp>
    <dsp:sp modelId="{F7A6ED2A-5DB1-462D-82A3-706FF262E0DD}">
      <dsp:nvSpPr>
        <dsp:cNvPr id="0" name=""/>
        <dsp:cNvSpPr/>
      </dsp:nvSpPr>
      <dsp:spPr>
        <a:xfrm>
          <a:off x="0" y="2911797"/>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AE3B91-F9A3-4C26-B6DF-6B20A0396594}">
      <dsp:nvSpPr>
        <dsp:cNvPr id="0" name=""/>
        <dsp:cNvSpPr/>
      </dsp:nvSpPr>
      <dsp:spPr>
        <a:xfrm>
          <a:off x="175998" y="3042705"/>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105380-6D76-4BF1-84A4-7F787D23162C}">
      <dsp:nvSpPr>
        <dsp:cNvPr id="0" name=""/>
        <dsp:cNvSpPr/>
      </dsp:nvSpPr>
      <dsp:spPr>
        <a:xfrm>
          <a:off x="671994" y="2911797"/>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Test whether older adults can find the next dose, identify its time and mark it as Taken or Missed.</a:t>
          </a:r>
          <a:endParaRPr lang="en-US" sz="1400" kern="1200" dirty="0"/>
        </a:p>
      </dsp:txBody>
      <dsp:txXfrm>
        <a:off x="671994" y="2911797"/>
        <a:ext cx="6359741" cy="5818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106E3-B9DA-4266-BDF4-9043E1FC076A}">
      <dsp:nvSpPr>
        <dsp:cNvPr id="0" name=""/>
        <dsp:cNvSpPr/>
      </dsp:nvSpPr>
      <dsp:spPr>
        <a:xfrm>
          <a:off x="8018" y="107829"/>
          <a:ext cx="2635409" cy="7906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256" tIns="208256" rIns="208256" bIns="208256" numCol="1" spcCol="1270" anchor="ctr" anchorCtr="0">
          <a:noAutofit/>
        </a:bodyPr>
        <a:lstStyle/>
        <a:p>
          <a:pPr marL="0" lvl="0" indent="0" algn="ctr" defTabSz="1155700">
            <a:lnSpc>
              <a:spcPct val="90000"/>
            </a:lnSpc>
            <a:spcBef>
              <a:spcPct val="0"/>
            </a:spcBef>
            <a:spcAft>
              <a:spcPct val="35000"/>
            </a:spcAft>
            <a:buNone/>
          </a:pPr>
          <a:r>
            <a:rPr lang="en-US" sz="2600" kern="1200"/>
            <a:t>Test</a:t>
          </a:r>
        </a:p>
      </dsp:txBody>
      <dsp:txXfrm>
        <a:off x="8018" y="107829"/>
        <a:ext cx="2635409" cy="790622"/>
      </dsp:txXfrm>
    </dsp:sp>
    <dsp:sp modelId="{9F9C5E03-AD9A-4D13-83A5-B44D040BB8E4}">
      <dsp:nvSpPr>
        <dsp:cNvPr id="0" name=""/>
        <dsp:cNvSpPr/>
      </dsp:nvSpPr>
      <dsp:spPr>
        <a:xfrm>
          <a:off x="0" y="898452"/>
          <a:ext cx="2635409" cy="14438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0320" tIns="260320" rIns="260320" bIns="260320" numCol="1" spcCol="1270" anchor="t" anchorCtr="0">
          <a:noAutofit/>
        </a:bodyPr>
        <a:lstStyle/>
        <a:p>
          <a:pPr marL="0" lvl="0" indent="0" algn="l" defTabSz="488950">
            <a:lnSpc>
              <a:spcPct val="90000"/>
            </a:lnSpc>
            <a:spcBef>
              <a:spcPct val="0"/>
            </a:spcBef>
            <a:spcAft>
              <a:spcPct val="35000"/>
            </a:spcAft>
            <a:buNone/>
          </a:pPr>
          <a:r>
            <a:rPr lang="en-US" sz="1100" kern="1200" dirty="0"/>
            <a:t>Reminder failure/delay: Test medication reminder timing across supported browsers and devices; document that scheduled notifications are not yet implemented.</a:t>
          </a:r>
        </a:p>
      </dsp:txBody>
      <dsp:txXfrm>
        <a:off x="0" y="898452"/>
        <a:ext cx="2635409" cy="1443868"/>
      </dsp:txXfrm>
    </dsp:sp>
    <dsp:sp modelId="{10F870C7-1FF4-443A-AB85-EFA5EC29EDAF}">
      <dsp:nvSpPr>
        <dsp:cNvPr id="0" name=""/>
        <dsp:cNvSpPr/>
      </dsp:nvSpPr>
      <dsp:spPr>
        <a:xfrm>
          <a:off x="2751322" y="107829"/>
          <a:ext cx="2635409" cy="7906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256" tIns="208256" rIns="208256" bIns="208256" numCol="1" spcCol="1270" anchor="ctr" anchorCtr="0">
          <a:noAutofit/>
        </a:bodyPr>
        <a:lstStyle/>
        <a:p>
          <a:pPr marL="0" lvl="0" indent="0" algn="ctr" defTabSz="1155700">
            <a:lnSpc>
              <a:spcPct val="90000"/>
            </a:lnSpc>
            <a:spcBef>
              <a:spcPct val="0"/>
            </a:spcBef>
            <a:spcAft>
              <a:spcPct val="35000"/>
            </a:spcAft>
            <a:buNone/>
          </a:pPr>
          <a:r>
            <a:rPr lang="en-US" sz="2600" kern="1200"/>
            <a:t>Verify</a:t>
          </a:r>
        </a:p>
      </dsp:txBody>
      <dsp:txXfrm>
        <a:off x="2751322" y="107829"/>
        <a:ext cx="2635409" cy="790622"/>
      </dsp:txXfrm>
    </dsp:sp>
    <dsp:sp modelId="{457FA99D-AA1E-4FDF-886A-79468A476918}">
      <dsp:nvSpPr>
        <dsp:cNvPr id="0" name=""/>
        <dsp:cNvSpPr/>
      </dsp:nvSpPr>
      <dsp:spPr>
        <a:xfrm>
          <a:off x="2751322" y="898452"/>
          <a:ext cx="2635409" cy="14438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0320" tIns="260320" rIns="260320" bIns="260320" numCol="1" spcCol="1270" anchor="t" anchorCtr="0">
          <a:noAutofit/>
        </a:bodyPr>
        <a:lstStyle/>
        <a:p>
          <a:pPr marL="0" lvl="0" indent="0" algn="l" defTabSz="488950">
            <a:lnSpc>
              <a:spcPct val="90000"/>
            </a:lnSpc>
            <a:spcBef>
              <a:spcPct val="0"/>
            </a:spcBef>
            <a:spcAft>
              <a:spcPct val="35000"/>
            </a:spcAft>
            <a:buNone/>
          </a:pPr>
          <a:r>
            <a:rPr lang="en-US" sz="1100" kern="1200"/>
            <a:t>Data loss/unauthorised access: Verify medication-data persistence and access controls before adding backend storage and user authentication.</a:t>
          </a:r>
        </a:p>
      </dsp:txBody>
      <dsp:txXfrm>
        <a:off x="2751322" y="898452"/>
        <a:ext cx="2635409" cy="1443868"/>
      </dsp:txXfrm>
    </dsp:sp>
    <dsp:sp modelId="{8A05D745-DE73-4DAE-A53E-5518E0F548E4}">
      <dsp:nvSpPr>
        <dsp:cNvPr id="0" name=""/>
        <dsp:cNvSpPr/>
      </dsp:nvSpPr>
      <dsp:spPr>
        <a:xfrm>
          <a:off x="5494627" y="107829"/>
          <a:ext cx="2635409" cy="7906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256" tIns="208256" rIns="208256" bIns="208256" numCol="1" spcCol="1270" anchor="ctr" anchorCtr="0">
          <a:noAutofit/>
        </a:bodyPr>
        <a:lstStyle/>
        <a:p>
          <a:pPr marL="0" lvl="0" indent="0" algn="ctr" defTabSz="1155700">
            <a:lnSpc>
              <a:spcPct val="90000"/>
            </a:lnSpc>
            <a:spcBef>
              <a:spcPct val="0"/>
            </a:spcBef>
            <a:spcAft>
              <a:spcPct val="35000"/>
            </a:spcAft>
            <a:buNone/>
          </a:pPr>
          <a:r>
            <a:rPr lang="en-US" sz="2600" kern="1200"/>
            <a:t>Use</a:t>
          </a:r>
        </a:p>
      </dsp:txBody>
      <dsp:txXfrm>
        <a:off x="5494627" y="107829"/>
        <a:ext cx="2635409" cy="790622"/>
      </dsp:txXfrm>
    </dsp:sp>
    <dsp:sp modelId="{94FE26D5-64A9-40EA-B77A-8AF850BA1CE4}">
      <dsp:nvSpPr>
        <dsp:cNvPr id="0" name=""/>
        <dsp:cNvSpPr/>
      </dsp:nvSpPr>
      <dsp:spPr>
        <a:xfrm>
          <a:off x="5494627" y="898452"/>
          <a:ext cx="2635409" cy="14438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0320" tIns="260320" rIns="260320" bIns="260320" numCol="1" spcCol="1270" anchor="t" anchorCtr="0">
          <a:noAutofit/>
        </a:bodyPr>
        <a:lstStyle/>
        <a:p>
          <a:pPr marL="0" lvl="0" indent="0" algn="l" defTabSz="488950">
            <a:lnSpc>
              <a:spcPct val="90000"/>
            </a:lnSpc>
            <a:spcBef>
              <a:spcPct val="0"/>
            </a:spcBef>
            <a:spcAft>
              <a:spcPct val="35000"/>
            </a:spcAft>
            <a:buNone/>
          </a:pPr>
          <a:r>
            <a:rPr lang="en-US" sz="1100" kern="1200"/>
            <a:t>Incorrect dose status: Use clear Taken/Missed labels and test whether older adults can record the correct status.</a:t>
          </a:r>
        </a:p>
      </dsp:txBody>
      <dsp:txXfrm>
        <a:off x="5494627" y="898452"/>
        <a:ext cx="2635409" cy="1443868"/>
      </dsp:txXfrm>
    </dsp:sp>
    <dsp:sp modelId="{04E3104A-F825-46A2-93F3-A8FA3DECD1D0}">
      <dsp:nvSpPr>
        <dsp:cNvPr id="0" name=""/>
        <dsp:cNvSpPr/>
      </dsp:nvSpPr>
      <dsp:spPr>
        <a:xfrm>
          <a:off x="8237931" y="107829"/>
          <a:ext cx="2635409" cy="7906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256" tIns="208256" rIns="208256" bIns="208256" numCol="1" spcCol="1270" anchor="ctr" anchorCtr="0">
          <a:noAutofit/>
        </a:bodyPr>
        <a:lstStyle/>
        <a:p>
          <a:pPr marL="0" lvl="0" indent="0" algn="ctr" defTabSz="1155700">
            <a:lnSpc>
              <a:spcPct val="90000"/>
            </a:lnSpc>
            <a:spcBef>
              <a:spcPct val="0"/>
            </a:spcBef>
            <a:spcAft>
              <a:spcPct val="35000"/>
            </a:spcAft>
            <a:buNone/>
          </a:pPr>
          <a:r>
            <a:rPr lang="en-US" sz="2600" kern="1200"/>
            <a:t>State</a:t>
          </a:r>
        </a:p>
      </dsp:txBody>
      <dsp:txXfrm>
        <a:off x="8237931" y="107829"/>
        <a:ext cx="2635409" cy="790622"/>
      </dsp:txXfrm>
    </dsp:sp>
    <dsp:sp modelId="{F42D4346-C9BE-4535-B718-145BDCEDD8A8}">
      <dsp:nvSpPr>
        <dsp:cNvPr id="0" name=""/>
        <dsp:cNvSpPr/>
      </dsp:nvSpPr>
      <dsp:spPr>
        <a:xfrm>
          <a:off x="8237931" y="898452"/>
          <a:ext cx="2635409" cy="14438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0320" tIns="260320" rIns="260320" bIns="260320" numCol="1" spcCol="1270" anchor="t" anchorCtr="0">
          <a:noAutofit/>
        </a:bodyPr>
        <a:lstStyle/>
        <a:p>
          <a:pPr marL="0" lvl="0" indent="0" algn="l" defTabSz="488950">
            <a:lnSpc>
              <a:spcPct val="90000"/>
            </a:lnSpc>
            <a:spcBef>
              <a:spcPct val="0"/>
            </a:spcBef>
            <a:spcAft>
              <a:spcPct val="35000"/>
            </a:spcAft>
            <a:buNone/>
          </a:pPr>
          <a:r>
            <a:rPr lang="en-US" sz="1100" kern="1200"/>
            <a:t>Misunderstood medical advice: State that the app provides reminders only and does not diagnose conditions, prescribe medicines or change prescribed doses.</a:t>
          </a:r>
        </a:p>
      </dsp:txBody>
      <dsp:txXfrm>
        <a:off x="8237931" y="898452"/>
        <a:ext cx="2635409" cy="14438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hyperlink" Target="https://www.nice.org.uk/guidance/CG76/chapter/key-principles" TargetMode="Externa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93/ageing/afaf303" TargetMode="External"/><Relationship Id="rId2" Type="http://schemas.openxmlformats.org/officeDocument/2006/relationships/hyperlink" Target="https://doi.org/10.2147/PPA.S459678"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hyperlink" Target="https://doi.org/10.1093/jamia/ocab151" TargetMode="Externa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link.springer.com/book/10.1007/978-981-19-2560-3"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image" Target="../media/image24.jpeg"/><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jpeg"/><Relationship Id="rId10" Type="http://schemas.openxmlformats.org/officeDocument/2006/relationships/image" Target="../media/image32.jpeg"/><Relationship Id="rId4" Type="http://schemas.openxmlformats.org/officeDocument/2006/relationships/image" Target="../media/image26.jpeg"/><Relationship Id="rId9" Type="http://schemas.openxmlformats.org/officeDocument/2006/relationships/image" Target="../media/image3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link.springer.com/book/10.1007/978-3-031-48262-5"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42A4F"/>
        </a:solidFill>
        <a:effectLst/>
      </p:bgPr>
    </p:bg>
    <p:spTree>
      <p:nvGrpSpPr>
        <p:cNvPr id="1" name=""/>
        <p:cNvGrpSpPr/>
        <p:nvPr/>
      </p:nvGrpSpPr>
      <p:grpSpPr>
        <a:xfrm>
          <a:off x="0" y="0"/>
          <a:ext cx="0" cy="0"/>
          <a:chOff x="0" y="0"/>
          <a:chExt cx="0" cy="0"/>
        </a:xfrm>
      </p:grpSpPr>
      <p:sp>
        <p:nvSpPr>
          <p:cNvPr id="2" name="Oval 1"/>
          <p:cNvSpPr/>
          <p:nvPr/>
        </p:nvSpPr>
        <p:spPr>
          <a:xfrm>
            <a:off x="8869680" y="640080"/>
            <a:ext cx="2194560" cy="2194560"/>
          </a:xfrm>
          <a:prstGeom prst="ellipse">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9875520" y="2286000"/>
            <a:ext cx="1188720" cy="1188720"/>
          </a:xfrm>
          <a:prstGeom prst="ellipse">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8046720" y="3840480"/>
            <a:ext cx="1554480" cy="1554480"/>
          </a:xfrm>
          <a:prstGeom prst="ellipse">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31520" y="1508760"/>
            <a:ext cx="7772400" cy="1417320"/>
          </a:xfrm>
          <a:prstGeom prst="rect">
            <a:avLst/>
          </a:prstGeom>
          <a:noFill/>
        </p:spPr>
        <p:txBody>
          <a:bodyPr wrap="square" lIns="36576" tIns="36576" rIns="36576" bIns="36576">
            <a:spAutoFit/>
          </a:bodyPr>
          <a:lstStyle/>
          <a:p>
            <a:pPr algn="l"/>
            <a:r>
              <a:rPr sz="3200" b="1" dirty="0">
                <a:solidFill>
                  <a:srgbClr val="FFFFFF"/>
                </a:solidFill>
                <a:latin typeface="Aptos"/>
              </a:rPr>
              <a:t>Smart Medication Reminder
for Elderly People</a:t>
            </a:r>
          </a:p>
        </p:txBody>
      </p:sp>
      <p:sp>
        <p:nvSpPr>
          <p:cNvPr id="7" name="TextBox 6"/>
          <p:cNvSpPr txBox="1"/>
          <p:nvPr/>
        </p:nvSpPr>
        <p:spPr>
          <a:xfrm>
            <a:off x="758952" y="3246120"/>
            <a:ext cx="6858000" cy="594360"/>
          </a:xfrm>
          <a:prstGeom prst="rect">
            <a:avLst/>
          </a:prstGeom>
          <a:noFill/>
        </p:spPr>
        <p:txBody>
          <a:bodyPr wrap="square" lIns="36576" tIns="36576" rIns="36576" bIns="36576">
            <a:spAutoFit/>
          </a:bodyPr>
          <a:lstStyle/>
          <a:p>
            <a:pPr algn="l"/>
            <a:r>
              <a:rPr sz="2400" b="1">
                <a:solidFill>
                  <a:srgbClr val="AADCE2"/>
                </a:solidFill>
                <a:latin typeface="Aptos"/>
              </a:rPr>
              <a:t>Progress Presentation 2</a:t>
            </a:r>
          </a:p>
        </p:txBody>
      </p:sp>
      <p:sp>
        <p:nvSpPr>
          <p:cNvPr id="8" name="TextBox 7"/>
          <p:cNvSpPr txBox="1"/>
          <p:nvPr/>
        </p:nvSpPr>
        <p:spPr>
          <a:xfrm>
            <a:off x="758952" y="4160520"/>
            <a:ext cx="6858000" cy="320088"/>
          </a:xfrm>
          <a:prstGeom prst="rect">
            <a:avLst/>
          </a:prstGeom>
          <a:noFill/>
        </p:spPr>
        <p:txBody>
          <a:bodyPr wrap="square" lIns="36576" tIns="36576" rIns="36576" bIns="36576">
            <a:spAutoFit/>
          </a:bodyPr>
          <a:lstStyle/>
          <a:p>
            <a:pPr algn="l"/>
            <a:r>
              <a:rPr sz="1600" b="0" dirty="0">
                <a:solidFill>
                  <a:srgbClr val="FFFFFF"/>
                </a:solidFill>
                <a:latin typeface="Aptos"/>
              </a:rPr>
              <a:t>Team: Nasira • Khadar • </a:t>
            </a:r>
            <a:r>
              <a:rPr sz="1600" b="0" dirty="0" err="1">
                <a:solidFill>
                  <a:srgbClr val="FFFFFF"/>
                </a:solidFill>
                <a:latin typeface="Aptos"/>
              </a:rPr>
              <a:t>Dharar</a:t>
            </a:r>
            <a:r>
              <a:rPr sz="1600" b="0" dirty="0">
                <a:solidFill>
                  <a:srgbClr val="FFFFFF"/>
                </a:solidFill>
                <a:latin typeface="Aptos"/>
              </a:rPr>
              <a:t> • Radu • Mich</a:t>
            </a:r>
            <a:r>
              <a:rPr lang="en-GB" sz="1600" b="0" dirty="0">
                <a:solidFill>
                  <a:srgbClr val="FFFFFF"/>
                </a:solidFill>
                <a:latin typeface="Aptos"/>
              </a:rPr>
              <a:t>a</a:t>
            </a:r>
            <a:endParaRPr sz="1600" b="0" dirty="0">
              <a:solidFill>
                <a:srgbClr val="FFFFFF"/>
              </a:solidFill>
              <a:latin typeface="Aptos"/>
            </a:endParaRPr>
          </a:p>
        </p:txBody>
      </p:sp>
      <p:sp>
        <p:nvSpPr>
          <p:cNvPr id="9" name="TextBox 8"/>
          <p:cNvSpPr txBox="1"/>
          <p:nvPr/>
        </p:nvSpPr>
        <p:spPr>
          <a:xfrm>
            <a:off x="758952" y="4983480"/>
            <a:ext cx="6858000" cy="289310"/>
          </a:xfrm>
          <a:prstGeom prst="rect">
            <a:avLst/>
          </a:prstGeom>
          <a:noFill/>
        </p:spPr>
        <p:txBody>
          <a:bodyPr wrap="square" lIns="36576" tIns="36576" rIns="36576" bIns="36576">
            <a:spAutoFit/>
          </a:bodyPr>
          <a:lstStyle/>
          <a:p>
            <a:pPr algn="l"/>
            <a:r>
              <a:rPr sz="1400" b="0" dirty="0">
                <a:solidFill>
                  <a:srgbClr val="D7E4EF"/>
                </a:solidFill>
                <a:latin typeface="Aptos"/>
              </a:rPr>
              <a:t>Focus: teamwork, idea development, design and prototype production</a:t>
            </a:r>
          </a:p>
        </p:txBody>
      </p:sp>
      <p:sp>
        <p:nvSpPr>
          <p:cNvPr id="10" name="TextBox 9"/>
          <p:cNvSpPr txBox="1"/>
          <p:nvPr/>
        </p:nvSpPr>
        <p:spPr>
          <a:xfrm>
            <a:off x="9957815" y="6263640"/>
            <a:ext cx="1655063" cy="227755"/>
          </a:xfrm>
          <a:prstGeom prst="rect">
            <a:avLst/>
          </a:prstGeom>
          <a:noFill/>
        </p:spPr>
        <p:txBody>
          <a:bodyPr wrap="square" lIns="36576" tIns="36576" rIns="36576" bIns="36576">
            <a:spAutoFit/>
          </a:bodyPr>
          <a:lstStyle/>
          <a:p>
            <a:pPr algn="r"/>
            <a:r>
              <a:rPr sz="1000" b="1" dirty="0">
                <a:solidFill>
                  <a:srgbClr val="AADCE2"/>
                </a:solidFill>
                <a:latin typeface="Aptos"/>
              </a:rPr>
              <a:t>Presenter: Nasira</a:t>
            </a:r>
          </a:p>
        </p:txBody>
      </p:sp>
      <p:sp>
        <p:nvSpPr>
          <p:cNvPr id="11" name="TextBox 10">
            <a:extLst>
              <a:ext uri="{FF2B5EF4-FFF2-40B4-BE49-F238E27FC236}">
                <a16:creationId xmlns:a16="http://schemas.microsoft.com/office/drawing/2014/main" id="{539D414F-6BCB-8691-0D5D-AF8E6B7E2378}"/>
              </a:ext>
            </a:extLst>
          </p:cNvPr>
          <p:cNvSpPr txBox="1"/>
          <p:nvPr/>
        </p:nvSpPr>
        <p:spPr>
          <a:xfrm>
            <a:off x="758952" y="4514088"/>
            <a:ext cx="6858000" cy="320088"/>
          </a:xfrm>
          <a:prstGeom prst="rect">
            <a:avLst/>
          </a:prstGeom>
          <a:noFill/>
        </p:spPr>
        <p:txBody>
          <a:bodyPr wrap="square" lIns="36576" tIns="36576" rIns="36576" bIns="36576">
            <a:spAutoFit/>
          </a:bodyPr>
          <a:lstStyle/>
          <a:p>
            <a:pPr algn="l"/>
            <a:r>
              <a:rPr lang="en-GB" sz="1600" dirty="0">
                <a:solidFill>
                  <a:srgbClr val="FFC000"/>
                </a:solidFill>
                <a:latin typeface="Aptos"/>
              </a:rPr>
              <a:t>Team update: Khadar has joined the team, replacing Carolina.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Purpose and progress since Presentation 1</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We are moving from proposal and planning into prototype development and refinement.</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939528" y="6464808"/>
            <a:ext cx="167335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Nasira </a:t>
            </a:r>
          </a:p>
        </p:txBody>
      </p:sp>
      <p:sp>
        <p:nvSpPr>
          <p:cNvPr id="9" name="Rounded Rectangle 8"/>
          <p:cNvSpPr/>
          <p:nvPr/>
        </p:nvSpPr>
        <p:spPr>
          <a:xfrm>
            <a:off x="685800" y="1737359"/>
            <a:ext cx="3520440" cy="1965961"/>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1737360"/>
            <a:ext cx="73152" cy="141732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68680" y="1865376"/>
            <a:ext cx="3209544" cy="347472"/>
          </a:xfrm>
          <a:prstGeom prst="rect">
            <a:avLst/>
          </a:prstGeom>
          <a:noFill/>
        </p:spPr>
        <p:txBody>
          <a:bodyPr wrap="square" lIns="36576" tIns="36576" rIns="36576" bIns="36576">
            <a:spAutoFit/>
          </a:bodyPr>
          <a:lstStyle/>
          <a:p>
            <a:pPr algn="l"/>
            <a:r>
              <a:rPr sz="1700" b="1">
                <a:solidFill>
                  <a:srgbClr val="142A4F"/>
                </a:solidFill>
                <a:latin typeface="Aptos"/>
              </a:rPr>
              <a:t>Before</a:t>
            </a:r>
          </a:p>
        </p:txBody>
      </p:sp>
      <p:sp>
        <p:nvSpPr>
          <p:cNvPr id="12" name="TextBox 11"/>
          <p:cNvSpPr txBox="1"/>
          <p:nvPr/>
        </p:nvSpPr>
        <p:spPr>
          <a:xfrm>
            <a:off x="868680" y="2267712"/>
            <a:ext cx="3209544" cy="1151084"/>
          </a:xfrm>
          <a:prstGeom prst="rect">
            <a:avLst/>
          </a:prstGeom>
          <a:noFill/>
        </p:spPr>
        <p:txBody>
          <a:bodyPr wrap="square" lIns="36576" tIns="36576" rIns="36576" bIns="36576">
            <a:spAutoFit/>
          </a:bodyPr>
          <a:lstStyle/>
          <a:p>
            <a:r>
              <a:rPr lang="en-GB" sz="1400" dirty="0"/>
              <a:t>Defined the medication adherence problem, focused on older adults, prioritised core reminder features, reviewed relevant research, and assigned team responsibilities.</a:t>
            </a:r>
          </a:p>
        </p:txBody>
      </p:sp>
      <p:sp>
        <p:nvSpPr>
          <p:cNvPr id="13" name="Rounded Rectangle 12"/>
          <p:cNvSpPr/>
          <p:nvPr/>
        </p:nvSpPr>
        <p:spPr>
          <a:xfrm>
            <a:off x="4343400" y="1737360"/>
            <a:ext cx="3520440" cy="196596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343400" y="1737360"/>
            <a:ext cx="73152" cy="14173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1865376"/>
            <a:ext cx="3209544" cy="347472"/>
          </a:xfrm>
          <a:prstGeom prst="rect">
            <a:avLst/>
          </a:prstGeom>
          <a:noFill/>
        </p:spPr>
        <p:txBody>
          <a:bodyPr wrap="square" lIns="36576" tIns="36576" rIns="36576" bIns="36576">
            <a:spAutoFit/>
          </a:bodyPr>
          <a:lstStyle/>
          <a:p>
            <a:pPr algn="l"/>
            <a:r>
              <a:rPr sz="1700" b="1">
                <a:solidFill>
                  <a:srgbClr val="142A4F"/>
                </a:solidFill>
                <a:latin typeface="Aptos"/>
              </a:rPr>
              <a:t>Now</a:t>
            </a:r>
          </a:p>
        </p:txBody>
      </p:sp>
      <p:sp>
        <p:nvSpPr>
          <p:cNvPr id="16" name="TextBox 15"/>
          <p:cNvSpPr txBox="1"/>
          <p:nvPr/>
        </p:nvSpPr>
        <p:spPr>
          <a:xfrm>
            <a:off x="4526280" y="2267712"/>
            <a:ext cx="3209544" cy="935641"/>
          </a:xfrm>
          <a:prstGeom prst="rect">
            <a:avLst/>
          </a:prstGeom>
          <a:noFill/>
        </p:spPr>
        <p:txBody>
          <a:bodyPr wrap="square" lIns="36576" tIns="36576" rIns="36576" bIns="36576">
            <a:spAutoFit/>
          </a:bodyPr>
          <a:lstStyle/>
          <a:p>
            <a:r>
              <a:rPr lang="en-GB" sz="1400" dirty="0"/>
              <a:t>Created medication reminder wireframes and an interactive HTML/CSS/JavaScript prototype with basic navigation and dose-status interactions.</a:t>
            </a:r>
          </a:p>
        </p:txBody>
      </p:sp>
      <p:sp>
        <p:nvSpPr>
          <p:cNvPr id="17" name="Rounded Rectangle 16"/>
          <p:cNvSpPr/>
          <p:nvPr/>
        </p:nvSpPr>
        <p:spPr>
          <a:xfrm>
            <a:off x="8001000" y="1737360"/>
            <a:ext cx="3520440" cy="196596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001000" y="1737360"/>
            <a:ext cx="73152" cy="141732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183879" y="1865376"/>
            <a:ext cx="3209544" cy="347472"/>
          </a:xfrm>
          <a:prstGeom prst="rect">
            <a:avLst/>
          </a:prstGeom>
          <a:noFill/>
        </p:spPr>
        <p:txBody>
          <a:bodyPr wrap="square" lIns="36576" tIns="36576" rIns="36576" bIns="36576">
            <a:spAutoFit/>
          </a:bodyPr>
          <a:lstStyle/>
          <a:p>
            <a:pPr algn="l"/>
            <a:r>
              <a:rPr sz="1700" b="1">
                <a:solidFill>
                  <a:srgbClr val="142A4F"/>
                </a:solidFill>
                <a:latin typeface="Aptos"/>
              </a:rPr>
              <a:t>Next</a:t>
            </a:r>
          </a:p>
        </p:txBody>
      </p:sp>
      <p:sp>
        <p:nvSpPr>
          <p:cNvPr id="20" name="TextBox 19"/>
          <p:cNvSpPr txBox="1"/>
          <p:nvPr/>
        </p:nvSpPr>
        <p:spPr>
          <a:xfrm>
            <a:off x="8183879" y="2267712"/>
            <a:ext cx="3209544" cy="935641"/>
          </a:xfrm>
          <a:prstGeom prst="rect">
            <a:avLst/>
          </a:prstGeom>
          <a:noFill/>
        </p:spPr>
        <p:txBody>
          <a:bodyPr wrap="square" lIns="36576" tIns="36576" rIns="36576" bIns="36576">
            <a:spAutoFit/>
          </a:bodyPr>
          <a:lstStyle/>
          <a:p>
            <a:r>
              <a:rPr lang="en-GB" sz="1400" dirty="0"/>
              <a:t>Test core interactions, improve accessibility for older adults, document security and reminder risks, and evaluate usability through user testing.</a:t>
            </a:r>
          </a:p>
        </p:txBody>
      </p:sp>
      <p:sp>
        <p:nvSpPr>
          <p:cNvPr id="22" name="TextBox 21"/>
          <p:cNvSpPr txBox="1"/>
          <p:nvPr/>
        </p:nvSpPr>
        <p:spPr>
          <a:xfrm>
            <a:off x="758952" y="4174236"/>
            <a:ext cx="10424160" cy="627864"/>
          </a:xfrm>
          <a:prstGeom prst="rect">
            <a:avLst/>
          </a:prstGeom>
          <a:noFill/>
        </p:spPr>
        <p:txBody>
          <a:bodyPr wrap="square" lIns="36576" tIns="36576" rIns="36576" bIns="36576">
            <a:spAutoFit/>
          </a:bodyPr>
          <a:lstStyle/>
          <a:p>
            <a:r>
              <a:rPr lang="en-GB" b="1" dirty="0"/>
              <a:t>Progress focus: </a:t>
            </a:r>
            <a:r>
              <a:rPr lang="en-GB" dirty="0"/>
              <a:t>Coordinated team roles, defined medication-reminder requirements, designed accessible screens and developed the HTML/CSS/JavaScript prototype.</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Project objective and boundaries</a:t>
            </a:r>
          </a:p>
        </p:txBody>
      </p:sp>
      <p:sp>
        <p:nvSpPr>
          <p:cNvPr id="5" name="TextBox 4"/>
          <p:cNvSpPr txBox="1"/>
          <p:nvPr/>
        </p:nvSpPr>
        <p:spPr>
          <a:xfrm>
            <a:off x="594360" y="1166775"/>
            <a:ext cx="10972800" cy="320040"/>
          </a:xfrm>
          <a:prstGeom prst="rect">
            <a:avLst/>
          </a:prstGeom>
          <a:noFill/>
        </p:spPr>
        <p:txBody>
          <a:bodyPr wrap="square" lIns="36576" tIns="36576" rIns="36576" bIns="36576">
            <a:spAutoFit/>
          </a:bodyPr>
          <a:lstStyle/>
          <a:p>
            <a:pPr algn="l"/>
            <a:r>
              <a:rPr sz="1300" b="0">
                <a:solidFill>
                  <a:srgbClr val="5C6C80"/>
                </a:solidFill>
                <a:latin typeface="Aptos"/>
              </a:rPr>
              <a:t>A focused, safety-conscious prototype for older adults who take regular medication.</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396728" y="6464808"/>
            <a:ext cx="121615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Nasira </a:t>
            </a:r>
          </a:p>
        </p:txBody>
      </p:sp>
      <p:sp>
        <p:nvSpPr>
          <p:cNvPr id="10" name="TextBox 9"/>
          <p:cNvSpPr txBox="1"/>
          <p:nvPr/>
        </p:nvSpPr>
        <p:spPr>
          <a:xfrm>
            <a:off x="566928" y="5641848"/>
            <a:ext cx="10162642" cy="627864"/>
          </a:xfrm>
          <a:prstGeom prst="rect">
            <a:avLst/>
          </a:prstGeom>
          <a:noFill/>
        </p:spPr>
        <p:txBody>
          <a:bodyPr wrap="square" lIns="36576" tIns="36576" rIns="36576" bIns="36576">
            <a:spAutoFit/>
          </a:bodyPr>
          <a:lstStyle/>
          <a:p>
            <a:r>
              <a:rPr dirty="0">
                <a:latin typeface="Aptos"/>
              </a:rPr>
              <a:t>Design principle: Help older adults follow their prescribed medication schedule without diagnosing conditions, recommending medicines or changing doses</a:t>
            </a:r>
            <a:r>
              <a:rPr lang="en-GB" dirty="0">
                <a:latin typeface="Aptos"/>
              </a:rPr>
              <a:t> [5].</a:t>
            </a:r>
            <a:endParaRPr u="sng" dirty="0">
              <a:solidFill>
                <a:srgbClr val="0066CC"/>
              </a:solidFill>
              <a:latin typeface="Arial"/>
              <a:hlinkClick r:id="rId2"/>
            </a:endParaRPr>
          </a:p>
        </p:txBody>
      </p:sp>
      <p:graphicFrame>
        <p:nvGraphicFramePr>
          <p:cNvPr id="14" name="TextBox 8">
            <a:extLst>
              <a:ext uri="{FF2B5EF4-FFF2-40B4-BE49-F238E27FC236}">
                <a16:creationId xmlns:a16="http://schemas.microsoft.com/office/drawing/2014/main" id="{786F2E60-763E-EDA7-2A39-A3A0165C7EF8}"/>
              </a:ext>
            </a:extLst>
          </p:cNvPr>
          <p:cNvGraphicFramePr/>
          <p:nvPr>
            <p:extLst>
              <p:ext uri="{D42A27DB-BD31-4B8C-83A1-F6EECF244321}">
                <p14:modId xmlns:p14="http://schemas.microsoft.com/office/powerpoint/2010/main" val="779954353"/>
              </p:ext>
            </p:extLst>
          </p:nvPr>
        </p:nvGraphicFramePr>
        <p:xfrm>
          <a:off x="502920" y="1815084"/>
          <a:ext cx="10162642" cy="3387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Team organisation and collaboration</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Roles provide accountability while the team lead maintains integration and coordination.</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396728" y="6464808"/>
            <a:ext cx="121615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Khadar </a:t>
            </a:r>
          </a:p>
        </p:txBody>
      </p:sp>
      <p:sp>
        <p:nvSpPr>
          <p:cNvPr id="9" name="Rounded Rectangle 8"/>
          <p:cNvSpPr/>
          <p:nvPr/>
        </p:nvSpPr>
        <p:spPr>
          <a:xfrm>
            <a:off x="640080" y="1645920"/>
            <a:ext cx="3566160" cy="132588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40080" y="1645920"/>
            <a:ext cx="73152" cy="132588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22959" y="1773936"/>
            <a:ext cx="3255264" cy="347472"/>
          </a:xfrm>
          <a:prstGeom prst="rect">
            <a:avLst/>
          </a:prstGeom>
          <a:noFill/>
        </p:spPr>
        <p:txBody>
          <a:bodyPr wrap="square" lIns="36576" tIns="36576" rIns="36576" bIns="36576">
            <a:spAutoFit/>
          </a:bodyPr>
          <a:lstStyle/>
          <a:p>
            <a:pPr algn="l"/>
            <a:r>
              <a:rPr sz="1600" b="1">
                <a:solidFill>
                  <a:srgbClr val="142A4F"/>
                </a:solidFill>
                <a:latin typeface="Aptos"/>
              </a:rPr>
              <a:t>Nasira — Project Lead</a:t>
            </a:r>
          </a:p>
        </p:txBody>
      </p:sp>
      <p:sp>
        <p:nvSpPr>
          <p:cNvPr id="12" name="TextBox 11"/>
          <p:cNvSpPr txBox="1"/>
          <p:nvPr/>
        </p:nvSpPr>
        <p:spPr>
          <a:xfrm>
            <a:off x="822959" y="2049541"/>
            <a:ext cx="3255264" cy="812530"/>
          </a:xfrm>
          <a:prstGeom prst="rect">
            <a:avLst/>
          </a:prstGeom>
          <a:noFill/>
        </p:spPr>
        <p:txBody>
          <a:bodyPr wrap="square" lIns="36576" tIns="36576" rIns="36576" bIns="36576">
            <a:spAutoFit/>
          </a:bodyPr>
          <a:lstStyle/>
          <a:p>
            <a:r>
              <a:rPr lang="en-GB" sz="1200" dirty="0"/>
              <a:t>Lead the team in developing the elderly medication reminder prototype, aligning medication-tracking features, accessibility requirements and presentation evidence.</a:t>
            </a:r>
            <a:endParaRPr sz="1200" b="0" dirty="0">
              <a:solidFill>
                <a:srgbClr val="233041"/>
              </a:solidFill>
              <a:latin typeface="Aptos"/>
            </a:endParaRPr>
          </a:p>
        </p:txBody>
      </p:sp>
      <p:sp>
        <p:nvSpPr>
          <p:cNvPr id="13" name="Rounded Rectangle 12"/>
          <p:cNvSpPr/>
          <p:nvPr/>
        </p:nvSpPr>
        <p:spPr>
          <a:xfrm>
            <a:off x="4343400" y="1645920"/>
            <a:ext cx="3566160" cy="132588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343400" y="1645920"/>
            <a:ext cx="73152" cy="132588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1773936"/>
            <a:ext cx="3255264" cy="347472"/>
          </a:xfrm>
          <a:prstGeom prst="rect">
            <a:avLst/>
          </a:prstGeom>
          <a:noFill/>
        </p:spPr>
        <p:txBody>
          <a:bodyPr wrap="square" lIns="36576" tIns="36576" rIns="36576" bIns="36576">
            <a:spAutoFit/>
          </a:bodyPr>
          <a:lstStyle/>
          <a:p>
            <a:pPr algn="l"/>
            <a:r>
              <a:rPr sz="1600" b="1">
                <a:solidFill>
                  <a:srgbClr val="142A4F"/>
                </a:solidFill>
                <a:latin typeface="Aptos"/>
              </a:rPr>
              <a:t>Khadar — Coordination Support</a:t>
            </a:r>
          </a:p>
        </p:txBody>
      </p:sp>
      <p:sp>
        <p:nvSpPr>
          <p:cNvPr id="16" name="TextBox 15"/>
          <p:cNvSpPr txBox="1"/>
          <p:nvPr/>
        </p:nvSpPr>
        <p:spPr>
          <a:xfrm>
            <a:off x="4526280" y="2176272"/>
            <a:ext cx="3255264" cy="627864"/>
          </a:xfrm>
          <a:prstGeom prst="rect">
            <a:avLst/>
          </a:prstGeom>
          <a:noFill/>
        </p:spPr>
        <p:txBody>
          <a:bodyPr wrap="square" lIns="36576" tIns="36576" rIns="36576" bIns="36576">
            <a:spAutoFit/>
          </a:bodyPr>
          <a:lstStyle/>
          <a:p>
            <a:r>
              <a:rPr lang="en-GB" sz="1200" dirty="0"/>
              <a:t>Coordinate team tasks for medication reminder research, wireframe development, prototype updates and presentation preparation.</a:t>
            </a:r>
          </a:p>
        </p:txBody>
      </p:sp>
      <p:sp>
        <p:nvSpPr>
          <p:cNvPr id="17" name="Rounded Rectangle 16"/>
          <p:cNvSpPr/>
          <p:nvPr/>
        </p:nvSpPr>
        <p:spPr>
          <a:xfrm>
            <a:off x="8046720" y="1645920"/>
            <a:ext cx="3474720" cy="132588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046720" y="1645920"/>
            <a:ext cx="73152" cy="132588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229600" y="1773936"/>
            <a:ext cx="3163824" cy="347472"/>
          </a:xfrm>
          <a:prstGeom prst="rect">
            <a:avLst/>
          </a:prstGeom>
          <a:noFill/>
        </p:spPr>
        <p:txBody>
          <a:bodyPr wrap="square" lIns="36576" tIns="36576" rIns="36576" bIns="36576">
            <a:spAutoFit/>
          </a:bodyPr>
          <a:lstStyle/>
          <a:p>
            <a:pPr algn="l"/>
            <a:r>
              <a:rPr sz="1600" b="1">
                <a:solidFill>
                  <a:srgbClr val="142A4F"/>
                </a:solidFill>
                <a:latin typeface="Aptos"/>
              </a:rPr>
              <a:t>Dharar — Research</a:t>
            </a:r>
          </a:p>
        </p:txBody>
      </p:sp>
      <p:sp>
        <p:nvSpPr>
          <p:cNvPr id="20" name="TextBox 19"/>
          <p:cNvSpPr txBox="1"/>
          <p:nvPr/>
        </p:nvSpPr>
        <p:spPr>
          <a:xfrm>
            <a:off x="8229600" y="2176272"/>
            <a:ext cx="3163824" cy="627864"/>
          </a:xfrm>
          <a:prstGeom prst="rect">
            <a:avLst/>
          </a:prstGeom>
          <a:noFill/>
        </p:spPr>
        <p:txBody>
          <a:bodyPr wrap="square" lIns="36576" tIns="36576" rIns="36576" bIns="36576">
            <a:spAutoFit/>
          </a:bodyPr>
          <a:lstStyle/>
          <a:p>
            <a:r>
              <a:rPr lang="en-GB" sz="1200" dirty="0"/>
              <a:t>Research medication adherence challenges in older adults and identify evidence-based reminder features suited to their needs.</a:t>
            </a:r>
          </a:p>
        </p:txBody>
      </p:sp>
      <p:sp>
        <p:nvSpPr>
          <p:cNvPr id="21" name="Rounded Rectangle 20"/>
          <p:cNvSpPr/>
          <p:nvPr/>
        </p:nvSpPr>
        <p:spPr>
          <a:xfrm>
            <a:off x="2468880" y="3337560"/>
            <a:ext cx="3566160" cy="132588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2468880" y="3337560"/>
            <a:ext cx="73152" cy="132588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2651760" y="3465576"/>
            <a:ext cx="3255264" cy="347472"/>
          </a:xfrm>
          <a:prstGeom prst="rect">
            <a:avLst/>
          </a:prstGeom>
          <a:noFill/>
        </p:spPr>
        <p:txBody>
          <a:bodyPr wrap="square" lIns="36576" tIns="36576" rIns="36576" bIns="36576">
            <a:spAutoFit/>
          </a:bodyPr>
          <a:lstStyle/>
          <a:p>
            <a:pPr algn="l"/>
            <a:r>
              <a:rPr sz="1600" b="1">
                <a:solidFill>
                  <a:srgbClr val="142A4F"/>
                </a:solidFill>
                <a:latin typeface="Aptos"/>
              </a:rPr>
              <a:t>Radu — System &amp; Security</a:t>
            </a:r>
          </a:p>
        </p:txBody>
      </p:sp>
      <p:sp>
        <p:nvSpPr>
          <p:cNvPr id="24" name="TextBox 23"/>
          <p:cNvSpPr txBox="1"/>
          <p:nvPr/>
        </p:nvSpPr>
        <p:spPr>
          <a:xfrm>
            <a:off x="2651760" y="3867911"/>
            <a:ext cx="3255264" cy="812530"/>
          </a:xfrm>
          <a:prstGeom prst="rect">
            <a:avLst/>
          </a:prstGeom>
          <a:noFill/>
        </p:spPr>
        <p:txBody>
          <a:bodyPr wrap="square" lIns="36576" tIns="36576" rIns="36576" bIns="36576">
            <a:spAutoFit/>
          </a:bodyPr>
          <a:lstStyle/>
          <a:p>
            <a:r>
              <a:rPr lang="en-GB" sz="1200" dirty="0"/>
              <a:t>Design the medication reminder workflow, define the HTML/CSS/JavaScript prototype structure, and review medication-data privacy and access-control risks.</a:t>
            </a:r>
          </a:p>
        </p:txBody>
      </p:sp>
      <p:sp>
        <p:nvSpPr>
          <p:cNvPr id="25" name="Rounded Rectangle 24"/>
          <p:cNvSpPr/>
          <p:nvPr/>
        </p:nvSpPr>
        <p:spPr>
          <a:xfrm>
            <a:off x="6217920" y="3337560"/>
            <a:ext cx="3566160" cy="132588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6217920" y="3337560"/>
            <a:ext cx="73152" cy="132588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6400800" y="3465576"/>
            <a:ext cx="3255264" cy="320088"/>
          </a:xfrm>
          <a:prstGeom prst="rect">
            <a:avLst/>
          </a:prstGeom>
          <a:noFill/>
        </p:spPr>
        <p:txBody>
          <a:bodyPr wrap="square" lIns="36576" tIns="36576" rIns="36576" bIns="36576">
            <a:spAutoFit/>
          </a:bodyPr>
          <a:lstStyle/>
          <a:p>
            <a:pPr algn="l"/>
            <a:r>
              <a:rPr sz="1600" b="1" dirty="0">
                <a:solidFill>
                  <a:srgbClr val="142A4F"/>
                </a:solidFill>
                <a:latin typeface="Aptos"/>
              </a:rPr>
              <a:t>Mich</a:t>
            </a:r>
            <a:r>
              <a:rPr lang="en-GB" sz="1600" b="1" dirty="0">
                <a:solidFill>
                  <a:srgbClr val="142A4F"/>
                </a:solidFill>
                <a:latin typeface="Aptos"/>
              </a:rPr>
              <a:t>a</a:t>
            </a:r>
            <a:r>
              <a:rPr sz="1600" b="1" dirty="0">
                <a:solidFill>
                  <a:srgbClr val="142A4F"/>
                </a:solidFill>
                <a:latin typeface="Aptos"/>
              </a:rPr>
              <a:t> — Usability &amp; Testing</a:t>
            </a:r>
          </a:p>
        </p:txBody>
      </p:sp>
      <p:sp>
        <p:nvSpPr>
          <p:cNvPr id="28" name="TextBox 27"/>
          <p:cNvSpPr txBox="1"/>
          <p:nvPr/>
        </p:nvSpPr>
        <p:spPr>
          <a:xfrm>
            <a:off x="6400800" y="3867911"/>
            <a:ext cx="3255264" cy="812530"/>
          </a:xfrm>
          <a:prstGeom prst="rect">
            <a:avLst/>
          </a:prstGeom>
          <a:noFill/>
        </p:spPr>
        <p:txBody>
          <a:bodyPr wrap="square" lIns="36576" tIns="36576" rIns="36576" bIns="36576">
            <a:spAutoFit/>
          </a:bodyPr>
          <a:lstStyle/>
          <a:p>
            <a:r>
              <a:rPr lang="en-GB" sz="1200" dirty="0"/>
              <a:t>Review the medication schedule screens for older-adult accessibility, plan usability tests, and assess whether users can easily record doses as Taken or Missed.</a:t>
            </a:r>
          </a:p>
        </p:txBody>
      </p:sp>
      <p:sp>
        <p:nvSpPr>
          <p:cNvPr id="29" name="TextBox 28"/>
          <p:cNvSpPr txBox="1"/>
          <p:nvPr/>
        </p:nvSpPr>
        <p:spPr>
          <a:xfrm>
            <a:off x="786384" y="5166360"/>
            <a:ext cx="10698480" cy="640080"/>
          </a:xfrm>
          <a:prstGeom prst="rect">
            <a:avLst/>
          </a:prstGeom>
          <a:noFill/>
        </p:spPr>
        <p:txBody>
          <a:bodyPr wrap="square" lIns="36576" tIns="36576" rIns="36576" bIns="36576">
            <a:spAutoFit/>
          </a:bodyPr>
          <a:lstStyle/>
          <a:p>
            <a:r>
              <a:rPr lang="en-GB" dirty="0"/>
              <a:t>Coordinate updates on the medication-reminder project, share prototype files and research, and track team tasks via WhatsApp and Microsoft Teams.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Work completed and evidence trail</a:t>
            </a:r>
          </a:p>
        </p:txBody>
      </p:sp>
      <p:sp>
        <p:nvSpPr>
          <p:cNvPr id="5" name="TextBox 4"/>
          <p:cNvSpPr txBox="1"/>
          <p:nvPr/>
        </p:nvSpPr>
        <p:spPr>
          <a:xfrm>
            <a:off x="594360" y="1188720"/>
            <a:ext cx="9730958" cy="566309"/>
          </a:xfrm>
          <a:prstGeom prst="rect">
            <a:avLst/>
          </a:prstGeom>
          <a:noFill/>
        </p:spPr>
        <p:txBody>
          <a:bodyPr wrap="square" lIns="36576" tIns="36576" rIns="36576" bIns="36576">
            <a:spAutoFit/>
          </a:bodyPr>
          <a:lstStyle/>
          <a:p>
            <a:r>
              <a:rPr lang="en-GB" sz="1600" b="1" dirty="0"/>
              <a:t>Progress evidence: </a:t>
            </a:r>
            <a:r>
              <a:rPr lang="en-GB" sz="1600" dirty="0"/>
              <a:t>Medication-app wireframes, prototype screens, and working navigation and Taken/Missed status interactions demonstrate development progress.</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51592" y="6464808"/>
            <a:ext cx="1161288"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Khadar </a:t>
            </a:r>
          </a:p>
        </p:txBody>
      </p:sp>
      <p:graphicFrame>
        <p:nvGraphicFramePr>
          <p:cNvPr id="11" name="TextBox 8">
            <a:extLst>
              <a:ext uri="{FF2B5EF4-FFF2-40B4-BE49-F238E27FC236}">
                <a16:creationId xmlns:a16="http://schemas.microsoft.com/office/drawing/2014/main" id="{68078FB3-869B-E712-23EA-72331D9F8279}"/>
              </a:ext>
            </a:extLst>
          </p:cNvPr>
          <p:cNvGraphicFramePr/>
          <p:nvPr>
            <p:extLst>
              <p:ext uri="{D42A27DB-BD31-4B8C-83A1-F6EECF244321}">
                <p14:modId xmlns:p14="http://schemas.microsoft.com/office/powerpoint/2010/main" val="533014423"/>
              </p:ext>
            </p:extLst>
          </p:nvPr>
        </p:nvGraphicFramePr>
        <p:xfrm>
          <a:off x="566928" y="1912239"/>
          <a:ext cx="9730958" cy="36120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5070" y="491598"/>
            <a:ext cx="8336065" cy="461665"/>
          </a:xfrm>
          <a:prstGeom prst="rect">
            <a:avLst/>
          </a:prstGeom>
          <a:noFill/>
        </p:spPr>
        <p:txBody>
          <a:bodyPr wrap="none">
            <a:spAutoFit/>
          </a:bodyPr>
          <a:lstStyle/>
          <a:p>
            <a:pPr algn="ctr">
              <a:defRPr sz="3200" b="1">
                <a:solidFill>
                  <a:srgbClr val="003366"/>
                </a:solidFill>
              </a:defRPr>
            </a:pPr>
            <a:r>
              <a:rPr lang="en-GB" sz="2400" dirty="0"/>
              <a:t>(Amendment) </a:t>
            </a:r>
            <a:r>
              <a:rPr sz="2400" dirty="0"/>
              <a:t>Smart Medication Reminder - Project Gantt Chart</a:t>
            </a:r>
          </a:p>
        </p:txBody>
      </p:sp>
      <p:sp>
        <p:nvSpPr>
          <p:cNvPr id="3" name="Rectangle 2"/>
          <p:cNvSpPr/>
          <p:nvPr/>
        </p:nvSpPr>
        <p:spPr>
          <a:xfrm>
            <a:off x="3101341"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 name="TextBox 3"/>
          <p:cNvSpPr txBox="1"/>
          <p:nvPr/>
        </p:nvSpPr>
        <p:spPr>
          <a:xfrm>
            <a:off x="2852715" y="5589270"/>
            <a:ext cx="497252" cy="230832"/>
          </a:xfrm>
          <a:prstGeom prst="rect">
            <a:avLst/>
          </a:prstGeom>
          <a:noFill/>
        </p:spPr>
        <p:txBody>
          <a:bodyPr wrap="none">
            <a:spAutoFit/>
          </a:bodyPr>
          <a:lstStyle/>
          <a:p>
            <a:pPr algn="ctr">
              <a:defRPr sz="1200">
                <a:solidFill>
                  <a:srgbClr val="646464"/>
                </a:solidFill>
              </a:defRPr>
            </a:pPr>
            <a:r>
              <a:rPr sz="900"/>
              <a:t>20 Sep</a:t>
            </a:r>
          </a:p>
        </p:txBody>
      </p:sp>
      <p:sp>
        <p:nvSpPr>
          <p:cNvPr id="5" name="Rectangle 4"/>
          <p:cNvSpPr/>
          <p:nvPr/>
        </p:nvSpPr>
        <p:spPr>
          <a:xfrm>
            <a:off x="4004282"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6" name="TextBox 5"/>
          <p:cNvSpPr txBox="1"/>
          <p:nvPr/>
        </p:nvSpPr>
        <p:spPr>
          <a:xfrm>
            <a:off x="3755655" y="5589270"/>
            <a:ext cx="497252" cy="230832"/>
          </a:xfrm>
          <a:prstGeom prst="rect">
            <a:avLst/>
          </a:prstGeom>
          <a:noFill/>
        </p:spPr>
        <p:txBody>
          <a:bodyPr wrap="none">
            <a:spAutoFit/>
          </a:bodyPr>
          <a:lstStyle/>
          <a:p>
            <a:pPr algn="ctr">
              <a:defRPr sz="1200">
                <a:solidFill>
                  <a:srgbClr val="646464"/>
                </a:solidFill>
              </a:defRPr>
            </a:pPr>
            <a:r>
              <a:rPr sz="900"/>
              <a:t>27 Sep</a:t>
            </a:r>
          </a:p>
        </p:txBody>
      </p:sp>
      <p:sp>
        <p:nvSpPr>
          <p:cNvPr id="7" name="Rectangle 6"/>
          <p:cNvSpPr/>
          <p:nvPr/>
        </p:nvSpPr>
        <p:spPr>
          <a:xfrm>
            <a:off x="4907223"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8" name="TextBox 7"/>
          <p:cNvSpPr txBox="1"/>
          <p:nvPr/>
        </p:nvSpPr>
        <p:spPr>
          <a:xfrm>
            <a:off x="4662604" y="5589270"/>
            <a:ext cx="489238" cy="230832"/>
          </a:xfrm>
          <a:prstGeom prst="rect">
            <a:avLst/>
          </a:prstGeom>
          <a:noFill/>
        </p:spPr>
        <p:txBody>
          <a:bodyPr wrap="none">
            <a:spAutoFit/>
          </a:bodyPr>
          <a:lstStyle/>
          <a:p>
            <a:pPr algn="ctr">
              <a:defRPr sz="1200">
                <a:solidFill>
                  <a:srgbClr val="646464"/>
                </a:solidFill>
              </a:defRPr>
            </a:pPr>
            <a:r>
              <a:rPr sz="900"/>
              <a:t>04 Oct</a:t>
            </a:r>
          </a:p>
        </p:txBody>
      </p:sp>
      <p:sp>
        <p:nvSpPr>
          <p:cNvPr id="9" name="Rectangle 8"/>
          <p:cNvSpPr/>
          <p:nvPr/>
        </p:nvSpPr>
        <p:spPr>
          <a:xfrm>
            <a:off x="5810165"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0" name="TextBox 9"/>
          <p:cNvSpPr txBox="1"/>
          <p:nvPr/>
        </p:nvSpPr>
        <p:spPr>
          <a:xfrm>
            <a:off x="5565545" y="5589270"/>
            <a:ext cx="489238" cy="230832"/>
          </a:xfrm>
          <a:prstGeom prst="rect">
            <a:avLst/>
          </a:prstGeom>
          <a:noFill/>
        </p:spPr>
        <p:txBody>
          <a:bodyPr wrap="none">
            <a:spAutoFit/>
          </a:bodyPr>
          <a:lstStyle/>
          <a:p>
            <a:pPr algn="ctr">
              <a:defRPr sz="1200">
                <a:solidFill>
                  <a:srgbClr val="646464"/>
                </a:solidFill>
              </a:defRPr>
            </a:pPr>
            <a:r>
              <a:rPr sz="900"/>
              <a:t>11 Oct</a:t>
            </a:r>
          </a:p>
        </p:txBody>
      </p:sp>
      <p:sp>
        <p:nvSpPr>
          <p:cNvPr id="11" name="Rectangle 10"/>
          <p:cNvSpPr/>
          <p:nvPr/>
        </p:nvSpPr>
        <p:spPr>
          <a:xfrm>
            <a:off x="6713106"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2" name="TextBox 11"/>
          <p:cNvSpPr txBox="1"/>
          <p:nvPr/>
        </p:nvSpPr>
        <p:spPr>
          <a:xfrm>
            <a:off x="6468487" y="5589270"/>
            <a:ext cx="489238" cy="230832"/>
          </a:xfrm>
          <a:prstGeom prst="rect">
            <a:avLst/>
          </a:prstGeom>
          <a:noFill/>
        </p:spPr>
        <p:txBody>
          <a:bodyPr wrap="none">
            <a:spAutoFit/>
          </a:bodyPr>
          <a:lstStyle/>
          <a:p>
            <a:pPr algn="ctr">
              <a:defRPr sz="1200">
                <a:solidFill>
                  <a:srgbClr val="646464"/>
                </a:solidFill>
              </a:defRPr>
            </a:pPr>
            <a:r>
              <a:rPr sz="900"/>
              <a:t>18 Oct</a:t>
            </a:r>
          </a:p>
        </p:txBody>
      </p:sp>
      <p:sp>
        <p:nvSpPr>
          <p:cNvPr id="13" name="Rectangle 12"/>
          <p:cNvSpPr/>
          <p:nvPr/>
        </p:nvSpPr>
        <p:spPr>
          <a:xfrm>
            <a:off x="7616048"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4" name="TextBox 13"/>
          <p:cNvSpPr txBox="1"/>
          <p:nvPr/>
        </p:nvSpPr>
        <p:spPr>
          <a:xfrm>
            <a:off x="7371428" y="5589270"/>
            <a:ext cx="489238" cy="230832"/>
          </a:xfrm>
          <a:prstGeom prst="rect">
            <a:avLst/>
          </a:prstGeom>
          <a:noFill/>
        </p:spPr>
        <p:txBody>
          <a:bodyPr wrap="none">
            <a:spAutoFit/>
          </a:bodyPr>
          <a:lstStyle/>
          <a:p>
            <a:pPr algn="ctr">
              <a:defRPr sz="1200">
                <a:solidFill>
                  <a:srgbClr val="646464"/>
                </a:solidFill>
              </a:defRPr>
            </a:pPr>
            <a:r>
              <a:rPr sz="900"/>
              <a:t>25 Oct</a:t>
            </a:r>
          </a:p>
        </p:txBody>
      </p:sp>
      <p:sp>
        <p:nvSpPr>
          <p:cNvPr id="15" name="Rectangle 14"/>
          <p:cNvSpPr/>
          <p:nvPr/>
        </p:nvSpPr>
        <p:spPr>
          <a:xfrm>
            <a:off x="8518989"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6" name="TextBox 15"/>
          <p:cNvSpPr txBox="1"/>
          <p:nvPr/>
        </p:nvSpPr>
        <p:spPr>
          <a:xfrm>
            <a:off x="8262348" y="5589270"/>
            <a:ext cx="513282" cy="230832"/>
          </a:xfrm>
          <a:prstGeom prst="rect">
            <a:avLst/>
          </a:prstGeom>
          <a:noFill/>
        </p:spPr>
        <p:txBody>
          <a:bodyPr wrap="none">
            <a:spAutoFit/>
          </a:bodyPr>
          <a:lstStyle/>
          <a:p>
            <a:pPr algn="ctr">
              <a:defRPr sz="1200">
                <a:solidFill>
                  <a:srgbClr val="646464"/>
                </a:solidFill>
              </a:defRPr>
            </a:pPr>
            <a:r>
              <a:rPr sz="900"/>
              <a:t>01 Nov</a:t>
            </a:r>
          </a:p>
        </p:txBody>
      </p:sp>
      <p:sp>
        <p:nvSpPr>
          <p:cNvPr id="17" name="Rectangle 16"/>
          <p:cNvSpPr/>
          <p:nvPr/>
        </p:nvSpPr>
        <p:spPr>
          <a:xfrm>
            <a:off x="9421931"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8" name="TextBox 17"/>
          <p:cNvSpPr txBox="1"/>
          <p:nvPr/>
        </p:nvSpPr>
        <p:spPr>
          <a:xfrm>
            <a:off x="9165289" y="5589270"/>
            <a:ext cx="513282" cy="230832"/>
          </a:xfrm>
          <a:prstGeom prst="rect">
            <a:avLst/>
          </a:prstGeom>
          <a:noFill/>
        </p:spPr>
        <p:txBody>
          <a:bodyPr wrap="none">
            <a:spAutoFit/>
          </a:bodyPr>
          <a:lstStyle/>
          <a:p>
            <a:pPr algn="ctr">
              <a:defRPr sz="1200">
                <a:solidFill>
                  <a:srgbClr val="646464"/>
                </a:solidFill>
              </a:defRPr>
            </a:pPr>
            <a:r>
              <a:rPr sz="900"/>
              <a:t>08 Nov</a:t>
            </a:r>
          </a:p>
        </p:txBody>
      </p:sp>
      <p:sp>
        <p:nvSpPr>
          <p:cNvPr id="19" name="Rectangle 18"/>
          <p:cNvSpPr/>
          <p:nvPr/>
        </p:nvSpPr>
        <p:spPr>
          <a:xfrm>
            <a:off x="10421812" y="2091690"/>
            <a:ext cx="88994"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dirty="0"/>
          </a:p>
        </p:txBody>
      </p:sp>
      <p:sp>
        <p:nvSpPr>
          <p:cNvPr id="20" name="TextBox 19"/>
          <p:cNvSpPr txBox="1"/>
          <p:nvPr/>
        </p:nvSpPr>
        <p:spPr>
          <a:xfrm>
            <a:off x="10068231" y="5589270"/>
            <a:ext cx="513282" cy="230832"/>
          </a:xfrm>
          <a:prstGeom prst="rect">
            <a:avLst/>
          </a:prstGeom>
          <a:noFill/>
        </p:spPr>
        <p:txBody>
          <a:bodyPr wrap="none">
            <a:spAutoFit/>
          </a:bodyPr>
          <a:lstStyle/>
          <a:p>
            <a:pPr algn="ctr">
              <a:defRPr sz="1200">
                <a:solidFill>
                  <a:srgbClr val="646464"/>
                </a:solidFill>
              </a:defRPr>
            </a:pPr>
            <a:r>
              <a:rPr sz="900"/>
              <a:t>15 Nov</a:t>
            </a:r>
          </a:p>
        </p:txBody>
      </p:sp>
      <p:sp>
        <p:nvSpPr>
          <p:cNvPr id="21" name="TextBox 20"/>
          <p:cNvSpPr txBox="1"/>
          <p:nvPr/>
        </p:nvSpPr>
        <p:spPr>
          <a:xfrm>
            <a:off x="1592580" y="2297430"/>
            <a:ext cx="1168910" cy="253916"/>
          </a:xfrm>
          <a:prstGeom prst="rect">
            <a:avLst/>
          </a:prstGeom>
          <a:noFill/>
        </p:spPr>
        <p:txBody>
          <a:bodyPr wrap="none">
            <a:spAutoFit/>
          </a:bodyPr>
          <a:lstStyle/>
          <a:p>
            <a:pPr>
              <a:defRPr sz="1400" b="1">
                <a:solidFill>
                  <a:srgbClr val="505050"/>
                </a:solidFill>
              </a:defRPr>
            </a:pPr>
            <a:r>
              <a:rPr sz="1050"/>
              <a:t>Phase 1: Planning</a:t>
            </a:r>
          </a:p>
        </p:txBody>
      </p:sp>
      <p:sp>
        <p:nvSpPr>
          <p:cNvPr id="22" name="Rectangle 21"/>
          <p:cNvSpPr/>
          <p:nvPr/>
        </p:nvSpPr>
        <p:spPr>
          <a:xfrm>
            <a:off x="2882237" y="2157926"/>
            <a:ext cx="7539575" cy="754380"/>
          </a:xfrm>
          <a:prstGeom prst="rect">
            <a:avLst/>
          </a:prstGeom>
          <a:solidFill>
            <a:srgbClr val="F0F8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3" name="TextBox 22"/>
          <p:cNvSpPr txBox="1"/>
          <p:nvPr/>
        </p:nvSpPr>
        <p:spPr>
          <a:xfrm>
            <a:off x="1592580" y="3120390"/>
            <a:ext cx="1059906" cy="253916"/>
          </a:xfrm>
          <a:prstGeom prst="rect">
            <a:avLst/>
          </a:prstGeom>
          <a:noFill/>
        </p:spPr>
        <p:txBody>
          <a:bodyPr wrap="none">
            <a:spAutoFit/>
          </a:bodyPr>
          <a:lstStyle/>
          <a:p>
            <a:pPr>
              <a:defRPr sz="1400" b="1">
                <a:solidFill>
                  <a:srgbClr val="505050"/>
                </a:solidFill>
              </a:defRPr>
            </a:pPr>
            <a:r>
              <a:rPr sz="1050"/>
              <a:t>Phase 2: Design</a:t>
            </a:r>
          </a:p>
        </p:txBody>
      </p:sp>
      <p:sp>
        <p:nvSpPr>
          <p:cNvPr id="24" name="Rectangle 23"/>
          <p:cNvSpPr/>
          <p:nvPr/>
        </p:nvSpPr>
        <p:spPr>
          <a:xfrm>
            <a:off x="2892658" y="2953322"/>
            <a:ext cx="7520701" cy="754380"/>
          </a:xfrm>
          <a:prstGeom prst="rect">
            <a:avLst/>
          </a:prstGeom>
          <a:solidFill>
            <a:srgbClr val="F5FF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5" name="TextBox 24"/>
          <p:cNvSpPr txBox="1"/>
          <p:nvPr/>
        </p:nvSpPr>
        <p:spPr>
          <a:xfrm>
            <a:off x="1519140" y="3952552"/>
            <a:ext cx="1436612" cy="253916"/>
          </a:xfrm>
          <a:prstGeom prst="rect">
            <a:avLst/>
          </a:prstGeom>
          <a:noFill/>
        </p:spPr>
        <p:txBody>
          <a:bodyPr wrap="none">
            <a:spAutoFit/>
          </a:bodyPr>
          <a:lstStyle/>
          <a:p>
            <a:pPr>
              <a:defRPr sz="1400" b="1">
                <a:solidFill>
                  <a:srgbClr val="505050"/>
                </a:solidFill>
              </a:defRPr>
            </a:pPr>
            <a:r>
              <a:rPr sz="1050" dirty="0"/>
              <a:t>Phase 3: Dev &amp; Report</a:t>
            </a:r>
          </a:p>
        </p:txBody>
      </p:sp>
      <p:sp>
        <p:nvSpPr>
          <p:cNvPr id="26" name="Rectangle 25"/>
          <p:cNvSpPr/>
          <p:nvPr/>
        </p:nvSpPr>
        <p:spPr>
          <a:xfrm>
            <a:off x="2901111" y="3737610"/>
            <a:ext cx="7520701" cy="754380"/>
          </a:xfrm>
          <a:prstGeom prst="rect">
            <a:avLst/>
          </a:prstGeom>
          <a:solidFill>
            <a:srgbClr val="FFFA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7" name="TextBox 26"/>
          <p:cNvSpPr txBox="1"/>
          <p:nvPr/>
        </p:nvSpPr>
        <p:spPr>
          <a:xfrm>
            <a:off x="1592581" y="4766310"/>
            <a:ext cx="1241045" cy="253916"/>
          </a:xfrm>
          <a:prstGeom prst="rect">
            <a:avLst/>
          </a:prstGeom>
          <a:noFill/>
        </p:spPr>
        <p:txBody>
          <a:bodyPr wrap="none">
            <a:spAutoFit/>
          </a:bodyPr>
          <a:lstStyle/>
          <a:p>
            <a:pPr>
              <a:defRPr sz="1400" b="1">
                <a:solidFill>
                  <a:srgbClr val="505050"/>
                </a:solidFill>
              </a:defRPr>
            </a:pPr>
            <a:r>
              <a:rPr sz="1050"/>
              <a:t>Phase 4: Final Prep</a:t>
            </a:r>
          </a:p>
        </p:txBody>
      </p:sp>
      <p:sp>
        <p:nvSpPr>
          <p:cNvPr id="28" name="Rectangle 27"/>
          <p:cNvSpPr/>
          <p:nvPr/>
        </p:nvSpPr>
        <p:spPr>
          <a:xfrm>
            <a:off x="2890588" y="4560570"/>
            <a:ext cx="7520701" cy="754380"/>
          </a:xfrm>
          <a:prstGeom prst="rect">
            <a:avLst/>
          </a:prstGeom>
          <a:solidFill>
            <a:srgbClr val="FF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dirty="0"/>
          </a:p>
        </p:txBody>
      </p:sp>
      <p:sp>
        <p:nvSpPr>
          <p:cNvPr id="29" name="Rounded Rectangle 28"/>
          <p:cNvSpPr/>
          <p:nvPr/>
        </p:nvSpPr>
        <p:spPr>
          <a:xfrm>
            <a:off x="2882236" y="2160270"/>
            <a:ext cx="1028700" cy="308610"/>
          </a:xfrm>
          <a:prstGeom prst="roundRect">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Team Formation &amp; Proposal</a:t>
            </a:r>
          </a:p>
        </p:txBody>
      </p:sp>
      <p:sp>
        <p:nvSpPr>
          <p:cNvPr id="30" name="Diamond 29"/>
          <p:cNvSpPr/>
          <p:nvPr/>
        </p:nvSpPr>
        <p:spPr>
          <a:xfrm>
            <a:off x="4378916" y="2451123"/>
            <a:ext cx="205740" cy="205740"/>
          </a:xfrm>
          <a:prstGeom prst="diamond">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31" name="TextBox 30"/>
          <p:cNvSpPr txBox="1"/>
          <p:nvPr/>
        </p:nvSpPr>
        <p:spPr>
          <a:xfrm>
            <a:off x="4515800" y="2398625"/>
            <a:ext cx="822661" cy="346249"/>
          </a:xfrm>
          <a:prstGeom prst="rect">
            <a:avLst/>
          </a:prstGeom>
          <a:noFill/>
        </p:spPr>
        <p:txBody>
          <a:bodyPr wrap="none">
            <a:spAutoFit/>
          </a:bodyPr>
          <a:lstStyle/>
          <a:p>
            <a:pPr>
              <a:defRPr sz="1100" b="1" i="1">
                <a:solidFill>
                  <a:srgbClr val="323232"/>
                </a:solidFill>
              </a:defRPr>
            </a:pPr>
            <a:r>
              <a:rPr sz="825" dirty="0"/>
              <a:t>Progress </a:t>
            </a:r>
            <a:endParaRPr lang="en-GB" sz="825" dirty="0"/>
          </a:p>
          <a:p>
            <a:pPr>
              <a:defRPr sz="1100" b="1" i="1">
                <a:solidFill>
                  <a:srgbClr val="323232"/>
                </a:solidFill>
              </a:defRPr>
            </a:pPr>
            <a:r>
              <a:rPr sz="825" dirty="0"/>
              <a:t>Presentation 1</a:t>
            </a:r>
          </a:p>
        </p:txBody>
      </p:sp>
      <p:sp>
        <p:nvSpPr>
          <p:cNvPr id="32" name="Rounded Rectangle 31"/>
          <p:cNvSpPr/>
          <p:nvPr/>
        </p:nvSpPr>
        <p:spPr>
          <a:xfrm>
            <a:off x="4262265" y="2983230"/>
            <a:ext cx="1015337" cy="342900"/>
          </a:xfrm>
          <a:prstGeom prst="roundRect">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Idea &amp; UI/UX </a:t>
            </a:r>
            <a:endParaRPr lang="en-GB" sz="825" dirty="0"/>
          </a:p>
          <a:p>
            <a:pPr>
              <a:defRPr sz="1100">
                <a:solidFill>
                  <a:srgbClr val="FFFFFF"/>
                </a:solidFill>
              </a:defRPr>
            </a:pPr>
            <a:r>
              <a:rPr sz="825" dirty="0"/>
              <a:t>Wireframes</a:t>
            </a:r>
          </a:p>
        </p:txBody>
      </p:sp>
      <p:sp>
        <p:nvSpPr>
          <p:cNvPr id="33" name="Rounded Rectangle 32"/>
          <p:cNvSpPr/>
          <p:nvPr/>
        </p:nvSpPr>
        <p:spPr>
          <a:xfrm>
            <a:off x="5591374" y="3282671"/>
            <a:ext cx="1184333" cy="308610"/>
          </a:xfrm>
          <a:prstGeom prst="roundRect">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a:t>Prototype Development</a:t>
            </a:r>
          </a:p>
        </p:txBody>
      </p:sp>
      <p:sp>
        <p:nvSpPr>
          <p:cNvPr id="34" name="Diamond 33"/>
          <p:cNvSpPr/>
          <p:nvPr/>
        </p:nvSpPr>
        <p:spPr>
          <a:xfrm>
            <a:off x="7283611" y="3522629"/>
            <a:ext cx="205740" cy="205740"/>
          </a:xfrm>
          <a:prstGeom prst="diamond">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35" name="TextBox 34"/>
          <p:cNvSpPr txBox="1"/>
          <p:nvPr/>
        </p:nvSpPr>
        <p:spPr>
          <a:xfrm>
            <a:off x="7342564" y="3235719"/>
            <a:ext cx="953828" cy="346249"/>
          </a:xfrm>
          <a:prstGeom prst="rect">
            <a:avLst/>
          </a:prstGeom>
          <a:noFill/>
        </p:spPr>
        <p:txBody>
          <a:bodyPr wrap="square">
            <a:spAutoFit/>
          </a:bodyPr>
          <a:lstStyle/>
          <a:p>
            <a:pPr>
              <a:defRPr sz="1100" b="1" i="1">
                <a:solidFill>
                  <a:srgbClr val="323232"/>
                </a:solidFill>
              </a:defRPr>
            </a:pPr>
            <a:r>
              <a:rPr sz="825" dirty="0"/>
              <a:t>Progress Presentation 2</a:t>
            </a:r>
          </a:p>
        </p:txBody>
      </p:sp>
      <p:sp>
        <p:nvSpPr>
          <p:cNvPr id="36" name="Rounded Rectangle 35"/>
          <p:cNvSpPr/>
          <p:nvPr/>
        </p:nvSpPr>
        <p:spPr>
          <a:xfrm>
            <a:off x="7468929" y="3806190"/>
            <a:ext cx="783474" cy="411480"/>
          </a:xfrm>
          <a:prstGeom prst="roundRect">
            <a:avLst/>
          </a:prstGeom>
          <a:solidFill>
            <a:schemeClr val="accent6">
              <a:lumMod val="75000"/>
            </a:schemeClr>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Prototype Refinement &amp; Eval</a:t>
            </a:r>
          </a:p>
        </p:txBody>
      </p:sp>
      <p:sp>
        <p:nvSpPr>
          <p:cNvPr id="37" name="Diamond 36"/>
          <p:cNvSpPr/>
          <p:nvPr/>
        </p:nvSpPr>
        <p:spPr>
          <a:xfrm>
            <a:off x="9226622" y="4094450"/>
            <a:ext cx="205740" cy="205740"/>
          </a:xfrm>
          <a:prstGeom prst="diamond">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38" name="TextBox 37"/>
          <p:cNvSpPr txBox="1"/>
          <p:nvPr/>
        </p:nvSpPr>
        <p:spPr>
          <a:xfrm>
            <a:off x="9287968" y="3849398"/>
            <a:ext cx="796262" cy="346249"/>
          </a:xfrm>
          <a:prstGeom prst="rect">
            <a:avLst/>
          </a:prstGeom>
          <a:noFill/>
        </p:spPr>
        <p:txBody>
          <a:bodyPr wrap="square">
            <a:spAutoFit/>
          </a:bodyPr>
          <a:lstStyle/>
          <a:p>
            <a:pPr>
              <a:defRPr sz="1100" b="1" i="1">
                <a:solidFill>
                  <a:srgbClr val="323232"/>
                </a:solidFill>
              </a:defRPr>
            </a:pPr>
            <a:r>
              <a:rPr sz="825" dirty="0"/>
              <a:t>Final Report Submission</a:t>
            </a:r>
          </a:p>
        </p:txBody>
      </p:sp>
      <p:sp>
        <p:nvSpPr>
          <p:cNvPr id="39" name="Rounded Rectangle 38"/>
          <p:cNvSpPr/>
          <p:nvPr/>
        </p:nvSpPr>
        <p:spPr>
          <a:xfrm>
            <a:off x="8341013" y="4261332"/>
            <a:ext cx="661555" cy="411480"/>
          </a:xfrm>
          <a:prstGeom prst="roundRect">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Individual Reflective Journal</a:t>
            </a:r>
          </a:p>
        </p:txBody>
      </p:sp>
      <p:sp>
        <p:nvSpPr>
          <p:cNvPr id="40" name="Rounded Rectangle 39"/>
          <p:cNvSpPr/>
          <p:nvPr/>
        </p:nvSpPr>
        <p:spPr>
          <a:xfrm>
            <a:off x="8917348" y="4729734"/>
            <a:ext cx="824288" cy="411480"/>
          </a:xfrm>
          <a:prstGeom prst="roundRect">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Hackathon Pitch Preparation</a:t>
            </a:r>
          </a:p>
        </p:txBody>
      </p:sp>
      <p:sp>
        <p:nvSpPr>
          <p:cNvPr id="41" name="Diamond 40"/>
          <p:cNvSpPr/>
          <p:nvPr/>
        </p:nvSpPr>
        <p:spPr>
          <a:xfrm>
            <a:off x="9833167" y="5017774"/>
            <a:ext cx="205740" cy="205740"/>
          </a:xfrm>
          <a:prstGeom prst="diamond">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2" name="TextBox 41"/>
          <p:cNvSpPr txBox="1"/>
          <p:nvPr/>
        </p:nvSpPr>
        <p:spPr>
          <a:xfrm>
            <a:off x="9708305" y="4555998"/>
            <a:ext cx="765782" cy="473206"/>
          </a:xfrm>
          <a:prstGeom prst="rect">
            <a:avLst/>
          </a:prstGeom>
          <a:noFill/>
        </p:spPr>
        <p:txBody>
          <a:bodyPr wrap="square">
            <a:spAutoFit/>
          </a:bodyPr>
          <a:lstStyle/>
          <a:p>
            <a:pPr>
              <a:defRPr sz="1100" b="1" i="1">
                <a:solidFill>
                  <a:srgbClr val="323232"/>
                </a:solidFill>
              </a:defRPr>
            </a:pPr>
            <a:r>
              <a:rPr sz="825" dirty="0"/>
              <a:t>Final Hackathon Presentation</a:t>
            </a:r>
          </a:p>
        </p:txBody>
      </p:sp>
      <p:sp>
        <p:nvSpPr>
          <p:cNvPr id="43" name="Rectangle 42"/>
          <p:cNvSpPr/>
          <p:nvPr/>
        </p:nvSpPr>
        <p:spPr>
          <a:xfrm>
            <a:off x="7405385" y="1885950"/>
            <a:ext cx="19050" cy="3634740"/>
          </a:xfrm>
          <a:prstGeom prst="rect">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4" name="TextBox 43"/>
          <p:cNvSpPr txBox="1"/>
          <p:nvPr/>
        </p:nvSpPr>
        <p:spPr>
          <a:xfrm>
            <a:off x="7323942" y="1671120"/>
            <a:ext cx="522900" cy="230832"/>
          </a:xfrm>
          <a:prstGeom prst="rect">
            <a:avLst/>
          </a:prstGeom>
          <a:noFill/>
        </p:spPr>
        <p:txBody>
          <a:bodyPr wrap="none">
            <a:spAutoFit/>
          </a:bodyPr>
          <a:lstStyle/>
          <a:p>
            <a:pPr algn="ctr">
              <a:defRPr sz="1200" b="1">
                <a:solidFill>
                  <a:srgbClr val="FF0000"/>
                </a:solidFill>
              </a:defRPr>
            </a:pPr>
            <a:r>
              <a:rPr sz="900" dirty="0"/>
              <a:t>TODAY</a:t>
            </a:r>
          </a:p>
        </p:txBody>
      </p:sp>
      <p:sp>
        <p:nvSpPr>
          <p:cNvPr id="45" name="Rounded Rectangle 44"/>
          <p:cNvSpPr/>
          <p:nvPr/>
        </p:nvSpPr>
        <p:spPr>
          <a:xfrm>
            <a:off x="8552209" y="946404"/>
            <a:ext cx="548640" cy="205740"/>
          </a:xfrm>
          <a:prstGeom prst="roundRect">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6" name="TextBox 45"/>
          <p:cNvSpPr txBox="1"/>
          <p:nvPr/>
        </p:nvSpPr>
        <p:spPr>
          <a:xfrm>
            <a:off x="9285675" y="961583"/>
            <a:ext cx="785793" cy="253916"/>
          </a:xfrm>
          <a:prstGeom prst="rect">
            <a:avLst/>
          </a:prstGeom>
          <a:noFill/>
        </p:spPr>
        <p:txBody>
          <a:bodyPr wrap="none">
            <a:spAutoFit/>
          </a:bodyPr>
          <a:lstStyle/>
          <a:p>
            <a:pPr>
              <a:defRPr sz="1400"/>
            </a:pPr>
            <a:r>
              <a:rPr sz="1050" dirty="0"/>
              <a:t>Completed</a:t>
            </a:r>
          </a:p>
        </p:txBody>
      </p:sp>
      <p:sp>
        <p:nvSpPr>
          <p:cNvPr id="47" name="Rounded Rectangle 46"/>
          <p:cNvSpPr/>
          <p:nvPr/>
        </p:nvSpPr>
        <p:spPr>
          <a:xfrm>
            <a:off x="8547239" y="1376172"/>
            <a:ext cx="548640" cy="205740"/>
          </a:xfrm>
          <a:prstGeom prst="roundRect">
            <a:avLst/>
          </a:prstGeom>
          <a:solidFill>
            <a:schemeClr val="accent6">
              <a:lumMod val="75000"/>
            </a:schemeClr>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8" name="TextBox 47"/>
          <p:cNvSpPr txBox="1"/>
          <p:nvPr/>
        </p:nvSpPr>
        <p:spPr>
          <a:xfrm>
            <a:off x="9338458" y="1387242"/>
            <a:ext cx="788999" cy="253916"/>
          </a:xfrm>
          <a:prstGeom prst="rect">
            <a:avLst/>
          </a:prstGeom>
          <a:noFill/>
        </p:spPr>
        <p:txBody>
          <a:bodyPr wrap="none">
            <a:spAutoFit/>
          </a:bodyPr>
          <a:lstStyle/>
          <a:p>
            <a:pPr>
              <a:defRPr sz="1400"/>
            </a:pPr>
            <a:r>
              <a:rPr sz="1050" dirty="0"/>
              <a:t>In Progress</a:t>
            </a:r>
          </a:p>
        </p:txBody>
      </p:sp>
      <p:sp>
        <p:nvSpPr>
          <p:cNvPr id="49" name="Rounded Rectangle 48"/>
          <p:cNvSpPr/>
          <p:nvPr/>
        </p:nvSpPr>
        <p:spPr>
          <a:xfrm>
            <a:off x="8552209" y="1769364"/>
            <a:ext cx="548640" cy="205740"/>
          </a:xfrm>
          <a:prstGeom prst="roundRect">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50" name="TextBox 49"/>
          <p:cNvSpPr txBox="1"/>
          <p:nvPr/>
        </p:nvSpPr>
        <p:spPr>
          <a:xfrm>
            <a:off x="9338458" y="1795626"/>
            <a:ext cx="627095" cy="253916"/>
          </a:xfrm>
          <a:prstGeom prst="rect">
            <a:avLst/>
          </a:prstGeom>
          <a:noFill/>
        </p:spPr>
        <p:txBody>
          <a:bodyPr wrap="none">
            <a:spAutoFit/>
          </a:bodyPr>
          <a:lstStyle/>
          <a:p>
            <a:pPr>
              <a:defRPr sz="1400"/>
            </a:pPr>
            <a:r>
              <a:rPr sz="1050" dirty="0"/>
              <a:t>Planned</a:t>
            </a:r>
          </a:p>
        </p:txBody>
      </p:sp>
      <p:sp>
        <p:nvSpPr>
          <p:cNvPr id="52" name="TextBox 51">
            <a:extLst>
              <a:ext uri="{FF2B5EF4-FFF2-40B4-BE49-F238E27FC236}">
                <a16:creationId xmlns:a16="http://schemas.microsoft.com/office/drawing/2014/main" id="{418B42E4-8783-082D-351E-2A112F0807F2}"/>
              </a:ext>
            </a:extLst>
          </p:cNvPr>
          <p:cNvSpPr txBox="1"/>
          <p:nvPr/>
        </p:nvSpPr>
        <p:spPr>
          <a:xfrm>
            <a:off x="8641080" y="6380143"/>
            <a:ext cx="1940433" cy="246221"/>
          </a:xfrm>
          <a:prstGeom prst="rect">
            <a:avLst/>
          </a:prstGeom>
          <a:noFill/>
        </p:spPr>
        <p:txBody>
          <a:bodyPr wrap="square">
            <a:spAutoFit/>
          </a:bodyPr>
          <a:lstStyle/>
          <a:p>
            <a:pPr algn="r"/>
            <a:r>
              <a:rPr lang="en-GB" sz="1000" b="1" dirty="0">
                <a:solidFill>
                  <a:srgbClr val="1471BE"/>
                </a:solidFill>
                <a:latin typeface="Aptos"/>
              </a:rPr>
              <a:t>Presenter: Nasira and Khadar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B33DC6A-1F1C-4A06-834E-CFF88F1C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Freeform: Shape 28">
            <a:extLst>
              <a:ext uri="{FF2B5EF4-FFF2-40B4-BE49-F238E27FC236}">
                <a16:creationId xmlns:a16="http://schemas.microsoft.com/office/drawing/2014/main" id="{0FE1D5CF-87B8-4A8A-AD3C-01D06A607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08641" cy="6858000"/>
          </a:xfrm>
          <a:custGeom>
            <a:avLst/>
            <a:gdLst>
              <a:gd name="connsiteX0" fmla="*/ 0 w 6208641"/>
              <a:gd name="connsiteY0" fmla="*/ 0 h 6858000"/>
              <a:gd name="connsiteX1" fmla="*/ 5464181 w 6208641"/>
              <a:gd name="connsiteY1" fmla="*/ 0 h 6858000"/>
              <a:gd name="connsiteX2" fmla="*/ 5538086 w 6208641"/>
              <a:gd name="connsiteY2" fmla="*/ 159684 h 6858000"/>
              <a:gd name="connsiteX3" fmla="*/ 6208641 w 6208641"/>
              <a:gd name="connsiteY3" fmla="*/ 3706589 h 6858000"/>
              <a:gd name="connsiteX4" fmla="*/ 5734754 w 6208641"/>
              <a:gd name="connsiteY4" fmla="*/ 6730443 h 6858000"/>
              <a:gd name="connsiteX5" fmla="*/ 5689361 w 6208641"/>
              <a:gd name="connsiteY5" fmla="*/ 6858000 h 6858000"/>
              <a:gd name="connsiteX6" fmla="*/ 0 w 62086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8641" h="6858000">
                <a:moveTo>
                  <a:pt x="0" y="0"/>
                </a:moveTo>
                <a:lnTo>
                  <a:pt x="5464181" y="0"/>
                </a:lnTo>
                <a:lnTo>
                  <a:pt x="5538086" y="159684"/>
                </a:lnTo>
                <a:cubicBezTo>
                  <a:pt x="5961440" y="1172168"/>
                  <a:pt x="6208641" y="2392735"/>
                  <a:pt x="6208641" y="3706589"/>
                </a:cubicBezTo>
                <a:cubicBezTo>
                  <a:pt x="6208641" y="4801467"/>
                  <a:pt x="6036974" y="5831563"/>
                  <a:pt x="5734754" y="6730443"/>
                </a:cubicBezTo>
                <a:lnTo>
                  <a:pt x="568936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Freeform: Shape 30">
            <a:extLst>
              <a:ext uri="{FF2B5EF4-FFF2-40B4-BE49-F238E27FC236}">
                <a16:creationId xmlns:a16="http://schemas.microsoft.com/office/drawing/2014/main" id="{60926200-45C2-41E9-839F-31CD5FE4C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03325" cy="6858000"/>
          </a:xfrm>
          <a:custGeom>
            <a:avLst/>
            <a:gdLst>
              <a:gd name="connsiteX0" fmla="*/ 0 w 6203325"/>
              <a:gd name="connsiteY0" fmla="*/ 0 h 6858000"/>
              <a:gd name="connsiteX1" fmla="*/ 5458865 w 6203325"/>
              <a:gd name="connsiteY1" fmla="*/ 0 h 6858000"/>
              <a:gd name="connsiteX2" fmla="*/ 5532770 w 6203325"/>
              <a:gd name="connsiteY2" fmla="*/ 159684 h 6858000"/>
              <a:gd name="connsiteX3" fmla="*/ 6203325 w 6203325"/>
              <a:gd name="connsiteY3" fmla="*/ 3706589 h 6858000"/>
              <a:gd name="connsiteX4" fmla="*/ 5729438 w 6203325"/>
              <a:gd name="connsiteY4" fmla="*/ 6730443 h 6858000"/>
              <a:gd name="connsiteX5" fmla="*/ 5684045 w 6203325"/>
              <a:gd name="connsiteY5" fmla="*/ 6858000 h 6858000"/>
              <a:gd name="connsiteX6" fmla="*/ 0 w 620332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3325" h="6858000">
                <a:moveTo>
                  <a:pt x="0" y="0"/>
                </a:moveTo>
                <a:lnTo>
                  <a:pt x="5458865" y="0"/>
                </a:lnTo>
                <a:lnTo>
                  <a:pt x="5532770" y="159684"/>
                </a:lnTo>
                <a:cubicBezTo>
                  <a:pt x="5956124" y="1172168"/>
                  <a:pt x="6203325" y="2392735"/>
                  <a:pt x="6203325" y="3706589"/>
                </a:cubicBezTo>
                <a:cubicBezTo>
                  <a:pt x="6203325" y="4801467"/>
                  <a:pt x="6031658" y="5831563"/>
                  <a:pt x="5729438" y="6730443"/>
                </a:cubicBezTo>
                <a:lnTo>
                  <a:pt x="568404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402013" y="1839758"/>
            <a:ext cx="3767216" cy="1891462"/>
          </a:xfrm>
          <a:prstGeom prst="rect">
            <a:avLst/>
          </a:prstGeom>
        </p:spPr>
        <p:txBody>
          <a:bodyPr vert="horz" lIns="91440" tIns="45720" rIns="91440" bIns="45720" rtlCol="0" anchor="b">
            <a:normAutofit/>
          </a:bodyPr>
          <a:lstStyle/>
          <a:p>
            <a:pPr defTabSz="914400">
              <a:lnSpc>
                <a:spcPct val="90000"/>
              </a:lnSpc>
              <a:spcBef>
                <a:spcPct val="0"/>
              </a:spcBef>
              <a:spcAft>
                <a:spcPts val="600"/>
              </a:spcAft>
              <a:defRPr sz="2800" b="1"/>
            </a:pPr>
            <a:r>
              <a:rPr lang="en-US" sz="4000" dirty="0">
                <a:latin typeface="+mj-lt"/>
                <a:ea typeface="+mj-ea"/>
                <a:cs typeface="+mj-cs"/>
              </a:rPr>
              <a:t>Detailed Gantt Chart &amp; Timeline </a:t>
            </a:r>
          </a:p>
        </p:txBody>
      </p:sp>
      <p:sp>
        <p:nvSpPr>
          <p:cNvPr id="5" name="TextBox 4">
            <a:extLst>
              <a:ext uri="{FF2B5EF4-FFF2-40B4-BE49-F238E27FC236}">
                <a16:creationId xmlns:a16="http://schemas.microsoft.com/office/drawing/2014/main" id="{66B6D7BC-9C29-BF2E-1EF8-90658026E6E8}"/>
              </a:ext>
            </a:extLst>
          </p:cNvPr>
          <p:cNvSpPr txBox="1"/>
          <p:nvPr/>
        </p:nvSpPr>
        <p:spPr>
          <a:xfrm>
            <a:off x="494124" y="4872922"/>
            <a:ext cx="5013698" cy="1208141"/>
          </a:xfrm>
          <a:prstGeom prst="rect">
            <a:avLst/>
          </a:prstGeom>
        </p:spPr>
        <p:txBody>
          <a:bodyPr vert="horz" lIns="91440" tIns="45720" rIns="91440" bIns="45720" rtlCol="0">
            <a:normAutofit/>
          </a:bodyPr>
          <a:lstStyle/>
          <a:p>
            <a:pPr defTabSz="914400">
              <a:lnSpc>
                <a:spcPct val="90000"/>
              </a:lnSpc>
              <a:spcBef>
                <a:spcPts val="1000"/>
              </a:spcBef>
            </a:pPr>
            <a:r>
              <a:rPr lang="en-US" sz="2800" b="1"/>
              <a:t>Presenter: Nasira </a:t>
            </a:r>
          </a:p>
        </p:txBody>
      </p:sp>
      <p:sp>
        <p:nvSpPr>
          <p:cNvPr id="33"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6" name="Picture 5">
            <a:extLst>
              <a:ext uri="{FF2B5EF4-FFF2-40B4-BE49-F238E27FC236}">
                <a16:creationId xmlns:a16="http://schemas.microsoft.com/office/drawing/2014/main" id="{ECBF838B-081C-A5D3-20E9-606335C9A4FE}"/>
              </a:ext>
            </a:extLst>
          </p:cNvPr>
          <p:cNvPicPr>
            <a:picLocks noChangeAspect="1"/>
          </p:cNvPicPr>
          <p:nvPr/>
        </p:nvPicPr>
        <p:blipFill>
          <a:blip r:embed="rId2"/>
          <a:stretch>
            <a:fillRect/>
          </a:stretch>
        </p:blipFill>
        <p:spPr>
          <a:xfrm>
            <a:off x="5638801" y="425549"/>
            <a:ext cx="5977016" cy="3003450"/>
          </a:xfrm>
          <a:prstGeom prst="rect">
            <a:avLst/>
          </a:prstGeom>
        </p:spPr>
      </p:pic>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546920"/>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F07A52F-46E9-DE59-7AD0-B8896350B983}"/>
              </a:ext>
            </a:extLst>
          </p:cNvPr>
          <p:cNvPicPr>
            <a:picLocks noChangeAspect="1"/>
          </p:cNvPicPr>
          <p:nvPr/>
        </p:nvPicPr>
        <p:blipFill>
          <a:blip r:embed="rId3"/>
          <a:stretch>
            <a:fillRect/>
          </a:stretch>
        </p:blipFill>
        <p:spPr>
          <a:xfrm>
            <a:off x="5638801" y="3577620"/>
            <a:ext cx="5977017" cy="298516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User needs and research-informed design</a:t>
            </a:r>
          </a:p>
        </p:txBody>
      </p:sp>
      <p:sp>
        <p:nvSpPr>
          <p:cNvPr id="5" name="TextBox 4"/>
          <p:cNvSpPr txBox="1"/>
          <p:nvPr/>
        </p:nvSpPr>
        <p:spPr>
          <a:xfrm>
            <a:off x="731520" y="3954352"/>
            <a:ext cx="10972800" cy="627864"/>
          </a:xfrm>
          <a:prstGeom prst="rect">
            <a:avLst/>
          </a:prstGeom>
          <a:noFill/>
        </p:spPr>
        <p:txBody>
          <a:bodyPr wrap="square" lIns="36576" tIns="36576" rIns="36576" bIns="36576">
            <a:spAutoFit/>
          </a:bodyPr>
          <a:lstStyle/>
          <a:p>
            <a:r>
              <a:rPr lang="en-GB" dirty="0"/>
              <a:t>Conducted an anonymous survey on older adults’ medication reminder methods, missed doses and preferred support features; results are charted in Progress Presentation 1.</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277856" y="6464808"/>
            <a:ext cx="1335024"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a:t>
            </a:r>
            <a:r>
              <a:rPr sz="1000" b="1" dirty="0" err="1">
                <a:solidFill>
                  <a:srgbClr val="1471BE"/>
                </a:solidFill>
                <a:latin typeface="Aptos"/>
              </a:rPr>
              <a:t>Dharar</a:t>
            </a:r>
            <a:endParaRPr sz="1000" b="1" dirty="0">
              <a:solidFill>
                <a:srgbClr val="1471BE"/>
              </a:solidFill>
              <a:latin typeface="Aptos"/>
            </a:endParaRPr>
          </a:p>
        </p:txBody>
      </p:sp>
      <p:sp>
        <p:nvSpPr>
          <p:cNvPr id="9" name="Rounded Rectangle 8"/>
          <p:cNvSpPr/>
          <p:nvPr/>
        </p:nvSpPr>
        <p:spPr>
          <a:xfrm>
            <a:off x="731519" y="1691639"/>
            <a:ext cx="3584449" cy="1989213"/>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731520" y="1691639"/>
            <a:ext cx="74482" cy="1989213"/>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14400" y="1819656"/>
            <a:ext cx="3267900" cy="335476"/>
          </a:xfrm>
          <a:prstGeom prst="rect">
            <a:avLst/>
          </a:prstGeom>
          <a:noFill/>
        </p:spPr>
        <p:txBody>
          <a:bodyPr wrap="square" lIns="36576" tIns="36576" rIns="36576" bIns="36576">
            <a:spAutoFit/>
          </a:bodyPr>
          <a:lstStyle/>
          <a:p>
            <a:pPr algn="l"/>
            <a:r>
              <a:rPr sz="1700" b="1">
                <a:solidFill>
                  <a:srgbClr val="142A4F"/>
                </a:solidFill>
                <a:latin typeface="Aptos"/>
              </a:rPr>
              <a:t>Remembering medication</a:t>
            </a:r>
          </a:p>
        </p:txBody>
      </p:sp>
      <p:sp>
        <p:nvSpPr>
          <p:cNvPr id="12" name="TextBox 11"/>
          <p:cNvSpPr txBox="1"/>
          <p:nvPr/>
        </p:nvSpPr>
        <p:spPr>
          <a:xfrm>
            <a:off x="914400" y="2221992"/>
            <a:ext cx="3209544" cy="1458861"/>
          </a:xfrm>
          <a:prstGeom prst="rect">
            <a:avLst/>
          </a:prstGeom>
          <a:noFill/>
        </p:spPr>
        <p:txBody>
          <a:bodyPr wrap="square" lIns="36576" tIns="36576" rIns="36576" bIns="36576">
            <a:spAutoFit/>
          </a:bodyPr>
          <a:lstStyle/>
          <a:p>
            <a:r>
              <a:rPr dirty="0">
                <a:latin typeface="Aptos"/>
              </a:rPr>
              <a:t>Older adults currently rely on phone alarms, pill </a:t>
            </a:r>
            <a:r>
              <a:rPr dirty="0" err="1">
                <a:latin typeface="Aptos"/>
              </a:rPr>
              <a:t>organisers</a:t>
            </a:r>
            <a:r>
              <a:rPr dirty="0">
                <a:latin typeface="Aptos"/>
              </a:rPr>
              <a:t>, family reminders or their own memory to manage daily medication</a:t>
            </a:r>
            <a:r>
              <a:rPr lang="en-GB" dirty="0">
                <a:latin typeface="Aptos"/>
              </a:rPr>
              <a:t> [1],[2].</a:t>
            </a:r>
            <a:endParaRPr u="sng" dirty="0">
              <a:solidFill>
                <a:srgbClr val="0066CC"/>
              </a:solidFill>
              <a:hlinkClick r:id="rId2"/>
            </a:endParaRPr>
          </a:p>
        </p:txBody>
      </p:sp>
      <p:sp>
        <p:nvSpPr>
          <p:cNvPr id="13" name="Rounded Rectangle 12"/>
          <p:cNvSpPr/>
          <p:nvPr/>
        </p:nvSpPr>
        <p:spPr>
          <a:xfrm>
            <a:off x="4343399" y="1691639"/>
            <a:ext cx="3584449" cy="1989213"/>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343400" y="1691639"/>
            <a:ext cx="74482" cy="1989213"/>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1819656"/>
            <a:ext cx="3267900" cy="350865"/>
          </a:xfrm>
          <a:prstGeom prst="rect">
            <a:avLst/>
          </a:prstGeom>
          <a:noFill/>
        </p:spPr>
        <p:txBody>
          <a:bodyPr wrap="square" lIns="36576" tIns="36576" rIns="36576" bIns="36576">
            <a:spAutoFit/>
          </a:bodyPr>
          <a:lstStyle/>
          <a:p>
            <a:r>
              <a:rPr>
                <a:latin typeface="Aptos"/>
              </a:rPr>
              <a:t>Useful features,</a:t>
            </a:r>
          </a:p>
        </p:txBody>
      </p:sp>
      <p:sp>
        <p:nvSpPr>
          <p:cNvPr id="16" name="TextBox 15"/>
          <p:cNvSpPr txBox="1"/>
          <p:nvPr/>
        </p:nvSpPr>
        <p:spPr>
          <a:xfrm>
            <a:off x="4526280" y="2221992"/>
            <a:ext cx="3267900" cy="720197"/>
          </a:xfrm>
          <a:prstGeom prst="rect">
            <a:avLst/>
          </a:prstGeom>
          <a:noFill/>
        </p:spPr>
        <p:txBody>
          <a:bodyPr wrap="square" lIns="36576" tIns="36576" rIns="36576" bIns="36576">
            <a:spAutoFit/>
          </a:bodyPr>
          <a:lstStyle/>
          <a:p>
            <a:r>
              <a:rPr lang="en-GB" sz="1400" dirty="0"/>
              <a:t>Voice or personalised reminders, large buttons, a daily medication schedule, and clear alerts for doses marked as missed [3].</a:t>
            </a:r>
            <a:endParaRPr u="sng" dirty="0">
              <a:solidFill>
                <a:srgbClr val="0066CC"/>
              </a:solidFill>
              <a:latin typeface="Arial"/>
              <a:hlinkClick r:id="rId3"/>
            </a:endParaRPr>
          </a:p>
        </p:txBody>
      </p:sp>
      <p:sp>
        <p:nvSpPr>
          <p:cNvPr id="17" name="Rounded Rectangle 16"/>
          <p:cNvSpPr/>
          <p:nvPr/>
        </p:nvSpPr>
        <p:spPr>
          <a:xfrm>
            <a:off x="7955278" y="1691639"/>
            <a:ext cx="3584449" cy="1989213"/>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7955279" y="1691639"/>
            <a:ext cx="74482" cy="1989213"/>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138159" y="1819656"/>
            <a:ext cx="3267900" cy="335476"/>
          </a:xfrm>
          <a:prstGeom prst="rect">
            <a:avLst/>
          </a:prstGeom>
          <a:noFill/>
        </p:spPr>
        <p:txBody>
          <a:bodyPr wrap="square" lIns="36576" tIns="36576" rIns="36576" bIns="36576">
            <a:spAutoFit/>
          </a:bodyPr>
          <a:lstStyle/>
          <a:p>
            <a:pPr algn="l"/>
            <a:r>
              <a:rPr sz="1700" b="1">
                <a:solidFill>
                  <a:srgbClr val="142A4F"/>
                </a:solidFill>
                <a:latin typeface="Aptos"/>
              </a:rPr>
              <a:t>Caregiver support</a:t>
            </a:r>
          </a:p>
        </p:txBody>
      </p:sp>
      <p:sp>
        <p:nvSpPr>
          <p:cNvPr id="20" name="TextBox 19"/>
          <p:cNvSpPr txBox="1"/>
          <p:nvPr/>
        </p:nvSpPr>
        <p:spPr>
          <a:xfrm>
            <a:off x="8138159" y="2221992"/>
            <a:ext cx="3267900" cy="935641"/>
          </a:xfrm>
          <a:prstGeom prst="rect">
            <a:avLst/>
          </a:prstGeom>
          <a:noFill/>
        </p:spPr>
        <p:txBody>
          <a:bodyPr wrap="square" lIns="36576" tIns="36576" rIns="36576" bIns="36576">
            <a:spAutoFit/>
          </a:bodyPr>
          <a:lstStyle/>
          <a:p>
            <a:r>
              <a:rPr lang="en-GB" sz="1400" dirty="0"/>
              <a:t>Survey explored whether older adults would prefer caregiver alerts after repeated missed doses and which reminder features they find most useful.</a:t>
            </a:r>
          </a:p>
        </p:txBody>
      </p:sp>
      <p:sp>
        <p:nvSpPr>
          <p:cNvPr id="21" name="TextBox 20"/>
          <p:cNvSpPr txBox="1"/>
          <p:nvPr/>
        </p:nvSpPr>
        <p:spPr>
          <a:xfrm>
            <a:off x="728472" y="4749166"/>
            <a:ext cx="10735056" cy="664797"/>
          </a:xfrm>
          <a:prstGeom prst="rect">
            <a:avLst/>
          </a:prstGeom>
          <a:noFill/>
        </p:spPr>
        <p:txBody>
          <a:bodyPr wrap="square" tIns="54864" bIns="54864">
            <a:spAutoFit/>
          </a:bodyPr>
          <a:lstStyle/>
          <a:p>
            <a:r>
              <a:rPr dirty="0">
                <a:latin typeface="Aptos"/>
              </a:rPr>
              <a:t>Survey findings informed our priorities: clear medication schedules, accessible reminders for older adults, and optional caregiver alerts with user consent.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Requirements prioritised with MoSCoW</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Prioritisation keeps the prototype achievable and focused on its core purpose.</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05872" y="6464808"/>
            <a:ext cx="1207008"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a:t>
            </a:r>
            <a:r>
              <a:rPr sz="1000" b="1" dirty="0" err="1">
                <a:solidFill>
                  <a:srgbClr val="1471BE"/>
                </a:solidFill>
                <a:latin typeface="Aptos"/>
              </a:rPr>
              <a:t>Dharar</a:t>
            </a:r>
            <a:endParaRPr sz="1000" b="1" dirty="0">
              <a:solidFill>
                <a:srgbClr val="1471BE"/>
              </a:solidFill>
              <a:latin typeface="Aptos"/>
            </a:endParaRPr>
          </a:p>
        </p:txBody>
      </p:sp>
      <p:sp>
        <p:nvSpPr>
          <p:cNvPr id="9" name="Rounded Rectangle 8"/>
          <p:cNvSpPr/>
          <p:nvPr/>
        </p:nvSpPr>
        <p:spPr>
          <a:xfrm>
            <a:off x="640080" y="1691640"/>
            <a:ext cx="5394960" cy="141732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40080" y="1691640"/>
            <a:ext cx="73152" cy="141732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22959" y="1819656"/>
            <a:ext cx="5084064" cy="347472"/>
          </a:xfrm>
          <a:prstGeom prst="rect">
            <a:avLst/>
          </a:prstGeom>
          <a:noFill/>
        </p:spPr>
        <p:txBody>
          <a:bodyPr wrap="square" lIns="36576" tIns="36576" rIns="36576" bIns="36576">
            <a:spAutoFit/>
          </a:bodyPr>
          <a:lstStyle/>
          <a:p>
            <a:pPr algn="l"/>
            <a:r>
              <a:rPr sz="1700" b="1">
                <a:solidFill>
                  <a:srgbClr val="142A4F"/>
                </a:solidFill>
                <a:latin typeface="Aptos"/>
              </a:rPr>
              <a:t>MUST HAVE</a:t>
            </a:r>
          </a:p>
        </p:txBody>
      </p:sp>
      <p:sp>
        <p:nvSpPr>
          <p:cNvPr id="12" name="TextBox 11"/>
          <p:cNvSpPr txBox="1"/>
          <p:nvPr/>
        </p:nvSpPr>
        <p:spPr>
          <a:xfrm>
            <a:off x="822959" y="2221992"/>
            <a:ext cx="5084064" cy="504754"/>
          </a:xfrm>
          <a:prstGeom prst="rect">
            <a:avLst/>
          </a:prstGeom>
          <a:noFill/>
        </p:spPr>
        <p:txBody>
          <a:bodyPr wrap="square" lIns="36576" tIns="36576" rIns="36576" bIns="36576">
            <a:spAutoFit/>
          </a:bodyPr>
          <a:lstStyle/>
          <a:p>
            <a:r>
              <a:rPr lang="en-GB" sz="1400" dirty="0"/>
              <a:t>Medication name, prescribed dose and time; reminder workflow; Taken/Missed tracking; accessible interface for older adults.</a:t>
            </a:r>
          </a:p>
        </p:txBody>
      </p:sp>
      <p:sp>
        <p:nvSpPr>
          <p:cNvPr id="13" name="Rounded Rectangle 12"/>
          <p:cNvSpPr/>
          <p:nvPr/>
        </p:nvSpPr>
        <p:spPr>
          <a:xfrm>
            <a:off x="6217920" y="1691640"/>
            <a:ext cx="5303520" cy="141732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217920" y="1691640"/>
            <a:ext cx="73152" cy="14173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400800" y="1819656"/>
            <a:ext cx="4992624" cy="347472"/>
          </a:xfrm>
          <a:prstGeom prst="rect">
            <a:avLst/>
          </a:prstGeom>
          <a:noFill/>
        </p:spPr>
        <p:txBody>
          <a:bodyPr wrap="square" lIns="36576" tIns="36576" rIns="36576" bIns="36576">
            <a:spAutoFit/>
          </a:bodyPr>
          <a:lstStyle/>
          <a:p>
            <a:pPr algn="l"/>
            <a:r>
              <a:rPr sz="1700" b="1">
                <a:solidFill>
                  <a:srgbClr val="142A4F"/>
                </a:solidFill>
                <a:latin typeface="Aptos"/>
              </a:rPr>
              <a:t>SHOULD HAVE</a:t>
            </a:r>
          </a:p>
        </p:txBody>
      </p:sp>
      <p:sp>
        <p:nvSpPr>
          <p:cNvPr id="16" name="TextBox 15"/>
          <p:cNvSpPr txBox="1"/>
          <p:nvPr/>
        </p:nvSpPr>
        <p:spPr>
          <a:xfrm>
            <a:off x="6400800" y="2221992"/>
            <a:ext cx="4992624" cy="504754"/>
          </a:xfrm>
          <a:prstGeom prst="rect">
            <a:avLst/>
          </a:prstGeom>
          <a:noFill/>
        </p:spPr>
        <p:txBody>
          <a:bodyPr wrap="square" lIns="36576" tIns="36576" rIns="36576" bIns="36576">
            <a:spAutoFit/>
          </a:bodyPr>
          <a:lstStyle/>
          <a:p>
            <a:r>
              <a:rPr lang="en-GB" sz="1400" dirty="0"/>
              <a:t>Daily and weekly medication summaries, dose-status history, and clearer handling of missed doses for older adults.</a:t>
            </a:r>
          </a:p>
        </p:txBody>
      </p:sp>
      <p:sp>
        <p:nvSpPr>
          <p:cNvPr id="17" name="Rounded Rectangle 16"/>
          <p:cNvSpPr/>
          <p:nvPr/>
        </p:nvSpPr>
        <p:spPr>
          <a:xfrm>
            <a:off x="640080" y="3429000"/>
            <a:ext cx="5394960" cy="141732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40080" y="3429000"/>
            <a:ext cx="73152" cy="141732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22959" y="3557016"/>
            <a:ext cx="5084064" cy="347472"/>
          </a:xfrm>
          <a:prstGeom prst="rect">
            <a:avLst/>
          </a:prstGeom>
          <a:noFill/>
        </p:spPr>
        <p:txBody>
          <a:bodyPr wrap="square" lIns="36576" tIns="36576" rIns="36576" bIns="36576">
            <a:spAutoFit/>
          </a:bodyPr>
          <a:lstStyle/>
          <a:p>
            <a:pPr algn="l"/>
            <a:r>
              <a:rPr sz="1700" b="1">
                <a:solidFill>
                  <a:srgbClr val="142A4F"/>
                </a:solidFill>
                <a:latin typeface="Aptos"/>
              </a:rPr>
              <a:t>COULD HAVE</a:t>
            </a:r>
          </a:p>
        </p:txBody>
      </p:sp>
      <p:sp>
        <p:nvSpPr>
          <p:cNvPr id="20" name="TextBox 19"/>
          <p:cNvSpPr txBox="1"/>
          <p:nvPr/>
        </p:nvSpPr>
        <p:spPr>
          <a:xfrm>
            <a:off x="822959" y="3959352"/>
            <a:ext cx="5084064" cy="720197"/>
          </a:xfrm>
          <a:prstGeom prst="rect">
            <a:avLst/>
          </a:prstGeom>
          <a:noFill/>
        </p:spPr>
        <p:txBody>
          <a:bodyPr wrap="square" lIns="36576" tIns="36576" rIns="36576" bIns="36576">
            <a:spAutoFit/>
          </a:bodyPr>
          <a:lstStyle/>
          <a:p>
            <a:r>
              <a:rPr lang="en-GB" sz="1400" dirty="0"/>
              <a:t>Future enhancements: voice-based medication reminders, consent-based caregiver alerts for missed doses, and multilingual support for older adults.</a:t>
            </a:r>
          </a:p>
        </p:txBody>
      </p:sp>
      <p:sp>
        <p:nvSpPr>
          <p:cNvPr id="21" name="Rounded Rectangle 20"/>
          <p:cNvSpPr/>
          <p:nvPr/>
        </p:nvSpPr>
        <p:spPr>
          <a:xfrm>
            <a:off x="6217920" y="3429000"/>
            <a:ext cx="5303520" cy="1417320"/>
          </a:xfrm>
          <a:prstGeom prst="roundRect">
            <a:avLst/>
          </a:prstGeom>
          <a:solidFill>
            <a:srgbClr val="FCECED"/>
          </a:solidFill>
          <a:ln>
            <a:solidFill>
              <a:srgbClr val="FCEC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6217920" y="3429000"/>
            <a:ext cx="73152" cy="1417320"/>
          </a:xfrm>
          <a:prstGeom prst="rect">
            <a:avLst/>
          </a:prstGeom>
          <a:solidFill>
            <a:srgbClr val="C242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400800" y="3557016"/>
            <a:ext cx="4992624" cy="347472"/>
          </a:xfrm>
          <a:prstGeom prst="rect">
            <a:avLst/>
          </a:prstGeom>
          <a:noFill/>
        </p:spPr>
        <p:txBody>
          <a:bodyPr wrap="square" lIns="36576" tIns="36576" rIns="36576" bIns="36576">
            <a:spAutoFit/>
          </a:bodyPr>
          <a:lstStyle/>
          <a:p>
            <a:pPr algn="l"/>
            <a:r>
              <a:rPr sz="1700" b="1">
                <a:solidFill>
                  <a:srgbClr val="142A4F"/>
                </a:solidFill>
                <a:latin typeface="Aptos"/>
              </a:rPr>
              <a:t>WON’T HAVE IN SCOPE</a:t>
            </a:r>
          </a:p>
        </p:txBody>
      </p:sp>
      <p:sp>
        <p:nvSpPr>
          <p:cNvPr id="24" name="TextBox 23"/>
          <p:cNvSpPr txBox="1"/>
          <p:nvPr/>
        </p:nvSpPr>
        <p:spPr>
          <a:xfrm>
            <a:off x="6400800" y="3959352"/>
            <a:ext cx="4992624" cy="504754"/>
          </a:xfrm>
          <a:prstGeom prst="rect">
            <a:avLst/>
          </a:prstGeom>
          <a:noFill/>
        </p:spPr>
        <p:txBody>
          <a:bodyPr wrap="square" lIns="36576" tIns="36576" rIns="36576" bIns="36576">
            <a:spAutoFit/>
          </a:bodyPr>
          <a:lstStyle/>
          <a:p>
            <a:r>
              <a:rPr lang="en-GB" sz="1400" dirty="0"/>
              <a:t>Out of scope: medical diagnosis, prescribing or changing medication, and storing real patient medical records.</a:t>
            </a:r>
          </a:p>
        </p:txBody>
      </p:sp>
      <p:sp>
        <p:nvSpPr>
          <p:cNvPr id="25" name="TextBox 24"/>
          <p:cNvSpPr txBox="1"/>
          <p:nvPr/>
        </p:nvSpPr>
        <p:spPr>
          <a:xfrm>
            <a:off x="822960" y="5303520"/>
            <a:ext cx="10607040" cy="627864"/>
          </a:xfrm>
          <a:prstGeom prst="rect">
            <a:avLst/>
          </a:prstGeom>
          <a:noFill/>
        </p:spPr>
        <p:txBody>
          <a:bodyPr wrap="square" lIns="36576" tIns="36576" rIns="36576" bIns="36576">
            <a:spAutoFit/>
          </a:bodyPr>
          <a:lstStyle/>
          <a:p>
            <a:r>
              <a:rPr>
                <a:latin typeface="Aptos"/>
              </a:rPr>
              <a:t>Prioritisation identifies essential features for the elderly medication reminder app and separates them from optional features that can be added later if time and resources allow.</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Accessibility and older-adult usability</a:t>
            </a:r>
          </a:p>
        </p:txBody>
      </p:sp>
      <p:sp>
        <p:nvSpPr>
          <p:cNvPr id="5" name="TextBox 4"/>
          <p:cNvSpPr txBox="1"/>
          <p:nvPr/>
        </p:nvSpPr>
        <p:spPr>
          <a:xfrm>
            <a:off x="594360" y="1188720"/>
            <a:ext cx="10972800" cy="627864"/>
          </a:xfrm>
          <a:prstGeom prst="rect">
            <a:avLst/>
          </a:prstGeom>
          <a:noFill/>
        </p:spPr>
        <p:txBody>
          <a:bodyPr wrap="square" lIns="36576" tIns="36576" rIns="36576" bIns="36576">
            <a:spAutoFit/>
          </a:bodyPr>
          <a:lstStyle/>
          <a:p>
            <a:r>
              <a:rPr dirty="0">
                <a:latin typeface="Aptos"/>
              </a:rPr>
              <a:t>Design focus: Help older adults quickly identify the next medicine and use clear Taken/Missed buttons with minimal confusion</a:t>
            </a:r>
            <a:r>
              <a:rPr lang="en-GB" dirty="0">
                <a:latin typeface="Aptos"/>
              </a:rPr>
              <a:t> [4].</a:t>
            </a:r>
            <a:endParaRPr u="sng" dirty="0">
              <a:solidFill>
                <a:srgbClr val="0066CC"/>
              </a:solidFill>
              <a:latin typeface="Arial"/>
              <a:hlinkClick r:id="rId2"/>
            </a:endParaRPr>
          </a:p>
        </p:txBody>
      </p:sp>
      <p:sp>
        <p:nvSpPr>
          <p:cNvPr id="6" name="Rectangle 5"/>
          <p:cNvSpPr/>
          <p:nvPr/>
        </p:nvSpPr>
        <p:spPr>
          <a:xfrm>
            <a:off x="512064"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60736" y="6464808"/>
            <a:ext cx="1152144"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a:t>
            </a:r>
            <a:r>
              <a:rPr sz="1000" b="1" dirty="0" err="1">
                <a:solidFill>
                  <a:srgbClr val="1471BE"/>
                </a:solidFill>
                <a:latin typeface="Aptos"/>
              </a:rPr>
              <a:t>Dharar</a:t>
            </a:r>
            <a:r>
              <a:rPr sz="1000" b="1" dirty="0">
                <a:solidFill>
                  <a:srgbClr val="1471BE"/>
                </a:solidFill>
                <a:latin typeface="Aptos"/>
              </a:rPr>
              <a:t> </a:t>
            </a:r>
          </a:p>
        </p:txBody>
      </p:sp>
      <p:sp>
        <p:nvSpPr>
          <p:cNvPr id="10" name="TextBox 9"/>
          <p:cNvSpPr txBox="1"/>
          <p:nvPr/>
        </p:nvSpPr>
        <p:spPr>
          <a:xfrm>
            <a:off x="502920" y="5650992"/>
            <a:ext cx="10808208" cy="689420"/>
          </a:xfrm>
          <a:prstGeom prst="rect">
            <a:avLst/>
          </a:prstGeom>
          <a:noFill/>
        </p:spPr>
        <p:txBody>
          <a:bodyPr wrap="square" lIns="36576" tIns="36576" rIns="36576" bIns="36576">
            <a:spAutoFit/>
          </a:bodyPr>
          <a:lstStyle/>
          <a:p>
            <a:r>
              <a:rPr dirty="0">
                <a:latin typeface="Aptos"/>
              </a:rPr>
              <a:t>Usability test: Ask older adults to locate the next medicine, confirm its prescribed dose and time, and mark it as Taken or Missed.</a:t>
            </a:r>
          </a:p>
        </p:txBody>
      </p:sp>
      <p:pic>
        <p:nvPicPr>
          <p:cNvPr id="11" name="Picture 10">
            <a:extLst>
              <a:ext uri="{FF2B5EF4-FFF2-40B4-BE49-F238E27FC236}">
                <a16:creationId xmlns:a16="http://schemas.microsoft.com/office/drawing/2014/main" id="{B56A3C98-1175-4CC9-2090-8408CD5793D3}"/>
              </a:ext>
            </a:extLst>
          </p:cNvPr>
          <p:cNvPicPr>
            <a:picLocks noChangeAspect="1"/>
          </p:cNvPicPr>
          <p:nvPr/>
        </p:nvPicPr>
        <p:blipFill>
          <a:blip r:embed="rId3"/>
          <a:stretch>
            <a:fillRect/>
          </a:stretch>
        </p:blipFill>
        <p:spPr>
          <a:xfrm>
            <a:off x="7653474" y="2088455"/>
            <a:ext cx="3593646" cy="3176084"/>
          </a:xfrm>
          <a:prstGeom prst="rect">
            <a:avLst/>
          </a:prstGeom>
        </p:spPr>
      </p:pic>
      <p:graphicFrame>
        <p:nvGraphicFramePr>
          <p:cNvPr id="13" name="TextBox 8">
            <a:extLst>
              <a:ext uri="{FF2B5EF4-FFF2-40B4-BE49-F238E27FC236}">
                <a16:creationId xmlns:a16="http://schemas.microsoft.com/office/drawing/2014/main" id="{7948836A-A868-7390-A354-AA207C9A1344}"/>
              </a:ext>
            </a:extLst>
          </p:cNvPr>
          <p:cNvGraphicFramePr/>
          <p:nvPr>
            <p:extLst>
              <p:ext uri="{D42A27DB-BD31-4B8C-83A1-F6EECF244321}">
                <p14:modId xmlns:p14="http://schemas.microsoft.com/office/powerpoint/2010/main" val="2981401240"/>
              </p:ext>
            </p:extLst>
          </p:nvPr>
        </p:nvGraphicFramePr>
        <p:xfrm>
          <a:off x="502920" y="1952244"/>
          <a:ext cx="7031736" cy="34963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Prototype architecture and implementation</a:t>
            </a:r>
          </a:p>
        </p:txBody>
      </p:sp>
      <p:sp>
        <p:nvSpPr>
          <p:cNvPr id="5" name="TextBox 4"/>
          <p:cNvSpPr txBox="1"/>
          <p:nvPr/>
        </p:nvSpPr>
        <p:spPr>
          <a:xfrm>
            <a:off x="594360" y="1188720"/>
            <a:ext cx="10972800" cy="566309"/>
          </a:xfrm>
          <a:prstGeom prst="rect">
            <a:avLst/>
          </a:prstGeom>
          <a:noFill/>
        </p:spPr>
        <p:txBody>
          <a:bodyPr wrap="square" lIns="36576" tIns="36576" rIns="36576" bIns="36576">
            <a:spAutoFit/>
          </a:bodyPr>
          <a:lstStyle/>
          <a:p>
            <a:r>
              <a:rPr lang="en-GB" sz="1600" b="1" dirty="0"/>
              <a:t>Current implementation: </a:t>
            </a:r>
            <a:r>
              <a:rPr lang="en-GB" sz="1600" dirty="0"/>
              <a:t>An interactive HTML/CSS/JavaScript web prototype with medication screens, basic navigation, login validation and Taken-status updates.</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88168" y="6464808"/>
            <a:ext cx="112471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Radu</a:t>
            </a:r>
          </a:p>
        </p:txBody>
      </p:sp>
      <p:sp>
        <p:nvSpPr>
          <p:cNvPr id="9" name="Rounded Rectangle 8"/>
          <p:cNvSpPr/>
          <p:nvPr/>
        </p:nvSpPr>
        <p:spPr>
          <a:xfrm>
            <a:off x="685800" y="2011680"/>
            <a:ext cx="2240280" cy="96012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2011680"/>
            <a:ext cx="73152" cy="9601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22960" y="1985534"/>
            <a:ext cx="1929384" cy="347472"/>
          </a:xfrm>
          <a:prstGeom prst="rect">
            <a:avLst/>
          </a:prstGeom>
          <a:noFill/>
        </p:spPr>
        <p:txBody>
          <a:bodyPr wrap="square" lIns="36576" tIns="36576" rIns="36576" bIns="36576">
            <a:spAutoFit/>
          </a:bodyPr>
          <a:lstStyle/>
          <a:p>
            <a:pPr algn="l"/>
            <a:r>
              <a:rPr sz="1500" b="1">
                <a:solidFill>
                  <a:srgbClr val="142A4F"/>
                </a:solidFill>
                <a:latin typeface="Aptos"/>
              </a:rPr>
              <a:t>User interface</a:t>
            </a:r>
          </a:p>
        </p:txBody>
      </p:sp>
      <p:sp>
        <p:nvSpPr>
          <p:cNvPr id="12" name="TextBox 11"/>
          <p:cNvSpPr txBox="1"/>
          <p:nvPr/>
        </p:nvSpPr>
        <p:spPr>
          <a:xfrm>
            <a:off x="804672" y="2194560"/>
            <a:ext cx="1929384" cy="812530"/>
          </a:xfrm>
          <a:prstGeom prst="rect">
            <a:avLst/>
          </a:prstGeom>
          <a:noFill/>
        </p:spPr>
        <p:txBody>
          <a:bodyPr wrap="square" lIns="36576" tIns="36576" rIns="36576" bIns="36576">
            <a:spAutoFit/>
          </a:bodyPr>
          <a:lstStyle/>
          <a:p>
            <a:r>
              <a:rPr lang="en-GB" sz="1200" dirty="0"/>
              <a:t>HTML and CSS structure the medication dashboard, daily schedule and accessible dose details.</a:t>
            </a:r>
            <a:endParaRPr sz="1200" b="0" dirty="0">
              <a:solidFill>
                <a:srgbClr val="233041"/>
              </a:solidFill>
              <a:latin typeface="Aptos"/>
            </a:endParaRPr>
          </a:p>
        </p:txBody>
      </p:sp>
      <p:sp>
        <p:nvSpPr>
          <p:cNvPr id="13" name="Rounded Rectangle 12"/>
          <p:cNvSpPr/>
          <p:nvPr/>
        </p:nvSpPr>
        <p:spPr>
          <a:xfrm>
            <a:off x="3246120" y="2011680"/>
            <a:ext cx="2240280" cy="96012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3246120" y="2011680"/>
            <a:ext cx="73152" cy="9601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401568" y="1943100"/>
            <a:ext cx="1929384" cy="347472"/>
          </a:xfrm>
          <a:prstGeom prst="rect">
            <a:avLst/>
          </a:prstGeom>
          <a:noFill/>
        </p:spPr>
        <p:txBody>
          <a:bodyPr wrap="square" lIns="36576" tIns="36576" rIns="36576" bIns="36576">
            <a:spAutoFit/>
          </a:bodyPr>
          <a:lstStyle/>
          <a:p>
            <a:pPr algn="l"/>
            <a:r>
              <a:rPr sz="1500" b="1" dirty="0">
                <a:solidFill>
                  <a:srgbClr val="142A4F"/>
                </a:solidFill>
                <a:latin typeface="Aptos"/>
              </a:rPr>
              <a:t>Interaction</a:t>
            </a:r>
          </a:p>
        </p:txBody>
      </p:sp>
      <p:sp>
        <p:nvSpPr>
          <p:cNvPr id="16" name="TextBox 15"/>
          <p:cNvSpPr txBox="1"/>
          <p:nvPr/>
        </p:nvSpPr>
        <p:spPr>
          <a:xfrm>
            <a:off x="3401568" y="2228100"/>
            <a:ext cx="1929384" cy="627864"/>
          </a:xfrm>
          <a:prstGeom prst="rect">
            <a:avLst/>
          </a:prstGeom>
          <a:noFill/>
        </p:spPr>
        <p:txBody>
          <a:bodyPr wrap="square" lIns="36576" tIns="36576" rIns="36576" bIns="36576">
            <a:spAutoFit/>
          </a:bodyPr>
          <a:lstStyle/>
          <a:p>
            <a:r>
              <a:rPr lang="en-GB" sz="1200" dirty="0"/>
              <a:t>JavaScript handles navigation, login validation and updating a medicine’s Taken status.</a:t>
            </a:r>
            <a:endParaRPr sz="1200" b="0" dirty="0">
              <a:solidFill>
                <a:srgbClr val="233041"/>
              </a:solidFill>
              <a:latin typeface="Aptos"/>
            </a:endParaRPr>
          </a:p>
        </p:txBody>
      </p:sp>
      <p:sp>
        <p:nvSpPr>
          <p:cNvPr id="17" name="Rounded Rectangle 16"/>
          <p:cNvSpPr/>
          <p:nvPr/>
        </p:nvSpPr>
        <p:spPr>
          <a:xfrm>
            <a:off x="5806440" y="2011680"/>
            <a:ext cx="2240280" cy="96012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5806440" y="2011680"/>
            <a:ext cx="73152" cy="9601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980176" y="1938528"/>
            <a:ext cx="1929384" cy="347472"/>
          </a:xfrm>
          <a:prstGeom prst="rect">
            <a:avLst/>
          </a:prstGeom>
          <a:noFill/>
        </p:spPr>
        <p:txBody>
          <a:bodyPr wrap="square" lIns="36576" tIns="36576" rIns="36576" bIns="36576">
            <a:spAutoFit/>
          </a:bodyPr>
          <a:lstStyle/>
          <a:p>
            <a:pPr algn="l"/>
            <a:r>
              <a:rPr sz="1500" b="1" dirty="0">
                <a:solidFill>
                  <a:srgbClr val="142A4F"/>
                </a:solidFill>
                <a:latin typeface="Aptos"/>
              </a:rPr>
              <a:t>Current state</a:t>
            </a:r>
          </a:p>
        </p:txBody>
      </p:sp>
      <p:sp>
        <p:nvSpPr>
          <p:cNvPr id="20" name="TextBox 19"/>
          <p:cNvSpPr txBox="1"/>
          <p:nvPr/>
        </p:nvSpPr>
        <p:spPr>
          <a:xfrm>
            <a:off x="5989320" y="2153162"/>
            <a:ext cx="2020824" cy="812530"/>
          </a:xfrm>
          <a:prstGeom prst="rect">
            <a:avLst/>
          </a:prstGeom>
          <a:noFill/>
        </p:spPr>
        <p:txBody>
          <a:bodyPr wrap="square" lIns="36576" tIns="36576" rIns="36576" bIns="36576">
            <a:spAutoFit/>
          </a:bodyPr>
          <a:lstStyle/>
          <a:p>
            <a:r>
              <a:rPr lang="en-GB" sz="1200" dirty="0"/>
              <a:t>The prototype demonstrates basic interactions; medication-data storage and persistence still need verification.</a:t>
            </a:r>
            <a:endParaRPr sz="1200" b="0" dirty="0">
              <a:solidFill>
                <a:srgbClr val="233041"/>
              </a:solidFill>
              <a:latin typeface="Aptos"/>
            </a:endParaRPr>
          </a:p>
        </p:txBody>
      </p:sp>
      <p:sp>
        <p:nvSpPr>
          <p:cNvPr id="21" name="Rounded Rectangle 20"/>
          <p:cNvSpPr/>
          <p:nvPr/>
        </p:nvSpPr>
        <p:spPr>
          <a:xfrm>
            <a:off x="8366760" y="2011680"/>
            <a:ext cx="2880360" cy="96012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8366760" y="2011680"/>
            <a:ext cx="73152" cy="9601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558784" y="1948958"/>
            <a:ext cx="2569464" cy="347472"/>
          </a:xfrm>
          <a:prstGeom prst="rect">
            <a:avLst/>
          </a:prstGeom>
          <a:noFill/>
        </p:spPr>
        <p:txBody>
          <a:bodyPr wrap="square" lIns="36576" tIns="36576" rIns="36576" bIns="36576">
            <a:spAutoFit/>
          </a:bodyPr>
          <a:lstStyle/>
          <a:p>
            <a:pPr algn="l"/>
            <a:r>
              <a:rPr sz="1500" b="1" dirty="0">
                <a:solidFill>
                  <a:srgbClr val="142A4F"/>
                </a:solidFill>
                <a:latin typeface="Aptos"/>
              </a:rPr>
              <a:t>Future integration</a:t>
            </a:r>
          </a:p>
        </p:txBody>
      </p:sp>
      <p:sp>
        <p:nvSpPr>
          <p:cNvPr id="24" name="TextBox 23"/>
          <p:cNvSpPr txBox="1"/>
          <p:nvPr/>
        </p:nvSpPr>
        <p:spPr>
          <a:xfrm>
            <a:off x="8549640" y="2240280"/>
            <a:ext cx="2569464" cy="627864"/>
          </a:xfrm>
          <a:prstGeom prst="rect">
            <a:avLst/>
          </a:prstGeom>
          <a:noFill/>
        </p:spPr>
        <p:txBody>
          <a:bodyPr wrap="square" lIns="36576" tIns="36576" rIns="36576" bIns="36576">
            <a:spAutoFit/>
          </a:bodyPr>
          <a:lstStyle/>
          <a:p>
            <a:r>
              <a:rPr lang="en-GB" sz="1200" dirty="0"/>
              <a:t>Add a backend, cloud-based medication storage and scheduled notifications for dose reminders.</a:t>
            </a:r>
            <a:endParaRPr sz="1200" b="0" dirty="0">
              <a:solidFill>
                <a:srgbClr val="233041"/>
              </a:solidFill>
              <a:latin typeface="Aptos"/>
            </a:endParaRPr>
          </a:p>
        </p:txBody>
      </p:sp>
      <p:sp>
        <p:nvSpPr>
          <p:cNvPr id="25" name="Right Arrow 24"/>
          <p:cNvSpPr/>
          <p:nvPr/>
        </p:nvSpPr>
        <p:spPr>
          <a:xfrm>
            <a:off x="2944368" y="2313432"/>
            <a:ext cx="256032" cy="256032"/>
          </a:xfrm>
          <a:prstGeom prst="rightArrow">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ight Arrow 25"/>
          <p:cNvSpPr/>
          <p:nvPr/>
        </p:nvSpPr>
        <p:spPr>
          <a:xfrm>
            <a:off x="5504688" y="2313432"/>
            <a:ext cx="256032" cy="256032"/>
          </a:xfrm>
          <a:prstGeom prst="rightArrow">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ight Arrow 26"/>
          <p:cNvSpPr/>
          <p:nvPr/>
        </p:nvSpPr>
        <p:spPr>
          <a:xfrm>
            <a:off x="8065008" y="2313432"/>
            <a:ext cx="256032" cy="256032"/>
          </a:xfrm>
          <a:prstGeom prst="rightArrow">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22960" y="3794760"/>
            <a:ext cx="10515600" cy="997196"/>
          </a:xfrm>
          <a:prstGeom prst="rect">
            <a:avLst/>
          </a:prstGeom>
          <a:noFill/>
        </p:spPr>
        <p:txBody>
          <a:bodyPr wrap="square" lIns="36576" tIns="36576" rIns="36576" bIns="36576">
            <a:spAutoFit/>
          </a:bodyPr>
          <a:lstStyle/>
          <a:p>
            <a:r>
              <a:rPr lang="en-GB" sz="2400" b="1" dirty="0"/>
              <a:t>Current scope: </a:t>
            </a:r>
            <a:r>
              <a:rPr lang="en-GB" dirty="0"/>
              <a:t>HTML/CSS/JavaScript prototype with basic interactions; persistent medication storage, backend integration and scheduled notifications remain future work.</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4008"/>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38912" y="274320"/>
            <a:ext cx="11155680" cy="475488"/>
          </a:xfrm>
          <a:prstGeom prst="rect">
            <a:avLst/>
          </a:prstGeom>
          <a:noFill/>
        </p:spPr>
        <p:txBody>
          <a:bodyPr wrap="square" lIns="45720" tIns="27432" rIns="45720" bIns="18288">
            <a:spAutoFit/>
          </a:bodyPr>
          <a:lstStyle/>
          <a:p>
            <a:pPr>
              <a:defRPr sz="2500" b="1">
                <a:solidFill>
                  <a:srgbClr val="173057"/>
                </a:solidFill>
                <a:latin typeface="Aptos"/>
              </a:defRPr>
            </a:pPr>
            <a:r>
              <a:t>How the system works: current prototype vs planned system</a:t>
            </a:r>
          </a:p>
        </p:txBody>
      </p:sp>
      <p:sp>
        <p:nvSpPr>
          <p:cNvPr id="4" name="TextBox 3"/>
          <p:cNvSpPr txBox="1"/>
          <p:nvPr/>
        </p:nvSpPr>
        <p:spPr>
          <a:xfrm>
            <a:off x="457200" y="786384"/>
            <a:ext cx="10972800" cy="310896"/>
          </a:xfrm>
          <a:prstGeom prst="rect">
            <a:avLst/>
          </a:prstGeom>
          <a:noFill/>
        </p:spPr>
        <p:txBody>
          <a:bodyPr wrap="square" lIns="45720" tIns="27432" rIns="45720" bIns="18288">
            <a:spAutoFit/>
          </a:bodyPr>
          <a:lstStyle/>
          <a:p>
            <a:pPr>
              <a:defRPr sz="1200" b="0">
                <a:solidFill>
                  <a:srgbClr val="53657D"/>
                </a:solidFill>
                <a:latin typeface="Aptos"/>
              </a:defRPr>
            </a:pPr>
            <a:r>
              <a:t>This distinction explains what we have built and what is still required for a complete application.</a:t>
            </a:r>
            <a:r>
              <a:rPr u="sng">
                <a:solidFill>
                  <a:srgbClr val="0066CC"/>
                </a:solidFill>
                <a:latin typeface="Arial"/>
                <a:hlinkClick r:id="rId2"/>
              </a:rPr>
              <a:t> [8]</a:t>
            </a:r>
          </a:p>
        </p:txBody>
      </p:sp>
      <p:sp>
        <p:nvSpPr>
          <p:cNvPr id="5" name="Rounded Rectangle 4"/>
          <p:cNvSpPr/>
          <p:nvPr/>
        </p:nvSpPr>
        <p:spPr>
          <a:xfrm>
            <a:off x="502920" y="1298448"/>
            <a:ext cx="3566160" cy="1993392"/>
          </a:xfrm>
          <a:prstGeom prst="roundRect">
            <a:avLst/>
          </a:prstGeom>
          <a:solidFill>
            <a:srgbClr val="E5F0FB"/>
          </a:solidFill>
          <a:ln>
            <a:solidFill>
              <a:srgbClr val="E5F0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02920" y="1298448"/>
            <a:ext cx="73152" cy="1993392"/>
          </a:xfrm>
          <a:prstGeom prst="rect">
            <a:avLst/>
          </a:prstGeom>
          <a:solidFill>
            <a:srgbClr val="2C75BE"/>
          </a:solidFill>
          <a:ln>
            <a:solidFill>
              <a:srgbClr val="2C75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67512" y="1408176"/>
            <a:ext cx="3310128" cy="292608"/>
          </a:xfrm>
          <a:prstGeom prst="rect">
            <a:avLst/>
          </a:prstGeom>
          <a:noFill/>
        </p:spPr>
        <p:txBody>
          <a:bodyPr wrap="square" lIns="45720" tIns="27432" rIns="45720" bIns="18288">
            <a:spAutoFit/>
          </a:bodyPr>
          <a:lstStyle/>
          <a:p>
            <a:pPr>
              <a:defRPr sz="1600" b="1">
                <a:solidFill>
                  <a:srgbClr val="173057"/>
                </a:solidFill>
                <a:latin typeface="Aptos"/>
              </a:defRPr>
            </a:pPr>
            <a:r>
              <a:t>1. Frontend — implemented</a:t>
            </a:r>
          </a:p>
        </p:txBody>
      </p:sp>
      <p:sp>
        <p:nvSpPr>
          <p:cNvPr id="8" name="TextBox 7"/>
          <p:cNvSpPr txBox="1"/>
          <p:nvPr/>
        </p:nvSpPr>
        <p:spPr>
          <a:xfrm>
            <a:off x="667512" y="1755648"/>
            <a:ext cx="3291840" cy="1481328"/>
          </a:xfrm>
          <a:prstGeom prst="rect">
            <a:avLst/>
          </a:prstGeom>
          <a:noFill/>
        </p:spPr>
        <p:txBody>
          <a:bodyPr wrap="square" lIns="45720" tIns="27432" rIns="45720" bIns="18288">
            <a:spAutoFit/>
          </a:bodyPr>
          <a:lstStyle/>
          <a:p>
            <a:pPr>
              <a:defRPr sz="1300" b="0">
                <a:solidFill>
                  <a:srgbClr val="263345"/>
                </a:solidFill>
                <a:latin typeface="Aptos"/>
              </a:defRPr>
            </a:pPr>
            <a:r>
              <a:t>HTML structures the screens; CSS styles the dashboard and readable medication details; JavaScript handles navigation, login-field validation and basic Taken-status updates.</a:t>
            </a:r>
          </a:p>
        </p:txBody>
      </p:sp>
      <p:sp>
        <p:nvSpPr>
          <p:cNvPr id="9" name="Rounded Rectangle 8"/>
          <p:cNvSpPr/>
          <p:nvPr/>
        </p:nvSpPr>
        <p:spPr>
          <a:xfrm>
            <a:off x="4315968" y="1298448"/>
            <a:ext cx="3566160" cy="1993392"/>
          </a:xfrm>
          <a:prstGeom prst="roundRect">
            <a:avLst/>
          </a:prstGeom>
          <a:solidFill>
            <a:srgbClr val="E2F5F3"/>
          </a:solidFill>
          <a:ln>
            <a:solidFill>
              <a:srgbClr val="E2F5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315968" y="1298448"/>
            <a:ext cx="73152" cy="1993392"/>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480559" y="1408176"/>
            <a:ext cx="3310128" cy="310896"/>
          </a:xfrm>
          <a:prstGeom prst="rect">
            <a:avLst/>
          </a:prstGeom>
          <a:noFill/>
        </p:spPr>
        <p:txBody>
          <a:bodyPr wrap="square" lIns="45720" tIns="27432" rIns="45720" bIns="18288">
            <a:spAutoFit/>
          </a:bodyPr>
          <a:lstStyle/>
          <a:p>
            <a:pPr>
              <a:defRPr sz="1600" b="1">
                <a:solidFill>
                  <a:srgbClr val="173057"/>
                </a:solidFill>
                <a:latin typeface="Aptos"/>
              </a:defRPr>
            </a:pPr>
            <a:r>
              <a:rPr sz="1500" b="1"/>
              <a:t>2. Backend — planned</a:t>
            </a:r>
          </a:p>
        </p:txBody>
      </p:sp>
      <p:sp>
        <p:nvSpPr>
          <p:cNvPr id="12" name="TextBox 11"/>
          <p:cNvSpPr txBox="1"/>
          <p:nvPr/>
        </p:nvSpPr>
        <p:spPr>
          <a:xfrm>
            <a:off x="4480559" y="1755648"/>
            <a:ext cx="3291840" cy="1481328"/>
          </a:xfrm>
          <a:prstGeom prst="rect">
            <a:avLst/>
          </a:prstGeom>
          <a:noFill/>
        </p:spPr>
        <p:txBody>
          <a:bodyPr wrap="square" lIns="45720" tIns="27432" rIns="45720" bIns="18288">
            <a:spAutoFit/>
          </a:bodyPr>
          <a:lstStyle/>
          <a:p>
            <a:pPr>
              <a:defRPr sz="1300" b="0">
                <a:solidFill>
                  <a:srgbClr val="263345"/>
                </a:solidFill>
                <a:latin typeface="Aptos"/>
              </a:defRPr>
            </a:pPr>
            <a:r>
              <a:rPr sz="1300"/>
              <a:t>A future backend and database would authenticate users, save medication schedules and dose history, and return each user’s records securely. This is not yet implemented or verified.</a:t>
            </a:r>
          </a:p>
        </p:txBody>
      </p:sp>
      <p:sp>
        <p:nvSpPr>
          <p:cNvPr id="13" name="Rounded Rectangle 12"/>
          <p:cNvSpPr/>
          <p:nvPr/>
        </p:nvSpPr>
        <p:spPr>
          <a:xfrm>
            <a:off x="8119872" y="1298448"/>
            <a:ext cx="3566160" cy="1993392"/>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119872" y="1298448"/>
            <a:ext cx="73152" cy="1993392"/>
          </a:xfrm>
          <a:prstGeom prst="rect">
            <a:avLst/>
          </a:prstGeom>
          <a:solidFill>
            <a:srgbClr val="EBB031"/>
          </a:solidFill>
          <a:ln>
            <a:solidFill>
              <a:srgbClr val="EBB03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84464" y="1408176"/>
            <a:ext cx="3310128" cy="292608"/>
          </a:xfrm>
          <a:prstGeom prst="rect">
            <a:avLst/>
          </a:prstGeom>
          <a:noFill/>
        </p:spPr>
        <p:txBody>
          <a:bodyPr wrap="square" lIns="45720" tIns="27432" rIns="45720" bIns="18288">
            <a:spAutoFit/>
          </a:bodyPr>
          <a:lstStyle/>
          <a:p>
            <a:pPr>
              <a:defRPr sz="1600" b="1">
                <a:solidFill>
                  <a:srgbClr val="173057"/>
                </a:solidFill>
                <a:latin typeface="Aptos"/>
              </a:defRPr>
            </a:pPr>
            <a:r>
              <a:t>3. Reminder service — planned</a:t>
            </a:r>
          </a:p>
        </p:txBody>
      </p:sp>
      <p:sp>
        <p:nvSpPr>
          <p:cNvPr id="16" name="TextBox 15"/>
          <p:cNvSpPr txBox="1"/>
          <p:nvPr/>
        </p:nvSpPr>
        <p:spPr>
          <a:xfrm>
            <a:off x="8284464" y="1755648"/>
            <a:ext cx="3291840" cy="1481328"/>
          </a:xfrm>
          <a:prstGeom prst="rect">
            <a:avLst/>
          </a:prstGeom>
          <a:noFill/>
        </p:spPr>
        <p:txBody>
          <a:bodyPr wrap="square" lIns="45720" tIns="27432" rIns="45720" bIns="18288">
            <a:spAutoFit/>
          </a:bodyPr>
          <a:lstStyle/>
          <a:p>
            <a:pPr>
              <a:defRPr sz="1300" b="0">
                <a:solidFill>
                  <a:srgbClr val="263345"/>
                </a:solidFill>
                <a:latin typeface="Aptos"/>
              </a:defRPr>
            </a:pPr>
            <a:r>
              <a:t>A scheduled notification service would check saved dose times and send reminders. If a dose remains unconfirmed, the app could show a missed-dose state and, with consent, notify a caregiver.</a:t>
            </a:r>
          </a:p>
        </p:txBody>
      </p:sp>
      <p:sp>
        <p:nvSpPr>
          <p:cNvPr id="17" name="TextBox 16"/>
          <p:cNvSpPr txBox="1"/>
          <p:nvPr/>
        </p:nvSpPr>
        <p:spPr>
          <a:xfrm>
            <a:off x="566928" y="3584448"/>
            <a:ext cx="10972800" cy="329184"/>
          </a:xfrm>
          <a:prstGeom prst="rect">
            <a:avLst/>
          </a:prstGeom>
          <a:noFill/>
        </p:spPr>
        <p:txBody>
          <a:bodyPr wrap="square" lIns="45720" tIns="27432" rIns="45720" bIns="18288">
            <a:spAutoFit/>
          </a:bodyPr>
          <a:lstStyle/>
          <a:p>
            <a:pPr>
              <a:defRPr sz="1800" b="1">
                <a:solidFill>
                  <a:srgbClr val="173057"/>
                </a:solidFill>
                <a:latin typeface="Aptos"/>
              </a:defRPr>
            </a:pPr>
            <a:r>
              <a:t>Expected workflow in the complete system</a:t>
            </a:r>
          </a:p>
        </p:txBody>
      </p:sp>
      <p:sp>
        <p:nvSpPr>
          <p:cNvPr id="18" name="Oval 17"/>
          <p:cNvSpPr/>
          <p:nvPr/>
        </p:nvSpPr>
        <p:spPr>
          <a:xfrm>
            <a:off x="566928" y="4096512"/>
            <a:ext cx="384048" cy="384048"/>
          </a:xfrm>
          <a:prstGeom prst="ellipse">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66928" y="4133087"/>
            <a:ext cx="384048" cy="256032"/>
          </a:xfrm>
          <a:prstGeom prst="rect">
            <a:avLst/>
          </a:prstGeom>
          <a:noFill/>
        </p:spPr>
        <p:txBody>
          <a:bodyPr wrap="square" lIns="45720" tIns="27432" rIns="45720" bIns="18288">
            <a:spAutoFit/>
          </a:bodyPr>
          <a:lstStyle/>
          <a:p>
            <a:pPr>
              <a:defRPr sz="1200" b="1">
                <a:solidFill>
                  <a:srgbClr val="FFFFFF"/>
                </a:solidFill>
                <a:latin typeface="Aptos"/>
              </a:defRPr>
            </a:pPr>
            <a:r>
              <a:t>A</a:t>
            </a:r>
          </a:p>
        </p:txBody>
      </p:sp>
      <p:sp>
        <p:nvSpPr>
          <p:cNvPr id="20" name="TextBox 19"/>
          <p:cNvSpPr txBox="1"/>
          <p:nvPr/>
        </p:nvSpPr>
        <p:spPr>
          <a:xfrm>
            <a:off x="1042416" y="4087368"/>
            <a:ext cx="2057400" cy="274320"/>
          </a:xfrm>
          <a:prstGeom prst="rect">
            <a:avLst/>
          </a:prstGeom>
          <a:noFill/>
        </p:spPr>
        <p:txBody>
          <a:bodyPr wrap="square" lIns="45720" tIns="27432" rIns="45720" bIns="18288">
            <a:spAutoFit/>
          </a:bodyPr>
          <a:lstStyle/>
          <a:p>
            <a:pPr>
              <a:defRPr sz="1400" b="1">
                <a:solidFill>
                  <a:srgbClr val="173057"/>
                </a:solidFill>
                <a:latin typeface="Aptos"/>
              </a:defRPr>
            </a:pPr>
            <a:r>
              <a:t>Sign in</a:t>
            </a:r>
          </a:p>
        </p:txBody>
      </p:sp>
      <p:sp>
        <p:nvSpPr>
          <p:cNvPr id="21" name="TextBox 20"/>
          <p:cNvSpPr txBox="1"/>
          <p:nvPr/>
        </p:nvSpPr>
        <p:spPr>
          <a:xfrm>
            <a:off x="1042416" y="4407408"/>
            <a:ext cx="2103120" cy="658368"/>
          </a:xfrm>
          <a:prstGeom prst="rect">
            <a:avLst/>
          </a:prstGeom>
          <a:noFill/>
        </p:spPr>
        <p:txBody>
          <a:bodyPr wrap="square" lIns="45720" tIns="27432" rIns="45720" bIns="18288">
            <a:spAutoFit/>
          </a:bodyPr>
          <a:lstStyle/>
          <a:p>
            <a:pPr>
              <a:defRPr sz="1100" b="0">
                <a:solidFill>
                  <a:srgbClr val="263345"/>
                </a:solidFill>
                <a:latin typeface="Aptos"/>
              </a:defRPr>
            </a:pPr>
            <a:r>
              <a:t>User opens the app and signs in.</a:t>
            </a:r>
          </a:p>
        </p:txBody>
      </p:sp>
      <p:sp>
        <p:nvSpPr>
          <p:cNvPr id="22" name="Oval 21"/>
          <p:cNvSpPr/>
          <p:nvPr/>
        </p:nvSpPr>
        <p:spPr>
          <a:xfrm>
            <a:off x="3419856" y="4096512"/>
            <a:ext cx="384048" cy="384048"/>
          </a:xfrm>
          <a:prstGeom prst="ellipse">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3419856" y="4133087"/>
            <a:ext cx="384048" cy="256032"/>
          </a:xfrm>
          <a:prstGeom prst="rect">
            <a:avLst/>
          </a:prstGeom>
          <a:noFill/>
        </p:spPr>
        <p:txBody>
          <a:bodyPr wrap="square" lIns="45720" tIns="27432" rIns="45720" bIns="18288">
            <a:spAutoFit/>
          </a:bodyPr>
          <a:lstStyle/>
          <a:p>
            <a:pPr>
              <a:defRPr sz="1200" b="1">
                <a:solidFill>
                  <a:srgbClr val="FFFFFF"/>
                </a:solidFill>
                <a:latin typeface="Aptos"/>
              </a:defRPr>
            </a:pPr>
            <a:r>
              <a:t>B</a:t>
            </a:r>
          </a:p>
        </p:txBody>
      </p:sp>
      <p:sp>
        <p:nvSpPr>
          <p:cNvPr id="24" name="TextBox 23"/>
          <p:cNvSpPr txBox="1"/>
          <p:nvPr/>
        </p:nvSpPr>
        <p:spPr>
          <a:xfrm>
            <a:off x="3895344" y="4087368"/>
            <a:ext cx="2057400" cy="274320"/>
          </a:xfrm>
          <a:prstGeom prst="rect">
            <a:avLst/>
          </a:prstGeom>
          <a:noFill/>
        </p:spPr>
        <p:txBody>
          <a:bodyPr wrap="square" lIns="45720" tIns="27432" rIns="45720" bIns="18288">
            <a:spAutoFit/>
          </a:bodyPr>
          <a:lstStyle/>
          <a:p>
            <a:pPr>
              <a:defRPr sz="1400" b="1">
                <a:solidFill>
                  <a:srgbClr val="173057"/>
                </a:solidFill>
                <a:latin typeface="Aptos"/>
              </a:defRPr>
            </a:pPr>
            <a:r>
              <a:t>View schedule</a:t>
            </a:r>
          </a:p>
        </p:txBody>
      </p:sp>
      <p:sp>
        <p:nvSpPr>
          <p:cNvPr id="25" name="TextBox 24"/>
          <p:cNvSpPr txBox="1"/>
          <p:nvPr/>
        </p:nvSpPr>
        <p:spPr>
          <a:xfrm>
            <a:off x="3895344" y="4407408"/>
            <a:ext cx="2103120" cy="658368"/>
          </a:xfrm>
          <a:prstGeom prst="rect">
            <a:avLst/>
          </a:prstGeom>
          <a:noFill/>
        </p:spPr>
        <p:txBody>
          <a:bodyPr wrap="square" lIns="45720" tIns="27432" rIns="45720" bIns="18288">
            <a:spAutoFit/>
          </a:bodyPr>
          <a:lstStyle/>
          <a:p>
            <a:pPr>
              <a:defRPr sz="1100" b="0">
                <a:solidFill>
                  <a:srgbClr val="263345"/>
                </a:solidFill>
                <a:latin typeface="Aptos"/>
              </a:defRPr>
            </a:pPr>
            <a:r>
              <a:t>Frontend requests today’s medicines from the backend.</a:t>
            </a:r>
          </a:p>
        </p:txBody>
      </p:sp>
      <p:sp>
        <p:nvSpPr>
          <p:cNvPr id="26" name="Oval 25"/>
          <p:cNvSpPr/>
          <p:nvPr/>
        </p:nvSpPr>
        <p:spPr>
          <a:xfrm>
            <a:off x="6272784" y="4096512"/>
            <a:ext cx="384048" cy="384048"/>
          </a:xfrm>
          <a:prstGeom prst="ellipse">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6272784" y="4133087"/>
            <a:ext cx="384048" cy="256032"/>
          </a:xfrm>
          <a:prstGeom prst="rect">
            <a:avLst/>
          </a:prstGeom>
          <a:noFill/>
        </p:spPr>
        <p:txBody>
          <a:bodyPr wrap="square" lIns="45720" tIns="27432" rIns="45720" bIns="18288">
            <a:spAutoFit/>
          </a:bodyPr>
          <a:lstStyle/>
          <a:p>
            <a:pPr>
              <a:defRPr sz="1200" b="1">
                <a:solidFill>
                  <a:srgbClr val="FFFFFF"/>
                </a:solidFill>
                <a:latin typeface="Aptos"/>
              </a:defRPr>
            </a:pPr>
            <a:r>
              <a:t>C</a:t>
            </a:r>
          </a:p>
        </p:txBody>
      </p:sp>
      <p:sp>
        <p:nvSpPr>
          <p:cNvPr id="28" name="TextBox 27"/>
          <p:cNvSpPr txBox="1"/>
          <p:nvPr/>
        </p:nvSpPr>
        <p:spPr>
          <a:xfrm>
            <a:off x="6748272" y="4087368"/>
            <a:ext cx="2057400" cy="274320"/>
          </a:xfrm>
          <a:prstGeom prst="rect">
            <a:avLst/>
          </a:prstGeom>
          <a:noFill/>
        </p:spPr>
        <p:txBody>
          <a:bodyPr wrap="square" lIns="45720" tIns="27432" rIns="45720" bIns="18288">
            <a:spAutoFit/>
          </a:bodyPr>
          <a:lstStyle/>
          <a:p>
            <a:pPr>
              <a:defRPr sz="1400" b="1">
                <a:solidFill>
                  <a:srgbClr val="173057"/>
                </a:solidFill>
                <a:latin typeface="Aptos"/>
              </a:defRPr>
            </a:pPr>
            <a:r>
              <a:t>Receive reminder</a:t>
            </a:r>
          </a:p>
        </p:txBody>
      </p:sp>
      <p:sp>
        <p:nvSpPr>
          <p:cNvPr id="29" name="TextBox 28"/>
          <p:cNvSpPr txBox="1"/>
          <p:nvPr/>
        </p:nvSpPr>
        <p:spPr>
          <a:xfrm>
            <a:off x="6748272" y="4407408"/>
            <a:ext cx="2103120" cy="658368"/>
          </a:xfrm>
          <a:prstGeom prst="rect">
            <a:avLst/>
          </a:prstGeom>
          <a:noFill/>
        </p:spPr>
        <p:txBody>
          <a:bodyPr wrap="square" lIns="45720" tIns="27432" rIns="45720" bIns="18288">
            <a:spAutoFit/>
          </a:bodyPr>
          <a:lstStyle/>
          <a:p>
            <a:pPr>
              <a:defRPr sz="1100" b="0">
                <a:solidFill>
                  <a:srgbClr val="263345"/>
                </a:solidFill>
                <a:latin typeface="Aptos"/>
              </a:defRPr>
            </a:pPr>
            <a:r>
              <a:t>Reminder service triggers at the saved time.</a:t>
            </a:r>
          </a:p>
        </p:txBody>
      </p:sp>
      <p:sp>
        <p:nvSpPr>
          <p:cNvPr id="30" name="Oval 29"/>
          <p:cNvSpPr/>
          <p:nvPr/>
        </p:nvSpPr>
        <p:spPr>
          <a:xfrm>
            <a:off x="9125711" y="4096512"/>
            <a:ext cx="384048" cy="384048"/>
          </a:xfrm>
          <a:prstGeom prst="ellipse">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9125711" y="4133087"/>
            <a:ext cx="384048" cy="256032"/>
          </a:xfrm>
          <a:prstGeom prst="rect">
            <a:avLst/>
          </a:prstGeom>
          <a:noFill/>
        </p:spPr>
        <p:txBody>
          <a:bodyPr wrap="square" lIns="45720" tIns="27432" rIns="45720" bIns="18288">
            <a:spAutoFit/>
          </a:bodyPr>
          <a:lstStyle/>
          <a:p>
            <a:pPr>
              <a:defRPr sz="1200" b="1">
                <a:solidFill>
                  <a:srgbClr val="FFFFFF"/>
                </a:solidFill>
                <a:latin typeface="Aptos"/>
              </a:defRPr>
            </a:pPr>
            <a:r>
              <a:t>D</a:t>
            </a:r>
          </a:p>
        </p:txBody>
      </p:sp>
      <p:sp>
        <p:nvSpPr>
          <p:cNvPr id="32" name="TextBox 31"/>
          <p:cNvSpPr txBox="1"/>
          <p:nvPr/>
        </p:nvSpPr>
        <p:spPr>
          <a:xfrm>
            <a:off x="9601199" y="4087368"/>
            <a:ext cx="2057400" cy="274320"/>
          </a:xfrm>
          <a:prstGeom prst="rect">
            <a:avLst/>
          </a:prstGeom>
          <a:noFill/>
        </p:spPr>
        <p:txBody>
          <a:bodyPr wrap="square" lIns="45720" tIns="27432" rIns="45720" bIns="18288">
            <a:spAutoFit/>
          </a:bodyPr>
          <a:lstStyle/>
          <a:p>
            <a:pPr>
              <a:defRPr sz="1400" b="1">
                <a:solidFill>
                  <a:srgbClr val="173057"/>
                </a:solidFill>
                <a:latin typeface="Aptos"/>
              </a:defRPr>
            </a:pPr>
            <a:r>
              <a:t>Record status</a:t>
            </a:r>
          </a:p>
        </p:txBody>
      </p:sp>
      <p:sp>
        <p:nvSpPr>
          <p:cNvPr id="33" name="TextBox 32"/>
          <p:cNvSpPr txBox="1"/>
          <p:nvPr/>
        </p:nvSpPr>
        <p:spPr>
          <a:xfrm>
            <a:off x="9601199" y="4407408"/>
            <a:ext cx="2103120" cy="658368"/>
          </a:xfrm>
          <a:prstGeom prst="rect">
            <a:avLst/>
          </a:prstGeom>
          <a:noFill/>
        </p:spPr>
        <p:txBody>
          <a:bodyPr wrap="square" lIns="45720" tIns="27432" rIns="45720" bIns="18288">
            <a:spAutoFit/>
          </a:bodyPr>
          <a:lstStyle/>
          <a:p>
            <a:pPr>
              <a:defRPr sz="1100" b="0">
                <a:solidFill>
                  <a:srgbClr val="263345"/>
                </a:solidFill>
                <a:latin typeface="Aptos"/>
              </a:defRPr>
            </a:pPr>
            <a:r>
              <a:t>User selects Taken or Missed; the backend saves the result.</a:t>
            </a:r>
          </a:p>
        </p:txBody>
      </p:sp>
      <p:sp>
        <p:nvSpPr>
          <p:cNvPr id="34" name="TextBox 33"/>
          <p:cNvSpPr txBox="1"/>
          <p:nvPr/>
        </p:nvSpPr>
        <p:spPr>
          <a:xfrm>
            <a:off x="594360" y="5321808"/>
            <a:ext cx="10972800" cy="566928"/>
          </a:xfrm>
          <a:prstGeom prst="rect">
            <a:avLst/>
          </a:prstGeom>
          <a:noFill/>
        </p:spPr>
        <p:txBody>
          <a:bodyPr wrap="square" lIns="45720" tIns="27432" rIns="45720" bIns="18288">
            <a:spAutoFit/>
          </a:bodyPr>
          <a:lstStyle/>
          <a:p>
            <a:pPr>
              <a:defRPr sz="1200" b="1">
                <a:solidFill>
                  <a:srgbClr val="53657D"/>
                </a:solidFill>
                <a:latin typeface="Aptos"/>
              </a:defRPr>
            </a:pPr>
            <a:r>
              <a:t>Current prototype limitation: there is no verified persistent backend/database, cloud sync or real scheduled notification service. The workflow above describes the intended future architecture, not a feature claim.</a:t>
            </a:r>
          </a:p>
        </p:txBody>
      </p:sp>
      <p:sp>
        <p:nvSpPr>
          <p:cNvPr id="35" name="TextBox 34"/>
          <p:cNvSpPr txBox="1"/>
          <p:nvPr/>
        </p:nvSpPr>
        <p:spPr>
          <a:xfrm>
            <a:off x="9875520" y="6565392"/>
            <a:ext cx="1828800" cy="182880"/>
          </a:xfrm>
          <a:prstGeom prst="rect">
            <a:avLst/>
          </a:prstGeom>
          <a:noFill/>
        </p:spPr>
        <p:txBody>
          <a:bodyPr wrap="square" lIns="45720" tIns="27432" rIns="45720" bIns="18288">
            <a:spAutoFit/>
          </a:bodyPr>
          <a:lstStyle/>
          <a:p>
            <a:pPr>
              <a:defRPr sz="900" b="1">
                <a:solidFill>
                  <a:srgbClr val="2C75BE"/>
                </a:solidFill>
                <a:latin typeface="Aptos"/>
              </a:defRPr>
            </a:pPr>
            <a:r>
              <a:t>Presenter: Radu</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714107"/>
            <a:ext cx="10972800" cy="502920"/>
          </a:xfrm>
          <a:prstGeom prst="rect">
            <a:avLst/>
          </a:prstGeom>
          <a:noFill/>
        </p:spPr>
        <p:txBody>
          <a:bodyPr wrap="square" lIns="36576" tIns="36576" rIns="36576" bIns="36576">
            <a:spAutoFit/>
          </a:bodyPr>
          <a:lstStyle/>
          <a:p>
            <a:pPr algn="l"/>
            <a:r>
              <a:rPr sz="2800" b="1" dirty="0">
                <a:solidFill>
                  <a:srgbClr val="142A4F"/>
                </a:solidFill>
                <a:latin typeface="Aptos"/>
              </a:rPr>
              <a:t>Prototype walkthrough: user journey</a:t>
            </a:r>
          </a:p>
        </p:txBody>
      </p:sp>
      <p:sp>
        <p:nvSpPr>
          <p:cNvPr id="5" name="TextBox 4"/>
          <p:cNvSpPr txBox="1"/>
          <p:nvPr/>
        </p:nvSpPr>
        <p:spPr>
          <a:xfrm>
            <a:off x="640080" y="4588538"/>
            <a:ext cx="10972800" cy="627864"/>
          </a:xfrm>
          <a:prstGeom prst="rect">
            <a:avLst/>
          </a:prstGeom>
          <a:noFill/>
        </p:spPr>
        <p:txBody>
          <a:bodyPr wrap="square" lIns="36576" tIns="36576" rIns="36576" bIns="36576">
            <a:spAutoFit/>
          </a:bodyPr>
          <a:lstStyle/>
          <a:p>
            <a:r>
              <a:rPr lang="en-GB" b="1" dirty="0"/>
              <a:t>Walkthrough focus: </a:t>
            </a:r>
            <a:r>
              <a:rPr lang="en-GB" dirty="0"/>
              <a:t>Demonstrate how an older adult moves from the welcome/login screen to the dashboard, views the next medication, and records its status as Taken or Missed.</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570464" y="6464808"/>
            <a:ext cx="1042416"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Radu </a:t>
            </a:r>
          </a:p>
        </p:txBody>
      </p:sp>
      <p:sp>
        <p:nvSpPr>
          <p:cNvPr id="9" name="Oval 8"/>
          <p:cNvSpPr/>
          <p:nvPr/>
        </p:nvSpPr>
        <p:spPr>
          <a:xfrm>
            <a:off x="1252728" y="1828800"/>
            <a:ext cx="594360" cy="594360"/>
          </a:xfrm>
          <a:prstGeom prst="ellipse">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252728"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1</a:t>
            </a:r>
          </a:p>
        </p:txBody>
      </p:sp>
      <p:sp>
        <p:nvSpPr>
          <p:cNvPr id="11" name="TextBox 10"/>
          <p:cNvSpPr txBox="1"/>
          <p:nvPr/>
        </p:nvSpPr>
        <p:spPr>
          <a:xfrm>
            <a:off x="658368"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Welcome / sign-in</a:t>
            </a:r>
          </a:p>
        </p:txBody>
      </p:sp>
      <p:sp>
        <p:nvSpPr>
          <p:cNvPr id="12" name="TextBox 11"/>
          <p:cNvSpPr txBox="1"/>
          <p:nvPr/>
        </p:nvSpPr>
        <p:spPr>
          <a:xfrm>
            <a:off x="658368" y="3127248"/>
            <a:ext cx="1828800" cy="997196"/>
          </a:xfrm>
          <a:prstGeom prst="rect">
            <a:avLst/>
          </a:prstGeom>
          <a:noFill/>
        </p:spPr>
        <p:txBody>
          <a:bodyPr wrap="square" lIns="36576" tIns="36576" rIns="36576" bIns="36576">
            <a:spAutoFit/>
          </a:bodyPr>
          <a:lstStyle/>
          <a:p>
            <a:pPr algn="ctr"/>
            <a:r>
              <a:rPr lang="en-GB" sz="1200" dirty="0"/>
              <a:t>Introduces the medication reminder app and provides the login screen for accessing the user’s medication dashboard.</a:t>
            </a:r>
            <a:endParaRPr sz="1200" b="0" dirty="0">
              <a:solidFill>
                <a:srgbClr val="5C6C80"/>
              </a:solidFill>
              <a:latin typeface="Aptos"/>
            </a:endParaRPr>
          </a:p>
        </p:txBody>
      </p:sp>
      <p:sp>
        <p:nvSpPr>
          <p:cNvPr id="13" name="Right Arrow 12"/>
          <p:cNvSpPr/>
          <p:nvPr/>
        </p:nvSpPr>
        <p:spPr>
          <a:xfrm>
            <a:off x="2258568" y="1993392"/>
            <a:ext cx="438912" cy="228600"/>
          </a:xfrm>
          <a:prstGeom prst="rightArrow">
            <a:avLst/>
          </a:prstGeom>
          <a:solidFill>
            <a:srgbClr val="B7C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Oval 13"/>
          <p:cNvSpPr/>
          <p:nvPr/>
        </p:nvSpPr>
        <p:spPr>
          <a:xfrm>
            <a:off x="3557016" y="1828800"/>
            <a:ext cx="594360" cy="594360"/>
          </a:xfrm>
          <a:prstGeom prst="ellipse">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557016"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2</a:t>
            </a:r>
          </a:p>
        </p:txBody>
      </p:sp>
      <p:sp>
        <p:nvSpPr>
          <p:cNvPr id="16" name="TextBox 15"/>
          <p:cNvSpPr txBox="1"/>
          <p:nvPr/>
        </p:nvSpPr>
        <p:spPr>
          <a:xfrm>
            <a:off x="2962656"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Home dashboard</a:t>
            </a:r>
          </a:p>
        </p:txBody>
      </p:sp>
      <p:sp>
        <p:nvSpPr>
          <p:cNvPr id="17" name="TextBox 16"/>
          <p:cNvSpPr txBox="1"/>
          <p:nvPr/>
        </p:nvSpPr>
        <p:spPr>
          <a:xfrm>
            <a:off x="2962656" y="3127248"/>
            <a:ext cx="1828800" cy="997196"/>
          </a:xfrm>
          <a:prstGeom prst="rect">
            <a:avLst/>
          </a:prstGeom>
          <a:noFill/>
        </p:spPr>
        <p:txBody>
          <a:bodyPr wrap="square" lIns="36576" tIns="36576" rIns="36576" bIns="36576">
            <a:spAutoFit/>
          </a:bodyPr>
          <a:lstStyle/>
          <a:p>
            <a:pPr algn="ctr"/>
            <a:r>
              <a:rPr lang="en-GB" sz="1200" dirty="0"/>
              <a:t>Highlights the next scheduled medicine, its prescribed dose and time, with quick access to key actions.</a:t>
            </a:r>
            <a:endParaRPr sz="1200" b="0" dirty="0">
              <a:solidFill>
                <a:srgbClr val="5C6C80"/>
              </a:solidFill>
              <a:latin typeface="Aptos"/>
            </a:endParaRPr>
          </a:p>
        </p:txBody>
      </p:sp>
      <p:sp>
        <p:nvSpPr>
          <p:cNvPr id="18" name="Right Arrow 17"/>
          <p:cNvSpPr/>
          <p:nvPr/>
        </p:nvSpPr>
        <p:spPr>
          <a:xfrm>
            <a:off x="4562856" y="1993392"/>
            <a:ext cx="438912" cy="228600"/>
          </a:xfrm>
          <a:prstGeom prst="rightArrow">
            <a:avLst/>
          </a:prstGeom>
          <a:solidFill>
            <a:srgbClr val="B7C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Oval 18"/>
          <p:cNvSpPr/>
          <p:nvPr/>
        </p:nvSpPr>
        <p:spPr>
          <a:xfrm>
            <a:off x="5861304" y="1828800"/>
            <a:ext cx="594360" cy="594360"/>
          </a:xfrm>
          <a:prstGeom prst="ellipse">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5861304"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3</a:t>
            </a:r>
          </a:p>
        </p:txBody>
      </p:sp>
      <p:sp>
        <p:nvSpPr>
          <p:cNvPr id="21" name="TextBox 20"/>
          <p:cNvSpPr txBox="1"/>
          <p:nvPr/>
        </p:nvSpPr>
        <p:spPr>
          <a:xfrm>
            <a:off x="5266944"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Today's medication</a:t>
            </a:r>
          </a:p>
        </p:txBody>
      </p:sp>
      <p:sp>
        <p:nvSpPr>
          <p:cNvPr id="22" name="TextBox 21"/>
          <p:cNvSpPr txBox="1"/>
          <p:nvPr/>
        </p:nvSpPr>
        <p:spPr>
          <a:xfrm>
            <a:off x="5266944" y="3127248"/>
            <a:ext cx="1828800" cy="997196"/>
          </a:xfrm>
          <a:prstGeom prst="rect">
            <a:avLst/>
          </a:prstGeom>
          <a:noFill/>
        </p:spPr>
        <p:txBody>
          <a:bodyPr wrap="square" lIns="36576" tIns="36576" rIns="36576" bIns="36576">
            <a:spAutoFit/>
          </a:bodyPr>
          <a:lstStyle/>
          <a:p>
            <a:pPr algn="ctr"/>
            <a:r>
              <a:rPr lang="en-GB" sz="1200" dirty="0"/>
              <a:t>Displays the daily medication list with each medicine’s prescribed dose, scheduled time and current status.</a:t>
            </a:r>
            <a:endParaRPr sz="1200" b="0" dirty="0">
              <a:solidFill>
                <a:srgbClr val="5C6C80"/>
              </a:solidFill>
              <a:latin typeface="Aptos"/>
            </a:endParaRPr>
          </a:p>
        </p:txBody>
      </p:sp>
      <p:sp>
        <p:nvSpPr>
          <p:cNvPr id="23" name="Right Arrow 22"/>
          <p:cNvSpPr/>
          <p:nvPr/>
        </p:nvSpPr>
        <p:spPr>
          <a:xfrm>
            <a:off x="6867144" y="1993392"/>
            <a:ext cx="438912" cy="228600"/>
          </a:xfrm>
          <a:prstGeom prst="rightArrow">
            <a:avLst/>
          </a:prstGeom>
          <a:solidFill>
            <a:srgbClr val="B7C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Oval 23"/>
          <p:cNvSpPr/>
          <p:nvPr/>
        </p:nvSpPr>
        <p:spPr>
          <a:xfrm>
            <a:off x="8165592" y="1828800"/>
            <a:ext cx="594360" cy="594360"/>
          </a:xfrm>
          <a:prstGeom prst="ellipse">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8165592"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4</a:t>
            </a:r>
          </a:p>
        </p:txBody>
      </p:sp>
      <p:sp>
        <p:nvSpPr>
          <p:cNvPr id="26" name="TextBox 25"/>
          <p:cNvSpPr txBox="1"/>
          <p:nvPr/>
        </p:nvSpPr>
        <p:spPr>
          <a:xfrm>
            <a:off x="7571232"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Reminder / status</a:t>
            </a:r>
          </a:p>
        </p:txBody>
      </p:sp>
      <p:sp>
        <p:nvSpPr>
          <p:cNvPr id="27" name="TextBox 26"/>
          <p:cNvSpPr txBox="1"/>
          <p:nvPr/>
        </p:nvSpPr>
        <p:spPr>
          <a:xfrm>
            <a:off x="7571232" y="3127248"/>
            <a:ext cx="1828800" cy="812530"/>
          </a:xfrm>
          <a:prstGeom prst="rect">
            <a:avLst/>
          </a:prstGeom>
          <a:noFill/>
        </p:spPr>
        <p:txBody>
          <a:bodyPr wrap="square" lIns="36576" tIns="36576" rIns="36576" bIns="36576">
            <a:spAutoFit/>
          </a:bodyPr>
          <a:lstStyle/>
          <a:p>
            <a:pPr algn="ctr"/>
            <a:r>
              <a:rPr lang="en-GB" sz="1200" dirty="0"/>
              <a:t>Allows users to review a medication reminder and mark the dose as Taken or Missed.</a:t>
            </a:r>
            <a:endParaRPr sz="1200" b="0" dirty="0">
              <a:solidFill>
                <a:srgbClr val="5C6C80"/>
              </a:solidFill>
              <a:latin typeface="Aptos"/>
            </a:endParaRPr>
          </a:p>
        </p:txBody>
      </p:sp>
      <p:sp>
        <p:nvSpPr>
          <p:cNvPr id="28" name="Right Arrow 27"/>
          <p:cNvSpPr/>
          <p:nvPr/>
        </p:nvSpPr>
        <p:spPr>
          <a:xfrm>
            <a:off x="9171432" y="1993392"/>
            <a:ext cx="438912" cy="228600"/>
          </a:xfrm>
          <a:prstGeom prst="rightArrow">
            <a:avLst/>
          </a:prstGeom>
          <a:solidFill>
            <a:srgbClr val="B7C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Oval 28"/>
          <p:cNvSpPr/>
          <p:nvPr/>
        </p:nvSpPr>
        <p:spPr>
          <a:xfrm>
            <a:off x="10469880" y="1828800"/>
            <a:ext cx="594360" cy="594360"/>
          </a:xfrm>
          <a:prstGeom prst="ellipse">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10469880"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5</a:t>
            </a:r>
          </a:p>
        </p:txBody>
      </p:sp>
      <p:sp>
        <p:nvSpPr>
          <p:cNvPr id="31" name="TextBox 30"/>
          <p:cNvSpPr txBox="1"/>
          <p:nvPr/>
        </p:nvSpPr>
        <p:spPr>
          <a:xfrm>
            <a:off x="9875520"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Profile / settings</a:t>
            </a:r>
          </a:p>
        </p:txBody>
      </p:sp>
      <p:sp>
        <p:nvSpPr>
          <p:cNvPr id="32" name="TextBox 31"/>
          <p:cNvSpPr txBox="1"/>
          <p:nvPr/>
        </p:nvSpPr>
        <p:spPr>
          <a:xfrm>
            <a:off x="9875520" y="3127248"/>
            <a:ext cx="1828800" cy="997196"/>
          </a:xfrm>
          <a:prstGeom prst="rect">
            <a:avLst/>
          </a:prstGeom>
          <a:noFill/>
        </p:spPr>
        <p:txBody>
          <a:bodyPr wrap="square" lIns="36576" tIns="36576" rIns="36576" bIns="36576">
            <a:spAutoFit/>
          </a:bodyPr>
          <a:lstStyle/>
          <a:p>
            <a:r>
              <a:rPr lang="en-GB" sz="1200" dirty="0"/>
              <a:t>Provides access to available user preferences and settings related to the medication reminder interface.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1540DC5-563A-6F56-6282-67E47D176D5D}"/>
              </a:ext>
            </a:extLst>
          </p:cNvPr>
          <p:cNvPicPr>
            <a:picLocks noChangeAspect="1"/>
          </p:cNvPicPr>
          <p:nvPr/>
        </p:nvPicPr>
        <p:blipFill>
          <a:blip r:embed="rId2"/>
          <a:stretch>
            <a:fillRect/>
          </a:stretch>
        </p:blipFill>
        <p:spPr>
          <a:xfrm>
            <a:off x="710184" y="552354"/>
            <a:ext cx="1232211" cy="2240384"/>
          </a:xfrm>
          <a:prstGeom prst="rect">
            <a:avLst/>
          </a:prstGeom>
        </p:spPr>
      </p:pic>
      <p:pic>
        <p:nvPicPr>
          <p:cNvPr id="5" name="Picture 4">
            <a:extLst>
              <a:ext uri="{FF2B5EF4-FFF2-40B4-BE49-F238E27FC236}">
                <a16:creationId xmlns:a16="http://schemas.microsoft.com/office/drawing/2014/main" id="{F4D9DB9C-E362-0292-41E4-A0E4D6593568}"/>
              </a:ext>
            </a:extLst>
          </p:cNvPr>
          <p:cNvPicPr>
            <a:picLocks noChangeAspect="1"/>
          </p:cNvPicPr>
          <p:nvPr/>
        </p:nvPicPr>
        <p:blipFill>
          <a:blip r:embed="rId3"/>
          <a:stretch>
            <a:fillRect/>
          </a:stretch>
        </p:blipFill>
        <p:spPr>
          <a:xfrm>
            <a:off x="3086421" y="552354"/>
            <a:ext cx="1254614" cy="2240384"/>
          </a:xfrm>
          <a:prstGeom prst="rect">
            <a:avLst/>
          </a:prstGeom>
        </p:spPr>
      </p:pic>
      <p:pic>
        <p:nvPicPr>
          <p:cNvPr id="15" name="Picture 14">
            <a:extLst>
              <a:ext uri="{FF2B5EF4-FFF2-40B4-BE49-F238E27FC236}">
                <a16:creationId xmlns:a16="http://schemas.microsoft.com/office/drawing/2014/main" id="{E198D932-7A64-3479-98EC-B0B7EAA4694B}"/>
              </a:ext>
            </a:extLst>
          </p:cNvPr>
          <p:cNvPicPr>
            <a:picLocks noChangeAspect="1"/>
          </p:cNvPicPr>
          <p:nvPr/>
        </p:nvPicPr>
        <p:blipFill>
          <a:blip r:embed="rId4"/>
          <a:stretch>
            <a:fillRect/>
          </a:stretch>
        </p:blipFill>
        <p:spPr>
          <a:xfrm>
            <a:off x="5454255" y="552354"/>
            <a:ext cx="1293821" cy="2240384"/>
          </a:xfrm>
          <a:prstGeom prst="rect">
            <a:avLst/>
          </a:prstGeom>
        </p:spPr>
      </p:pic>
      <p:pic>
        <p:nvPicPr>
          <p:cNvPr id="8" name="Picture 7">
            <a:extLst>
              <a:ext uri="{FF2B5EF4-FFF2-40B4-BE49-F238E27FC236}">
                <a16:creationId xmlns:a16="http://schemas.microsoft.com/office/drawing/2014/main" id="{0AF199BC-A8B9-829F-6673-157EF8B77E9E}"/>
              </a:ext>
            </a:extLst>
          </p:cNvPr>
          <p:cNvPicPr>
            <a:picLocks noChangeAspect="1"/>
          </p:cNvPicPr>
          <p:nvPr/>
        </p:nvPicPr>
        <p:blipFill>
          <a:blip r:embed="rId5"/>
          <a:stretch>
            <a:fillRect/>
          </a:stretch>
        </p:blipFill>
        <p:spPr>
          <a:xfrm>
            <a:off x="7833292" y="552354"/>
            <a:ext cx="1310624" cy="2240384"/>
          </a:xfrm>
          <a:prstGeom prst="rect">
            <a:avLst/>
          </a:prstGeom>
        </p:spPr>
      </p:pic>
      <p:pic>
        <p:nvPicPr>
          <p:cNvPr id="11" name="Picture 10">
            <a:extLst>
              <a:ext uri="{FF2B5EF4-FFF2-40B4-BE49-F238E27FC236}">
                <a16:creationId xmlns:a16="http://schemas.microsoft.com/office/drawing/2014/main" id="{BC2D1203-794B-0B73-D400-979C3D76CB1C}"/>
              </a:ext>
            </a:extLst>
          </p:cNvPr>
          <p:cNvPicPr>
            <a:picLocks noChangeAspect="1"/>
          </p:cNvPicPr>
          <p:nvPr/>
        </p:nvPicPr>
        <p:blipFill>
          <a:blip r:embed="rId6"/>
          <a:stretch>
            <a:fillRect/>
          </a:stretch>
        </p:blipFill>
        <p:spPr>
          <a:xfrm>
            <a:off x="10195527" y="552354"/>
            <a:ext cx="1361032" cy="2240384"/>
          </a:xfrm>
          <a:prstGeom prst="rect">
            <a:avLst/>
          </a:prstGeom>
        </p:spPr>
      </p:pic>
      <p:sp>
        <p:nvSpPr>
          <p:cNvPr id="6" name="TextBox 5">
            <a:extLst>
              <a:ext uri="{FF2B5EF4-FFF2-40B4-BE49-F238E27FC236}">
                <a16:creationId xmlns:a16="http://schemas.microsoft.com/office/drawing/2014/main" id="{AB1642D8-11B3-8021-AA00-8C15D2989C6C}"/>
              </a:ext>
            </a:extLst>
          </p:cNvPr>
          <p:cNvSpPr txBox="1"/>
          <p:nvPr/>
        </p:nvSpPr>
        <p:spPr>
          <a:xfrm>
            <a:off x="620485" y="3882698"/>
            <a:ext cx="10515595" cy="1493070"/>
          </a:xfrm>
          <a:prstGeom prst="rect">
            <a:avLst/>
          </a:prstGeom>
        </p:spPr>
        <p:txBody>
          <a:bodyPr vert="horz" lIns="91440" tIns="45720" rIns="91440" bIns="45720" rtlCol="0">
            <a:normAutofit/>
          </a:bodyPr>
          <a:lstStyle/>
          <a:p>
            <a:pPr algn="ctr" defTabSz="914400">
              <a:lnSpc>
                <a:spcPct val="90000"/>
              </a:lnSpc>
              <a:spcAft>
                <a:spcPts val="600"/>
              </a:spcAft>
            </a:pPr>
            <a:r>
              <a:rPr lang="en-US" sz="1700" b="1" dirty="0"/>
              <a:t>Before Alteration wireframes:</a:t>
            </a:r>
          </a:p>
          <a:p>
            <a:pPr algn="ctr" defTabSz="914400">
              <a:lnSpc>
                <a:spcPct val="90000"/>
              </a:lnSpc>
              <a:spcAft>
                <a:spcPts val="600"/>
              </a:spcAft>
            </a:pPr>
            <a:r>
              <a:rPr lang="en-US" sz="1700" dirty="0"/>
              <a:t>These initial wireframes established the basic layout and navigation of our medication reminder app. They helped us plan the main screens and identify where medication details, reminders and dose-status actions would appear. In the next stage, we refined the wireframes to improve accessibility, consistency and ease of use for older adults.</a:t>
            </a:r>
          </a:p>
          <a:p>
            <a:pPr indent="-228600" algn="ctr" defTabSz="914400">
              <a:lnSpc>
                <a:spcPct val="90000"/>
              </a:lnSpc>
              <a:spcAft>
                <a:spcPts val="600"/>
              </a:spcAft>
              <a:buFont typeface="Arial" panose="020B0604020202020204" pitchFamily="34" charset="0"/>
              <a:buChar char="•"/>
            </a:pPr>
            <a:endParaRPr lang="en-US" sz="1700" dirty="0"/>
          </a:p>
        </p:txBody>
      </p:sp>
      <p:sp>
        <p:nvSpPr>
          <p:cNvPr id="4" name="TextBox 3">
            <a:extLst>
              <a:ext uri="{FF2B5EF4-FFF2-40B4-BE49-F238E27FC236}">
                <a16:creationId xmlns:a16="http://schemas.microsoft.com/office/drawing/2014/main" id="{F521B713-2887-1B1A-68A8-6267CCE23A04}"/>
              </a:ext>
            </a:extLst>
          </p:cNvPr>
          <p:cNvSpPr txBox="1"/>
          <p:nvPr/>
        </p:nvSpPr>
        <p:spPr>
          <a:xfrm>
            <a:off x="9601200" y="6297536"/>
            <a:ext cx="2048256" cy="246221"/>
          </a:xfrm>
          <a:prstGeom prst="rect">
            <a:avLst/>
          </a:prstGeom>
          <a:noFill/>
        </p:spPr>
        <p:txBody>
          <a:bodyPr wrap="square">
            <a:spAutoFit/>
          </a:bodyPr>
          <a:lstStyle/>
          <a:p>
            <a:pPr algn="r"/>
            <a:r>
              <a:rPr lang="en-GB" sz="1000" b="1" dirty="0">
                <a:solidFill>
                  <a:srgbClr val="1471BE"/>
                </a:solidFill>
                <a:latin typeface="Aptos"/>
              </a:rPr>
              <a:t>Presenter: Nasira and Micah </a:t>
            </a:r>
          </a:p>
        </p:txBody>
      </p:sp>
    </p:spTree>
    <p:extLst>
      <p:ext uri="{BB962C8B-B14F-4D97-AF65-F5344CB8AC3E}">
        <p14:creationId xmlns:p14="http://schemas.microsoft.com/office/powerpoint/2010/main" val="2367591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0584"/>
          </a:xfrm>
          <a:prstGeom prst="rect">
            <a:avLst/>
          </a:prstGeom>
          <a:solidFill>
            <a:srgbClr val="0070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475488"/>
            <a:ext cx="10399642" cy="475488"/>
          </a:xfrm>
          <a:prstGeom prst="rect">
            <a:avLst/>
          </a:prstGeom>
          <a:noFill/>
        </p:spPr>
        <p:txBody>
          <a:bodyPr wrap="square">
            <a:spAutoFit/>
          </a:bodyPr>
          <a:lstStyle/>
          <a:p>
            <a:pPr>
              <a:defRPr sz="2700" b="1">
                <a:solidFill>
                  <a:srgbClr val="0E1D4C"/>
                </a:solidFill>
                <a:latin typeface="Aptos Display"/>
              </a:defRPr>
            </a:pPr>
            <a:r>
              <a:rPr sz="2500" b="1">
                <a:solidFill>
                  <a:srgbClr val="0E1D4C"/>
                </a:solidFill>
                <a:latin typeface="Aptos Display"/>
              </a:rPr>
              <a:t>Wireframe Improvements: Entry and Home Screens</a:t>
            </a:r>
          </a:p>
        </p:txBody>
      </p:sp>
      <p:sp>
        <p:nvSpPr>
          <p:cNvPr id="5" name="TextBox 4"/>
          <p:cNvSpPr txBox="1"/>
          <p:nvPr/>
        </p:nvSpPr>
        <p:spPr>
          <a:xfrm>
            <a:off x="502920" y="1024128"/>
            <a:ext cx="11128248" cy="310896"/>
          </a:xfrm>
          <a:prstGeom prst="rect">
            <a:avLst/>
          </a:prstGeom>
          <a:noFill/>
        </p:spPr>
        <p:txBody>
          <a:bodyPr wrap="square">
            <a:spAutoFit/>
          </a:bodyPr>
          <a:lstStyle/>
          <a:p>
            <a:r>
              <a:rPr lang="en-GB" sz="1400" b="1" dirty="0"/>
              <a:t>Design evidence: </a:t>
            </a:r>
            <a:r>
              <a:rPr lang="en-GB" sz="1400" dirty="0"/>
              <a:t>Large medication details, familiar icons and clear Taken/Missed buttons help older adults navigate the app.</a:t>
            </a:r>
          </a:p>
        </p:txBody>
      </p:sp>
      <p:sp>
        <p:nvSpPr>
          <p:cNvPr id="6" name="Rounded Rectangle 5"/>
          <p:cNvSpPr/>
          <p:nvPr/>
        </p:nvSpPr>
        <p:spPr>
          <a:xfrm>
            <a:off x="594360" y="1883664"/>
            <a:ext cx="2788920" cy="4005072"/>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13816" y="1389888"/>
            <a:ext cx="2569464" cy="310896"/>
          </a:xfrm>
          <a:prstGeom prst="rect">
            <a:avLst/>
          </a:prstGeom>
          <a:noFill/>
        </p:spPr>
        <p:txBody>
          <a:bodyPr wrap="none">
            <a:spAutoFit/>
          </a:bodyPr>
          <a:lstStyle/>
          <a:p>
            <a:pPr algn="ctr">
              <a:defRPr sz="1100" b="1">
                <a:solidFill>
                  <a:srgbClr val="0E1D4C"/>
                </a:solidFill>
                <a:latin typeface="Aptos"/>
              </a:defRPr>
            </a:pPr>
            <a:r>
              <a:rPr dirty="0"/>
              <a:t>Welcome screen</a:t>
            </a:r>
          </a:p>
        </p:txBody>
      </p:sp>
      <p:sp>
        <p:nvSpPr>
          <p:cNvPr id="9" name="TextBox 8"/>
          <p:cNvSpPr txBox="1"/>
          <p:nvPr/>
        </p:nvSpPr>
        <p:spPr>
          <a:xfrm>
            <a:off x="594361" y="5936902"/>
            <a:ext cx="2667830" cy="830997"/>
          </a:xfrm>
          <a:prstGeom prst="rect">
            <a:avLst/>
          </a:prstGeom>
          <a:noFill/>
        </p:spPr>
        <p:txBody>
          <a:bodyPr wrap="square">
            <a:spAutoFit/>
          </a:bodyPr>
          <a:lstStyle/>
          <a:p>
            <a:r>
              <a:rPr lang="en-GB" sz="1200" dirty="0"/>
              <a:t>Introduces the app’s purpose: helping older adults remember scheduled medicines through simple, accessible reminders.</a:t>
            </a:r>
          </a:p>
        </p:txBody>
      </p:sp>
      <p:sp>
        <p:nvSpPr>
          <p:cNvPr id="10" name="Rounded Rectangle 9"/>
          <p:cNvSpPr/>
          <p:nvPr/>
        </p:nvSpPr>
        <p:spPr>
          <a:xfrm>
            <a:off x="3703320" y="1883664"/>
            <a:ext cx="2788920" cy="4005072"/>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822192" y="1444752"/>
            <a:ext cx="2569464" cy="310896"/>
          </a:xfrm>
          <a:prstGeom prst="rect">
            <a:avLst/>
          </a:prstGeom>
          <a:noFill/>
        </p:spPr>
        <p:txBody>
          <a:bodyPr wrap="none">
            <a:spAutoFit/>
          </a:bodyPr>
          <a:lstStyle/>
          <a:p>
            <a:pPr algn="ctr">
              <a:defRPr sz="1100" b="1">
                <a:solidFill>
                  <a:srgbClr val="0E1D4C"/>
                </a:solidFill>
                <a:latin typeface="Aptos"/>
              </a:defRPr>
            </a:pPr>
            <a:r>
              <a:rPr dirty="0"/>
              <a:t>Sign-in concept</a:t>
            </a:r>
          </a:p>
        </p:txBody>
      </p:sp>
      <p:sp>
        <p:nvSpPr>
          <p:cNvPr id="13" name="TextBox 12"/>
          <p:cNvSpPr txBox="1"/>
          <p:nvPr/>
        </p:nvSpPr>
        <p:spPr>
          <a:xfrm>
            <a:off x="3922776" y="5936902"/>
            <a:ext cx="2569464" cy="830997"/>
          </a:xfrm>
          <a:prstGeom prst="rect">
            <a:avLst/>
          </a:prstGeom>
          <a:noFill/>
        </p:spPr>
        <p:txBody>
          <a:bodyPr wrap="square">
            <a:spAutoFit/>
          </a:bodyPr>
          <a:lstStyle/>
          <a:p>
            <a:r>
              <a:rPr lang="en-GB" sz="1200" dirty="0"/>
              <a:t>Shows the proposed sign-in screen with email and password fields; authentication functionality has not yet been verified.</a:t>
            </a:r>
          </a:p>
        </p:txBody>
      </p:sp>
      <p:sp>
        <p:nvSpPr>
          <p:cNvPr id="14" name="Rounded Rectangle 13"/>
          <p:cNvSpPr/>
          <p:nvPr/>
        </p:nvSpPr>
        <p:spPr>
          <a:xfrm>
            <a:off x="6812280" y="1874519"/>
            <a:ext cx="2788920" cy="4114800"/>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7031736" y="1389888"/>
            <a:ext cx="2569464" cy="310896"/>
          </a:xfrm>
          <a:prstGeom prst="rect">
            <a:avLst/>
          </a:prstGeom>
          <a:noFill/>
        </p:spPr>
        <p:txBody>
          <a:bodyPr wrap="none">
            <a:spAutoFit/>
          </a:bodyPr>
          <a:lstStyle/>
          <a:p>
            <a:pPr algn="ctr">
              <a:defRPr sz="1100" b="1">
                <a:solidFill>
                  <a:srgbClr val="0E1D4C"/>
                </a:solidFill>
                <a:latin typeface="Aptos"/>
              </a:defRPr>
            </a:pPr>
            <a:r>
              <a:rPr dirty="0"/>
              <a:t>Home dashboard</a:t>
            </a:r>
          </a:p>
        </p:txBody>
      </p:sp>
      <p:sp>
        <p:nvSpPr>
          <p:cNvPr id="17" name="TextBox 16"/>
          <p:cNvSpPr txBox="1"/>
          <p:nvPr/>
        </p:nvSpPr>
        <p:spPr>
          <a:xfrm>
            <a:off x="7117461" y="5989319"/>
            <a:ext cx="2483739" cy="830997"/>
          </a:xfrm>
          <a:prstGeom prst="rect">
            <a:avLst/>
          </a:prstGeom>
          <a:noFill/>
        </p:spPr>
        <p:txBody>
          <a:bodyPr wrap="square">
            <a:spAutoFit/>
          </a:bodyPr>
          <a:lstStyle/>
          <a:p>
            <a:r>
              <a:rPr lang="en-GB" sz="1200" dirty="0"/>
              <a:t>Highlights the next medicine and provides quick access to the daily schedule, upcoming doses and dose history.</a:t>
            </a:r>
          </a:p>
        </p:txBody>
      </p:sp>
      <p:sp>
        <p:nvSpPr>
          <p:cNvPr id="18" name="TextBox 17"/>
          <p:cNvSpPr txBox="1"/>
          <p:nvPr/>
        </p:nvSpPr>
        <p:spPr>
          <a:xfrm>
            <a:off x="10040112" y="3166270"/>
            <a:ext cx="1554480" cy="1384995"/>
          </a:xfrm>
          <a:prstGeom prst="rect">
            <a:avLst/>
          </a:prstGeom>
          <a:noFill/>
        </p:spPr>
        <p:txBody>
          <a:bodyPr wrap="square">
            <a:spAutoFit/>
          </a:bodyPr>
          <a:lstStyle/>
          <a:p>
            <a:pPr>
              <a:buChar char="•"/>
              <a:defRPr sz="1200">
                <a:solidFill>
                  <a:srgbClr val="0E1D4C"/>
                </a:solidFill>
                <a:latin typeface="Aptos"/>
              </a:defRPr>
            </a:pPr>
            <a:r>
              <a:rPr dirty="0"/>
              <a:t>Large, readable labels</a:t>
            </a:r>
          </a:p>
          <a:p>
            <a:pPr>
              <a:buChar char="•"/>
              <a:defRPr sz="1200">
                <a:solidFill>
                  <a:srgbClr val="0E1D4C"/>
                </a:solidFill>
                <a:latin typeface="Aptos"/>
              </a:defRPr>
            </a:pPr>
            <a:r>
              <a:rPr dirty="0"/>
              <a:t>Simple navigation</a:t>
            </a:r>
          </a:p>
          <a:p>
            <a:pPr>
              <a:buChar char="•"/>
              <a:defRPr sz="1200">
                <a:solidFill>
                  <a:srgbClr val="0E1D4C"/>
                </a:solidFill>
                <a:latin typeface="Aptos"/>
              </a:defRPr>
            </a:pPr>
            <a:r>
              <a:rPr dirty="0"/>
              <a:t>High-contrast actions</a:t>
            </a:r>
          </a:p>
          <a:p>
            <a:pPr>
              <a:buChar char="•"/>
              <a:defRPr sz="1200">
                <a:solidFill>
                  <a:srgbClr val="0E1D4C"/>
                </a:solidFill>
                <a:latin typeface="Aptos"/>
              </a:defRPr>
            </a:pPr>
            <a:r>
              <a:rPr dirty="0"/>
              <a:t>Avoid unnecessary screens</a:t>
            </a:r>
          </a:p>
        </p:txBody>
      </p:sp>
      <p:sp>
        <p:nvSpPr>
          <p:cNvPr id="8" name="TextBox 7">
            <a:extLst>
              <a:ext uri="{FF2B5EF4-FFF2-40B4-BE49-F238E27FC236}">
                <a16:creationId xmlns:a16="http://schemas.microsoft.com/office/drawing/2014/main" id="{B917871A-478D-E86D-D5AB-FD1C52860946}"/>
              </a:ext>
            </a:extLst>
          </p:cNvPr>
          <p:cNvSpPr txBox="1"/>
          <p:nvPr/>
        </p:nvSpPr>
        <p:spPr>
          <a:xfrm>
            <a:off x="9601200" y="6297536"/>
            <a:ext cx="2048256" cy="246221"/>
          </a:xfrm>
          <a:prstGeom prst="rect">
            <a:avLst/>
          </a:prstGeom>
          <a:noFill/>
        </p:spPr>
        <p:txBody>
          <a:bodyPr wrap="square">
            <a:spAutoFit/>
          </a:bodyPr>
          <a:lstStyle/>
          <a:p>
            <a:pPr algn="r"/>
            <a:r>
              <a:rPr lang="en-GB" sz="1000" b="1" dirty="0">
                <a:solidFill>
                  <a:srgbClr val="1471BE"/>
                </a:solidFill>
                <a:latin typeface="Aptos"/>
              </a:rPr>
              <a:t>Presenter: Nasira and Micha </a:t>
            </a:r>
          </a:p>
        </p:txBody>
      </p:sp>
      <p:pic>
        <p:nvPicPr>
          <p:cNvPr id="22" name="Picture 21" descr="screen-04.png"/>
          <p:cNvPicPr>
            <a:picLocks noChangeAspect="1"/>
          </p:cNvPicPr>
          <p:nvPr/>
        </p:nvPicPr>
        <p:blipFill>
          <a:blip r:embed="rId2"/>
          <a:stretch>
            <a:fillRect/>
          </a:stretch>
        </p:blipFill>
        <p:spPr>
          <a:xfrm>
            <a:off x="713232" y="2103119"/>
            <a:ext cx="2548958" cy="3672693"/>
          </a:xfrm>
          <a:prstGeom prst="rect">
            <a:avLst/>
          </a:prstGeom>
        </p:spPr>
      </p:pic>
      <p:pic>
        <p:nvPicPr>
          <p:cNvPr id="23" name="Picture 22" descr="screen-05.png"/>
          <p:cNvPicPr>
            <a:picLocks noChangeAspect="1"/>
          </p:cNvPicPr>
          <p:nvPr/>
        </p:nvPicPr>
        <p:blipFill>
          <a:blip r:embed="rId3"/>
          <a:stretch>
            <a:fillRect/>
          </a:stretch>
        </p:blipFill>
        <p:spPr>
          <a:xfrm>
            <a:off x="3822192" y="2103119"/>
            <a:ext cx="2572243" cy="3639313"/>
          </a:xfrm>
          <a:prstGeom prst="rect">
            <a:avLst/>
          </a:prstGeom>
        </p:spPr>
      </p:pic>
      <p:sp>
        <p:nvSpPr>
          <p:cNvPr id="19" name="Rounded Rectangle 1">
            <a:extLst>
              <a:ext uri="{FF2B5EF4-FFF2-40B4-BE49-F238E27FC236}">
                <a16:creationId xmlns:a16="http://schemas.microsoft.com/office/drawing/2014/main" id="{0EDDE8FB-8F05-1B22-01B0-96A7C9C12D85}"/>
              </a:ext>
            </a:extLst>
          </p:cNvPr>
          <p:cNvSpPr/>
          <p:nvPr/>
        </p:nvSpPr>
        <p:spPr>
          <a:xfrm>
            <a:off x="7016096" y="1970017"/>
            <a:ext cx="2381287" cy="3892148"/>
          </a:xfrm>
          <a:prstGeom prst="roundRect">
            <a:avLst/>
          </a:prstGeom>
          <a:solidFill>
            <a:srgbClr val="1E1E1E"/>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1" name="Picture 20" descr="screen-06.png">
            <a:extLst>
              <a:ext uri="{FF2B5EF4-FFF2-40B4-BE49-F238E27FC236}">
                <a16:creationId xmlns:a16="http://schemas.microsoft.com/office/drawing/2014/main" id="{955EC894-68A7-6E36-CB56-A324A9D4AEC7}"/>
              </a:ext>
            </a:extLst>
          </p:cNvPr>
          <p:cNvPicPr>
            <a:picLocks noChangeAspect="1"/>
          </p:cNvPicPr>
          <p:nvPr/>
        </p:nvPicPr>
        <p:blipFill>
          <a:blip r:embed="rId4"/>
          <a:srcRect l="5184" t="4351" r="4486" b="3963"/>
          <a:stretch>
            <a:fillRect/>
          </a:stretch>
        </p:blipFill>
        <p:spPr>
          <a:xfrm>
            <a:off x="7180827" y="2155303"/>
            <a:ext cx="2051823" cy="3464911"/>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0584"/>
          </a:xfrm>
          <a:prstGeom prst="rect">
            <a:avLst/>
          </a:prstGeom>
          <a:solidFill>
            <a:srgbClr val="0070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66928"/>
            <a:ext cx="7872984" cy="431800"/>
          </a:xfrm>
          <a:prstGeom prst="rect">
            <a:avLst/>
          </a:prstGeom>
          <a:noFill/>
        </p:spPr>
        <p:txBody>
          <a:bodyPr wrap="square">
            <a:spAutoFit/>
          </a:bodyPr>
          <a:lstStyle/>
          <a:p>
            <a:pPr>
              <a:defRPr sz="2700" b="1">
                <a:solidFill>
                  <a:srgbClr val="0E1D4C"/>
                </a:solidFill>
                <a:latin typeface="Aptos Display"/>
              </a:defRPr>
            </a:pPr>
            <a:r>
              <a:rPr sz="2500" b="1"/>
              <a:t>Wireframes: medication and reminder workflow</a:t>
            </a:r>
          </a:p>
        </p:txBody>
      </p:sp>
      <p:sp>
        <p:nvSpPr>
          <p:cNvPr id="5" name="TextBox 4"/>
          <p:cNvSpPr txBox="1"/>
          <p:nvPr/>
        </p:nvSpPr>
        <p:spPr>
          <a:xfrm>
            <a:off x="493776" y="1105089"/>
            <a:ext cx="10908792" cy="307777"/>
          </a:xfrm>
          <a:prstGeom prst="rect">
            <a:avLst/>
          </a:prstGeom>
          <a:noFill/>
        </p:spPr>
        <p:txBody>
          <a:bodyPr wrap="square">
            <a:spAutoFit/>
          </a:bodyPr>
          <a:lstStyle/>
          <a:p>
            <a:r>
              <a:rPr lang="en-GB" sz="1400" b="1" dirty="0"/>
              <a:t>Core journey: </a:t>
            </a:r>
            <a:r>
              <a:rPr lang="en-GB" sz="1400" dirty="0"/>
              <a:t>View today’s medication schedule, respond to a dose reminder, and mark the medicine as Taken or Missed.</a:t>
            </a:r>
          </a:p>
        </p:txBody>
      </p:sp>
      <p:sp>
        <p:nvSpPr>
          <p:cNvPr id="6" name="Rounded Rectangle 5"/>
          <p:cNvSpPr/>
          <p:nvPr/>
        </p:nvSpPr>
        <p:spPr>
          <a:xfrm>
            <a:off x="502920" y="1929384"/>
            <a:ext cx="2240280" cy="4032504"/>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1380744"/>
            <a:ext cx="2020824" cy="310896"/>
          </a:xfrm>
          <a:prstGeom prst="rect">
            <a:avLst/>
          </a:prstGeom>
          <a:noFill/>
        </p:spPr>
        <p:txBody>
          <a:bodyPr wrap="none">
            <a:spAutoFit/>
          </a:bodyPr>
          <a:lstStyle/>
          <a:p>
            <a:pPr algn="ctr">
              <a:defRPr sz="1100" b="1">
                <a:solidFill>
                  <a:srgbClr val="0E1D4C"/>
                </a:solidFill>
                <a:latin typeface="Aptos"/>
              </a:defRPr>
            </a:pPr>
            <a:r>
              <a:rPr dirty="0"/>
              <a:t>Today’s medication</a:t>
            </a:r>
          </a:p>
        </p:txBody>
      </p:sp>
      <p:sp>
        <p:nvSpPr>
          <p:cNvPr id="9" name="TextBox 8"/>
          <p:cNvSpPr txBox="1"/>
          <p:nvPr/>
        </p:nvSpPr>
        <p:spPr>
          <a:xfrm>
            <a:off x="621792" y="6117336"/>
            <a:ext cx="2020824" cy="433965"/>
          </a:xfrm>
          <a:prstGeom prst="rect">
            <a:avLst/>
          </a:prstGeom>
          <a:noFill/>
        </p:spPr>
        <p:txBody>
          <a:bodyPr wrap="square" lIns="36576" tIns="9144" rIns="36576" bIns="9144" anchor="ctr">
            <a:spAutoFit/>
          </a:bodyPr>
          <a:lstStyle/>
          <a:p>
            <a:r>
              <a:rPr lang="en-GB" sz="900" dirty="0"/>
              <a:t>Displays today’s medication list with scheduled times and clear Taken/Missed status indicators for each dose.</a:t>
            </a:r>
          </a:p>
        </p:txBody>
      </p:sp>
      <p:sp>
        <p:nvSpPr>
          <p:cNvPr id="10" name="Rounded Rectangle 9"/>
          <p:cNvSpPr/>
          <p:nvPr/>
        </p:nvSpPr>
        <p:spPr>
          <a:xfrm>
            <a:off x="2971800" y="1874518"/>
            <a:ext cx="2240280" cy="4087369"/>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2971800" y="1380744"/>
            <a:ext cx="2020824" cy="310896"/>
          </a:xfrm>
          <a:prstGeom prst="rect">
            <a:avLst/>
          </a:prstGeom>
          <a:noFill/>
        </p:spPr>
        <p:txBody>
          <a:bodyPr wrap="none">
            <a:spAutoFit/>
          </a:bodyPr>
          <a:lstStyle/>
          <a:p>
            <a:pPr algn="ctr">
              <a:defRPr sz="1100" b="1">
                <a:solidFill>
                  <a:srgbClr val="0E1D4C"/>
                </a:solidFill>
                <a:latin typeface="Aptos"/>
              </a:defRPr>
            </a:pPr>
            <a:r>
              <a:rPr dirty="0"/>
              <a:t>Reminder alert</a:t>
            </a:r>
          </a:p>
        </p:txBody>
      </p:sp>
      <p:sp>
        <p:nvSpPr>
          <p:cNvPr id="13" name="TextBox 12"/>
          <p:cNvSpPr txBox="1"/>
          <p:nvPr/>
        </p:nvSpPr>
        <p:spPr>
          <a:xfrm>
            <a:off x="3090672" y="6135625"/>
            <a:ext cx="2020824" cy="433965"/>
          </a:xfrm>
          <a:prstGeom prst="rect">
            <a:avLst/>
          </a:prstGeom>
          <a:noFill/>
        </p:spPr>
        <p:txBody>
          <a:bodyPr wrap="square" lIns="36576" tIns="9144" rIns="36576" bIns="9144" anchor="ctr">
            <a:spAutoFit/>
          </a:bodyPr>
          <a:lstStyle/>
          <a:p>
            <a:r>
              <a:rPr lang="en-GB" sz="900" dirty="0"/>
              <a:t>Allows older adults to mark a dose for immediate intake or request a later reminder.</a:t>
            </a:r>
          </a:p>
        </p:txBody>
      </p:sp>
      <p:sp>
        <p:nvSpPr>
          <p:cNvPr id="14" name="Rounded Rectangle 13"/>
          <p:cNvSpPr/>
          <p:nvPr/>
        </p:nvSpPr>
        <p:spPr>
          <a:xfrm>
            <a:off x="5440680" y="1929384"/>
            <a:ext cx="2240280" cy="4032504"/>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541264" y="1380744"/>
            <a:ext cx="2020824" cy="310896"/>
          </a:xfrm>
          <a:prstGeom prst="rect">
            <a:avLst/>
          </a:prstGeom>
          <a:noFill/>
        </p:spPr>
        <p:txBody>
          <a:bodyPr wrap="none">
            <a:spAutoFit/>
          </a:bodyPr>
          <a:lstStyle/>
          <a:p>
            <a:pPr algn="ctr">
              <a:defRPr sz="1100" b="1">
                <a:solidFill>
                  <a:srgbClr val="0E1D4C"/>
                </a:solidFill>
                <a:latin typeface="Aptos"/>
              </a:defRPr>
            </a:pPr>
            <a:r>
              <a:rPr dirty="0"/>
              <a:t>Confirmation</a:t>
            </a:r>
          </a:p>
        </p:txBody>
      </p:sp>
      <p:sp>
        <p:nvSpPr>
          <p:cNvPr id="17" name="TextBox 16"/>
          <p:cNvSpPr txBox="1"/>
          <p:nvPr/>
        </p:nvSpPr>
        <p:spPr>
          <a:xfrm>
            <a:off x="5641848" y="6135625"/>
            <a:ext cx="2020824" cy="433965"/>
          </a:xfrm>
          <a:prstGeom prst="rect">
            <a:avLst/>
          </a:prstGeom>
          <a:noFill/>
        </p:spPr>
        <p:txBody>
          <a:bodyPr wrap="square" lIns="36576" tIns="9144" rIns="36576" bIns="9144" anchor="ctr">
            <a:spAutoFit/>
          </a:bodyPr>
          <a:lstStyle/>
          <a:p>
            <a:r>
              <a:rPr lang="en-GB" sz="900" dirty="0"/>
              <a:t>Confirms the dose status after the user marks the medication as Taken or Missed.</a:t>
            </a:r>
          </a:p>
        </p:txBody>
      </p:sp>
      <p:sp>
        <p:nvSpPr>
          <p:cNvPr id="18" name="Rounded Rectangle 17"/>
          <p:cNvSpPr/>
          <p:nvPr/>
        </p:nvSpPr>
        <p:spPr>
          <a:xfrm>
            <a:off x="7909560" y="1929384"/>
            <a:ext cx="2240280" cy="4087369"/>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010144" y="1380744"/>
            <a:ext cx="2020824" cy="310896"/>
          </a:xfrm>
          <a:prstGeom prst="rect">
            <a:avLst/>
          </a:prstGeom>
          <a:noFill/>
        </p:spPr>
        <p:txBody>
          <a:bodyPr wrap="none">
            <a:spAutoFit/>
          </a:bodyPr>
          <a:lstStyle/>
          <a:p>
            <a:pPr algn="ctr">
              <a:defRPr sz="1100" b="1">
                <a:solidFill>
                  <a:srgbClr val="0E1D4C"/>
                </a:solidFill>
                <a:latin typeface="Aptos"/>
              </a:defRPr>
            </a:pPr>
            <a:r>
              <a:rPr dirty="0"/>
              <a:t>Missed-dose concept</a:t>
            </a:r>
          </a:p>
        </p:txBody>
      </p:sp>
      <p:pic>
        <p:nvPicPr>
          <p:cNvPr id="26" name="Picture 25" descr="crop_missed.jpg"/>
          <p:cNvPicPr>
            <a:picLocks noChangeAspect="1"/>
          </p:cNvPicPr>
          <p:nvPr/>
        </p:nvPicPr>
        <p:blipFill>
          <a:blip r:embed="rId2"/>
          <a:stretch>
            <a:fillRect/>
          </a:stretch>
        </p:blipFill>
        <p:spPr>
          <a:xfrm>
            <a:off x="8028432" y="2084832"/>
            <a:ext cx="2002536" cy="3675888"/>
          </a:xfrm>
          <a:prstGeom prst="rect">
            <a:avLst/>
          </a:prstGeom>
        </p:spPr>
      </p:pic>
      <p:sp>
        <p:nvSpPr>
          <p:cNvPr id="21" name="TextBox 20"/>
          <p:cNvSpPr txBox="1"/>
          <p:nvPr/>
        </p:nvSpPr>
        <p:spPr>
          <a:xfrm>
            <a:off x="8129016" y="6117335"/>
            <a:ext cx="2020824" cy="433965"/>
          </a:xfrm>
          <a:prstGeom prst="rect">
            <a:avLst/>
          </a:prstGeom>
          <a:noFill/>
        </p:spPr>
        <p:txBody>
          <a:bodyPr wrap="square" lIns="36576" tIns="9144" rIns="36576" bIns="9144" anchor="ctr">
            <a:spAutoFit/>
          </a:bodyPr>
          <a:lstStyle/>
          <a:p>
            <a:r>
              <a:rPr lang="en-GB" sz="900" dirty="0"/>
              <a:t>Allows optional caregiver notifications for repeated missed doses, only with the older user’s consent.</a:t>
            </a:r>
          </a:p>
        </p:txBody>
      </p:sp>
      <p:sp>
        <p:nvSpPr>
          <p:cNvPr id="22" name="TextBox 21"/>
          <p:cNvSpPr txBox="1"/>
          <p:nvPr/>
        </p:nvSpPr>
        <p:spPr>
          <a:xfrm>
            <a:off x="10402824" y="3392423"/>
            <a:ext cx="1191768" cy="1107996"/>
          </a:xfrm>
          <a:prstGeom prst="rect">
            <a:avLst/>
          </a:prstGeom>
          <a:noFill/>
        </p:spPr>
        <p:txBody>
          <a:bodyPr wrap="square">
            <a:spAutoFit/>
          </a:bodyPr>
          <a:lstStyle/>
          <a:p>
            <a:pPr>
              <a:buChar char="•"/>
              <a:defRPr sz="1100">
                <a:solidFill>
                  <a:srgbClr val="0E1D4C"/>
                </a:solidFill>
                <a:latin typeface="Aptos"/>
              </a:defRPr>
            </a:pPr>
            <a:r>
              <a:rPr dirty="0"/>
              <a:t>Usability priority:</a:t>
            </a:r>
          </a:p>
          <a:p>
            <a:pPr>
              <a:buChar char="•"/>
              <a:defRPr sz="1100">
                <a:solidFill>
                  <a:srgbClr val="0E1D4C"/>
                </a:solidFill>
                <a:latin typeface="Aptos"/>
              </a:defRPr>
            </a:pPr>
            <a:r>
              <a:rPr dirty="0"/>
              <a:t>clear status</a:t>
            </a:r>
          </a:p>
          <a:p>
            <a:pPr>
              <a:buChar char="•"/>
              <a:defRPr sz="1100">
                <a:solidFill>
                  <a:srgbClr val="0E1D4C"/>
                </a:solidFill>
                <a:latin typeface="Aptos"/>
              </a:defRPr>
            </a:pPr>
            <a:r>
              <a:rPr dirty="0"/>
              <a:t>simple choices</a:t>
            </a:r>
          </a:p>
          <a:p>
            <a:pPr>
              <a:buChar char="•"/>
              <a:defRPr sz="1100">
                <a:solidFill>
                  <a:srgbClr val="0E1D4C"/>
                </a:solidFill>
                <a:latin typeface="Aptos"/>
              </a:defRPr>
            </a:pPr>
            <a:r>
              <a:rPr dirty="0"/>
              <a:t>no clinical advice</a:t>
            </a:r>
          </a:p>
        </p:txBody>
      </p:sp>
      <p:sp>
        <p:nvSpPr>
          <p:cNvPr id="8" name="TextBox 7">
            <a:extLst>
              <a:ext uri="{FF2B5EF4-FFF2-40B4-BE49-F238E27FC236}">
                <a16:creationId xmlns:a16="http://schemas.microsoft.com/office/drawing/2014/main" id="{C539E496-9781-7C5A-0A43-D3448F28AEC4}"/>
              </a:ext>
            </a:extLst>
          </p:cNvPr>
          <p:cNvSpPr txBox="1"/>
          <p:nvPr/>
        </p:nvSpPr>
        <p:spPr>
          <a:xfrm>
            <a:off x="9974580" y="6387643"/>
            <a:ext cx="2048256" cy="246221"/>
          </a:xfrm>
          <a:prstGeom prst="rect">
            <a:avLst/>
          </a:prstGeom>
          <a:noFill/>
        </p:spPr>
        <p:txBody>
          <a:bodyPr wrap="square">
            <a:spAutoFit/>
          </a:bodyPr>
          <a:lstStyle/>
          <a:p>
            <a:pPr algn="r"/>
            <a:r>
              <a:rPr lang="en-GB" sz="1000" b="1" dirty="0">
                <a:solidFill>
                  <a:srgbClr val="1471BE"/>
                </a:solidFill>
                <a:latin typeface="Aptos"/>
              </a:rPr>
              <a:t>Presenter: Nasira and Micha </a:t>
            </a:r>
          </a:p>
        </p:txBody>
      </p:sp>
      <p:pic>
        <p:nvPicPr>
          <p:cNvPr id="27" name="Picture 26" descr="screen-07.png"/>
          <p:cNvPicPr>
            <a:picLocks noChangeAspect="1"/>
          </p:cNvPicPr>
          <p:nvPr/>
        </p:nvPicPr>
        <p:blipFill>
          <a:blip r:embed="rId3"/>
          <a:stretch>
            <a:fillRect/>
          </a:stretch>
        </p:blipFill>
        <p:spPr>
          <a:xfrm>
            <a:off x="621792" y="2084832"/>
            <a:ext cx="2002536" cy="3675888"/>
          </a:xfrm>
          <a:prstGeom prst="rect">
            <a:avLst/>
          </a:prstGeom>
        </p:spPr>
      </p:pic>
      <p:pic>
        <p:nvPicPr>
          <p:cNvPr id="28" name="Picture 27" descr="screen-08.png"/>
          <p:cNvPicPr>
            <a:picLocks noChangeAspect="1"/>
          </p:cNvPicPr>
          <p:nvPr/>
        </p:nvPicPr>
        <p:blipFill>
          <a:blip r:embed="rId4"/>
          <a:stretch>
            <a:fillRect/>
          </a:stretch>
        </p:blipFill>
        <p:spPr>
          <a:xfrm>
            <a:off x="3090672" y="2084832"/>
            <a:ext cx="2002536" cy="3675888"/>
          </a:xfrm>
          <a:prstGeom prst="rect">
            <a:avLst/>
          </a:prstGeom>
        </p:spPr>
      </p:pic>
      <p:pic>
        <p:nvPicPr>
          <p:cNvPr id="29" name="Picture 28" descr="screen-09.png"/>
          <p:cNvPicPr>
            <a:picLocks noChangeAspect="1"/>
          </p:cNvPicPr>
          <p:nvPr/>
        </p:nvPicPr>
        <p:blipFill>
          <a:blip r:embed="rId5"/>
          <a:stretch>
            <a:fillRect/>
          </a:stretch>
        </p:blipFill>
        <p:spPr>
          <a:xfrm>
            <a:off x="5559552" y="2084832"/>
            <a:ext cx="2002536" cy="367588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0584"/>
          </a:xfrm>
          <a:prstGeom prst="rect">
            <a:avLst/>
          </a:prstGeom>
          <a:solidFill>
            <a:srgbClr val="0070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475488"/>
            <a:ext cx="11155680" cy="475488"/>
          </a:xfrm>
          <a:prstGeom prst="rect">
            <a:avLst/>
          </a:prstGeom>
          <a:noFill/>
        </p:spPr>
        <p:txBody>
          <a:bodyPr wrap="square">
            <a:spAutoFit/>
          </a:bodyPr>
          <a:lstStyle/>
          <a:p>
            <a:pPr>
              <a:defRPr sz="2700" b="1">
                <a:solidFill>
                  <a:srgbClr val="0E1D4C"/>
                </a:solidFill>
                <a:latin typeface="Aptos Display"/>
              </a:defRPr>
            </a:pPr>
            <a:r>
              <a:rPr sz="2600" b="1"/>
              <a:t>Supporting Screens and User Journey</a:t>
            </a:r>
          </a:p>
        </p:txBody>
      </p:sp>
      <p:sp>
        <p:nvSpPr>
          <p:cNvPr id="5" name="TextBox 4"/>
          <p:cNvSpPr txBox="1"/>
          <p:nvPr/>
        </p:nvSpPr>
        <p:spPr>
          <a:xfrm>
            <a:off x="502920" y="1005840"/>
            <a:ext cx="9823715" cy="329184"/>
          </a:xfrm>
          <a:prstGeom prst="rect">
            <a:avLst/>
          </a:prstGeom>
          <a:noFill/>
        </p:spPr>
        <p:txBody>
          <a:bodyPr wrap="none">
            <a:spAutoFit/>
          </a:bodyPr>
          <a:lstStyle/>
          <a:p>
            <a:r>
              <a:rPr lang="en-GB" sz="1600" dirty="0"/>
              <a:t>Shows planned caregiver alerts for repeated missed doses and profile settings, pending implementation and testing.</a:t>
            </a:r>
          </a:p>
        </p:txBody>
      </p:sp>
      <p:sp>
        <p:nvSpPr>
          <p:cNvPr id="6" name="Rounded Rectangle 5"/>
          <p:cNvSpPr/>
          <p:nvPr/>
        </p:nvSpPr>
        <p:spPr>
          <a:xfrm>
            <a:off x="502920" y="1874519"/>
            <a:ext cx="2148840" cy="4096514"/>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97408" y="1353312"/>
            <a:ext cx="1929384" cy="310896"/>
          </a:xfrm>
          <a:prstGeom prst="rect">
            <a:avLst/>
          </a:prstGeom>
          <a:noFill/>
        </p:spPr>
        <p:txBody>
          <a:bodyPr wrap="none">
            <a:spAutoFit/>
          </a:bodyPr>
          <a:lstStyle/>
          <a:p>
            <a:pPr algn="ctr">
              <a:defRPr sz="1100" b="1">
                <a:solidFill>
                  <a:srgbClr val="0E1D4C"/>
                </a:solidFill>
                <a:latin typeface="Aptos"/>
              </a:defRPr>
            </a:pPr>
            <a:r>
              <a:rPr dirty="0"/>
              <a:t>More options</a:t>
            </a:r>
          </a:p>
        </p:txBody>
      </p:sp>
      <p:pic>
        <p:nvPicPr>
          <p:cNvPr id="21" name="Picture 20" descr="crop_options.jpg"/>
          <p:cNvPicPr>
            <a:picLocks noChangeAspect="1"/>
          </p:cNvPicPr>
          <p:nvPr/>
        </p:nvPicPr>
        <p:blipFill>
          <a:blip r:embed="rId2"/>
          <a:stretch>
            <a:fillRect/>
          </a:stretch>
        </p:blipFill>
        <p:spPr>
          <a:xfrm>
            <a:off x="621792" y="2084832"/>
            <a:ext cx="1911096" cy="3675888"/>
          </a:xfrm>
          <a:prstGeom prst="rect">
            <a:avLst/>
          </a:prstGeom>
        </p:spPr>
      </p:pic>
      <p:sp>
        <p:nvSpPr>
          <p:cNvPr id="9" name="TextBox 8"/>
          <p:cNvSpPr txBox="1"/>
          <p:nvPr/>
        </p:nvSpPr>
        <p:spPr>
          <a:xfrm>
            <a:off x="722376" y="6065365"/>
            <a:ext cx="1929384" cy="646331"/>
          </a:xfrm>
          <a:prstGeom prst="rect">
            <a:avLst/>
          </a:prstGeom>
          <a:noFill/>
        </p:spPr>
        <p:txBody>
          <a:bodyPr wrap="square">
            <a:spAutoFit/>
          </a:bodyPr>
          <a:lstStyle/>
          <a:p>
            <a:r>
              <a:rPr lang="en-GB" sz="1200" dirty="0"/>
              <a:t>Shows proposed refill reminders and a basic medication health log.</a:t>
            </a:r>
          </a:p>
        </p:txBody>
      </p:sp>
      <p:sp>
        <p:nvSpPr>
          <p:cNvPr id="10" name="Rounded Rectangle 9"/>
          <p:cNvSpPr/>
          <p:nvPr/>
        </p:nvSpPr>
        <p:spPr>
          <a:xfrm>
            <a:off x="2834640" y="1874519"/>
            <a:ext cx="2148840" cy="4096512"/>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2935224" y="1353312"/>
            <a:ext cx="1929384" cy="310896"/>
          </a:xfrm>
          <a:prstGeom prst="rect">
            <a:avLst/>
          </a:prstGeom>
          <a:noFill/>
        </p:spPr>
        <p:txBody>
          <a:bodyPr wrap="none">
            <a:spAutoFit/>
          </a:bodyPr>
          <a:lstStyle/>
          <a:p>
            <a:pPr algn="ctr">
              <a:defRPr sz="1100" b="1">
                <a:solidFill>
                  <a:srgbClr val="0E1D4C"/>
                </a:solidFill>
                <a:latin typeface="Aptos"/>
              </a:defRPr>
            </a:pPr>
            <a:r>
              <a:rPr dirty="0"/>
              <a:t>Profile and security</a:t>
            </a:r>
          </a:p>
        </p:txBody>
      </p:sp>
      <p:sp>
        <p:nvSpPr>
          <p:cNvPr id="13" name="TextBox 12"/>
          <p:cNvSpPr txBox="1"/>
          <p:nvPr/>
        </p:nvSpPr>
        <p:spPr>
          <a:xfrm>
            <a:off x="3054096" y="6012065"/>
            <a:ext cx="2048256" cy="830997"/>
          </a:xfrm>
          <a:prstGeom prst="rect">
            <a:avLst/>
          </a:prstGeom>
          <a:noFill/>
        </p:spPr>
        <p:txBody>
          <a:bodyPr wrap="square">
            <a:spAutoFit/>
          </a:bodyPr>
          <a:lstStyle/>
          <a:p>
            <a:r>
              <a:rPr lang="en-GB" sz="1200" dirty="0"/>
              <a:t>Provides medication preferences and a proposed option for consent-based caregiver access.</a:t>
            </a:r>
          </a:p>
        </p:txBody>
      </p:sp>
      <p:sp>
        <p:nvSpPr>
          <p:cNvPr id="14" name="Rounded Rectangle 13"/>
          <p:cNvSpPr/>
          <p:nvPr/>
        </p:nvSpPr>
        <p:spPr>
          <a:xfrm>
            <a:off x="5166360" y="1874518"/>
            <a:ext cx="2880360" cy="4096515"/>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166360" y="1362456"/>
            <a:ext cx="2660904" cy="310896"/>
          </a:xfrm>
          <a:prstGeom prst="rect">
            <a:avLst/>
          </a:prstGeom>
          <a:noFill/>
        </p:spPr>
        <p:txBody>
          <a:bodyPr wrap="none">
            <a:spAutoFit/>
          </a:bodyPr>
          <a:lstStyle/>
          <a:p>
            <a:pPr algn="ctr">
              <a:defRPr sz="1100" b="1">
                <a:solidFill>
                  <a:srgbClr val="0E1D4C"/>
                </a:solidFill>
                <a:latin typeface="Aptos"/>
              </a:defRPr>
            </a:pPr>
            <a:r>
              <a:rPr dirty="0"/>
              <a:t>User journey</a:t>
            </a:r>
          </a:p>
        </p:txBody>
      </p:sp>
      <p:pic>
        <p:nvPicPr>
          <p:cNvPr id="23" name="Picture 22" descr="crop_journey.jpg"/>
          <p:cNvPicPr>
            <a:picLocks noChangeAspect="1"/>
          </p:cNvPicPr>
          <p:nvPr/>
        </p:nvPicPr>
        <p:blipFill>
          <a:blip r:embed="rId3"/>
          <a:stretch>
            <a:fillRect/>
          </a:stretch>
        </p:blipFill>
        <p:spPr>
          <a:xfrm>
            <a:off x="5285232" y="2084832"/>
            <a:ext cx="2642616" cy="3675888"/>
          </a:xfrm>
          <a:prstGeom prst="rect">
            <a:avLst/>
          </a:prstGeom>
        </p:spPr>
      </p:pic>
      <p:sp>
        <p:nvSpPr>
          <p:cNvPr id="17" name="TextBox 16"/>
          <p:cNvSpPr txBox="1"/>
          <p:nvPr/>
        </p:nvSpPr>
        <p:spPr>
          <a:xfrm>
            <a:off x="5650230" y="6011684"/>
            <a:ext cx="2277618" cy="830997"/>
          </a:xfrm>
          <a:prstGeom prst="rect">
            <a:avLst/>
          </a:prstGeom>
          <a:noFill/>
        </p:spPr>
        <p:txBody>
          <a:bodyPr wrap="square">
            <a:spAutoFit/>
          </a:bodyPr>
          <a:lstStyle/>
          <a:p>
            <a:r>
              <a:rPr lang="en-GB" sz="1200" dirty="0"/>
              <a:t>Shows the complete user journey from sign-in to medication reminders and dose-status tracking.</a:t>
            </a:r>
          </a:p>
        </p:txBody>
      </p:sp>
      <p:sp>
        <p:nvSpPr>
          <p:cNvPr id="18" name="Rounded Rectangle 17"/>
          <p:cNvSpPr/>
          <p:nvPr/>
        </p:nvSpPr>
        <p:spPr>
          <a:xfrm>
            <a:off x="8305800" y="2569462"/>
            <a:ext cx="3383280" cy="2679192"/>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598408" y="2841125"/>
            <a:ext cx="2971800" cy="384048"/>
          </a:xfrm>
          <a:prstGeom prst="rect">
            <a:avLst/>
          </a:prstGeom>
          <a:noFill/>
        </p:spPr>
        <p:txBody>
          <a:bodyPr wrap="none">
            <a:spAutoFit/>
          </a:bodyPr>
          <a:lstStyle/>
          <a:p>
            <a:pPr>
              <a:defRPr sz="1500" b="1">
                <a:solidFill>
                  <a:srgbClr val="0E1D4C"/>
                </a:solidFill>
                <a:latin typeface="Aptos"/>
              </a:defRPr>
            </a:pPr>
            <a:r>
              <a:rPr dirty="0"/>
              <a:t>Implementation roadmap</a:t>
            </a:r>
          </a:p>
        </p:txBody>
      </p:sp>
      <p:sp>
        <p:nvSpPr>
          <p:cNvPr id="20" name="TextBox 19"/>
          <p:cNvSpPr txBox="1"/>
          <p:nvPr/>
        </p:nvSpPr>
        <p:spPr>
          <a:xfrm>
            <a:off x="8449056" y="3429000"/>
            <a:ext cx="3145536" cy="1615827"/>
          </a:xfrm>
          <a:prstGeom prst="rect">
            <a:avLst/>
          </a:prstGeom>
          <a:noFill/>
        </p:spPr>
        <p:txBody>
          <a:bodyPr wrap="square">
            <a:spAutoFit/>
          </a:bodyPr>
          <a:lstStyle/>
          <a:p>
            <a:pPr>
              <a:buChar char="•"/>
              <a:defRPr sz="1100">
                <a:solidFill>
                  <a:srgbClr val="0E1D4C"/>
                </a:solidFill>
                <a:latin typeface="Aptos"/>
              </a:defRPr>
            </a:pPr>
            <a:r>
              <a:rPr dirty="0"/>
              <a:t>Current front end: HTML, CSS and JavaScript</a:t>
            </a:r>
          </a:p>
          <a:p>
            <a:pPr>
              <a:buChar char="•"/>
              <a:defRPr sz="1100">
                <a:solidFill>
                  <a:srgbClr val="0E1D4C"/>
                </a:solidFill>
                <a:latin typeface="Aptos"/>
              </a:defRPr>
            </a:pPr>
            <a:r>
              <a:rPr dirty="0"/>
              <a:t>Future mobile client: Flutter / Dart</a:t>
            </a:r>
          </a:p>
          <a:p>
            <a:pPr>
              <a:buChar char="•"/>
              <a:defRPr sz="1100">
                <a:solidFill>
                  <a:srgbClr val="0E1D4C"/>
                </a:solidFill>
                <a:latin typeface="Aptos"/>
              </a:defRPr>
            </a:pPr>
            <a:r>
              <a:rPr dirty="0"/>
              <a:t>Future back end: authenticated API and database</a:t>
            </a:r>
          </a:p>
          <a:p>
            <a:pPr>
              <a:buChar char="•"/>
              <a:defRPr sz="1100">
                <a:solidFill>
                  <a:srgbClr val="0E1D4C"/>
                </a:solidFill>
                <a:latin typeface="Aptos"/>
              </a:defRPr>
            </a:pPr>
            <a:r>
              <a:rPr dirty="0"/>
              <a:t>Security: least privilege, secure sessions, encryption and consent-based caregiver access</a:t>
            </a:r>
          </a:p>
          <a:p>
            <a:pPr>
              <a:buChar char="•"/>
              <a:defRPr sz="1100">
                <a:solidFill>
                  <a:srgbClr val="0E1D4C"/>
                </a:solidFill>
                <a:latin typeface="Aptos"/>
              </a:defRPr>
            </a:pPr>
            <a:r>
              <a:rPr dirty="0"/>
              <a:t>Cloud sync, biometric sign-in and scheduled notifications are future work until implemented and tested</a:t>
            </a:r>
          </a:p>
        </p:txBody>
      </p:sp>
      <p:sp>
        <p:nvSpPr>
          <p:cNvPr id="8" name="TextBox 7">
            <a:extLst>
              <a:ext uri="{FF2B5EF4-FFF2-40B4-BE49-F238E27FC236}">
                <a16:creationId xmlns:a16="http://schemas.microsoft.com/office/drawing/2014/main" id="{6FE0A099-5928-7ADD-96B8-45DB545D67E8}"/>
              </a:ext>
            </a:extLst>
          </p:cNvPr>
          <p:cNvSpPr txBox="1"/>
          <p:nvPr/>
        </p:nvSpPr>
        <p:spPr>
          <a:xfrm>
            <a:off x="8997696" y="6297536"/>
            <a:ext cx="2048256" cy="246221"/>
          </a:xfrm>
          <a:prstGeom prst="rect">
            <a:avLst/>
          </a:prstGeom>
          <a:noFill/>
        </p:spPr>
        <p:txBody>
          <a:bodyPr wrap="square">
            <a:spAutoFit/>
          </a:bodyPr>
          <a:lstStyle/>
          <a:p>
            <a:pPr algn="r"/>
            <a:r>
              <a:rPr lang="en-GB" sz="1000" b="1" dirty="0">
                <a:solidFill>
                  <a:srgbClr val="1471BE"/>
                </a:solidFill>
                <a:latin typeface="Aptos"/>
              </a:rPr>
              <a:t>Presenter: Nasira and Micha </a:t>
            </a:r>
          </a:p>
        </p:txBody>
      </p:sp>
      <p:sp>
        <p:nvSpPr>
          <p:cNvPr id="12" name="Rounded Rectangle 1">
            <a:extLst>
              <a:ext uri="{FF2B5EF4-FFF2-40B4-BE49-F238E27FC236}">
                <a16:creationId xmlns:a16="http://schemas.microsoft.com/office/drawing/2014/main" id="{D745D712-0445-DCB5-2204-C133886766DC}"/>
              </a:ext>
            </a:extLst>
          </p:cNvPr>
          <p:cNvSpPr/>
          <p:nvPr/>
        </p:nvSpPr>
        <p:spPr>
          <a:xfrm>
            <a:off x="2882455" y="2050754"/>
            <a:ext cx="2024825" cy="3814007"/>
          </a:xfrm>
          <a:prstGeom prst="roundRect">
            <a:avLst/>
          </a:prstGeom>
          <a:solidFill>
            <a:srgbClr val="1E1E1E"/>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2" name="Picture 21" descr="screen-10.png">
            <a:extLst>
              <a:ext uri="{FF2B5EF4-FFF2-40B4-BE49-F238E27FC236}">
                <a16:creationId xmlns:a16="http://schemas.microsoft.com/office/drawing/2014/main" id="{0E482127-5D66-E08F-BA31-AA26A76DBA1E}"/>
              </a:ext>
            </a:extLst>
          </p:cNvPr>
          <p:cNvPicPr>
            <a:picLocks noChangeAspect="1"/>
          </p:cNvPicPr>
          <p:nvPr/>
        </p:nvPicPr>
        <p:blipFill>
          <a:blip r:embed="rId4"/>
          <a:srcRect l="5583" t="-530" r="6901" b="5113"/>
          <a:stretch>
            <a:fillRect/>
          </a:stretch>
        </p:blipFill>
        <p:spPr>
          <a:xfrm>
            <a:off x="2971800" y="2196788"/>
            <a:ext cx="1874520" cy="3531106"/>
          </a:xfrm>
          <a:prstGeom prst="rect">
            <a:avLst/>
          </a:prstGeom>
          <a:ln>
            <a:solidFill>
              <a:schemeClr val="tx1"/>
            </a:solid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CEC57C-419A-3C75-4CF6-3D9CBBC4DAA1}"/>
              </a:ext>
            </a:extLst>
          </p:cNvPr>
          <p:cNvPicPr>
            <a:picLocks noChangeAspect="1"/>
          </p:cNvPicPr>
          <p:nvPr/>
        </p:nvPicPr>
        <p:blipFill>
          <a:blip r:embed="rId2"/>
          <a:stretch>
            <a:fillRect/>
          </a:stretch>
        </p:blipFill>
        <p:spPr>
          <a:xfrm>
            <a:off x="767264" y="1641360"/>
            <a:ext cx="2437294" cy="4259191"/>
          </a:xfrm>
          <a:prstGeom prst="rect">
            <a:avLst/>
          </a:prstGeom>
        </p:spPr>
      </p:pic>
      <p:pic>
        <p:nvPicPr>
          <p:cNvPr id="5" name="Picture 4">
            <a:extLst>
              <a:ext uri="{FF2B5EF4-FFF2-40B4-BE49-F238E27FC236}">
                <a16:creationId xmlns:a16="http://schemas.microsoft.com/office/drawing/2014/main" id="{DAA2CF23-92D8-2713-D636-BAD99F78F6E8}"/>
              </a:ext>
            </a:extLst>
          </p:cNvPr>
          <p:cNvPicPr>
            <a:picLocks noChangeAspect="1"/>
          </p:cNvPicPr>
          <p:nvPr/>
        </p:nvPicPr>
        <p:blipFill>
          <a:blip r:embed="rId3"/>
          <a:stretch>
            <a:fillRect/>
          </a:stretch>
        </p:blipFill>
        <p:spPr>
          <a:xfrm>
            <a:off x="3782835" y="1584931"/>
            <a:ext cx="1337919" cy="2385577"/>
          </a:xfrm>
          <a:prstGeom prst="rect">
            <a:avLst/>
          </a:prstGeom>
        </p:spPr>
      </p:pic>
      <p:pic>
        <p:nvPicPr>
          <p:cNvPr id="7" name="Picture 6">
            <a:extLst>
              <a:ext uri="{FF2B5EF4-FFF2-40B4-BE49-F238E27FC236}">
                <a16:creationId xmlns:a16="http://schemas.microsoft.com/office/drawing/2014/main" id="{9D740F6C-9A89-3785-5F50-AEF61A1EFC6D}"/>
              </a:ext>
            </a:extLst>
          </p:cNvPr>
          <p:cNvPicPr>
            <a:picLocks noChangeAspect="1"/>
          </p:cNvPicPr>
          <p:nvPr/>
        </p:nvPicPr>
        <p:blipFill>
          <a:blip r:embed="rId4"/>
          <a:stretch>
            <a:fillRect/>
          </a:stretch>
        </p:blipFill>
        <p:spPr>
          <a:xfrm>
            <a:off x="5315044" y="1587046"/>
            <a:ext cx="1484886" cy="2458582"/>
          </a:xfrm>
          <a:prstGeom prst="rect">
            <a:avLst/>
          </a:prstGeom>
        </p:spPr>
      </p:pic>
      <p:pic>
        <p:nvPicPr>
          <p:cNvPr id="9" name="Picture 8">
            <a:extLst>
              <a:ext uri="{FF2B5EF4-FFF2-40B4-BE49-F238E27FC236}">
                <a16:creationId xmlns:a16="http://schemas.microsoft.com/office/drawing/2014/main" id="{BE5FE719-FB7D-E46D-699E-084FF83684D6}"/>
              </a:ext>
            </a:extLst>
          </p:cNvPr>
          <p:cNvPicPr>
            <a:picLocks noChangeAspect="1"/>
          </p:cNvPicPr>
          <p:nvPr/>
        </p:nvPicPr>
        <p:blipFill>
          <a:blip r:embed="rId5"/>
          <a:stretch>
            <a:fillRect/>
          </a:stretch>
        </p:blipFill>
        <p:spPr>
          <a:xfrm>
            <a:off x="7117847" y="1560275"/>
            <a:ext cx="1484886" cy="2468565"/>
          </a:xfrm>
          <a:prstGeom prst="rect">
            <a:avLst/>
          </a:prstGeom>
        </p:spPr>
      </p:pic>
      <p:pic>
        <p:nvPicPr>
          <p:cNvPr id="11" name="Picture 10">
            <a:extLst>
              <a:ext uri="{FF2B5EF4-FFF2-40B4-BE49-F238E27FC236}">
                <a16:creationId xmlns:a16="http://schemas.microsoft.com/office/drawing/2014/main" id="{850716D6-7A4F-27CC-0309-565C5FFB7E7B}"/>
              </a:ext>
            </a:extLst>
          </p:cNvPr>
          <p:cNvPicPr>
            <a:picLocks noChangeAspect="1"/>
          </p:cNvPicPr>
          <p:nvPr/>
        </p:nvPicPr>
        <p:blipFill>
          <a:blip r:embed="rId6"/>
          <a:stretch>
            <a:fillRect/>
          </a:stretch>
        </p:blipFill>
        <p:spPr>
          <a:xfrm>
            <a:off x="8965003" y="1560275"/>
            <a:ext cx="1343337" cy="2337584"/>
          </a:xfrm>
          <a:prstGeom prst="rect">
            <a:avLst/>
          </a:prstGeom>
        </p:spPr>
      </p:pic>
      <p:pic>
        <p:nvPicPr>
          <p:cNvPr id="13" name="Picture 12">
            <a:extLst>
              <a:ext uri="{FF2B5EF4-FFF2-40B4-BE49-F238E27FC236}">
                <a16:creationId xmlns:a16="http://schemas.microsoft.com/office/drawing/2014/main" id="{55B965DE-032D-A7C4-9C0C-094221C8F79E}"/>
              </a:ext>
            </a:extLst>
          </p:cNvPr>
          <p:cNvPicPr>
            <a:picLocks noChangeAspect="1"/>
          </p:cNvPicPr>
          <p:nvPr/>
        </p:nvPicPr>
        <p:blipFill>
          <a:blip r:embed="rId7"/>
          <a:stretch>
            <a:fillRect/>
          </a:stretch>
        </p:blipFill>
        <p:spPr>
          <a:xfrm>
            <a:off x="3727139" y="4184369"/>
            <a:ext cx="1393616" cy="2127098"/>
          </a:xfrm>
          <a:prstGeom prst="rect">
            <a:avLst/>
          </a:prstGeom>
        </p:spPr>
      </p:pic>
      <p:pic>
        <p:nvPicPr>
          <p:cNvPr id="15" name="Picture 14">
            <a:extLst>
              <a:ext uri="{FF2B5EF4-FFF2-40B4-BE49-F238E27FC236}">
                <a16:creationId xmlns:a16="http://schemas.microsoft.com/office/drawing/2014/main" id="{B8CCC6EE-0618-6274-CEC4-F882A369003E}"/>
              </a:ext>
            </a:extLst>
          </p:cNvPr>
          <p:cNvPicPr>
            <a:picLocks noChangeAspect="1"/>
          </p:cNvPicPr>
          <p:nvPr/>
        </p:nvPicPr>
        <p:blipFill>
          <a:blip r:embed="rId8"/>
          <a:stretch>
            <a:fillRect/>
          </a:stretch>
        </p:blipFill>
        <p:spPr>
          <a:xfrm>
            <a:off x="5355297" y="4170060"/>
            <a:ext cx="1444633" cy="2233479"/>
          </a:xfrm>
          <a:prstGeom prst="rect">
            <a:avLst/>
          </a:prstGeom>
        </p:spPr>
      </p:pic>
      <p:pic>
        <p:nvPicPr>
          <p:cNvPr id="17" name="Picture 16">
            <a:extLst>
              <a:ext uri="{FF2B5EF4-FFF2-40B4-BE49-F238E27FC236}">
                <a16:creationId xmlns:a16="http://schemas.microsoft.com/office/drawing/2014/main" id="{3FBE305F-BF4E-31C5-297C-95E9C24FE57A}"/>
              </a:ext>
            </a:extLst>
          </p:cNvPr>
          <p:cNvPicPr>
            <a:picLocks noChangeAspect="1"/>
          </p:cNvPicPr>
          <p:nvPr/>
        </p:nvPicPr>
        <p:blipFill>
          <a:blip r:embed="rId9"/>
          <a:stretch>
            <a:fillRect/>
          </a:stretch>
        </p:blipFill>
        <p:spPr>
          <a:xfrm>
            <a:off x="7216471" y="4170060"/>
            <a:ext cx="1424618" cy="2141407"/>
          </a:xfrm>
          <a:prstGeom prst="rect">
            <a:avLst/>
          </a:prstGeom>
        </p:spPr>
      </p:pic>
      <p:pic>
        <p:nvPicPr>
          <p:cNvPr id="19" name="Picture 18">
            <a:extLst>
              <a:ext uri="{FF2B5EF4-FFF2-40B4-BE49-F238E27FC236}">
                <a16:creationId xmlns:a16="http://schemas.microsoft.com/office/drawing/2014/main" id="{AC1B1026-192C-A3CF-8F59-4D9A8C3607B1}"/>
              </a:ext>
            </a:extLst>
          </p:cNvPr>
          <p:cNvPicPr>
            <a:picLocks noChangeAspect="1"/>
          </p:cNvPicPr>
          <p:nvPr/>
        </p:nvPicPr>
        <p:blipFill>
          <a:blip r:embed="rId10"/>
          <a:stretch>
            <a:fillRect/>
          </a:stretch>
        </p:blipFill>
        <p:spPr>
          <a:xfrm>
            <a:off x="8887199" y="4109440"/>
            <a:ext cx="1498944" cy="2262646"/>
          </a:xfrm>
          <a:prstGeom prst="rect">
            <a:avLst/>
          </a:prstGeom>
        </p:spPr>
      </p:pic>
      <p:sp>
        <p:nvSpPr>
          <p:cNvPr id="21" name="TextBox 20">
            <a:extLst>
              <a:ext uri="{FF2B5EF4-FFF2-40B4-BE49-F238E27FC236}">
                <a16:creationId xmlns:a16="http://schemas.microsoft.com/office/drawing/2014/main" id="{EDD9134F-3377-1710-27F0-CF69FD86C923}"/>
              </a:ext>
            </a:extLst>
          </p:cNvPr>
          <p:cNvSpPr txBox="1"/>
          <p:nvPr/>
        </p:nvSpPr>
        <p:spPr>
          <a:xfrm>
            <a:off x="971750" y="113998"/>
            <a:ext cx="6372443" cy="523220"/>
          </a:xfrm>
          <a:prstGeom prst="rect">
            <a:avLst/>
          </a:prstGeom>
          <a:noFill/>
        </p:spPr>
        <p:txBody>
          <a:bodyPr wrap="square" rtlCol="0">
            <a:spAutoFit/>
          </a:bodyPr>
          <a:lstStyle/>
          <a:p>
            <a:pPr algn="ctr"/>
            <a:r>
              <a:rPr lang="en-GB" sz="2800" b="1" dirty="0"/>
              <a:t>Mobile App UI/UX Design</a:t>
            </a:r>
          </a:p>
        </p:txBody>
      </p:sp>
      <p:sp>
        <p:nvSpPr>
          <p:cNvPr id="23" name="TextBox 22">
            <a:extLst>
              <a:ext uri="{FF2B5EF4-FFF2-40B4-BE49-F238E27FC236}">
                <a16:creationId xmlns:a16="http://schemas.microsoft.com/office/drawing/2014/main" id="{1FF7C912-D0BD-511C-2E58-5EB663462985}"/>
              </a:ext>
            </a:extLst>
          </p:cNvPr>
          <p:cNvSpPr txBox="1"/>
          <p:nvPr/>
        </p:nvSpPr>
        <p:spPr>
          <a:xfrm>
            <a:off x="971750" y="6204321"/>
            <a:ext cx="1444634" cy="246221"/>
          </a:xfrm>
          <a:prstGeom prst="rect">
            <a:avLst/>
          </a:prstGeom>
          <a:noFill/>
        </p:spPr>
        <p:txBody>
          <a:bodyPr wrap="square">
            <a:spAutoFit/>
          </a:bodyPr>
          <a:lstStyle/>
          <a:p>
            <a:pPr algn="r"/>
            <a:r>
              <a:rPr lang="en-GB" sz="1000" b="1" dirty="0">
                <a:solidFill>
                  <a:srgbClr val="1471BE"/>
                </a:solidFill>
                <a:latin typeface="Aptos"/>
              </a:rPr>
              <a:t>Presenter: Nasira </a:t>
            </a:r>
          </a:p>
        </p:txBody>
      </p:sp>
      <p:sp>
        <p:nvSpPr>
          <p:cNvPr id="2" name="TextBox 1">
            <a:extLst>
              <a:ext uri="{FF2B5EF4-FFF2-40B4-BE49-F238E27FC236}">
                <a16:creationId xmlns:a16="http://schemas.microsoft.com/office/drawing/2014/main" id="{766D3962-A5E9-E396-862C-87D1A9210E25}"/>
              </a:ext>
            </a:extLst>
          </p:cNvPr>
          <p:cNvSpPr txBox="1"/>
          <p:nvPr/>
        </p:nvSpPr>
        <p:spPr>
          <a:xfrm>
            <a:off x="767264" y="709924"/>
            <a:ext cx="9618879" cy="1107996"/>
          </a:xfrm>
          <a:prstGeom prst="rect">
            <a:avLst/>
          </a:prstGeom>
          <a:noFill/>
        </p:spPr>
        <p:txBody>
          <a:bodyPr wrap="square" rtlCol="0">
            <a:spAutoFit/>
          </a:bodyPr>
          <a:lstStyle/>
          <a:p>
            <a:r>
              <a:rPr lang="en-GB" sz="1600" dirty="0"/>
              <a:t>This app guides older adults from sign-in to viewing their daily medication schedule, receiving reminders and recording doses as taken or missed. Additional screens present proposed features such as caregiver support, refill reminders and profile settings.</a:t>
            </a:r>
          </a:p>
          <a:p>
            <a:endParaRPr lang="en-GB" dirty="0"/>
          </a:p>
        </p:txBody>
      </p:sp>
    </p:spTree>
    <p:extLst>
      <p:ext uri="{BB962C8B-B14F-4D97-AF65-F5344CB8AC3E}">
        <p14:creationId xmlns:p14="http://schemas.microsoft.com/office/powerpoint/2010/main" val="2505171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82296"/>
          </a:xfrm>
          <a:prstGeom prst="rect">
            <a:avLst/>
          </a:prstGeom>
          <a:solidFill>
            <a:srgbClr val="22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310896"/>
            <a:ext cx="11064240" cy="502920"/>
          </a:xfrm>
          <a:prstGeom prst="rect">
            <a:avLst/>
          </a:prstGeom>
          <a:noFill/>
        </p:spPr>
        <p:txBody>
          <a:bodyPr wrap="square" lIns="0" tIns="0" rIns="0" bIns="0">
            <a:spAutoFit/>
          </a:bodyPr>
          <a:lstStyle/>
          <a:p>
            <a:pPr>
              <a:spcAft>
                <a:spcPts val="500"/>
              </a:spcAft>
              <a:defRPr sz="2800" b="1">
                <a:solidFill>
                  <a:srgbClr val="182F5B"/>
                </a:solidFill>
                <a:latin typeface="Aptos Display"/>
              </a:defRPr>
            </a:pPr>
            <a:r>
              <a:t>Peer feedback: Teams 2 and 3</a:t>
            </a:r>
          </a:p>
        </p:txBody>
      </p:sp>
      <p:sp>
        <p:nvSpPr>
          <p:cNvPr id="4" name="TextBox 3"/>
          <p:cNvSpPr txBox="1"/>
          <p:nvPr/>
        </p:nvSpPr>
        <p:spPr>
          <a:xfrm>
            <a:off x="530352" y="868680"/>
            <a:ext cx="10972800" cy="523220"/>
          </a:xfrm>
          <a:prstGeom prst="rect">
            <a:avLst/>
          </a:prstGeom>
          <a:noFill/>
        </p:spPr>
        <p:txBody>
          <a:bodyPr wrap="square" lIns="0" tIns="0" rIns="0" bIns="0">
            <a:spAutoFit/>
          </a:bodyPr>
          <a:lstStyle/>
          <a:p>
            <a:r>
              <a:rPr lang="en-GB" b="1" dirty="0"/>
              <a:t>Peer review: </a:t>
            </a:r>
            <a:r>
              <a:rPr lang="en-GB" sz="1600" dirty="0"/>
              <a:t>Evaluate the prototype’s medication schedule, reminder flow, Taken/Missed tracking, and accessibility for older adults.</a:t>
            </a:r>
          </a:p>
        </p:txBody>
      </p:sp>
      <p:sp>
        <p:nvSpPr>
          <p:cNvPr id="5" name="Rounded Rectangle 4"/>
          <p:cNvSpPr/>
          <p:nvPr/>
        </p:nvSpPr>
        <p:spPr>
          <a:xfrm>
            <a:off x="598932" y="1545336"/>
            <a:ext cx="3547872" cy="2148840"/>
          </a:xfrm>
          <a:prstGeom prst="roundRect">
            <a:avLst/>
          </a:prstGeom>
          <a:solidFill>
            <a:srgbClr val="DAE0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566928" y="1508760"/>
            <a:ext cx="3547872" cy="2148840"/>
          </a:xfrm>
          <a:prstGeom prst="roundRect">
            <a:avLst/>
          </a:prstGeom>
          <a:solidFill>
            <a:srgbClr val="E2EF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66928" y="1508760"/>
            <a:ext cx="73152" cy="2148840"/>
          </a:xfrm>
          <a:prstGeom prst="rect">
            <a:avLst/>
          </a:prstGeom>
          <a:solidFill>
            <a:srgbClr val="1E74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68096" y="1664207"/>
            <a:ext cx="3218688" cy="347472"/>
          </a:xfrm>
          <a:prstGeom prst="rect">
            <a:avLst/>
          </a:prstGeom>
          <a:noFill/>
        </p:spPr>
        <p:txBody>
          <a:bodyPr wrap="square" lIns="0" tIns="0" rIns="0" bIns="0">
            <a:spAutoFit/>
          </a:bodyPr>
          <a:lstStyle/>
          <a:p>
            <a:pPr>
              <a:spcAft>
                <a:spcPts val="500"/>
              </a:spcAft>
              <a:defRPr sz="1700" b="1">
                <a:solidFill>
                  <a:srgbClr val="182F5B"/>
                </a:solidFill>
                <a:latin typeface="Aptos Display"/>
              </a:defRPr>
            </a:pPr>
            <a:r>
              <a:t>What viewers valued</a:t>
            </a:r>
          </a:p>
        </p:txBody>
      </p:sp>
      <p:sp>
        <p:nvSpPr>
          <p:cNvPr id="9" name="TextBox 8"/>
          <p:cNvSpPr txBox="1"/>
          <p:nvPr/>
        </p:nvSpPr>
        <p:spPr>
          <a:xfrm>
            <a:off x="768096" y="2112264"/>
            <a:ext cx="3200400" cy="1463040"/>
          </a:xfrm>
          <a:prstGeom prst="rect">
            <a:avLst/>
          </a:prstGeom>
          <a:noFill/>
        </p:spPr>
        <p:txBody>
          <a:bodyPr wrap="square" lIns="0" tIns="0" rIns="0" bIns="0">
            <a:spAutoFit/>
          </a:bodyPr>
          <a:lstStyle/>
          <a:p>
            <a:pPr>
              <a:spcAft>
                <a:spcPts val="500"/>
              </a:spcAft>
              <a:defRPr sz="1300" b="0">
                <a:solidFill>
                  <a:srgbClr val="253346"/>
                </a:solidFill>
                <a:latin typeface="Aptos"/>
              </a:defRPr>
            </a:pPr>
            <a:r>
              <a:t>• The app addresses a clear, practical need for older adults.</a:t>
            </a:r>
          </a:p>
          <a:p>
            <a:pPr>
              <a:spcAft>
                <a:spcPts val="500"/>
              </a:spcAft>
              <a:defRPr sz="1300" b="0">
                <a:solidFill>
                  <a:srgbClr val="253346"/>
                </a:solidFill>
                <a:latin typeface="Aptos"/>
              </a:defRPr>
            </a:pPr>
            <a:endParaRPr/>
          </a:p>
          <a:p>
            <a:pPr>
              <a:spcAft>
                <a:spcPts val="500"/>
              </a:spcAft>
              <a:defRPr sz="1300" b="0">
                <a:solidFill>
                  <a:srgbClr val="253346"/>
                </a:solidFill>
                <a:latin typeface="Aptos"/>
              </a:defRPr>
            </a:pPr>
            <a:r>
              <a:t>• The daily medication view and Taken/Missed actions make the core task easy to follow.</a:t>
            </a:r>
          </a:p>
        </p:txBody>
      </p:sp>
      <p:sp>
        <p:nvSpPr>
          <p:cNvPr id="10" name="Rounded Rectangle 9"/>
          <p:cNvSpPr/>
          <p:nvPr/>
        </p:nvSpPr>
        <p:spPr>
          <a:xfrm>
            <a:off x="4357116" y="1545336"/>
            <a:ext cx="3547872" cy="2148840"/>
          </a:xfrm>
          <a:prstGeom prst="roundRect">
            <a:avLst/>
          </a:prstGeom>
          <a:solidFill>
            <a:srgbClr val="DAE0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4325112" y="1508760"/>
            <a:ext cx="3547872" cy="2148840"/>
          </a:xfrm>
          <a:prstGeom prst="roundRect">
            <a:avLst/>
          </a:prstGeom>
          <a:solidFill>
            <a:srgbClr val="E2F5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25112" y="1508760"/>
            <a:ext cx="73152" cy="2148840"/>
          </a:xfrm>
          <a:prstGeom prst="rect">
            <a:avLst/>
          </a:prstGeom>
          <a:solidFill>
            <a:srgbClr val="22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26280" y="1664207"/>
            <a:ext cx="3218688" cy="347472"/>
          </a:xfrm>
          <a:prstGeom prst="rect">
            <a:avLst/>
          </a:prstGeom>
          <a:noFill/>
        </p:spPr>
        <p:txBody>
          <a:bodyPr wrap="square" lIns="0" tIns="0" rIns="0" bIns="0">
            <a:spAutoFit/>
          </a:bodyPr>
          <a:lstStyle/>
          <a:p>
            <a:pPr>
              <a:spcAft>
                <a:spcPts val="500"/>
              </a:spcAft>
              <a:defRPr sz="1700" b="1">
                <a:solidFill>
                  <a:srgbClr val="182F5B"/>
                </a:solidFill>
                <a:latin typeface="Aptos Display"/>
              </a:defRPr>
            </a:pPr>
            <a:r>
              <a:t>Suggestions to consider</a:t>
            </a:r>
          </a:p>
        </p:txBody>
      </p:sp>
      <p:sp>
        <p:nvSpPr>
          <p:cNvPr id="14" name="TextBox 13"/>
          <p:cNvSpPr txBox="1"/>
          <p:nvPr/>
        </p:nvSpPr>
        <p:spPr>
          <a:xfrm>
            <a:off x="4526280" y="2112264"/>
            <a:ext cx="3200400" cy="1463040"/>
          </a:xfrm>
          <a:prstGeom prst="rect">
            <a:avLst/>
          </a:prstGeom>
          <a:noFill/>
        </p:spPr>
        <p:txBody>
          <a:bodyPr wrap="square" lIns="0" tIns="0" rIns="0" bIns="0">
            <a:spAutoFit/>
          </a:bodyPr>
          <a:lstStyle/>
          <a:p>
            <a:pPr>
              <a:spcAft>
                <a:spcPts val="500"/>
              </a:spcAft>
              <a:defRPr sz="1300" b="0">
                <a:solidFill>
                  <a:srgbClr val="253346"/>
                </a:solidFill>
                <a:latin typeface="Aptos"/>
              </a:defRPr>
            </a:pPr>
            <a:r>
              <a:t>• Make the next medicine, prescribed dose and time stand out clearly.</a:t>
            </a:r>
          </a:p>
          <a:p>
            <a:pPr>
              <a:spcAft>
                <a:spcPts val="500"/>
              </a:spcAft>
              <a:defRPr sz="1300" b="0">
                <a:solidFill>
                  <a:srgbClr val="253346"/>
                </a:solidFill>
                <a:latin typeface="Aptos"/>
              </a:defRPr>
            </a:pPr>
            <a:endParaRPr/>
          </a:p>
          <a:p>
            <a:pPr>
              <a:spcAft>
                <a:spcPts val="500"/>
              </a:spcAft>
              <a:defRPr sz="1300" b="0">
                <a:solidFill>
                  <a:srgbClr val="253346"/>
                </a:solidFill>
                <a:latin typeface="Aptos"/>
              </a:defRPr>
            </a:pPr>
            <a:r>
              <a:t>• Keep labels and buttons readable, with simple and consistent navigation.</a:t>
            </a:r>
          </a:p>
        </p:txBody>
      </p:sp>
      <p:sp>
        <p:nvSpPr>
          <p:cNvPr id="15" name="Rounded Rectangle 14"/>
          <p:cNvSpPr/>
          <p:nvPr/>
        </p:nvSpPr>
        <p:spPr>
          <a:xfrm>
            <a:off x="8115300" y="1545336"/>
            <a:ext cx="3547872" cy="2148840"/>
          </a:xfrm>
          <a:prstGeom prst="roundRect">
            <a:avLst/>
          </a:prstGeom>
          <a:solidFill>
            <a:srgbClr val="DAE0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ounded Rectangle 15"/>
          <p:cNvSpPr/>
          <p:nvPr/>
        </p:nvSpPr>
        <p:spPr>
          <a:xfrm>
            <a:off x="8083296" y="1508760"/>
            <a:ext cx="3547872" cy="2148840"/>
          </a:xfrm>
          <a:prstGeom prst="roundRect">
            <a:avLst/>
          </a:prstGeom>
          <a:solidFill>
            <a:srgbClr val="FFF7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8083296" y="1508760"/>
            <a:ext cx="73152" cy="2148840"/>
          </a:xfrm>
          <a:prstGeom prst="rect">
            <a:avLst/>
          </a:prstGeom>
          <a:solidFill>
            <a:srgbClr val="EBAE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284464" y="1664207"/>
            <a:ext cx="3218688" cy="347472"/>
          </a:xfrm>
          <a:prstGeom prst="rect">
            <a:avLst/>
          </a:prstGeom>
          <a:noFill/>
        </p:spPr>
        <p:txBody>
          <a:bodyPr wrap="square" lIns="0" tIns="0" rIns="0" bIns="0">
            <a:spAutoFit/>
          </a:bodyPr>
          <a:lstStyle/>
          <a:p>
            <a:pPr>
              <a:spcAft>
                <a:spcPts val="500"/>
              </a:spcAft>
              <a:defRPr sz="1700" b="1">
                <a:solidFill>
                  <a:srgbClr val="182F5B"/>
                </a:solidFill>
                <a:latin typeface="Aptos Display"/>
              </a:defRPr>
            </a:pPr>
            <a:r>
              <a:t>Our response</a:t>
            </a:r>
          </a:p>
        </p:txBody>
      </p:sp>
      <p:sp>
        <p:nvSpPr>
          <p:cNvPr id="19" name="TextBox 18"/>
          <p:cNvSpPr txBox="1"/>
          <p:nvPr/>
        </p:nvSpPr>
        <p:spPr>
          <a:xfrm>
            <a:off x="8284464" y="2112264"/>
            <a:ext cx="3200400" cy="1463040"/>
          </a:xfrm>
          <a:prstGeom prst="rect">
            <a:avLst/>
          </a:prstGeom>
          <a:noFill/>
        </p:spPr>
        <p:txBody>
          <a:bodyPr wrap="square" lIns="0" tIns="0" rIns="0" bIns="0">
            <a:spAutoFit/>
          </a:bodyPr>
          <a:lstStyle/>
          <a:p>
            <a:pPr>
              <a:spcAft>
                <a:spcPts val="500"/>
              </a:spcAft>
              <a:defRPr sz="1300" b="0">
                <a:solidFill>
                  <a:srgbClr val="253346"/>
                </a:solidFill>
                <a:latin typeface="Aptos"/>
              </a:defRPr>
            </a:pPr>
            <a:r>
              <a:t>• Refine the medication screens around the next-dose task.</a:t>
            </a:r>
          </a:p>
          <a:p>
            <a:pPr>
              <a:spcAft>
                <a:spcPts val="500"/>
              </a:spcAft>
              <a:defRPr sz="1300" b="0">
                <a:solidFill>
                  <a:srgbClr val="253346"/>
                </a:solidFill>
                <a:latin typeface="Aptos"/>
              </a:defRPr>
            </a:pPr>
            <a:endParaRPr/>
          </a:p>
          <a:p>
            <a:pPr>
              <a:spcAft>
                <a:spcPts val="500"/>
              </a:spcAft>
              <a:defRPr sz="1300" b="0">
                <a:solidFill>
                  <a:srgbClr val="253346"/>
                </a:solidFill>
                <a:latin typeface="Aptos"/>
              </a:defRPr>
            </a:pPr>
            <a:r>
              <a:t>• Test whether users can find a dose, confirm its time and record Taken/Missed correctly.</a:t>
            </a:r>
          </a:p>
        </p:txBody>
      </p:sp>
      <p:sp>
        <p:nvSpPr>
          <p:cNvPr id="20" name="TextBox 19"/>
          <p:cNvSpPr txBox="1"/>
          <p:nvPr/>
        </p:nvSpPr>
        <p:spPr>
          <a:xfrm>
            <a:off x="603504" y="4041648"/>
            <a:ext cx="10972800" cy="347472"/>
          </a:xfrm>
          <a:prstGeom prst="rect">
            <a:avLst/>
          </a:prstGeom>
          <a:noFill/>
        </p:spPr>
        <p:txBody>
          <a:bodyPr wrap="square" lIns="0" tIns="0" rIns="0" bIns="0">
            <a:spAutoFit/>
          </a:bodyPr>
          <a:lstStyle/>
          <a:p>
            <a:pPr>
              <a:spcAft>
                <a:spcPts val="500"/>
              </a:spcAft>
              <a:defRPr sz="1900" b="1">
                <a:solidFill>
                  <a:srgbClr val="182F5B"/>
                </a:solidFill>
                <a:latin typeface="Aptos Display"/>
              </a:defRPr>
            </a:pPr>
            <a:r>
              <a:t>How peer feedback informs the next iteration</a:t>
            </a:r>
          </a:p>
        </p:txBody>
      </p:sp>
      <p:sp>
        <p:nvSpPr>
          <p:cNvPr id="21" name="Rounded Rectangle 20"/>
          <p:cNvSpPr/>
          <p:nvPr/>
        </p:nvSpPr>
        <p:spPr>
          <a:xfrm>
            <a:off x="621792" y="4572000"/>
            <a:ext cx="3502152" cy="960120"/>
          </a:xfrm>
          <a:prstGeom prst="roundRect">
            <a:avLst/>
          </a:prstGeom>
          <a:solidFill>
            <a:srgbClr val="E2EF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758952" y="4681728"/>
            <a:ext cx="3246120" cy="256032"/>
          </a:xfrm>
          <a:prstGeom prst="rect">
            <a:avLst/>
          </a:prstGeom>
          <a:noFill/>
        </p:spPr>
        <p:txBody>
          <a:bodyPr wrap="square" lIns="0" tIns="0" rIns="0" bIns="0">
            <a:spAutoFit/>
          </a:bodyPr>
          <a:lstStyle/>
          <a:p>
            <a:pPr>
              <a:spcAft>
                <a:spcPts val="500"/>
              </a:spcAft>
              <a:defRPr sz="1300" b="1">
                <a:solidFill>
                  <a:srgbClr val="182F5B"/>
                </a:solidFill>
                <a:latin typeface="Aptos"/>
              </a:defRPr>
            </a:pPr>
            <a:r>
              <a:t>1  Improve clarity</a:t>
            </a:r>
          </a:p>
        </p:txBody>
      </p:sp>
      <p:sp>
        <p:nvSpPr>
          <p:cNvPr id="23" name="TextBox 22"/>
          <p:cNvSpPr txBox="1"/>
          <p:nvPr/>
        </p:nvSpPr>
        <p:spPr>
          <a:xfrm>
            <a:off x="758952" y="5010912"/>
            <a:ext cx="3246120" cy="411480"/>
          </a:xfrm>
          <a:prstGeom prst="rect">
            <a:avLst/>
          </a:prstGeom>
          <a:noFill/>
        </p:spPr>
        <p:txBody>
          <a:bodyPr wrap="square" lIns="0" tIns="0" rIns="0" bIns="0">
            <a:spAutoFit/>
          </a:bodyPr>
          <a:lstStyle/>
          <a:p>
            <a:pPr>
              <a:spcAft>
                <a:spcPts val="500"/>
              </a:spcAft>
              <a:defRPr sz="1050" b="0">
                <a:solidFill>
                  <a:srgbClr val="253346"/>
                </a:solidFill>
                <a:latin typeface="Aptos"/>
              </a:defRPr>
            </a:pPr>
            <a:r>
              <a:t>Emphasise medicine name, prescribed dose and scheduled time.</a:t>
            </a:r>
          </a:p>
        </p:txBody>
      </p:sp>
      <p:sp>
        <p:nvSpPr>
          <p:cNvPr id="24" name="Rounded Rectangle 23"/>
          <p:cNvSpPr/>
          <p:nvPr/>
        </p:nvSpPr>
        <p:spPr>
          <a:xfrm>
            <a:off x="4325112" y="4572000"/>
            <a:ext cx="3502152" cy="960120"/>
          </a:xfrm>
          <a:prstGeom prst="roundRect">
            <a:avLst/>
          </a:prstGeom>
          <a:solidFill>
            <a:srgbClr val="E2F5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462272" y="4681728"/>
            <a:ext cx="3246120" cy="256032"/>
          </a:xfrm>
          <a:prstGeom prst="rect">
            <a:avLst/>
          </a:prstGeom>
          <a:noFill/>
        </p:spPr>
        <p:txBody>
          <a:bodyPr wrap="square" lIns="0" tIns="0" rIns="0" bIns="0">
            <a:spAutoFit/>
          </a:bodyPr>
          <a:lstStyle/>
          <a:p>
            <a:pPr>
              <a:spcAft>
                <a:spcPts val="500"/>
              </a:spcAft>
              <a:defRPr sz="1300" b="1">
                <a:solidFill>
                  <a:srgbClr val="182F5B"/>
                </a:solidFill>
                <a:latin typeface="Aptos"/>
              </a:defRPr>
            </a:pPr>
            <a:r>
              <a:t>2  Check usability</a:t>
            </a:r>
          </a:p>
        </p:txBody>
      </p:sp>
      <p:sp>
        <p:nvSpPr>
          <p:cNvPr id="26" name="TextBox 25"/>
          <p:cNvSpPr txBox="1"/>
          <p:nvPr/>
        </p:nvSpPr>
        <p:spPr>
          <a:xfrm>
            <a:off x="4462272" y="5010912"/>
            <a:ext cx="3246120" cy="411480"/>
          </a:xfrm>
          <a:prstGeom prst="rect">
            <a:avLst/>
          </a:prstGeom>
          <a:noFill/>
        </p:spPr>
        <p:txBody>
          <a:bodyPr wrap="square" lIns="0" tIns="0" rIns="0" bIns="0">
            <a:spAutoFit/>
          </a:bodyPr>
          <a:lstStyle/>
          <a:p>
            <a:pPr>
              <a:spcAft>
                <a:spcPts val="500"/>
              </a:spcAft>
              <a:defRPr sz="1050" b="0">
                <a:solidFill>
                  <a:srgbClr val="253346"/>
                </a:solidFill>
                <a:latin typeface="Aptos"/>
              </a:defRPr>
            </a:pPr>
            <a:r>
              <a:t>Run task-based checks for schedule navigation and dose-status recording.</a:t>
            </a:r>
          </a:p>
        </p:txBody>
      </p:sp>
      <p:sp>
        <p:nvSpPr>
          <p:cNvPr id="27" name="Rounded Rectangle 26"/>
          <p:cNvSpPr/>
          <p:nvPr/>
        </p:nvSpPr>
        <p:spPr>
          <a:xfrm>
            <a:off x="8028431" y="4572000"/>
            <a:ext cx="3502152" cy="960120"/>
          </a:xfrm>
          <a:prstGeom prst="roundRect">
            <a:avLst/>
          </a:prstGeom>
          <a:solidFill>
            <a:srgbClr val="FFF7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165592" y="4681728"/>
            <a:ext cx="3246120" cy="256032"/>
          </a:xfrm>
          <a:prstGeom prst="rect">
            <a:avLst/>
          </a:prstGeom>
          <a:noFill/>
        </p:spPr>
        <p:txBody>
          <a:bodyPr wrap="square" lIns="0" tIns="0" rIns="0" bIns="0">
            <a:spAutoFit/>
          </a:bodyPr>
          <a:lstStyle/>
          <a:p>
            <a:pPr>
              <a:spcAft>
                <a:spcPts val="500"/>
              </a:spcAft>
              <a:defRPr sz="1300" b="1">
                <a:solidFill>
                  <a:srgbClr val="182F5B"/>
                </a:solidFill>
                <a:latin typeface="Aptos"/>
              </a:defRPr>
            </a:pPr>
            <a:r>
              <a:t>3  Record evidence</a:t>
            </a:r>
          </a:p>
        </p:txBody>
      </p:sp>
      <p:sp>
        <p:nvSpPr>
          <p:cNvPr id="29" name="TextBox 28"/>
          <p:cNvSpPr txBox="1"/>
          <p:nvPr/>
        </p:nvSpPr>
        <p:spPr>
          <a:xfrm>
            <a:off x="8165592" y="5010912"/>
            <a:ext cx="3246120" cy="411480"/>
          </a:xfrm>
          <a:prstGeom prst="rect">
            <a:avLst/>
          </a:prstGeom>
          <a:noFill/>
        </p:spPr>
        <p:txBody>
          <a:bodyPr wrap="square" lIns="0" tIns="0" rIns="0" bIns="0">
            <a:spAutoFit/>
          </a:bodyPr>
          <a:lstStyle/>
          <a:p>
            <a:pPr>
              <a:spcAft>
                <a:spcPts val="500"/>
              </a:spcAft>
              <a:defRPr sz="1050" b="0">
                <a:solidFill>
                  <a:srgbClr val="253346"/>
                </a:solidFill>
                <a:latin typeface="Aptos"/>
              </a:defRPr>
            </a:pPr>
            <a:r>
              <a:t>Capture the feedback received and document changes made to the prototype.</a:t>
            </a:r>
          </a:p>
        </p:txBody>
      </p:sp>
      <p:sp>
        <p:nvSpPr>
          <p:cNvPr id="30" name="TextBox 29"/>
          <p:cNvSpPr txBox="1"/>
          <p:nvPr/>
        </p:nvSpPr>
        <p:spPr>
          <a:xfrm>
            <a:off x="603504" y="6080760"/>
            <a:ext cx="10515600" cy="553998"/>
          </a:xfrm>
          <a:prstGeom prst="rect">
            <a:avLst/>
          </a:prstGeom>
          <a:noFill/>
        </p:spPr>
        <p:txBody>
          <a:bodyPr wrap="square" lIns="0" tIns="0" rIns="0" bIns="0">
            <a:spAutoFit/>
          </a:bodyPr>
          <a:lstStyle/>
          <a:p>
            <a:r>
              <a:rPr lang="en-GB" b="1" dirty="0"/>
              <a:t>Note: </a:t>
            </a:r>
            <a:r>
              <a:rPr lang="en-GB" dirty="0"/>
              <a:t>Summarise actual peer feedback on the medication schedule, reminder flow and accessibility; do not present paraphrased comments as direct quotations.</a:t>
            </a:r>
          </a:p>
        </p:txBody>
      </p:sp>
      <p:sp>
        <p:nvSpPr>
          <p:cNvPr id="31" name="TextBox 30"/>
          <p:cNvSpPr txBox="1"/>
          <p:nvPr/>
        </p:nvSpPr>
        <p:spPr>
          <a:xfrm>
            <a:off x="9838944" y="6473952"/>
            <a:ext cx="1819656" cy="138499"/>
          </a:xfrm>
          <a:prstGeom prst="rect">
            <a:avLst/>
          </a:prstGeom>
          <a:noFill/>
        </p:spPr>
        <p:txBody>
          <a:bodyPr wrap="square" lIns="0" tIns="0" rIns="0" bIns="0">
            <a:spAutoFit/>
          </a:bodyPr>
          <a:lstStyle/>
          <a:p>
            <a:pPr>
              <a:spcAft>
                <a:spcPts val="500"/>
              </a:spcAft>
              <a:defRPr sz="900" b="1">
                <a:solidFill>
                  <a:srgbClr val="1E74BE"/>
                </a:solidFill>
                <a:latin typeface="Aptos"/>
              </a:defRPr>
            </a:pPr>
            <a:r>
              <a:rPr dirty="0"/>
              <a:t>Presenter: Nasira</a:t>
            </a:r>
            <a:r>
              <a:rPr lang="en-GB" dirty="0"/>
              <a:t> and Khadar </a:t>
            </a:r>
            <a:endParaRP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4008"/>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38912" y="292608"/>
            <a:ext cx="11064240" cy="457200"/>
          </a:xfrm>
          <a:prstGeom prst="rect">
            <a:avLst/>
          </a:prstGeom>
          <a:noFill/>
        </p:spPr>
        <p:txBody>
          <a:bodyPr wrap="square" lIns="45720" tIns="27432" rIns="45720" bIns="18288">
            <a:spAutoFit/>
          </a:bodyPr>
          <a:lstStyle/>
          <a:p>
            <a:pPr>
              <a:defRPr sz="2600" b="1">
                <a:solidFill>
                  <a:srgbClr val="173057"/>
                </a:solidFill>
                <a:latin typeface="Aptos"/>
              </a:defRPr>
            </a:pPr>
            <a:r>
              <a:t>Peer feedback received: Teams 2 and 3</a:t>
            </a:r>
          </a:p>
        </p:txBody>
      </p:sp>
      <p:sp>
        <p:nvSpPr>
          <p:cNvPr id="4" name="TextBox 3"/>
          <p:cNvSpPr txBox="1"/>
          <p:nvPr/>
        </p:nvSpPr>
        <p:spPr>
          <a:xfrm>
            <a:off x="457200" y="804672"/>
            <a:ext cx="10972800" cy="320040"/>
          </a:xfrm>
          <a:prstGeom prst="rect">
            <a:avLst/>
          </a:prstGeom>
          <a:noFill/>
        </p:spPr>
        <p:txBody>
          <a:bodyPr wrap="square" lIns="45720" tIns="27432" rIns="45720" bIns="18288">
            <a:spAutoFit/>
          </a:bodyPr>
          <a:lstStyle/>
          <a:p>
            <a:pPr>
              <a:defRPr sz="1200" b="0">
                <a:solidFill>
                  <a:srgbClr val="53657D"/>
                </a:solidFill>
                <a:latin typeface="Aptos"/>
              </a:defRPr>
            </a:pPr>
            <a:r>
              <a:t>Feedback after viewing our Smart Medication Reminder prototype</a:t>
            </a:r>
          </a:p>
        </p:txBody>
      </p:sp>
      <p:sp>
        <p:nvSpPr>
          <p:cNvPr id="5" name="Rectangle 4"/>
          <p:cNvSpPr/>
          <p:nvPr/>
        </p:nvSpPr>
        <p:spPr>
          <a:xfrm>
            <a:off x="411480" y="6355080"/>
            <a:ext cx="11369040" cy="22860"/>
          </a:xfrm>
          <a:prstGeom prst="rect">
            <a:avLst/>
          </a:prstGeom>
          <a:solidFill>
            <a:srgbClr val="DCE2E8"/>
          </a:solidFill>
          <a:ln>
            <a:solidFill>
              <a:srgbClr val="DC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875520" y="6565392"/>
            <a:ext cx="1828800" cy="182880"/>
          </a:xfrm>
          <a:prstGeom prst="rect">
            <a:avLst/>
          </a:prstGeom>
          <a:noFill/>
        </p:spPr>
        <p:txBody>
          <a:bodyPr wrap="square" lIns="45720" tIns="27432" rIns="45720" bIns="18288">
            <a:spAutoFit/>
          </a:bodyPr>
          <a:lstStyle/>
          <a:p>
            <a:pPr>
              <a:defRPr sz="900" b="1">
                <a:solidFill>
                  <a:srgbClr val="2C75BE"/>
                </a:solidFill>
                <a:latin typeface="Aptos"/>
              </a:defRPr>
            </a:pPr>
            <a:r>
              <a:rPr dirty="0"/>
              <a:t>Presenter: Nasira</a:t>
            </a:r>
            <a:r>
              <a:rPr lang="en-GB" dirty="0"/>
              <a:t> and Khadar</a:t>
            </a:r>
            <a:endParaRPr dirty="0"/>
          </a:p>
        </p:txBody>
      </p:sp>
      <p:sp>
        <p:nvSpPr>
          <p:cNvPr id="7" name="Rounded Rectangle 6"/>
          <p:cNvSpPr/>
          <p:nvPr/>
        </p:nvSpPr>
        <p:spPr>
          <a:xfrm>
            <a:off x="502920" y="1353312"/>
            <a:ext cx="3566160" cy="1874519"/>
          </a:xfrm>
          <a:prstGeom prst="roundRect">
            <a:avLst/>
          </a:prstGeom>
          <a:solidFill>
            <a:srgbClr val="E5F0FB"/>
          </a:solidFill>
          <a:ln>
            <a:solidFill>
              <a:srgbClr val="E5F0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02920" y="1353312"/>
            <a:ext cx="73152" cy="1874519"/>
          </a:xfrm>
          <a:prstGeom prst="rect">
            <a:avLst/>
          </a:prstGeom>
          <a:solidFill>
            <a:srgbClr val="2C75BE"/>
          </a:solidFill>
          <a:ln>
            <a:solidFill>
              <a:srgbClr val="2C75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85800"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Team 2 — What worked</a:t>
            </a:r>
          </a:p>
        </p:txBody>
      </p:sp>
      <p:sp>
        <p:nvSpPr>
          <p:cNvPr id="10" name="TextBox 9"/>
          <p:cNvSpPr txBox="1"/>
          <p:nvPr/>
        </p:nvSpPr>
        <p:spPr>
          <a:xfrm>
            <a:off x="685800" y="1865376"/>
            <a:ext cx="3255264" cy="1307591"/>
          </a:xfrm>
          <a:prstGeom prst="rect">
            <a:avLst/>
          </a:prstGeom>
          <a:noFill/>
        </p:spPr>
        <p:txBody>
          <a:bodyPr wrap="square" lIns="45720" tIns="27432" rIns="45720" bIns="18288">
            <a:spAutoFit/>
          </a:bodyPr>
          <a:lstStyle/>
          <a:p>
            <a:pPr>
              <a:defRPr sz="1400" b="0">
                <a:solidFill>
                  <a:srgbClr val="263345"/>
                </a:solidFill>
                <a:latin typeface="Aptos"/>
              </a:defRPr>
            </a:pPr>
            <a:r>
              <a:t>• Valued the app’s suitability for older adults who may find technology difficult.</a:t>
            </a:r>
            <a:br/>
            <a:br/>
            <a:r>
              <a:t>• Supported involving family when medication is missed.</a:t>
            </a:r>
          </a:p>
        </p:txBody>
      </p:sp>
      <p:sp>
        <p:nvSpPr>
          <p:cNvPr id="11" name="Rounded Rectangle 10"/>
          <p:cNvSpPr/>
          <p:nvPr/>
        </p:nvSpPr>
        <p:spPr>
          <a:xfrm>
            <a:off x="4315968" y="1353312"/>
            <a:ext cx="3566160" cy="1874519"/>
          </a:xfrm>
          <a:prstGeom prst="roundRect">
            <a:avLst/>
          </a:prstGeom>
          <a:solidFill>
            <a:srgbClr val="E2F5F3"/>
          </a:solidFill>
          <a:ln>
            <a:solidFill>
              <a:srgbClr val="E2F5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15968" y="1353312"/>
            <a:ext cx="73152" cy="1874519"/>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498848"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Team 3 — What worked</a:t>
            </a:r>
          </a:p>
        </p:txBody>
      </p:sp>
      <p:sp>
        <p:nvSpPr>
          <p:cNvPr id="14" name="TextBox 13"/>
          <p:cNvSpPr txBox="1"/>
          <p:nvPr/>
        </p:nvSpPr>
        <p:spPr>
          <a:xfrm>
            <a:off x="4498848" y="1865376"/>
            <a:ext cx="3255264" cy="1307591"/>
          </a:xfrm>
          <a:prstGeom prst="rect">
            <a:avLst/>
          </a:prstGeom>
          <a:noFill/>
        </p:spPr>
        <p:txBody>
          <a:bodyPr wrap="square" lIns="45720" tIns="27432" rIns="45720" bIns="18288">
            <a:spAutoFit/>
          </a:bodyPr>
          <a:lstStyle/>
          <a:p>
            <a:pPr>
              <a:defRPr sz="1400" b="0">
                <a:solidFill>
                  <a:srgbClr val="263345"/>
                </a:solidFill>
                <a:latin typeface="Aptos"/>
              </a:defRPr>
            </a:pPr>
            <a:r>
              <a:t>• Described the app as helpful for elderly users.</a:t>
            </a:r>
            <a:br/>
            <a:br/>
            <a:r>
              <a:t>• Liked the PDF report and inclusion of a family member/caregiver contact number.</a:t>
            </a:r>
          </a:p>
        </p:txBody>
      </p:sp>
      <p:sp>
        <p:nvSpPr>
          <p:cNvPr id="15" name="Rounded Rectangle 14"/>
          <p:cNvSpPr/>
          <p:nvPr/>
        </p:nvSpPr>
        <p:spPr>
          <a:xfrm>
            <a:off x="8119872" y="1353312"/>
            <a:ext cx="3566160" cy="1874519"/>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119872" y="1353312"/>
            <a:ext cx="73152" cy="1874519"/>
          </a:xfrm>
          <a:prstGeom prst="rect">
            <a:avLst/>
          </a:prstGeom>
          <a:solidFill>
            <a:srgbClr val="EBB031"/>
          </a:solidFill>
          <a:ln>
            <a:solidFill>
              <a:srgbClr val="EBB03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302752"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Suggestions to consider</a:t>
            </a:r>
          </a:p>
        </p:txBody>
      </p:sp>
      <p:sp>
        <p:nvSpPr>
          <p:cNvPr id="18" name="TextBox 17"/>
          <p:cNvSpPr txBox="1"/>
          <p:nvPr/>
        </p:nvSpPr>
        <p:spPr>
          <a:xfrm>
            <a:off x="8302752" y="1865376"/>
            <a:ext cx="3255264" cy="1307591"/>
          </a:xfrm>
          <a:prstGeom prst="rect">
            <a:avLst/>
          </a:prstGeom>
          <a:noFill/>
        </p:spPr>
        <p:txBody>
          <a:bodyPr wrap="square" lIns="45720" tIns="27432" rIns="45720" bIns="18288">
            <a:spAutoFit/>
          </a:bodyPr>
          <a:lstStyle/>
          <a:p>
            <a:pPr>
              <a:defRPr sz="1400" b="0">
                <a:solidFill>
                  <a:srgbClr val="263345"/>
                </a:solidFill>
                <a:latin typeface="Aptos"/>
              </a:defRPr>
            </a:pPr>
            <a:r>
              <a:t>• Mask email addresses (first letter followed by # characters).</a:t>
            </a:r>
            <a:br/>
            <a:br/>
            <a:r>
              <a:t>• Change “Remind me later” to “Snooze 5 minutes”.</a:t>
            </a:r>
          </a:p>
        </p:txBody>
      </p:sp>
      <p:sp>
        <p:nvSpPr>
          <p:cNvPr id="19" name="TextBox 18"/>
          <p:cNvSpPr txBox="1"/>
          <p:nvPr/>
        </p:nvSpPr>
        <p:spPr>
          <a:xfrm>
            <a:off x="566928" y="3547872"/>
            <a:ext cx="10972800" cy="320040"/>
          </a:xfrm>
          <a:prstGeom prst="rect">
            <a:avLst/>
          </a:prstGeom>
          <a:noFill/>
        </p:spPr>
        <p:txBody>
          <a:bodyPr wrap="square" lIns="45720" tIns="27432" rIns="45720" bIns="18288">
            <a:spAutoFit/>
          </a:bodyPr>
          <a:lstStyle/>
          <a:p>
            <a:pPr>
              <a:defRPr sz="1900" b="1">
                <a:solidFill>
                  <a:srgbClr val="173057"/>
                </a:solidFill>
                <a:latin typeface="Aptos"/>
              </a:defRPr>
            </a:pPr>
            <a:r>
              <a:t>Caregiver alert clarification</a:t>
            </a:r>
          </a:p>
        </p:txBody>
      </p:sp>
      <p:sp>
        <p:nvSpPr>
          <p:cNvPr id="20" name="TextBox 19"/>
          <p:cNvSpPr txBox="1"/>
          <p:nvPr/>
        </p:nvSpPr>
        <p:spPr>
          <a:xfrm>
            <a:off x="621792" y="3950208"/>
            <a:ext cx="10881360" cy="914400"/>
          </a:xfrm>
          <a:prstGeom prst="rect">
            <a:avLst/>
          </a:prstGeom>
          <a:noFill/>
        </p:spPr>
        <p:txBody>
          <a:bodyPr wrap="square" lIns="45720" tIns="27432" rIns="45720" bIns="18288">
            <a:spAutoFit/>
          </a:bodyPr>
          <a:lstStyle/>
          <a:p>
            <a:pPr>
              <a:defRPr sz="1500" b="0">
                <a:solidFill>
                  <a:srgbClr val="263345"/>
                </a:solidFill>
                <a:latin typeface="Aptos"/>
              </a:defRPr>
            </a:pPr>
            <a:r>
              <a:t>Team 2 asked whether the older adult must contact the caregiver manually or whether the app should send an automatic “medication missed” message. Automated sharing should be optional and require the user’s consent.</a:t>
            </a:r>
          </a:p>
        </p:txBody>
      </p:sp>
      <p:sp>
        <p:nvSpPr>
          <p:cNvPr id="21" name="TextBox 20"/>
          <p:cNvSpPr txBox="1"/>
          <p:nvPr/>
        </p:nvSpPr>
        <p:spPr>
          <a:xfrm>
            <a:off x="630936" y="5166360"/>
            <a:ext cx="10789920" cy="261610"/>
          </a:xfrm>
          <a:prstGeom prst="rect">
            <a:avLst/>
          </a:prstGeom>
          <a:noFill/>
        </p:spPr>
        <p:txBody>
          <a:bodyPr wrap="square" lIns="45720" tIns="27432" rIns="45720" bIns="18288">
            <a:spAutoFit/>
          </a:bodyPr>
          <a:lstStyle/>
          <a:p>
            <a:pPr>
              <a:defRPr sz="1000" b="0">
                <a:solidFill>
                  <a:srgbClr val="53657D"/>
                </a:solidFill>
                <a:latin typeface="Aptos"/>
              </a:defRPr>
            </a:pPr>
            <a:r>
              <a:rPr sz="1400" dirty="0"/>
              <a:t>Feedback is </a:t>
            </a:r>
            <a:r>
              <a:rPr sz="1400" dirty="0" err="1"/>
              <a:t>summarised</a:t>
            </a:r>
            <a:r>
              <a:rPr sz="1400" dirty="0"/>
              <a:t> in our own words, not presented as direct quotations.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4008"/>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38912" y="292608"/>
            <a:ext cx="11064240" cy="457200"/>
          </a:xfrm>
          <a:prstGeom prst="rect">
            <a:avLst/>
          </a:prstGeom>
          <a:noFill/>
        </p:spPr>
        <p:txBody>
          <a:bodyPr wrap="square" lIns="45720" tIns="27432" rIns="45720" bIns="18288">
            <a:spAutoFit/>
          </a:bodyPr>
          <a:lstStyle/>
          <a:p>
            <a:pPr>
              <a:defRPr sz="2600" b="1">
                <a:solidFill>
                  <a:srgbClr val="173057"/>
                </a:solidFill>
                <a:latin typeface="Aptos"/>
              </a:defRPr>
            </a:pPr>
            <a:r>
              <a:t>How we will use the feedback</a:t>
            </a:r>
          </a:p>
        </p:txBody>
      </p:sp>
      <p:sp>
        <p:nvSpPr>
          <p:cNvPr id="4" name="TextBox 3"/>
          <p:cNvSpPr txBox="1"/>
          <p:nvPr/>
        </p:nvSpPr>
        <p:spPr>
          <a:xfrm>
            <a:off x="457200" y="804672"/>
            <a:ext cx="10972800" cy="320040"/>
          </a:xfrm>
          <a:prstGeom prst="rect">
            <a:avLst/>
          </a:prstGeom>
          <a:noFill/>
        </p:spPr>
        <p:txBody>
          <a:bodyPr wrap="square" lIns="45720" tIns="27432" rIns="45720" bIns="18288">
            <a:spAutoFit/>
          </a:bodyPr>
          <a:lstStyle/>
          <a:p>
            <a:pPr>
              <a:defRPr sz="1200" b="0">
                <a:solidFill>
                  <a:srgbClr val="53657D"/>
                </a:solidFill>
                <a:latin typeface="Aptos"/>
              </a:defRPr>
            </a:pPr>
            <a:r>
              <a:t>Proposed improvements and team ideas — not yet implemented</a:t>
            </a:r>
          </a:p>
        </p:txBody>
      </p:sp>
      <p:sp>
        <p:nvSpPr>
          <p:cNvPr id="5" name="Rectangle 4"/>
          <p:cNvSpPr/>
          <p:nvPr/>
        </p:nvSpPr>
        <p:spPr>
          <a:xfrm>
            <a:off x="377952" y="6409944"/>
            <a:ext cx="11369040" cy="22860"/>
          </a:xfrm>
          <a:prstGeom prst="rect">
            <a:avLst/>
          </a:prstGeom>
          <a:solidFill>
            <a:srgbClr val="DCE2E8"/>
          </a:solidFill>
          <a:ln>
            <a:solidFill>
              <a:srgbClr val="DC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784080" y="6473952"/>
            <a:ext cx="1828800" cy="182880"/>
          </a:xfrm>
          <a:prstGeom prst="rect">
            <a:avLst/>
          </a:prstGeom>
          <a:noFill/>
        </p:spPr>
        <p:txBody>
          <a:bodyPr wrap="square" lIns="45720" tIns="27432" rIns="45720" bIns="18288">
            <a:spAutoFit/>
          </a:bodyPr>
          <a:lstStyle/>
          <a:p>
            <a:pPr>
              <a:defRPr sz="900" b="1">
                <a:solidFill>
                  <a:srgbClr val="2C75BE"/>
                </a:solidFill>
                <a:latin typeface="Aptos"/>
              </a:defRPr>
            </a:pPr>
            <a:r>
              <a:rPr dirty="0"/>
              <a:t>Presenter: Nasira</a:t>
            </a:r>
            <a:r>
              <a:rPr lang="en-GB" dirty="0"/>
              <a:t> and khadar</a:t>
            </a:r>
            <a:endParaRPr dirty="0"/>
          </a:p>
        </p:txBody>
      </p:sp>
      <p:sp>
        <p:nvSpPr>
          <p:cNvPr id="7" name="Rounded Rectangle 6"/>
          <p:cNvSpPr/>
          <p:nvPr/>
        </p:nvSpPr>
        <p:spPr>
          <a:xfrm>
            <a:off x="502920" y="1353312"/>
            <a:ext cx="3566160" cy="1828800"/>
          </a:xfrm>
          <a:prstGeom prst="roundRect">
            <a:avLst/>
          </a:prstGeom>
          <a:solidFill>
            <a:srgbClr val="E5F0FB"/>
          </a:solidFill>
          <a:ln>
            <a:solidFill>
              <a:srgbClr val="E5F0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02920" y="1353312"/>
            <a:ext cx="73152" cy="1828800"/>
          </a:xfrm>
          <a:prstGeom prst="rect">
            <a:avLst/>
          </a:prstGeom>
          <a:solidFill>
            <a:srgbClr val="2C75BE"/>
          </a:solidFill>
          <a:ln>
            <a:solidFill>
              <a:srgbClr val="2C75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85800"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Reminder behaviour</a:t>
            </a:r>
          </a:p>
        </p:txBody>
      </p:sp>
      <p:sp>
        <p:nvSpPr>
          <p:cNvPr id="10" name="TextBox 9"/>
          <p:cNvSpPr txBox="1"/>
          <p:nvPr/>
        </p:nvSpPr>
        <p:spPr>
          <a:xfrm>
            <a:off x="685800" y="1865376"/>
            <a:ext cx="3255264" cy="1261872"/>
          </a:xfrm>
          <a:prstGeom prst="rect">
            <a:avLst/>
          </a:prstGeom>
          <a:noFill/>
        </p:spPr>
        <p:txBody>
          <a:bodyPr wrap="square" lIns="45720" tIns="27432" rIns="45720" bIns="18288">
            <a:spAutoFit/>
          </a:bodyPr>
          <a:lstStyle/>
          <a:p>
            <a:pPr>
              <a:defRPr sz="1400" b="0">
                <a:solidFill>
                  <a:srgbClr val="263345"/>
                </a:solidFill>
                <a:latin typeface="Aptos"/>
              </a:defRPr>
            </a:pPr>
            <a:r>
              <a:t>• Label the later option “Snooze 5 minutes”.</a:t>
            </a:r>
            <a:br/>
            <a:br/>
            <a:r>
              <a:t>• Make the delayed reminder state clear before a dose is classified as missed.</a:t>
            </a:r>
          </a:p>
        </p:txBody>
      </p:sp>
      <p:sp>
        <p:nvSpPr>
          <p:cNvPr id="11" name="Rounded Rectangle 10"/>
          <p:cNvSpPr/>
          <p:nvPr/>
        </p:nvSpPr>
        <p:spPr>
          <a:xfrm>
            <a:off x="4315968" y="1353312"/>
            <a:ext cx="3566160" cy="1828800"/>
          </a:xfrm>
          <a:prstGeom prst="roundRect">
            <a:avLst/>
          </a:prstGeom>
          <a:solidFill>
            <a:srgbClr val="E2F5F3"/>
          </a:solidFill>
          <a:ln>
            <a:solidFill>
              <a:srgbClr val="E2F5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15968" y="1353312"/>
            <a:ext cx="73152" cy="1828800"/>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498848"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Consent-based family support</a:t>
            </a:r>
          </a:p>
        </p:txBody>
      </p:sp>
      <p:sp>
        <p:nvSpPr>
          <p:cNvPr id="14" name="TextBox 13"/>
          <p:cNvSpPr txBox="1"/>
          <p:nvPr/>
        </p:nvSpPr>
        <p:spPr>
          <a:xfrm>
            <a:off x="4498848" y="1865376"/>
            <a:ext cx="3255264" cy="1261872"/>
          </a:xfrm>
          <a:prstGeom prst="rect">
            <a:avLst/>
          </a:prstGeom>
          <a:noFill/>
        </p:spPr>
        <p:txBody>
          <a:bodyPr wrap="square" lIns="45720" tIns="27432" rIns="45720" bIns="18288">
            <a:spAutoFit/>
          </a:bodyPr>
          <a:lstStyle/>
          <a:p>
            <a:pPr>
              <a:defRPr sz="1400" b="0">
                <a:solidFill>
                  <a:srgbClr val="263345"/>
                </a:solidFill>
                <a:latin typeface="Aptos"/>
              </a:defRPr>
            </a:pPr>
            <a:r>
              <a:t>• Explore an automatic caregiver message after a missed dose.</a:t>
            </a:r>
            <a:br/>
            <a:br/>
            <a:r>
              <a:t>• Require permission and allow access to be withdrawn.</a:t>
            </a:r>
          </a:p>
        </p:txBody>
      </p:sp>
      <p:sp>
        <p:nvSpPr>
          <p:cNvPr id="15" name="Rounded Rectangle 14"/>
          <p:cNvSpPr/>
          <p:nvPr/>
        </p:nvSpPr>
        <p:spPr>
          <a:xfrm>
            <a:off x="8119872" y="1353312"/>
            <a:ext cx="3566160" cy="182880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119872" y="1353312"/>
            <a:ext cx="73152" cy="1828800"/>
          </a:xfrm>
          <a:prstGeom prst="rect">
            <a:avLst/>
          </a:prstGeom>
          <a:solidFill>
            <a:srgbClr val="EBB031"/>
          </a:solidFill>
          <a:ln>
            <a:solidFill>
              <a:srgbClr val="EBB03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302752"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Privacy &amp; reports</a:t>
            </a:r>
          </a:p>
        </p:txBody>
      </p:sp>
      <p:sp>
        <p:nvSpPr>
          <p:cNvPr id="18" name="TextBox 17"/>
          <p:cNvSpPr txBox="1"/>
          <p:nvPr/>
        </p:nvSpPr>
        <p:spPr>
          <a:xfrm>
            <a:off x="8302752" y="1865376"/>
            <a:ext cx="3255264" cy="1261872"/>
          </a:xfrm>
          <a:prstGeom prst="rect">
            <a:avLst/>
          </a:prstGeom>
          <a:noFill/>
        </p:spPr>
        <p:txBody>
          <a:bodyPr wrap="square" lIns="45720" tIns="27432" rIns="45720" bIns="18288">
            <a:spAutoFit/>
          </a:bodyPr>
          <a:lstStyle/>
          <a:p>
            <a:pPr>
              <a:defRPr sz="1400" b="0">
                <a:solidFill>
                  <a:srgbClr val="263345"/>
                </a:solidFill>
                <a:latin typeface="Aptos"/>
              </a:defRPr>
            </a:pPr>
            <a:r>
              <a:t>• Consider masking email addresses on account screens.</a:t>
            </a:r>
            <a:br/>
            <a:br/>
            <a:r>
              <a:t>• Verify the PDF report and caregiver contact features before claiming they work.</a:t>
            </a:r>
          </a:p>
        </p:txBody>
      </p:sp>
      <p:sp>
        <p:nvSpPr>
          <p:cNvPr id="19" name="TextBox 18"/>
          <p:cNvSpPr txBox="1"/>
          <p:nvPr/>
        </p:nvSpPr>
        <p:spPr>
          <a:xfrm>
            <a:off x="566928" y="3493008"/>
            <a:ext cx="10972800" cy="320040"/>
          </a:xfrm>
          <a:prstGeom prst="rect">
            <a:avLst/>
          </a:prstGeom>
          <a:noFill/>
        </p:spPr>
        <p:txBody>
          <a:bodyPr wrap="square" lIns="45720" tIns="27432" rIns="45720" bIns="18288">
            <a:spAutoFit/>
          </a:bodyPr>
          <a:lstStyle/>
          <a:p>
            <a:pPr>
              <a:defRPr sz="1900" b="1">
                <a:solidFill>
                  <a:srgbClr val="173057"/>
                </a:solidFill>
                <a:latin typeface="Aptos"/>
              </a:defRPr>
            </a:pPr>
            <a:r>
              <a:t>Additional ideas raised by our team</a:t>
            </a:r>
          </a:p>
        </p:txBody>
      </p:sp>
      <p:sp>
        <p:nvSpPr>
          <p:cNvPr id="20" name="Rounded Rectangle 19"/>
          <p:cNvSpPr/>
          <p:nvPr/>
        </p:nvSpPr>
        <p:spPr>
          <a:xfrm>
            <a:off x="594360" y="3950208"/>
            <a:ext cx="3520440" cy="1234440"/>
          </a:xfrm>
          <a:prstGeom prst="roundRect">
            <a:avLst/>
          </a:prstGeom>
          <a:solidFill>
            <a:srgbClr val="E5F0FB"/>
          </a:solidFill>
          <a:ln>
            <a:solidFill>
              <a:srgbClr val="E5F0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594360" y="3950208"/>
            <a:ext cx="73152" cy="1234440"/>
          </a:xfrm>
          <a:prstGeom prst="rect">
            <a:avLst/>
          </a:prstGeom>
          <a:solidFill>
            <a:srgbClr val="2C75BE"/>
          </a:solidFill>
          <a:ln>
            <a:solidFill>
              <a:srgbClr val="2C75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777240" y="4078224"/>
            <a:ext cx="3246120" cy="320040"/>
          </a:xfrm>
          <a:prstGeom prst="rect">
            <a:avLst/>
          </a:prstGeom>
          <a:noFill/>
        </p:spPr>
        <p:txBody>
          <a:bodyPr wrap="square" lIns="45720" tIns="27432" rIns="45720" bIns="18288">
            <a:spAutoFit/>
          </a:bodyPr>
          <a:lstStyle/>
          <a:p>
            <a:pPr>
              <a:defRPr sz="1700" b="1">
                <a:solidFill>
                  <a:srgbClr val="173057"/>
                </a:solidFill>
                <a:latin typeface="Aptos"/>
              </a:defRPr>
            </a:pPr>
            <a:r>
              <a:t>Voice reminders</a:t>
            </a:r>
          </a:p>
        </p:txBody>
      </p:sp>
      <p:sp>
        <p:nvSpPr>
          <p:cNvPr id="23" name="TextBox 22"/>
          <p:cNvSpPr txBox="1"/>
          <p:nvPr/>
        </p:nvSpPr>
        <p:spPr>
          <a:xfrm>
            <a:off x="777240" y="4462272"/>
            <a:ext cx="3209544" cy="667512"/>
          </a:xfrm>
          <a:prstGeom prst="rect">
            <a:avLst/>
          </a:prstGeom>
          <a:noFill/>
        </p:spPr>
        <p:txBody>
          <a:bodyPr wrap="square" lIns="45720" tIns="27432" rIns="45720" bIns="18288">
            <a:spAutoFit/>
          </a:bodyPr>
          <a:lstStyle/>
          <a:p>
            <a:pPr>
              <a:defRPr sz="1300" b="0">
                <a:solidFill>
                  <a:srgbClr val="263345"/>
                </a:solidFill>
                <a:latin typeface="Aptos"/>
              </a:defRPr>
            </a:pPr>
            <a:r>
              <a:t>Speak the medicine name and scheduled dose time aloud.</a:t>
            </a:r>
          </a:p>
        </p:txBody>
      </p:sp>
      <p:sp>
        <p:nvSpPr>
          <p:cNvPr id="24" name="Rounded Rectangle 23"/>
          <p:cNvSpPr/>
          <p:nvPr/>
        </p:nvSpPr>
        <p:spPr>
          <a:xfrm>
            <a:off x="4343400" y="3950208"/>
            <a:ext cx="3520440" cy="1234440"/>
          </a:xfrm>
          <a:prstGeom prst="roundRect">
            <a:avLst/>
          </a:prstGeom>
          <a:solidFill>
            <a:srgbClr val="E2F5F3"/>
          </a:solidFill>
          <a:ln>
            <a:solidFill>
              <a:srgbClr val="E2F5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4343400" y="3950208"/>
            <a:ext cx="73152" cy="1234440"/>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526280" y="4078224"/>
            <a:ext cx="3246120" cy="320040"/>
          </a:xfrm>
          <a:prstGeom prst="rect">
            <a:avLst/>
          </a:prstGeom>
          <a:noFill/>
        </p:spPr>
        <p:txBody>
          <a:bodyPr wrap="square" lIns="45720" tIns="27432" rIns="45720" bIns="18288">
            <a:spAutoFit/>
          </a:bodyPr>
          <a:lstStyle/>
          <a:p>
            <a:pPr>
              <a:defRPr sz="1700" b="1">
                <a:solidFill>
                  <a:srgbClr val="173057"/>
                </a:solidFill>
                <a:latin typeface="Aptos"/>
              </a:defRPr>
            </a:pPr>
            <a:r>
              <a:t>Simple chatbot</a:t>
            </a:r>
          </a:p>
        </p:txBody>
      </p:sp>
      <p:sp>
        <p:nvSpPr>
          <p:cNvPr id="27" name="TextBox 26"/>
          <p:cNvSpPr txBox="1"/>
          <p:nvPr/>
        </p:nvSpPr>
        <p:spPr>
          <a:xfrm>
            <a:off x="4526280" y="4462272"/>
            <a:ext cx="3209544" cy="446276"/>
          </a:xfrm>
          <a:prstGeom prst="rect">
            <a:avLst/>
          </a:prstGeom>
          <a:noFill/>
        </p:spPr>
        <p:txBody>
          <a:bodyPr wrap="square" lIns="45720" tIns="27432" rIns="45720" bIns="18288">
            <a:spAutoFit/>
          </a:bodyPr>
          <a:lstStyle/>
          <a:p>
            <a:pPr>
              <a:defRPr sz="1300" b="0">
                <a:solidFill>
                  <a:srgbClr val="263345"/>
                </a:solidFill>
                <a:latin typeface="Aptos"/>
              </a:defRPr>
            </a:pPr>
            <a:r>
              <a:rPr dirty="0"/>
              <a:t>Help users navigate reminders without giving medical advice</a:t>
            </a:r>
            <a:r>
              <a:rPr lang="en-GB" dirty="0"/>
              <a:t> [7].</a:t>
            </a:r>
            <a:endParaRPr u="sng" dirty="0">
              <a:solidFill>
                <a:srgbClr val="0066CC"/>
              </a:solidFill>
              <a:hlinkClick r:id="rId2"/>
            </a:endParaRPr>
          </a:p>
        </p:txBody>
      </p:sp>
      <p:sp>
        <p:nvSpPr>
          <p:cNvPr id="28" name="Rounded Rectangle 27"/>
          <p:cNvSpPr/>
          <p:nvPr/>
        </p:nvSpPr>
        <p:spPr>
          <a:xfrm>
            <a:off x="8092440" y="3950208"/>
            <a:ext cx="3520440" cy="123444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8092440" y="3950208"/>
            <a:ext cx="73152" cy="1234440"/>
          </a:xfrm>
          <a:prstGeom prst="rect">
            <a:avLst/>
          </a:prstGeom>
          <a:solidFill>
            <a:srgbClr val="EBB031"/>
          </a:solidFill>
          <a:ln>
            <a:solidFill>
              <a:srgbClr val="EBB03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8275319" y="4078224"/>
            <a:ext cx="3246120" cy="320040"/>
          </a:xfrm>
          <a:prstGeom prst="rect">
            <a:avLst/>
          </a:prstGeom>
          <a:noFill/>
        </p:spPr>
        <p:txBody>
          <a:bodyPr wrap="square" lIns="45720" tIns="27432" rIns="45720" bIns="18288">
            <a:spAutoFit/>
          </a:bodyPr>
          <a:lstStyle/>
          <a:p>
            <a:pPr>
              <a:defRPr sz="1700" b="1">
                <a:solidFill>
                  <a:srgbClr val="173057"/>
                </a:solidFill>
                <a:latin typeface="Aptos"/>
              </a:defRPr>
            </a:pPr>
            <a:r>
              <a:t>Multilingual support</a:t>
            </a:r>
          </a:p>
        </p:txBody>
      </p:sp>
      <p:sp>
        <p:nvSpPr>
          <p:cNvPr id="31" name="TextBox 30"/>
          <p:cNvSpPr txBox="1"/>
          <p:nvPr/>
        </p:nvSpPr>
        <p:spPr>
          <a:xfrm>
            <a:off x="8275319" y="4462272"/>
            <a:ext cx="3209544" cy="667512"/>
          </a:xfrm>
          <a:prstGeom prst="rect">
            <a:avLst/>
          </a:prstGeom>
          <a:noFill/>
        </p:spPr>
        <p:txBody>
          <a:bodyPr wrap="square" lIns="45720" tIns="27432" rIns="45720" bIns="18288">
            <a:spAutoFit/>
          </a:bodyPr>
          <a:lstStyle/>
          <a:p>
            <a:pPr>
              <a:defRPr sz="1300" b="0">
                <a:solidFill>
                  <a:srgbClr val="263345"/>
                </a:solidFill>
                <a:latin typeface="Aptos"/>
              </a:defRPr>
            </a:pPr>
            <a:r>
              <a:t>Show reminder labels in the older adult’s preferred language.</a:t>
            </a:r>
          </a:p>
        </p:txBody>
      </p:sp>
      <p:sp>
        <p:nvSpPr>
          <p:cNvPr id="32" name="TextBox 31"/>
          <p:cNvSpPr txBox="1"/>
          <p:nvPr/>
        </p:nvSpPr>
        <p:spPr>
          <a:xfrm>
            <a:off x="621792" y="5440680"/>
            <a:ext cx="10881360" cy="384048"/>
          </a:xfrm>
          <a:prstGeom prst="rect">
            <a:avLst/>
          </a:prstGeom>
          <a:noFill/>
        </p:spPr>
        <p:txBody>
          <a:bodyPr wrap="square" lIns="45720" tIns="27432" rIns="45720" bIns="18288">
            <a:spAutoFit/>
          </a:bodyPr>
          <a:lstStyle/>
          <a:p>
            <a:pPr>
              <a:defRPr sz="1200" b="1">
                <a:solidFill>
                  <a:srgbClr val="53657D"/>
                </a:solidFill>
                <a:latin typeface="Aptos"/>
              </a:defRPr>
            </a:pPr>
            <a:r>
              <a:t>Next: prioritise these ideas, update the wireframes, and test each change before describing it as implemented.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Security, privacy and technical risks</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Security is a design requirement and must be verified through implementation and testing.</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341864" y="6464808"/>
            <a:ext cx="1271016"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a:t>
            </a:r>
            <a:r>
              <a:rPr lang="en-GB" sz="1000" b="1" dirty="0">
                <a:solidFill>
                  <a:srgbClr val="1471BE"/>
                </a:solidFill>
                <a:latin typeface="Aptos"/>
              </a:rPr>
              <a:t>Nasira</a:t>
            </a:r>
            <a:r>
              <a:rPr sz="1000" b="1" dirty="0">
                <a:solidFill>
                  <a:srgbClr val="1471BE"/>
                </a:solidFill>
                <a:latin typeface="Aptos"/>
              </a:rPr>
              <a:t>  </a:t>
            </a:r>
          </a:p>
        </p:txBody>
      </p:sp>
      <p:sp>
        <p:nvSpPr>
          <p:cNvPr id="9" name="Rounded Rectangle 8"/>
          <p:cNvSpPr/>
          <p:nvPr/>
        </p:nvSpPr>
        <p:spPr>
          <a:xfrm>
            <a:off x="685800" y="1691640"/>
            <a:ext cx="3474720" cy="141732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1691640"/>
            <a:ext cx="73152" cy="141732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68680" y="1819656"/>
            <a:ext cx="3163824" cy="347472"/>
          </a:xfrm>
          <a:prstGeom prst="rect">
            <a:avLst/>
          </a:prstGeom>
          <a:noFill/>
        </p:spPr>
        <p:txBody>
          <a:bodyPr wrap="square" lIns="36576" tIns="36576" rIns="36576" bIns="36576">
            <a:spAutoFit/>
          </a:bodyPr>
          <a:lstStyle/>
          <a:p>
            <a:pPr algn="l"/>
            <a:r>
              <a:rPr sz="1700" b="1">
                <a:solidFill>
                  <a:srgbClr val="142A4F"/>
                </a:solidFill>
                <a:latin typeface="Aptos"/>
              </a:rPr>
              <a:t>Access control</a:t>
            </a:r>
          </a:p>
        </p:txBody>
      </p:sp>
      <p:sp>
        <p:nvSpPr>
          <p:cNvPr id="12" name="TextBox 11"/>
          <p:cNvSpPr txBox="1"/>
          <p:nvPr/>
        </p:nvSpPr>
        <p:spPr>
          <a:xfrm>
            <a:off x="868680" y="2221992"/>
            <a:ext cx="3163824" cy="720197"/>
          </a:xfrm>
          <a:prstGeom prst="rect">
            <a:avLst/>
          </a:prstGeom>
          <a:noFill/>
        </p:spPr>
        <p:txBody>
          <a:bodyPr wrap="square" lIns="36576" tIns="36576" rIns="36576" bIns="36576">
            <a:spAutoFit/>
          </a:bodyPr>
          <a:lstStyle/>
          <a:p>
            <a:r>
              <a:rPr lang="en-GB" sz="1400" dirty="0"/>
              <a:t>Protects the medication app with password/PIN access; biometric login is a proposed option.</a:t>
            </a:r>
            <a:endParaRPr sz="1300" b="0" dirty="0">
              <a:solidFill>
                <a:srgbClr val="233041"/>
              </a:solidFill>
              <a:latin typeface="Aptos"/>
            </a:endParaRPr>
          </a:p>
        </p:txBody>
      </p:sp>
      <p:sp>
        <p:nvSpPr>
          <p:cNvPr id="13" name="Rounded Rectangle 12"/>
          <p:cNvSpPr/>
          <p:nvPr/>
        </p:nvSpPr>
        <p:spPr>
          <a:xfrm>
            <a:off x="4343400" y="1691640"/>
            <a:ext cx="3474720" cy="141732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343400" y="1691640"/>
            <a:ext cx="73152" cy="14173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1819656"/>
            <a:ext cx="3163824" cy="347472"/>
          </a:xfrm>
          <a:prstGeom prst="rect">
            <a:avLst/>
          </a:prstGeom>
          <a:noFill/>
        </p:spPr>
        <p:txBody>
          <a:bodyPr wrap="square" lIns="36576" tIns="36576" rIns="36576" bIns="36576">
            <a:spAutoFit/>
          </a:bodyPr>
          <a:lstStyle/>
          <a:p>
            <a:pPr algn="l"/>
            <a:r>
              <a:rPr sz="1700" b="1">
                <a:solidFill>
                  <a:srgbClr val="142A4F"/>
                </a:solidFill>
                <a:latin typeface="Aptos"/>
              </a:rPr>
              <a:t>Data protection</a:t>
            </a:r>
          </a:p>
        </p:txBody>
      </p:sp>
      <p:sp>
        <p:nvSpPr>
          <p:cNvPr id="16" name="TextBox 15"/>
          <p:cNvSpPr txBox="1"/>
          <p:nvPr/>
        </p:nvSpPr>
        <p:spPr>
          <a:xfrm>
            <a:off x="4526280" y="2221992"/>
            <a:ext cx="3163824" cy="720197"/>
          </a:xfrm>
          <a:prstGeom prst="rect">
            <a:avLst/>
          </a:prstGeom>
          <a:noFill/>
        </p:spPr>
        <p:txBody>
          <a:bodyPr wrap="square" lIns="36576" tIns="36576" rIns="36576" bIns="36576">
            <a:spAutoFit/>
          </a:bodyPr>
          <a:lstStyle/>
          <a:p>
            <a:r>
              <a:rPr lang="en-GB" sz="1400" dirty="0"/>
              <a:t>Limits stored medication and personal data and protects it in transit and at rest, where implemented [6].</a:t>
            </a:r>
            <a:endParaRPr sz="1300" b="0" dirty="0">
              <a:solidFill>
                <a:srgbClr val="233041"/>
              </a:solidFill>
              <a:latin typeface="Aptos"/>
            </a:endParaRPr>
          </a:p>
        </p:txBody>
      </p:sp>
      <p:sp>
        <p:nvSpPr>
          <p:cNvPr id="17" name="Rounded Rectangle 16"/>
          <p:cNvSpPr/>
          <p:nvPr/>
        </p:nvSpPr>
        <p:spPr>
          <a:xfrm>
            <a:off x="8001000" y="1691640"/>
            <a:ext cx="3474720" cy="141732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001000" y="1691640"/>
            <a:ext cx="73152" cy="141732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183879" y="1819656"/>
            <a:ext cx="3163824" cy="347472"/>
          </a:xfrm>
          <a:prstGeom prst="rect">
            <a:avLst/>
          </a:prstGeom>
          <a:noFill/>
        </p:spPr>
        <p:txBody>
          <a:bodyPr wrap="square" lIns="36576" tIns="36576" rIns="36576" bIns="36576">
            <a:spAutoFit/>
          </a:bodyPr>
          <a:lstStyle/>
          <a:p>
            <a:pPr algn="l"/>
            <a:r>
              <a:rPr sz="1700" b="1">
                <a:solidFill>
                  <a:srgbClr val="142A4F"/>
                </a:solidFill>
                <a:latin typeface="Aptos"/>
              </a:rPr>
              <a:t>Caregiver sharing</a:t>
            </a:r>
          </a:p>
        </p:txBody>
      </p:sp>
      <p:sp>
        <p:nvSpPr>
          <p:cNvPr id="20" name="TextBox 19"/>
          <p:cNvSpPr txBox="1"/>
          <p:nvPr/>
        </p:nvSpPr>
        <p:spPr>
          <a:xfrm>
            <a:off x="8183879" y="2221992"/>
            <a:ext cx="3163824" cy="720197"/>
          </a:xfrm>
          <a:prstGeom prst="rect">
            <a:avLst/>
          </a:prstGeom>
          <a:noFill/>
        </p:spPr>
        <p:txBody>
          <a:bodyPr wrap="square" lIns="36576" tIns="36576" rIns="36576" bIns="36576">
            <a:spAutoFit/>
          </a:bodyPr>
          <a:lstStyle/>
          <a:p>
            <a:r>
              <a:rPr lang="en-GB" sz="1400" dirty="0"/>
              <a:t>Allows access to medication information only with the older user’s permission, with access that can be revoked.</a:t>
            </a:r>
            <a:endParaRPr sz="1300" b="0" dirty="0">
              <a:solidFill>
                <a:srgbClr val="233041"/>
              </a:solidFill>
              <a:latin typeface="Aptos"/>
            </a:endParaRPr>
          </a:p>
        </p:txBody>
      </p:sp>
      <p:sp>
        <p:nvSpPr>
          <p:cNvPr id="22" name="TextBox 21"/>
          <p:cNvSpPr txBox="1"/>
          <p:nvPr/>
        </p:nvSpPr>
        <p:spPr>
          <a:xfrm>
            <a:off x="685800" y="5788152"/>
            <a:ext cx="10881360" cy="584775"/>
          </a:xfrm>
          <a:prstGeom prst="rect">
            <a:avLst/>
          </a:prstGeom>
          <a:noFill/>
        </p:spPr>
        <p:txBody>
          <a:bodyPr wrap="square">
            <a:spAutoFit/>
          </a:bodyPr>
          <a:lstStyle/>
          <a:p>
            <a:r>
              <a:rPr lang="en-GB" sz="1600" b="1" dirty="0"/>
              <a:t>Future roadmap: </a:t>
            </a:r>
            <a:r>
              <a:rPr lang="en-GB" sz="1600" dirty="0"/>
              <a:t>Develop a Flutter/Dart mobile app, secure backend/API and database, authenticated user access, and consent-based caregiver sharing. These features are planned and not yet implemented.</a:t>
            </a:r>
          </a:p>
        </p:txBody>
      </p:sp>
      <p:graphicFrame>
        <p:nvGraphicFramePr>
          <p:cNvPr id="26" name="TextBox 20">
            <a:extLst>
              <a:ext uri="{FF2B5EF4-FFF2-40B4-BE49-F238E27FC236}">
                <a16:creationId xmlns:a16="http://schemas.microsoft.com/office/drawing/2014/main" id="{5BE3BA70-9FC1-58CC-1E74-AD4B95C77A6C}"/>
              </a:ext>
            </a:extLst>
          </p:cNvPr>
          <p:cNvGraphicFramePr/>
          <p:nvPr>
            <p:extLst>
              <p:ext uri="{D42A27DB-BD31-4B8C-83A1-F6EECF244321}">
                <p14:modId xmlns:p14="http://schemas.microsoft.com/office/powerpoint/2010/main" val="2673968600"/>
              </p:ext>
            </p:extLst>
          </p:nvPr>
        </p:nvGraphicFramePr>
        <p:xfrm>
          <a:off x="685800" y="3291840"/>
          <a:ext cx="10881360" cy="24501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8912" y="274320"/>
            <a:ext cx="11155680" cy="502920"/>
          </a:xfrm>
          <a:prstGeom prst="rect">
            <a:avLst/>
          </a:prstGeom>
          <a:noFill/>
        </p:spPr>
        <p:txBody>
          <a:bodyPr wrap="none" lIns="0" tIns="0" rIns="0" bIns="0" anchor="t">
            <a:spAutoFit/>
          </a:bodyPr>
          <a:lstStyle/>
          <a:p>
            <a:pPr>
              <a:spcAft>
                <a:spcPts val="100"/>
              </a:spcAft>
              <a:defRPr sz="2800" b="1">
                <a:solidFill>
                  <a:srgbClr val="182F5B"/>
                </a:solidFill>
                <a:latin typeface="Aptos"/>
              </a:defRPr>
            </a:pPr>
            <a:r>
              <a:t>Testing and evaluation plan</a:t>
            </a:r>
          </a:p>
        </p:txBody>
      </p:sp>
      <p:sp>
        <p:nvSpPr>
          <p:cNvPr id="3" name="TextBox 2"/>
          <p:cNvSpPr txBox="1"/>
          <p:nvPr/>
        </p:nvSpPr>
        <p:spPr>
          <a:xfrm>
            <a:off x="457200" y="841248"/>
            <a:ext cx="10972800" cy="292608"/>
          </a:xfrm>
          <a:prstGeom prst="rect">
            <a:avLst/>
          </a:prstGeom>
          <a:noFill/>
        </p:spPr>
        <p:txBody>
          <a:bodyPr wrap="none" lIns="0" tIns="0" rIns="0" bIns="0" anchor="t">
            <a:spAutoFit/>
          </a:bodyPr>
          <a:lstStyle/>
          <a:p>
            <a:pPr>
              <a:spcAft>
                <a:spcPts val="100"/>
              </a:spcAft>
              <a:defRPr sz="1400" b="0">
                <a:solidFill>
                  <a:srgbClr val="5B6F8D"/>
                </a:solidFill>
                <a:latin typeface="Aptos"/>
              </a:defRPr>
            </a:pPr>
            <a:r>
              <a:t>Testing must produce evidence, not assumed success.</a:t>
            </a:r>
          </a:p>
        </p:txBody>
      </p:sp>
      <p:sp>
        <p:nvSpPr>
          <p:cNvPr id="4" name="Rounded Rectangle 3"/>
          <p:cNvSpPr/>
          <p:nvPr/>
        </p:nvSpPr>
        <p:spPr>
          <a:xfrm>
            <a:off x="562356" y="1458468"/>
            <a:ext cx="3602736" cy="1508760"/>
          </a:xfrm>
          <a:prstGeom prst="roundRect">
            <a:avLst/>
          </a:prstGeom>
          <a:solidFill>
            <a:srgbClr val="D2D9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530352" y="1417320"/>
            <a:ext cx="3602736" cy="1508760"/>
          </a:xfrm>
          <a:prstGeom prst="roundRect">
            <a:avLst/>
          </a:prstGeom>
          <a:solidFill>
            <a:srgbClr val="E2EF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30352" y="1417320"/>
            <a:ext cx="73152" cy="1508760"/>
          </a:xfrm>
          <a:prstGeom prst="rect">
            <a:avLst/>
          </a:prstGeom>
          <a:solidFill>
            <a:srgbClr val="1974C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49808" y="1554480"/>
            <a:ext cx="3273552" cy="310896"/>
          </a:xfrm>
          <a:prstGeom prst="rect">
            <a:avLst/>
          </a:prstGeom>
          <a:noFill/>
        </p:spPr>
        <p:txBody>
          <a:bodyPr wrap="none" lIns="0" tIns="0" rIns="0" bIns="0" anchor="t">
            <a:spAutoFit/>
          </a:bodyPr>
          <a:lstStyle/>
          <a:p>
            <a:pPr>
              <a:spcAft>
                <a:spcPts val="100"/>
              </a:spcAft>
              <a:defRPr sz="1700" b="1">
                <a:solidFill>
                  <a:srgbClr val="182F5B"/>
                </a:solidFill>
                <a:latin typeface="Aptos"/>
              </a:defRPr>
            </a:pPr>
            <a:r>
              <a:t>Functional</a:t>
            </a:r>
          </a:p>
        </p:txBody>
      </p:sp>
      <p:sp>
        <p:nvSpPr>
          <p:cNvPr id="8" name="TextBox 7"/>
          <p:cNvSpPr txBox="1"/>
          <p:nvPr/>
        </p:nvSpPr>
        <p:spPr>
          <a:xfrm>
            <a:off x="749808" y="1929384"/>
            <a:ext cx="3078600" cy="575029"/>
          </a:xfrm>
          <a:prstGeom prst="rect">
            <a:avLst/>
          </a:prstGeom>
          <a:noFill/>
        </p:spPr>
        <p:txBody>
          <a:bodyPr wrap="none" lIns="9144" tIns="9144" rIns="9144" bIns="9144" anchor="t">
            <a:spAutoFit/>
          </a:bodyPr>
          <a:lstStyle/>
          <a:p>
            <a:pPr>
              <a:spcAft>
                <a:spcPts val="100"/>
              </a:spcAft>
              <a:defRPr sz="1150" b="0">
                <a:solidFill>
                  <a:srgbClr val="253346"/>
                </a:solidFill>
                <a:latin typeface="Aptos"/>
              </a:defRPr>
            </a:pPr>
            <a:r>
              <a:rPr dirty="0"/>
              <a:t>Test medication entry, daily schedule navigation</a:t>
            </a:r>
            <a:endParaRPr lang="en-GB" dirty="0"/>
          </a:p>
          <a:p>
            <a:pPr>
              <a:spcAft>
                <a:spcPts val="100"/>
              </a:spcAft>
              <a:defRPr sz="1150" b="0">
                <a:solidFill>
                  <a:srgbClr val="253346"/>
                </a:solidFill>
                <a:latin typeface="Aptos"/>
              </a:defRPr>
            </a:pPr>
            <a:r>
              <a:rPr dirty="0"/>
              <a:t> and Taken/Missed status updates. Verify basic </a:t>
            </a:r>
            <a:endParaRPr lang="en-GB" dirty="0"/>
          </a:p>
          <a:p>
            <a:pPr>
              <a:spcAft>
                <a:spcPts val="100"/>
              </a:spcAft>
              <a:defRPr sz="1150" b="0">
                <a:solidFill>
                  <a:srgbClr val="253346"/>
                </a:solidFill>
                <a:latin typeface="Aptos"/>
              </a:defRPr>
            </a:pPr>
            <a:r>
              <a:rPr dirty="0"/>
              <a:t>login validation and navigation.</a:t>
            </a:r>
          </a:p>
        </p:txBody>
      </p:sp>
      <p:sp>
        <p:nvSpPr>
          <p:cNvPr id="9" name="Rounded Rectangle 8"/>
          <p:cNvSpPr/>
          <p:nvPr/>
        </p:nvSpPr>
        <p:spPr>
          <a:xfrm>
            <a:off x="4329684" y="1458468"/>
            <a:ext cx="3602736" cy="1508760"/>
          </a:xfrm>
          <a:prstGeom prst="roundRect">
            <a:avLst/>
          </a:prstGeom>
          <a:solidFill>
            <a:srgbClr val="D2D9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4297680" y="1417320"/>
            <a:ext cx="3602736" cy="1508760"/>
          </a:xfrm>
          <a:prstGeom prst="roundRect">
            <a:avLst/>
          </a:prstGeom>
          <a:solidFill>
            <a:srgbClr val="E2F5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297680" y="1417320"/>
            <a:ext cx="73152" cy="1508760"/>
          </a:xfrm>
          <a:prstGeom prst="rect">
            <a:avLst/>
          </a:prstGeom>
          <a:solidFill>
            <a:srgbClr val="22A4A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17136" y="1554480"/>
            <a:ext cx="3273552" cy="310896"/>
          </a:xfrm>
          <a:prstGeom prst="rect">
            <a:avLst/>
          </a:prstGeom>
          <a:noFill/>
        </p:spPr>
        <p:txBody>
          <a:bodyPr wrap="none" lIns="0" tIns="0" rIns="0" bIns="0" anchor="t">
            <a:spAutoFit/>
          </a:bodyPr>
          <a:lstStyle/>
          <a:p>
            <a:pPr>
              <a:spcAft>
                <a:spcPts val="100"/>
              </a:spcAft>
              <a:defRPr sz="1700" b="1">
                <a:solidFill>
                  <a:srgbClr val="182F5B"/>
                </a:solidFill>
                <a:latin typeface="Aptos"/>
              </a:defRPr>
            </a:pPr>
            <a:r>
              <a:t>Usability &amp; accessibility</a:t>
            </a:r>
          </a:p>
        </p:txBody>
      </p:sp>
      <p:sp>
        <p:nvSpPr>
          <p:cNvPr id="13" name="TextBox 12"/>
          <p:cNvSpPr txBox="1"/>
          <p:nvPr/>
        </p:nvSpPr>
        <p:spPr>
          <a:xfrm>
            <a:off x="4517136" y="1929384"/>
            <a:ext cx="3256533" cy="575029"/>
          </a:xfrm>
          <a:prstGeom prst="rect">
            <a:avLst/>
          </a:prstGeom>
          <a:noFill/>
        </p:spPr>
        <p:txBody>
          <a:bodyPr wrap="none" lIns="9144" tIns="9144" rIns="9144" bIns="9144" anchor="t">
            <a:spAutoFit/>
          </a:bodyPr>
          <a:lstStyle/>
          <a:p>
            <a:pPr>
              <a:spcAft>
                <a:spcPts val="100"/>
              </a:spcAft>
              <a:defRPr sz="1150" b="0">
                <a:solidFill>
                  <a:srgbClr val="253346"/>
                </a:solidFill>
                <a:latin typeface="Aptos"/>
              </a:defRPr>
            </a:pPr>
            <a:r>
              <a:rPr dirty="0"/>
              <a:t>Check whether older adults can find the next </a:t>
            </a:r>
            <a:endParaRPr lang="en-GB" dirty="0"/>
          </a:p>
          <a:p>
            <a:pPr>
              <a:spcAft>
                <a:spcPts val="100"/>
              </a:spcAft>
              <a:defRPr sz="1150" b="0">
                <a:solidFill>
                  <a:srgbClr val="253346"/>
                </a:solidFill>
                <a:latin typeface="Aptos"/>
              </a:defRPr>
            </a:pPr>
            <a:r>
              <a:rPr dirty="0"/>
              <a:t>medicine, identify its dose and time, and record its </a:t>
            </a:r>
            <a:endParaRPr lang="en-GB" dirty="0"/>
          </a:p>
          <a:p>
            <a:pPr>
              <a:spcAft>
                <a:spcPts val="100"/>
              </a:spcAft>
              <a:defRPr sz="1150" b="0">
                <a:solidFill>
                  <a:srgbClr val="253346"/>
                </a:solidFill>
                <a:latin typeface="Aptos"/>
              </a:defRPr>
            </a:pPr>
            <a:r>
              <a:rPr dirty="0"/>
              <a:t>status. Assess text and button clarity.</a:t>
            </a:r>
          </a:p>
        </p:txBody>
      </p:sp>
      <p:sp>
        <p:nvSpPr>
          <p:cNvPr id="14" name="Rounded Rectangle 13"/>
          <p:cNvSpPr/>
          <p:nvPr/>
        </p:nvSpPr>
        <p:spPr>
          <a:xfrm>
            <a:off x="8097012" y="1458468"/>
            <a:ext cx="3602736" cy="1508760"/>
          </a:xfrm>
          <a:prstGeom prst="roundRect">
            <a:avLst/>
          </a:prstGeom>
          <a:solidFill>
            <a:srgbClr val="D2D9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8065008" y="1417320"/>
            <a:ext cx="3602736" cy="1508760"/>
          </a:xfrm>
          <a:prstGeom prst="roundRect">
            <a:avLst/>
          </a:prstGeom>
          <a:solidFill>
            <a:srgbClr val="FFF7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065008" y="1417320"/>
            <a:ext cx="73152" cy="1508760"/>
          </a:xfrm>
          <a:prstGeom prst="rect">
            <a:avLst/>
          </a:prstGeom>
          <a:solidFill>
            <a:srgbClr val="EBAE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284464" y="1554480"/>
            <a:ext cx="3273552" cy="310896"/>
          </a:xfrm>
          <a:prstGeom prst="rect">
            <a:avLst/>
          </a:prstGeom>
          <a:noFill/>
        </p:spPr>
        <p:txBody>
          <a:bodyPr wrap="none" lIns="0" tIns="0" rIns="0" bIns="0" anchor="t">
            <a:spAutoFit/>
          </a:bodyPr>
          <a:lstStyle/>
          <a:p>
            <a:pPr>
              <a:spcAft>
                <a:spcPts val="100"/>
              </a:spcAft>
              <a:defRPr sz="1700" b="1">
                <a:solidFill>
                  <a:srgbClr val="182F5B"/>
                </a:solidFill>
                <a:latin typeface="Aptos"/>
              </a:defRPr>
            </a:pPr>
            <a:r>
              <a:t>Security &amp; reliability</a:t>
            </a:r>
          </a:p>
        </p:txBody>
      </p:sp>
      <p:sp>
        <p:nvSpPr>
          <p:cNvPr id="18" name="TextBox 17"/>
          <p:cNvSpPr txBox="1"/>
          <p:nvPr/>
        </p:nvSpPr>
        <p:spPr>
          <a:xfrm>
            <a:off x="8284464" y="1929384"/>
            <a:ext cx="3243708" cy="575029"/>
          </a:xfrm>
          <a:prstGeom prst="rect">
            <a:avLst/>
          </a:prstGeom>
          <a:noFill/>
        </p:spPr>
        <p:txBody>
          <a:bodyPr wrap="none" lIns="9144" tIns="9144" rIns="9144" bIns="9144" anchor="t">
            <a:spAutoFit/>
          </a:bodyPr>
          <a:lstStyle/>
          <a:p>
            <a:pPr>
              <a:spcAft>
                <a:spcPts val="100"/>
              </a:spcAft>
              <a:defRPr sz="1150" b="0">
                <a:solidFill>
                  <a:srgbClr val="253346"/>
                </a:solidFill>
                <a:latin typeface="Aptos"/>
              </a:defRPr>
            </a:pPr>
            <a:r>
              <a:rPr dirty="0"/>
              <a:t>Check input validation, login </a:t>
            </a:r>
            <a:r>
              <a:rPr dirty="0" err="1"/>
              <a:t>behaviour</a:t>
            </a:r>
            <a:r>
              <a:rPr dirty="0"/>
              <a:t> and data </a:t>
            </a:r>
            <a:endParaRPr lang="en-GB" dirty="0"/>
          </a:p>
          <a:p>
            <a:pPr>
              <a:spcAft>
                <a:spcPts val="100"/>
              </a:spcAft>
              <a:defRPr sz="1150" b="0">
                <a:solidFill>
                  <a:srgbClr val="253346"/>
                </a:solidFill>
                <a:latin typeface="Aptos"/>
              </a:defRPr>
            </a:pPr>
            <a:r>
              <a:rPr dirty="0"/>
              <a:t>persistence where implemented. Backend storage </a:t>
            </a:r>
            <a:endParaRPr lang="en-GB" dirty="0"/>
          </a:p>
          <a:p>
            <a:pPr>
              <a:spcAft>
                <a:spcPts val="100"/>
              </a:spcAft>
              <a:defRPr sz="1150" b="0">
                <a:solidFill>
                  <a:srgbClr val="253346"/>
                </a:solidFill>
                <a:latin typeface="Aptos"/>
              </a:defRPr>
            </a:pPr>
            <a:r>
              <a:rPr dirty="0"/>
              <a:t>and scheduled notifications remain unverified.</a:t>
            </a:r>
          </a:p>
        </p:txBody>
      </p:sp>
      <p:sp>
        <p:nvSpPr>
          <p:cNvPr id="19" name="TextBox 18"/>
          <p:cNvSpPr txBox="1"/>
          <p:nvPr/>
        </p:nvSpPr>
        <p:spPr>
          <a:xfrm>
            <a:off x="566928" y="3136392"/>
            <a:ext cx="10972800" cy="310896"/>
          </a:xfrm>
          <a:prstGeom prst="rect">
            <a:avLst/>
          </a:prstGeom>
          <a:noFill/>
        </p:spPr>
        <p:txBody>
          <a:bodyPr wrap="none" lIns="0" tIns="0" rIns="0" bIns="0" anchor="t">
            <a:spAutoFit/>
          </a:bodyPr>
          <a:lstStyle/>
          <a:p>
            <a:pPr>
              <a:spcAft>
                <a:spcPts val="100"/>
              </a:spcAft>
              <a:defRPr sz="1900" b="1">
                <a:solidFill>
                  <a:srgbClr val="182F5B"/>
                </a:solidFill>
                <a:latin typeface="Aptos"/>
              </a:defRPr>
            </a:pPr>
            <a:r>
              <a:t>Test record</a:t>
            </a:r>
          </a:p>
        </p:txBody>
      </p:sp>
      <p:sp>
        <p:nvSpPr>
          <p:cNvPr id="20" name="TextBox 19"/>
          <p:cNvSpPr txBox="1"/>
          <p:nvPr/>
        </p:nvSpPr>
        <p:spPr>
          <a:xfrm>
            <a:off x="576072" y="3483864"/>
            <a:ext cx="6117059" cy="176972"/>
          </a:xfrm>
          <a:prstGeom prst="rect">
            <a:avLst/>
          </a:prstGeom>
          <a:noFill/>
        </p:spPr>
        <p:txBody>
          <a:bodyPr wrap="none" lIns="0" tIns="0" rIns="0" bIns="0" anchor="t">
            <a:spAutoFit/>
          </a:bodyPr>
          <a:lstStyle/>
          <a:p>
            <a:pPr>
              <a:spcAft>
                <a:spcPts val="100"/>
              </a:spcAft>
              <a:defRPr sz="1150" b="0">
                <a:solidFill>
                  <a:srgbClr val="5B6F8D"/>
                </a:solidFill>
                <a:latin typeface="Aptos"/>
              </a:defRPr>
            </a:pPr>
            <a:r>
              <a:rPr dirty="0"/>
              <a:t>Record expected and actual results, Pass/Fail, issues found and corrective actions for each test.</a:t>
            </a:r>
          </a:p>
        </p:txBody>
      </p:sp>
      <p:sp>
        <p:nvSpPr>
          <p:cNvPr id="21" name="Rectangle 20"/>
          <p:cNvSpPr/>
          <p:nvPr/>
        </p:nvSpPr>
        <p:spPr>
          <a:xfrm>
            <a:off x="566928" y="3858768"/>
            <a:ext cx="2057400"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03504" y="3877055"/>
            <a:ext cx="1984248"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Feature / Solution</a:t>
            </a:r>
          </a:p>
        </p:txBody>
      </p:sp>
      <p:sp>
        <p:nvSpPr>
          <p:cNvPr id="23" name="Rectangle 22"/>
          <p:cNvSpPr/>
          <p:nvPr/>
        </p:nvSpPr>
        <p:spPr>
          <a:xfrm>
            <a:off x="2624328" y="3858768"/>
            <a:ext cx="1353312"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2660904" y="3877055"/>
            <a:ext cx="1280160"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Feasibility</a:t>
            </a:r>
          </a:p>
        </p:txBody>
      </p:sp>
      <p:sp>
        <p:nvSpPr>
          <p:cNvPr id="25" name="Rectangle 24"/>
          <p:cNvSpPr/>
          <p:nvPr/>
        </p:nvSpPr>
        <p:spPr>
          <a:xfrm>
            <a:off x="3977639" y="3858768"/>
            <a:ext cx="1353312"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014215" y="3877055"/>
            <a:ext cx="1280160"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Scalability</a:t>
            </a:r>
          </a:p>
        </p:txBody>
      </p:sp>
      <p:sp>
        <p:nvSpPr>
          <p:cNvPr id="27" name="Rectangle 26"/>
          <p:cNvSpPr/>
          <p:nvPr/>
        </p:nvSpPr>
        <p:spPr>
          <a:xfrm>
            <a:off x="5330952" y="3858768"/>
            <a:ext cx="1353312"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5367528" y="3877055"/>
            <a:ext cx="1280160"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Security</a:t>
            </a:r>
          </a:p>
        </p:txBody>
      </p:sp>
      <p:sp>
        <p:nvSpPr>
          <p:cNvPr id="29" name="Rectangle 28"/>
          <p:cNvSpPr/>
          <p:nvPr/>
        </p:nvSpPr>
        <p:spPr>
          <a:xfrm>
            <a:off x="6684264" y="3858768"/>
            <a:ext cx="1481328"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6720840" y="3877055"/>
            <a:ext cx="1408176"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Accessibility</a:t>
            </a:r>
          </a:p>
        </p:txBody>
      </p:sp>
      <p:sp>
        <p:nvSpPr>
          <p:cNvPr id="31" name="Rectangle 30"/>
          <p:cNvSpPr/>
          <p:nvPr/>
        </p:nvSpPr>
        <p:spPr>
          <a:xfrm>
            <a:off x="8165592" y="3858768"/>
            <a:ext cx="1481328"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8202167" y="3877055"/>
            <a:ext cx="1408176"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Sustainability</a:t>
            </a:r>
          </a:p>
        </p:txBody>
      </p:sp>
      <p:sp>
        <p:nvSpPr>
          <p:cNvPr id="33" name="Rectangle 32"/>
          <p:cNvSpPr/>
          <p:nvPr/>
        </p:nvSpPr>
        <p:spPr>
          <a:xfrm>
            <a:off x="9646919" y="3858768"/>
            <a:ext cx="1417320"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9683495" y="3877055"/>
            <a:ext cx="1344168"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Total / 25</a:t>
            </a:r>
          </a:p>
        </p:txBody>
      </p:sp>
      <p:sp>
        <p:nvSpPr>
          <p:cNvPr id="35" name="Rectangle 34"/>
          <p:cNvSpPr/>
          <p:nvPr/>
        </p:nvSpPr>
        <p:spPr>
          <a:xfrm>
            <a:off x="566928" y="4297679"/>
            <a:ext cx="2057400"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603504" y="4315967"/>
            <a:ext cx="1984248"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Medication reminders</a:t>
            </a:r>
          </a:p>
          <a:p>
            <a:pPr>
              <a:spcAft>
                <a:spcPts val="100"/>
              </a:spcAft>
              <a:defRPr sz="1019" b="0">
                <a:solidFill>
                  <a:srgbClr val="253346"/>
                </a:solidFill>
                <a:latin typeface="Aptos"/>
              </a:defRPr>
            </a:pPr>
            <a:r>
              <a:t>and daily schedule</a:t>
            </a:r>
          </a:p>
        </p:txBody>
      </p:sp>
      <p:sp>
        <p:nvSpPr>
          <p:cNvPr id="37" name="Rectangle 36"/>
          <p:cNvSpPr/>
          <p:nvPr/>
        </p:nvSpPr>
        <p:spPr>
          <a:xfrm>
            <a:off x="2624328" y="4297679"/>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p:cNvSpPr txBox="1"/>
          <p:nvPr/>
        </p:nvSpPr>
        <p:spPr>
          <a:xfrm>
            <a:off x="2660904" y="4315967"/>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39" name="Rectangle 38"/>
          <p:cNvSpPr/>
          <p:nvPr/>
        </p:nvSpPr>
        <p:spPr>
          <a:xfrm>
            <a:off x="3977639" y="4297679"/>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4014215" y="4315967"/>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41" name="Rectangle 40"/>
          <p:cNvSpPr/>
          <p:nvPr/>
        </p:nvSpPr>
        <p:spPr>
          <a:xfrm>
            <a:off x="5330952" y="4297679"/>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5367528" y="4315967"/>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3</a:t>
            </a:r>
          </a:p>
        </p:txBody>
      </p:sp>
      <p:sp>
        <p:nvSpPr>
          <p:cNvPr id="43" name="Rectangle 42"/>
          <p:cNvSpPr/>
          <p:nvPr/>
        </p:nvSpPr>
        <p:spPr>
          <a:xfrm>
            <a:off x="6684264" y="4297679"/>
            <a:ext cx="1481328"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6720840" y="4315967"/>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45" name="Rectangle 44"/>
          <p:cNvSpPr/>
          <p:nvPr/>
        </p:nvSpPr>
        <p:spPr>
          <a:xfrm>
            <a:off x="8165592" y="4297679"/>
            <a:ext cx="1481328"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8202167" y="4315967"/>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47" name="Rectangle 46"/>
          <p:cNvSpPr/>
          <p:nvPr/>
        </p:nvSpPr>
        <p:spPr>
          <a:xfrm>
            <a:off x="9646919" y="4297679"/>
            <a:ext cx="1417320"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9683495" y="4315967"/>
            <a:ext cx="1344168" cy="411479"/>
          </a:xfrm>
          <a:prstGeom prst="rect">
            <a:avLst/>
          </a:prstGeom>
          <a:noFill/>
        </p:spPr>
        <p:txBody>
          <a:bodyPr wrap="none" lIns="0" tIns="0" rIns="0" bIns="0" anchor="ctr">
            <a:spAutoFit/>
          </a:bodyPr>
          <a:lstStyle/>
          <a:p>
            <a:pPr>
              <a:spcAft>
                <a:spcPts val="100"/>
              </a:spcAft>
              <a:defRPr sz="1019" b="1">
                <a:solidFill>
                  <a:srgbClr val="253346"/>
                </a:solidFill>
                <a:latin typeface="Aptos"/>
              </a:defRPr>
            </a:pPr>
            <a:r>
              <a:t>21</a:t>
            </a:r>
          </a:p>
        </p:txBody>
      </p:sp>
      <p:sp>
        <p:nvSpPr>
          <p:cNvPr id="49" name="Rectangle 48"/>
          <p:cNvSpPr/>
          <p:nvPr/>
        </p:nvSpPr>
        <p:spPr>
          <a:xfrm>
            <a:off x="566928" y="4736592"/>
            <a:ext cx="2057400"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p:cNvSpPr txBox="1"/>
          <p:nvPr/>
        </p:nvSpPr>
        <p:spPr>
          <a:xfrm>
            <a:off x="603504" y="4754879"/>
            <a:ext cx="1984248"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Taken / Missed dose</a:t>
            </a:r>
          </a:p>
          <a:p>
            <a:pPr>
              <a:spcAft>
                <a:spcPts val="100"/>
              </a:spcAft>
              <a:defRPr sz="1019" b="0">
                <a:solidFill>
                  <a:srgbClr val="253346"/>
                </a:solidFill>
                <a:latin typeface="Aptos"/>
              </a:defRPr>
            </a:pPr>
            <a:r>
              <a:t>tracking</a:t>
            </a:r>
          </a:p>
        </p:txBody>
      </p:sp>
      <p:sp>
        <p:nvSpPr>
          <p:cNvPr id="51" name="Rectangle 50"/>
          <p:cNvSpPr/>
          <p:nvPr/>
        </p:nvSpPr>
        <p:spPr>
          <a:xfrm>
            <a:off x="2624328" y="4736592"/>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TextBox 51"/>
          <p:cNvSpPr txBox="1"/>
          <p:nvPr/>
        </p:nvSpPr>
        <p:spPr>
          <a:xfrm>
            <a:off x="2660904" y="4754879"/>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53" name="Rectangle 52"/>
          <p:cNvSpPr/>
          <p:nvPr/>
        </p:nvSpPr>
        <p:spPr>
          <a:xfrm>
            <a:off x="3977639" y="4736592"/>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TextBox 53"/>
          <p:cNvSpPr txBox="1"/>
          <p:nvPr/>
        </p:nvSpPr>
        <p:spPr>
          <a:xfrm>
            <a:off x="4014215" y="4754879"/>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55" name="Rectangle 54"/>
          <p:cNvSpPr/>
          <p:nvPr/>
        </p:nvSpPr>
        <p:spPr>
          <a:xfrm>
            <a:off x="5330952" y="4736592"/>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6" name="TextBox 55"/>
          <p:cNvSpPr txBox="1"/>
          <p:nvPr/>
        </p:nvSpPr>
        <p:spPr>
          <a:xfrm>
            <a:off x="5367528" y="4754879"/>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3</a:t>
            </a:r>
          </a:p>
        </p:txBody>
      </p:sp>
      <p:sp>
        <p:nvSpPr>
          <p:cNvPr id="57" name="Rectangle 56"/>
          <p:cNvSpPr/>
          <p:nvPr/>
        </p:nvSpPr>
        <p:spPr>
          <a:xfrm>
            <a:off x="6684264" y="4736592"/>
            <a:ext cx="1481328"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TextBox 57"/>
          <p:cNvSpPr txBox="1"/>
          <p:nvPr/>
        </p:nvSpPr>
        <p:spPr>
          <a:xfrm>
            <a:off x="6720840" y="4754879"/>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59" name="Rectangle 58"/>
          <p:cNvSpPr/>
          <p:nvPr/>
        </p:nvSpPr>
        <p:spPr>
          <a:xfrm>
            <a:off x="8165592" y="4736592"/>
            <a:ext cx="1481328"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TextBox 59"/>
          <p:cNvSpPr txBox="1"/>
          <p:nvPr/>
        </p:nvSpPr>
        <p:spPr>
          <a:xfrm>
            <a:off x="8202167" y="4754879"/>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61" name="Rectangle 60"/>
          <p:cNvSpPr/>
          <p:nvPr/>
        </p:nvSpPr>
        <p:spPr>
          <a:xfrm>
            <a:off x="9646919" y="4736592"/>
            <a:ext cx="1417320"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2" name="TextBox 61"/>
          <p:cNvSpPr txBox="1"/>
          <p:nvPr/>
        </p:nvSpPr>
        <p:spPr>
          <a:xfrm>
            <a:off x="9683495" y="4754879"/>
            <a:ext cx="1344168" cy="411479"/>
          </a:xfrm>
          <a:prstGeom prst="rect">
            <a:avLst/>
          </a:prstGeom>
          <a:noFill/>
        </p:spPr>
        <p:txBody>
          <a:bodyPr wrap="none" lIns="0" tIns="0" rIns="0" bIns="0" anchor="ctr">
            <a:spAutoFit/>
          </a:bodyPr>
          <a:lstStyle/>
          <a:p>
            <a:pPr>
              <a:spcAft>
                <a:spcPts val="100"/>
              </a:spcAft>
              <a:defRPr sz="1019" b="1">
                <a:solidFill>
                  <a:srgbClr val="253346"/>
                </a:solidFill>
                <a:latin typeface="Aptos"/>
              </a:defRPr>
            </a:pPr>
            <a:r>
              <a:t>21</a:t>
            </a:r>
          </a:p>
        </p:txBody>
      </p:sp>
      <p:sp>
        <p:nvSpPr>
          <p:cNvPr id="63" name="Rectangle 62"/>
          <p:cNvSpPr/>
          <p:nvPr/>
        </p:nvSpPr>
        <p:spPr>
          <a:xfrm>
            <a:off x="566928" y="5175504"/>
            <a:ext cx="2057400"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TextBox 63"/>
          <p:cNvSpPr txBox="1"/>
          <p:nvPr/>
        </p:nvSpPr>
        <p:spPr>
          <a:xfrm>
            <a:off x="603504" y="5193792"/>
            <a:ext cx="1984248"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Accessible interface</a:t>
            </a:r>
          </a:p>
          <a:p>
            <a:pPr>
              <a:spcAft>
                <a:spcPts val="100"/>
              </a:spcAft>
              <a:defRPr sz="1019" b="0">
                <a:solidFill>
                  <a:srgbClr val="253346"/>
                </a:solidFill>
                <a:latin typeface="Aptos"/>
              </a:defRPr>
            </a:pPr>
            <a:r>
              <a:t>for older adults</a:t>
            </a:r>
          </a:p>
        </p:txBody>
      </p:sp>
      <p:sp>
        <p:nvSpPr>
          <p:cNvPr id="65" name="Rectangle 64"/>
          <p:cNvSpPr/>
          <p:nvPr/>
        </p:nvSpPr>
        <p:spPr>
          <a:xfrm>
            <a:off x="2624328" y="5175504"/>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6" name="TextBox 65"/>
          <p:cNvSpPr txBox="1"/>
          <p:nvPr/>
        </p:nvSpPr>
        <p:spPr>
          <a:xfrm>
            <a:off x="2660904" y="5193792"/>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67" name="Rectangle 66"/>
          <p:cNvSpPr/>
          <p:nvPr/>
        </p:nvSpPr>
        <p:spPr>
          <a:xfrm>
            <a:off x="3977639" y="5175504"/>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8" name="TextBox 67"/>
          <p:cNvSpPr txBox="1"/>
          <p:nvPr/>
        </p:nvSpPr>
        <p:spPr>
          <a:xfrm>
            <a:off x="4014215" y="5193792"/>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69" name="Rectangle 68"/>
          <p:cNvSpPr/>
          <p:nvPr/>
        </p:nvSpPr>
        <p:spPr>
          <a:xfrm>
            <a:off x="5330952" y="5175504"/>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0" name="TextBox 69"/>
          <p:cNvSpPr txBox="1"/>
          <p:nvPr/>
        </p:nvSpPr>
        <p:spPr>
          <a:xfrm>
            <a:off x="5367528" y="5193792"/>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71" name="Rectangle 70"/>
          <p:cNvSpPr/>
          <p:nvPr/>
        </p:nvSpPr>
        <p:spPr>
          <a:xfrm>
            <a:off x="6684264" y="5175504"/>
            <a:ext cx="1481328"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2" name="TextBox 71"/>
          <p:cNvSpPr txBox="1"/>
          <p:nvPr/>
        </p:nvSpPr>
        <p:spPr>
          <a:xfrm>
            <a:off x="6720840" y="5193792"/>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73" name="Rectangle 72"/>
          <p:cNvSpPr/>
          <p:nvPr/>
        </p:nvSpPr>
        <p:spPr>
          <a:xfrm>
            <a:off x="8165592" y="5175504"/>
            <a:ext cx="1481328"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4" name="TextBox 73"/>
          <p:cNvSpPr txBox="1"/>
          <p:nvPr/>
        </p:nvSpPr>
        <p:spPr>
          <a:xfrm>
            <a:off x="8202167" y="5193792"/>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75" name="Rectangle 74"/>
          <p:cNvSpPr/>
          <p:nvPr/>
        </p:nvSpPr>
        <p:spPr>
          <a:xfrm>
            <a:off x="9646919" y="5175504"/>
            <a:ext cx="1417320"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6" name="TextBox 75"/>
          <p:cNvSpPr txBox="1"/>
          <p:nvPr/>
        </p:nvSpPr>
        <p:spPr>
          <a:xfrm>
            <a:off x="9683495" y="5193792"/>
            <a:ext cx="1344168" cy="411479"/>
          </a:xfrm>
          <a:prstGeom prst="rect">
            <a:avLst/>
          </a:prstGeom>
          <a:noFill/>
        </p:spPr>
        <p:txBody>
          <a:bodyPr wrap="none" lIns="0" tIns="0" rIns="0" bIns="0" anchor="ctr">
            <a:spAutoFit/>
          </a:bodyPr>
          <a:lstStyle/>
          <a:p>
            <a:pPr>
              <a:spcAft>
                <a:spcPts val="100"/>
              </a:spcAft>
              <a:defRPr sz="1019" b="1">
                <a:solidFill>
                  <a:srgbClr val="253346"/>
                </a:solidFill>
                <a:latin typeface="Aptos"/>
              </a:defRPr>
            </a:pPr>
            <a:r>
              <a:t>22</a:t>
            </a:r>
          </a:p>
        </p:txBody>
      </p:sp>
      <p:sp>
        <p:nvSpPr>
          <p:cNvPr id="77" name="Rectangle 76"/>
          <p:cNvSpPr/>
          <p:nvPr/>
        </p:nvSpPr>
        <p:spPr>
          <a:xfrm>
            <a:off x="566928" y="5614416"/>
            <a:ext cx="2057400"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8" name="TextBox 77"/>
          <p:cNvSpPr txBox="1"/>
          <p:nvPr/>
        </p:nvSpPr>
        <p:spPr>
          <a:xfrm>
            <a:off x="603504" y="5632703"/>
            <a:ext cx="1984248"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Consent-based caregiver</a:t>
            </a:r>
          </a:p>
          <a:p>
            <a:pPr>
              <a:spcAft>
                <a:spcPts val="100"/>
              </a:spcAft>
              <a:defRPr sz="1019" b="0">
                <a:solidFill>
                  <a:srgbClr val="253346"/>
                </a:solidFill>
                <a:latin typeface="Aptos"/>
              </a:defRPr>
            </a:pPr>
            <a:r>
              <a:t>alerts (future)</a:t>
            </a:r>
          </a:p>
        </p:txBody>
      </p:sp>
      <p:sp>
        <p:nvSpPr>
          <p:cNvPr id="79" name="Rectangle 78"/>
          <p:cNvSpPr/>
          <p:nvPr/>
        </p:nvSpPr>
        <p:spPr>
          <a:xfrm>
            <a:off x="2624328" y="5614416"/>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0" name="TextBox 79"/>
          <p:cNvSpPr txBox="1"/>
          <p:nvPr/>
        </p:nvSpPr>
        <p:spPr>
          <a:xfrm>
            <a:off x="2660904" y="5632703"/>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3</a:t>
            </a:r>
          </a:p>
        </p:txBody>
      </p:sp>
      <p:sp>
        <p:nvSpPr>
          <p:cNvPr id="81" name="Rectangle 80"/>
          <p:cNvSpPr/>
          <p:nvPr/>
        </p:nvSpPr>
        <p:spPr>
          <a:xfrm>
            <a:off x="3977639" y="5614416"/>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2" name="TextBox 81"/>
          <p:cNvSpPr txBox="1"/>
          <p:nvPr/>
        </p:nvSpPr>
        <p:spPr>
          <a:xfrm>
            <a:off x="4014215" y="5632703"/>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83" name="Rectangle 82"/>
          <p:cNvSpPr/>
          <p:nvPr/>
        </p:nvSpPr>
        <p:spPr>
          <a:xfrm>
            <a:off x="5330952" y="5614416"/>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4" name="TextBox 83"/>
          <p:cNvSpPr txBox="1"/>
          <p:nvPr/>
        </p:nvSpPr>
        <p:spPr>
          <a:xfrm>
            <a:off x="5367528" y="5632703"/>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3</a:t>
            </a:r>
          </a:p>
        </p:txBody>
      </p:sp>
      <p:sp>
        <p:nvSpPr>
          <p:cNvPr id="85" name="Rectangle 84"/>
          <p:cNvSpPr/>
          <p:nvPr/>
        </p:nvSpPr>
        <p:spPr>
          <a:xfrm>
            <a:off x="6684264" y="5614416"/>
            <a:ext cx="1481328"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6" name="TextBox 85"/>
          <p:cNvSpPr txBox="1"/>
          <p:nvPr/>
        </p:nvSpPr>
        <p:spPr>
          <a:xfrm>
            <a:off x="6720840" y="5632703"/>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87" name="Rectangle 86"/>
          <p:cNvSpPr/>
          <p:nvPr/>
        </p:nvSpPr>
        <p:spPr>
          <a:xfrm>
            <a:off x="8165592" y="5614416"/>
            <a:ext cx="1481328"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8" name="TextBox 87"/>
          <p:cNvSpPr txBox="1"/>
          <p:nvPr/>
        </p:nvSpPr>
        <p:spPr>
          <a:xfrm>
            <a:off x="8202167" y="5632703"/>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89" name="Rectangle 88"/>
          <p:cNvSpPr/>
          <p:nvPr/>
        </p:nvSpPr>
        <p:spPr>
          <a:xfrm>
            <a:off x="9646919" y="5614416"/>
            <a:ext cx="1417320"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0" name="TextBox 89"/>
          <p:cNvSpPr txBox="1"/>
          <p:nvPr/>
        </p:nvSpPr>
        <p:spPr>
          <a:xfrm>
            <a:off x="9683495" y="5632703"/>
            <a:ext cx="1344168" cy="411479"/>
          </a:xfrm>
          <a:prstGeom prst="rect">
            <a:avLst/>
          </a:prstGeom>
          <a:noFill/>
        </p:spPr>
        <p:txBody>
          <a:bodyPr wrap="none" lIns="0" tIns="0" rIns="0" bIns="0" anchor="ctr">
            <a:spAutoFit/>
          </a:bodyPr>
          <a:lstStyle/>
          <a:p>
            <a:pPr>
              <a:spcAft>
                <a:spcPts val="100"/>
              </a:spcAft>
              <a:defRPr sz="1019" b="1">
                <a:solidFill>
                  <a:srgbClr val="253346"/>
                </a:solidFill>
                <a:latin typeface="Aptos"/>
              </a:defRPr>
            </a:pPr>
            <a:r>
              <a:t>18</a:t>
            </a:r>
          </a:p>
        </p:txBody>
      </p:sp>
      <p:sp>
        <p:nvSpPr>
          <p:cNvPr id="91" name="TextBox 90"/>
          <p:cNvSpPr txBox="1"/>
          <p:nvPr/>
        </p:nvSpPr>
        <p:spPr>
          <a:xfrm>
            <a:off x="594360" y="6172200"/>
            <a:ext cx="6004849" cy="156838"/>
          </a:xfrm>
          <a:prstGeom prst="rect">
            <a:avLst/>
          </a:prstGeom>
          <a:noFill/>
        </p:spPr>
        <p:txBody>
          <a:bodyPr wrap="none" lIns="0" tIns="0" rIns="0" bIns="0" anchor="t">
            <a:spAutoFit/>
          </a:bodyPr>
          <a:lstStyle/>
          <a:p>
            <a:pPr>
              <a:spcAft>
                <a:spcPts val="100"/>
              </a:spcAft>
              <a:defRPr sz="1019" b="0">
                <a:solidFill>
                  <a:srgbClr val="5B6F8D"/>
                </a:solidFill>
                <a:latin typeface="Aptos"/>
              </a:defRPr>
            </a:pPr>
            <a:r>
              <a:rPr dirty="0"/>
              <a:t>Scores are preliminary estimates (1 = low, 5 = high); replace them with evidence-based scores after testing.</a:t>
            </a:r>
          </a:p>
        </p:txBody>
      </p:sp>
      <p:sp>
        <p:nvSpPr>
          <p:cNvPr id="93" name="TextBox 92">
            <a:extLst>
              <a:ext uri="{FF2B5EF4-FFF2-40B4-BE49-F238E27FC236}">
                <a16:creationId xmlns:a16="http://schemas.microsoft.com/office/drawing/2014/main" id="{04BE2285-9691-40BC-48C0-A63473392B36}"/>
              </a:ext>
            </a:extLst>
          </p:cNvPr>
          <p:cNvSpPr txBox="1"/>
          <p:nvPr/>
        </p:nvSpPr>
        <p:spPr>
          <a:xfrm>
            <a:off x="10488168" y="6464808"/>
            <a:ext cx="112471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Mich</a:t>
            </a:r>
            <a:r>
              <a:rPr lang="en-GB" sz="1000" b="1" dirty="0">
                <a:solidFill>
                  <a:srgbClr val="1471BE"/>
                </a:solidFill>
                <a:latin typeface="Aptos"/>
              </a:rPr>
              <a:t>a</a:t>
            </a:r>
            <a:r>
              <a:rPr sz="1000" b="1" dirty="0">
                <a:solidFill>
                  <a:srgbClr val="1471BE"/>
                </a:solidFill>
                <a:latin typeface="Aptos"/>
              </a:rPr>
              <a: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Current limitations and evaluation criteria</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A credible Level 6 evaluation identifies both value and limitations.</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88168" y="6464808"/>
            <a:ext cx="112471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Mich</a:t>
            </a:r>
            <a:r>
              <a:rPr lang="en-GB" sz="1000" b="1" dirty="0">
                <a:solidFill>
                  <a:srgbClr val="1471BE"/>
                </a:solidFill>
                <a:latin typeface="Aptos"/>
              </a:rPr>
              <a:t>a</a:t>
            </a:r>
            <a:r>
              <a:rPr sz="1000" b="1" dirty="0">
                <a:solidFill>
                  <a:srgbClr val="1471BE"/>
                </a:solidFill>
                <a:latin typeface="Aptos"/>
              </a:rPr>
              <a:t> </a:t>
            </a:r>
          </a:p>
        </p:txBody>
      </p:sp>
      <p:sp>
        <p:nvSpPr>
          <p:cNvPr id="9" name="Rounded Rectangle 8"/>
          <p:cNvSpPr/>
          <p:nvPr/>
        </p:nvSpPr>
        <p:spPr>
          <a:xfrm>
            <a:off x="685800" y="1691640"/>
            <a:ext cx="5303520" cy="155448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1691640"/>
            <a:ext cx="73152" cy="155448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68680" y="1819656"/>
            <a:ext cx="4992624" cy="347472"/>
          </a:xfrm>
          <a:prstGeom prst="rect">
            <a:avLst/>
          </a:prstGeom>
          <a:noFill/>
        </p:spPr>
        <p:txBody>
          <a:bodyPr wrap="square" lIns="36576" tIns="36576" rIns="36576" bIns="36576">
            <a:spAutoFit/>
          </a:bodyPr>
          <a:lstStyle/>
          <a:p>
            <a:pPr algn="l"/>
            <a:r>
              <a:rPr sz="1700" b="1">
                <a:solidFill>
                  <a:srgbClr val="142A4F"/>
                </a:solidFill>
                <a:latin typeface="Aptos"/>
              </a:rPr>
              <a:t>Potential benefits</a:t>
            </a:r>
          </a:p>
        </p:txBody>
      </p:sp>
      <p:sp>
        <p:nvSpPr>
          <p:cNvPr id="12" name="TextBox 11"/>
          <p:cNvSpPr txBox="1"/>
          <p:nvPr/>
        </p:nvSpPr>
        <p:spPr>
          <a:xfrm>
            <a:off x="868680" y="2221992"/>
            <a:ext cx="4992624" cy="720197"/>
          </a:xfrm>
          <a:prstGeom prst="rect">
            <a:avLst/>
          </a:prstGeom>
          <a:noFill/>
        </p:spPr>
        <p:txBody>
          <a:bodyPr wrap="square" lIns="36576" tIns="36576" rIns="36576" bIns="36576">
            <a:spAutoFit/>
          </a:bodyPr>
          <a:lstStyle/>
          <a:p>
            <a:r>
              <a:rPr lang="en-GB" sz="1400" dirty="0"/>
              <a:t>Displays the next scheduled medicine and dose time, helping older adults rely less on memory, record doses as Taken or Missed, and optionally involve family with consent.</a:t>
            </a:r>
          </a:p>
        </p:txBody>
      </p:sp>
      <p:sp>
        <p:nvSpPr>
          <p:cNvPr id="13" name="Rounded Rectangle 12"/>
          <p:cNvSpPr/>
          <p:nvPr/>
        </p:nvSpPr>
        <p:spPr>
          <a:xfrm>
            <a:off x="6172200" y="1691640"/>
            <a:ext cx="5303520" cy="1554480"/>
          </a:xfrm>
          <a:prstGeom prst="roundRect">
            <a:avLst/>
          </a:prstGeom>
          <a:solidFill>
            <a:srgbClr val="FCECED"/>
          </a:solidFill>
          <a:ln>
            <a:solidFill>
              <a:srgbClr val="FCEC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172200" y="1691640"/>
            <a:ext cx="73152" cy="1554480"/>
          </a:xfrm>
          <a:prstGeom prst="rect">
            <a:avLst/>
          </a:prstGeom>
          <a:solidFill>
            <a:srgbClr val="C242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355080" y="1819656"/>
            <a:ext cx="4992624" cy="347472"/>
          </a:xfrm>
          <a:prstGeom prst="rect">
            <a:avLst/>
          </a:prstGeom>
          <a:noFill/>
        </p:spPr>
        <p:txBody>
          <a:bodyPr wrap="square" lIns="36576" tIns="36576" rIns="36576" bIns="36576">
            <a:spAutoFit/>
          </a:bodyPr>
          <a:lstStyle/>
          <a:p>
            <a:r>
              <a:t>Current limitations</a:t>
            </a:r>
          </a:p>
        </p:txBody>
      </p:sp>
      <p:sp>
        <p:nvSpPr>
          <p:cNvPr id="16" name="TextBox 15"/>
          <p:cNvSpPr txBox="1"/>
          <p:nvPr/>
        </p:nvSpPr>
        <p:spPr>
          <a:xfrm>
            <a:off x="6364224" y="2197512"/>
            <a:ext cx="4992624" cy="935641"/>
          </a:xfrm>
          <a:prstGeom prst="rect">
            <a:avLst/>
          </a:prstGeom>
          <a:noFill/>
        </p:spPr>
        <p:txBody>
          <a:bodyPr wrap="square" lIns="36576" tIns="36576" rIns="36576" bIns="36576">
            <a:spAutoFit/>
          </a:bodyPr>
          <a:lstStyle/>
          <a:p>
            <a:r>
              <a:rPr lang="en-GB" sz="1400" dirty="0"/>
              <a:t>Clinical effectiveness remains unverified. Backend integration, cloud-based medication storage and sync, scheduled dose notifications, and biometric login still require implementation and testing.</a:t>
            </a:r>
          </a:p>
        </p:txBody>
      </p:sp>
      <p:sp>
        <p:nvSpPr>
          <p:cNvPr id="17" name="TextBox 16"/>
          <p:cNvSpPr txBox="1"/>
          <p:nvPr/>
        </p:nvSpPr>
        <p:spPr>
          <a:xfrm>
            <a:off x="598932" y="3859054"/>
            <a:ext cx="10876788" cy="2049792"/>
          </a:xfrm>
          <a:prstGeom prst="rect">
            <a:avLst/>
          </a:prstGeom>
          <a:noFill/>
        </p:spPr>
        <p:txBody>
          <a:bodyPr wrap="square" tIns="54864" bIns="54864">
            <a:spAutoFit/>
          </a:bodyPr>
          <a:lstStyle/>
          <a:p>
            <a:pPr lvl="0"/>
            <a:r>
              <a:rPr lang="en-GB" b="1" dirty="0"/>
              <a:t>Feasibility: </a:t>
            </a:r>
            <a:r>
              <a:rPr lang="en-GB" dirty="0"/>
              <a:t>Can the HTML/CSS/JavaScript prototype support medication schedules, navigation and Taken/Missed tracking?</a:t>
            </a:r>
          </a:p>
          <a:p>
            <a:pPr lvl="0"/>
            <a:r>
              <a:rPr lang="en-GB" b="1" dirty="0"/>
              <a:t>Accessibility: </a:t>
            </a:r>
            <a:r>
              <a:rPr lang="en-GB" dirty="0"/>
              <a:t>Can older adults easily find the next medicine, read its dose and time, and record its status?</a:t>
            </a:r>
          </a:p>
          <a:p>
            <a:pPr lvl="0"/>
            <a:r>
              <a:rPr lang="en-GB" b="1" dirty="0"/>
              <a:t>Security &amp; privacy: </a:t>
            </a:r>
            <a:r>
              <a:rPr lang="en-GB" dirty="0"/>
              <a:t>Are login access and medication data handled appropriately, with caregiver sharing requiring consent?</a:t>
            </a:r>
          </a:p>
          <a:p>
            <a:pPr lvl="0"/>
            <a:r>
              <a:rPr lang="en-GB" b="1" dirty="0"/>
              <a:t>Scalability &amp; sustainability: </a:t>
            </a:r>
            <a:r>
              <a:rPr lang="en-GB" dirty="0"/>
              <a:t>What backend, database, cloud sync and scheduled notifications are needed beyond the current prototype?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Team integration and next actions</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The next phase is to turn the interface prototype into an evidenced, evaluated solution.</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24160" y="6464808"/>
            <a:ext cx="1188720"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Nasira  </a:t>
            </a:r>
          </a:p>
        </p:txBody>
      </p:sp>
      <p:sp>
        <p:nvSpPr>
          <p:cNvPr id="9" name="Rounded Rectangle 8"/>
          <p:cNvSpPr/>
          <p:nvPr/>
        </p:nvSpPr>
        <p:spPr>
          <a:xfrm>
            <a:off x="731520" y="1828800"/>
            <a:ext cx="2560320" cy="192024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731520" y="1828800"/>
            <a:ext cx="73152" cy="192024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14400" y="1956816"/>
            <a:ext cx="2249424" cy="347472"/>
          </a:xfrm>
          <a:prstGeom prst="rect">
            <a:avLst/>
          </a:prstGeom>
          <a:noFill/>
        </p:spPr>
        <p:txBody>
          <a:bodyPr wrap="square" lIns="36576" tIns="36576" rIns="36576" bIns="36576">
            <a:spAutoFit/>
          </a:bodyPr>
          <a:lstStyle/>
          <a:p>
            <a:pPr algn="l"/>
            <a:r>
              <a:rPr sz="1600" b="1">
                <a:solidFill>
                  <a:srgbClr val="142A4F"/>
                </a:solidFill>
                <a:latin typeface="Aptos"/>
              </a:rPr>
              <a:t>Consolidate</a:t>
            </a:r>
          </a:p>
        </p:txBody>
      </p:sp>
      <p:sp>
        <p:nvSpPr>
          <p:cNvPr id="12" name="TextBox 11"/>
          <p:cNvSpPr txBox="1"/>
          <p:nvPr/>
        </p:nvSpPr>
        <p:spPr>
          <a:xfrm>
            <a:off x="914400" y="2359152"/>
            <a:ext cx="2249424" cy="935641"/>
          </a:xfrm>
          <a:prstGeom prst="rect">
            <a:avLst/>
          </a:prstGeom>
          <a:noFill/>
        </p:spPr>
        <p:txBody>
          <a:bodyPr wrap="square" lIns="36576" tIns="36576" rIns="36576" bIns="36576">
            <a:spAutoFit/>
          </a:bodyPr>
          <a:lstStyle/>
          <a:p>
            <a:r>
              <a:rPr lang="en-GB" sz="1400" dirty="0"/>
              <a:t>Merge medication-app files and confirm which features are implemented versus planned.</a:t>
            </a:r>
            <a:endParaRPr sz="1300" b="0" dirty="0">
              <a:solidFill>
                <a:srgbClr val="233041"/>
              </a:solidFill>
              <a:latin typeface="Aptos"/>
            </a:endParaRPr>
          </a:p>
        </p:txBody>
      </p:sp>
      <p:sp>
        <p:nvSpPr>
          <p:cNvPr id="13" name="Rounded Rectangle 12"/>
          <p:cNvSpPr/>
          <p:nvPr/>
        </p:nvSpPr>
        <p:spPr>
          <a:xfrm>
            <a:off x="3566160" y="1828800"/>
            <a:ext cx="2560320" cy="192024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3566160" y="1828800"/>
            <a:ext cx="73152" cy="192024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749040" y="1956816"/>
            <a:ext cx="2249424" cy="347472"/>
          </a:xfrm>
          <a:prstGeom prst="rect">
            <a:avLst/>
          </a:prstGeom>
          <a:noFill/>
        </p:spPr>
        <p:txBody>
          <a:bodyPr wrap="square" lIns="36576" tIns="36576" rIns="36576" bIns="36576">
            <a:spAutoFit/>
          </a:bodyPr>
          <a:lstStyle/>
          <a:p>
            <a:pPr algn="l"/>
            <a:r>
              <a:rPr sz="1600" b="1">
                <a:solidFill>
                  <a:srgbClr val="142A4F"/>
                </a:solidFill>
                <a:latin typeface="Aptos"/>
              </a:rPr>
              <a:t>Validate</a:t>
            </a:r>
          </a:p>
        </p:txBody>
      </p:sp>
      <p:sp>
        <p:nvSpPr>
          <p:cNvPr id="16" name="TextBox 15"/>
          <p:cNvSpPr txBox="1"/>
          <p:nvPr/>
        </p:nvSpPr>
        <p:spPr>
          <a:xfrm>
            <a:off x="3749040" y="2359152"/>
            <a:ext cx="2249424" cy="720197"/>
          </a:xfrm>
          <a:prstGeom prst="rect">
            <a:avLst/>
          </a:prstGeom>
          <a:noFill/>
        </p:spPr>
        <p:txBody>
          <a:bodyPr wrap="square" lIns="36576" tIns="36576" rIns="36576" bIns="36576">
            <a:spAutoFit/>
          </a:bodyPr>
          <a:lstStyle/>
          <a:p>
            <a:r>
              <a:rPr lang="en-GB" sz="1400" dirty="0"/>
              <a:t>Test medication navigation, Taken/Missed tracking and accessibility for older adults.</a:t>
            </a:r>
            <a:endParaRPr sz="1300" b="0" dirty="0">
              <a:solidFill>
                <a:srgbClr val="233041"/>
              </a:solidFill>
              <a:latin typeface="Aptos"/>
            </a:endParaRPr>
          </a:p>
        </p:txBody>
      </p:sp>
      <p:sp>
        <p:nvSpPr>
          <p:cNvPr id="17" name="Rounded Rectangle 16"/>
          <p:cNvSpPr/>
          <p:nvPr/>
        </p:nvSpPr>
        <p:spPr>
          <a:xfrm>
            <a:off x="6400800" y="1828800"/>
            <a:ext cx="2560320" cy="192024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400800" y="1828800"/>
            <a:ext cx="73152" cy="192024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583680" y="1956816"/>
            <a:ext cx="2249424" cy="347472"/>
          </a:xfrm>
          <a:prstGeom prst="rect">
            <a:avLst/>
          </a:prstGeom>
          <a:noFill/>
        </p:spPr>
        <p:txBody>
          <a:bodyPr wrap="square" lIns="36576" tIns="36576" rIns="36576" bIns="36576">
            <a:spAutoFit/>
          </a:bodyPr>
          <a:lstStyle/>
          <a:p>
            <a:pPr algn="l"/>
            <a:r>
              <a:rPr sz="1600" b="1">
                <a:solidFill>
                  <a:srgbClr val="142A4F"/>
                </a:solidFill>
                <a:latin typeface="Aptos"/>
              </a:rPr>
              <a:t>Review</a:t>
            </a:r>
          </a:p>
        </p:txBody>
      </p:sp>
      <p:sp>
        <p:nvSpPr>
          <p:cNvPr id="20" name="TextBox 19"/>
          <p:cNvSpPr txBox="1"/>
          <p:nvPr/>
        </p:nvSpPr>
        <p:spPr>
          <a:xfrm>
            <a:off x="6583680" y="2359152"/>
            <a:ext cx="2249424" cy="935641"/>
          </a:xfrm>
          <a:prstGeom prst="rect">
            <a:avLst/>
          </a:prstGeom>
          <a:noFill/>
        </p:spPr>
        <p:txBody>
          <a:bodyPr wrap="square" lIns="36576" tIns="36576" rIns="36576" bIns="36576">
            <a:spAutoFit/>
          </a:bodyPr>
          <a:lstStyle/>
          <a:p>
            <a:r>
              <a:rPr lang="en-GB" sz="1400" dirty="0"/>
              <a:t>Assess medication-data privacy, login access, reminder reliability and storage risks.</a:t>
            </a:r>
            <a:endParaRPr sz="1300" b="0" dirty="0">
              <a:solidFill>
                <a:srgbClr val="233041"/>
              </a:solidFill>
              <a:latin typeface="Aptos"/>
            </a:endParaRPr>
          </a:p>
        </p:txBody>
      </p:sp>
      <p:sp>
        <p:nvSpPr>
          <p:cNvPr id="21" name="Rounded Rectangle 20"/>
          <p:cNvSpPr/>
          <p:nvPr/>
        </p:nvSpPr>
        <p:spPr>
          <a:xfrm>
            <a:off x="9235440" y="1828800"/>
            <a:ext cx="2560320" cy="192024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9235440" y="1828800"/>
            <a:ext cx="73152" cy="192024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418320" y="1956816"/>
            <a:ext cx="2249424" cy="347472"/>
          </a:xfrm>
          <a:prstGeom prst="rect">
            <a:avLst/>
          </a:prstGeom>
          <a:noFill/>
        </p:spPr>
        <p:txBody>
          <a:bodyPr wrap="square" lIns="36576" tIns="36576" rIns="36576" bIns="36576">
            <a:spAutoFit/>
          </a:bodyPr>
          <a:lstStyle/>
          <a:p>
            <a:pPr algn="l"/>
            <a:r>
              <a:rPr sz="1600" b="1">
                <a:solidFill>
                  <a:srgbClr val="142A4F"/>
                </a:solidFill>
                <a:latin typeface="Aptos"/>
              </a:rPr>
              <a:t>Document</a:t>
            </a:r>
          </a:p>
        </p:txBody>
      </p:sp>
      <p:sp>
        <p:nvSpPr>
          <p:cNvPr id="24" name="TextBox 23"/>
          <p:cNvSpPr txBox="1"/>
          <p:nvPr/>
        </p:nvSpPr>
        <p:spPr>
          <a:xfrm>
            <a:off x="9418320" y="2359152"/>
            <a:ext cx="2249424" cy="935641"/>
          </a:xfrm>
          <a:prstGeom prst="rect">
            <a:avLst/>
          </a:prstGeom>
          <a:noFill/>
        </p:spPr>
        <p:txBody>
          <a:bodyPr wrap="square" lIns="36576" tIns="36576" rIns="36576" bIns="36576">
            <a:spAutoFit/>
          </a:bodyPr>
          <a:lstStyle/>
          <a:p>
            <a:r>
              <a:rPr lang="en-GB" sz="1400" dirty="0"/>
              <a:t>Capture actual prototype screenshots, test results, team contributions and meeting notes.</a:t>
            </a:r>
            <a:endParaRPr sz="1300" b="0" dirty="0">
              <a:solidFill>
                <a:srgbClr val="233041"/>
              </a:solidFill>
              <a:latin typeface="Aptos"/>
            </a:endParaRPr>
          </a:p>
        </p:txBody>
      </p:sp>
      <p:sp>
        <p:nvSpPr>
          <p:cNvPr id="25" name="TextBox 24"/>
          <p:cNvSpPr txBox="1"/>
          <p:nvPr/>
        </p:nvSpPr>
        <p:spPr>
          <a:xfrm>
            <a:off x="822960" y="4617720"/>
            <a:ext cx="10424160" cy="566309"/>
          </a:xfrm>
          <a:prstGeom prst="rect">
            <a:avLst/>
          </a:prstGeom>
          <a:noFill/>
        </p:spPr>
        <p:txBody>
          <a:bodyPr wrap="square" lIns="36576" tIns="36576" rIns="36576" bIns="36576">
            <a:spAutoFit/>
          </a:bodyPr>
          <a:lstStyle/>
          <a:p>
            <a:r>
              <a:rPr lang="en-GB" sz="1600" b="1" dirty="0"/>
              <a:t>Team lead: </a:t>
            </a:r>
            <a:r>
              <a:rPr lang="en-GB" sz="1600" dirty="0"/>
              <a:t>Keep the medication app’s scope realistic, resolve feature inconsistencies, track project deadlines and document each team member’s contribution.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Summary and questions</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dirty="0">
                <a:solidFill>
                  <a:srgbClr val="5C6C80"/>
                </a:solidFill>
                <a:latin typeface="Aptos"/>
              </a:rPr>
              <a:t>Progress Presentation 2 — Smart Medication Reminder for Elderly People</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829800" y="6464808"/>
            <a:ext cx="1783080"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Nasira </a:t>
            </a:r>
          </a:p>
        </p:txBody>
      </p:sp>
      <p:sp>
        <p:nvSpPr>
          <p:cNvPr id="9" name="Rounded Rectangle 8"/>
          <p:cNvSpPr/>
          <p:nvPr/>
        </p:nvSpPr>
        <p:spPr>
          <a:xfrm>
            <a:off x="822960" y="1828800"/>
            <a:ext cx="3291840" cy="155448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822960" y="1828800"/>
            <a:ext cx="73152" cy="155448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005840" y="1956816"/>
            <a:ext cx="2980944" cy="347472"/>
          </a:xfrm>
          <a:prstGeom prst="rect">
            <a:avLst/>
          </a:prstGeom>
          <a:noFill/>
        </p:spPr>
        <p:txBody>
          <a:bodyPr wrap="square" lIns="36576" tIns="36576" rIns="36576" bIns="36576">
            <a:spAutoFit/>
          </a:bodyPr>
          <a:lstStyle/>
          <a:p>
            <a:pPr algn="l"/>
            <a:r>
              <a:rPr sz="1800" b="1">
                <a:solidFill>
                  <a:srgbClr val="142A4F"/>
                </a:solidFill>
                <a:latin typeface="Aptos"/>
              </a:rPr>
              <a:t>Idea</a:t>
            </a:r>
          </a:p>
        </p:txBody>
      </p:sp>
      <p:sp>
        <p:nvSpPr>
          <p:cNvPr id="12" name="TextBox 11"/>
          <p:cNvSpPr txBox="1"/>
          <p:nvPr/>
        </p:nvSpPr>
        <p:spPr>
          <a:xfrm>
            <a:off x="1005840" y="2240280"/>
            <a:ext cx="2980944" cy="1058751"/>
          </a:xfrm>
          <a:prstGeom prst="rect">
            <a:avLst/>
          </a:prstGeom>
          <a:noFill/>
        </p:spPr>
        <p:txBody>
          <a:bodyPr wrap="square" lIns="36576" tIns="36576" rIns="36576" bIns="36576">
            <a:spAutoFit/>
          </a:bodyPr>
          <a:lstStyle/>
          <a:p>
            <a:r>
              <a:rPr lang="en-GB" sz="1600" dirty="0"/>
              <a:t>Help older adults remember scheduled medicines by displaying the next dose and enabling Taken/Missed tracking.</a:t>
            </a:r>
            <a:endParaRPr sz="1500" b="0" dirty="0">
              <a:solidFill>
                <a:srgbClr val="233041"/>
              </a:solidFill>
              <a:latin typeface="Aptos"/>
            </a:endParaRPr>
          </a:p>
        </p:txBody>
      </p:sp>
      <p:sp>
        <p:nvSpPr>
          <p:cNvPr id="13" name="Rounded Rectangle 12"/>
          <p:cNvSpPr/>
          <p:nvPr/>
        </p:nvSpPr>
        <p:spPr>
          <a:xfrm>
            <a:off x="4434840" y="1828800"/>
            <a:ext cx="3291840" cy="155448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434840" y="1828800"/>
            <a:ext cx="73152" cy="155448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626864" y="1846394"/>
            <a:ext cx="2980944" cy="347472"/>
          </a:xfrm>
          <a:prstGeom prst="rect">
            <a:avLst/>
          </a:prstGeom>
          <a:noFill/>
        </p:spPr>
        <p:txBody>
          <a:bodyPr wrap="square" lIns="36576" tIns="36576" rIns="36576" bIns="36576">
            <a:spAutoFit/>
          </a:bodyPr>
          <a:lstStyle/>
          <a:p>
            <a:pPr algn="l"/>
            <a:r>
              <a:rPr sz="1800" b="1" dirty="0">
                <a:solidFill>
                  <a:srgbClr val="142A4F"/>
                </a:solidFill>
                <a:latin typeface="Aptos"/>
              </a:rPr>
              <a:t>Production</a:t>
            </a:r>
          </a:p>
        </p:txBody>
      </p:sp>
      <p:sp>
        <p:nvSpPr>
          <p:cNvPr id="16" name="TextBox 15"/>
          <p:cNvSpPr txBox="1"/>
          <p:nvPr/>
        </p:nvSpPr>
        <p:spPr>
          <a:xfrm>
            <a:off x="4617720" y="2161296"/>
            <a:ext cx="2980944" cy="1304973"/>
          </a:xfrm>
          <a:prstGeom prst="rect">
            <a:avLst/>
          </a:prstGeom>
          <a:noFill/>
        </p:spPr>
        <p:txBody>
          <a:bodyPr wrap="square" lIns="36576" tIns="36576" rIns="36576" bIns="36576">
            <a:spAutoFit/>
          </a:bodyPr>
          <a:lstStyle/>
          <a:p>
            <a:r>
              <a:rPr lang="en-GB" sz="1600" dirty="0"/>
              <a:t>Created wireframes and an interactive HTML/CSS/JavaScript prototype with medication screens, navigation and basic status updates.</a:t>
            </a:r>
            <a:endParaRPr sz="1500" b="0" dirty="0">
              <a:solidFill>
                <a:srgbClr val="233041"/>
              </a:solidFill>
              <a:latin typeface="Aptos"/>
            </a:endParaRPr>
          </a:p>
        </p:txBody>
      </p:sp>
      <p:sp>
        <p:nvSpPr>
          <p:cNvPr id="17" name="Rounded Rectangle 16"/>
          <p:cNvSpPr/>
          <p:nvPr/>
        </p:nvSpPr>
        <p:spPr>
          <a:xfrm>
            <a:off x="8046720" y="1828800"/>
            <a:ext cx="3291840" cy="155448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046720" y="1828800"/>
            <a:ext cx="73152" cy="155448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229600" y="1956816"/>
            <a:ext cx="2980944" cy="347472"/>
          </a:xfrm>
          <a:prstGeom prst="rect">
            <a:avLst/>
          </a:prstGeom>
          <a:noFill/>
        </p:spPr>
        <p:txBody>
          <a:bodyPr wrap="square" lIns="36576" tIns="36576" rIns="36576" bIns="36576">
            <a:spAutoFit/>
          </a:bodyPr>
          <a:lstStyle/>
          <a:p>
            <a:pPr algn="l"/>
            <a:r>
              <a:rPr sz="1800" b="1">
                <a:solidFill>
                  <a:srgbClr val="142A4F"/>
                </a:solidFill>
                <a:latin typeface="Aptos"/>
              </a:rPr>
              <a:t>Evaluation</a:t>
            </a:r>
          </a:p>
        </p:txBody>
      </p:sp>
      <p:sp>
        <p:nvSpPr>
          <p:cNvPr id="20" name="TextBox 19"/>
          <p:cNvSpPr txBox="1"/>
          <p:nvPr/>
        </p:nvSpPr>
        <p:spPr>
          <a:xfrm>
            <a:off x="8238744" y="2250401"/>
            <a:ext cx="2980944" cy="1058751"/>
          </a:xfrm>
          <a:prstGeom prst="rect">
            <a:avLst/>
          </a:prstGeom>
          <a:noFill/>
        </p:spPr>
        <p:txBody>
          <a:bodyPr wrap="square" lIns="36576" tIns="36576" rIns="36576" bIns="36576">
            <a:spAutoFit/>
          </a:bodyPr>
          <a:lstStyle/>
          <a:p>
            <a:r>
              <a:rPr lang="en-GB" sz="1600" dirty="0"/>
              <a:t>Next, test dose tracking, readability and navigation, and assess login, data-storage and reminder limitations.</a:t>
            </a:r>
            <a:endParaRPr sz="1500" b="0" dirty="0">
              <a:solidFill>
                <a:srgbClr val="233041"/>
              </a:solidFill>
              <a:latin typeface="Aptos"/>
            </a:endParaRPr>
          </a:p>
        </p:txBody>
      </p:sp>
      <p:sp>
        <p:nvSpPr>
          <p:cNvPr id="21" name="TextBox 20"/>
          <p:cNvSpPr txBox="1"/>
          <p:nvPr/>
        </p:nvSpPr>
        <p:spPr>
          <a:xfrm>
            <a:off x="914400" y="4297680"/>
            <a:ext cx="10241280" cy="458587"/>
          </a:xfrm>
          <a:prstGeom prst="rect">
            <a:avLst/>
          </a:prstGeom>
          <a:noFill/>
        </p:spPr>
        <p:txBody>
          <a:bodyPr wrap="square" lIns="36576" tIns="36576" rIns="36576" bIns="36576">
            <a:spAutoFit/>
          </a:bodyPr>
          <a:lstStyle/>
          <a:p>
            <a:pPr algn="ctr"/>
            <a:r>
              <a:rPr sz="2500" b="1" dirty="0">
                <a:solidFill>
                  <a:srgbClr val="142A4F"/>
                </a:solidFill>
                <a:latin typeface="Aptos"/>
              </a:rPr>
              <a:t>Thank you</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118872"/>
          </a:xfrm>
          <a:prstGeom prst="rect">
            <a:avLst/>
          </a:prstGeom>
          <a:solidFill>
            <a:srgbClr val="24A19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92608"/>
            <a:ext cx="11155680" cy="530352"/>
          </a:xfrm>
          <a:prstGeom prst="rect">
            <a:avLst/>
          </a:prstGeom>
          <a:noFill/>
        </p:spPr>
        <p:txBody>
          <a:bodyPr wrap="square" lIns="73152" tIns="36576" rIns="73152" bIns="36576" anchor="ctr">
            <a:spAutoFit/>
          </a:bodyPr>
          <a:lstStyle/>
          <a:p>
            <a:pPr algn="l">
              <a:spcAft>
                <a:spcPts val="0"/>
              </a:spcAft>
            </a:pPr>
            <a:r>
              <a:rPr sz="2600" b="1">
                <a:solidFill>
                  <a:srgbClr val="142B4E"/>
                </a:solidFill>
                <a:latin typeface="Arial"/>
              </a:rPr>
              <a:t>References</a:t>
            </a:r>
          </a:p>
        </p:txBody>
      </p:sp>
      <p:sp>
        <p:nvSpPr>
          <p:cNvPr id="5" name="Rounded Rectangle 4"/>
          <p:cNvSpPr/>
          <p:nvPr/>
        </p:nvSpPr>
        <p:spPr>
          <a:xfrm>
            <a:off x="640080" y="1417320"/>
            <a:ext cx="10927080" cy="1115568"/>
          </a:xfrm>
          <a:prstGeom prst="roundRect">
            <a:avLst/>
          </a:prstGeom>
          <a:solidFill>
            <a:srgbClr val="EDF5FC"/>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804672" y="16733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32104" y="16733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[1]</a:t>
            </a:r>
          </a:p>
        </p:txBody>
      </p:sp>
      <p:sp>
        <p:nvSpPr>
          <p:cNvPr id="8" name="TextBox 7"/>
          <p:cNvSpPr txBox="1"/>
          <p:nvPr/>
        </p:nvSpPr>
        <p:spPr>
          <a:xfrm>
            <a:off x="1481328" y="1517904"/>
            <a:ext cx="9829800" cy="914400"/>
          </a:xfrm>
          <a:prstGeom prst="rect">
            <a:avLst/>
          </a:prstGeom>
          <a:noFill/>
        </p:spPr>
        <p:txBody>
          <a:bodyPr wrap="square" lIns="73152" tIns="36576" rIns="73152" bIns="36576" anchor="ctr">
            <a:spAutoFit/>
          </a:bodyPr>
          <a:lstStyle/>
          <a:p>
            <a:pPr algn="l">
              <a:spcAft>
                <a:spcPts val="0"/>
              </a:spcAft>
            </a:pPr>
            <a:r>
              <a:rPr sz="1220" b="0" dirty="0">
                <a:solidFill>
                  <a:srgbClr val="2A3441"/>
                </a:solidFill>
                <a:latin typeface="Arial"/>
              </a:rPr>
              <a:t>S. Scotti et al., “Enhancing medication adherence in older adults: A systematic review of evidence-based strategies,” Journal of the American Geriatrics Society, vol. 74, no. 2, pp. 479–487, 2026, </a:t>
            </a:r>
            <a:r>
              <a:rPr sz="1220" b="0" dirty="0" err="1">
                <a:solidFill>
                  <a:srgbClr val="2A3441"/>
                </a:solidFill>
                <a:latin typeface="Arial"/>
              </a:rPr>
              <a:t>doi</a:t>
            </a:r>
            <a:r>
              <a:rPr sz="1220" b="0" dirty="0">
                <a:solidFill>
                  <a:srgbClr val="2A3441"/>
                </a:solidFill>
                <a:latin typeface="Arial"/>
              </a:rPr>
              <a:t>: 10.1111/jgs.70257.</a:t>
            </a:r>
          </a:p>
        </p:txBody>
      </p:sp>
      <p:sp>
        <p:nvSpPr>
          <p:cNvPr id="9" name="Rounded Rectangle 8"/>
          <p:cNvSpPr/>
          <p:nvPr/>
        </p:nvSpPr>
        <p:spPr>
          <a:xfrm>
            <a:off x="640080" y="2788920"/>
            <a:ext cx="10927080" cy="1115568"/>
          </a:xfrm>
          <a:prstGeom prst="roundRect">
            <a:avLst/>
          </a:prstGeom>
          <a:solidFill>
            <a:srgbClr val="EBF8F7"/>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04672" y="30449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32104" y="30449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[2]</a:t>
            </a:r>
          </a:p>
        </p:txBody>
      </p:sp>
      <p:sp>
        <p:nvSpPr>
          <p:cNvPr id="12" name="TextBox 11"/>
          <p:cNvSpPr txBox="1"/>
          <p:nvPr/>
        </p:nvSpPr>
        <p:spPr>
          <a:xfrm>
            <a:off x="1481328" y="2889503"/>
            <a:ext cx="9829800" cy="914400"/>
          </a:xfrm>
          <a:prstGeom prst="rect">
            <a:avLst/>
          </a:prstGeom>
          <a:noFill/>
        </p:spPr>
        <p:txBody>
          <a:bodyPr wrap="square" lIns="73152" tIns="36576" rIns="73152" bIns="36576" anchor="ctr">
            <a:spAutoFit/>
          </a:bodyPr>
          <a:lstStyle/>
          <a:p>
            <a:pPr algn="l">
              <a:spcAft>
                <a:spcPts val="0"/>
              </a:spcAft>
            </a:pPr>
            <a:r>
              <a:rPr sz="1220" b="0">
                <a:solidFill>
                  <a:srgbClr val="2A3441"/>
                </a:solidFill>
                <a:latin typeface="Arial"/>
              </a:rPr>
              <a:t>S. Ruksakulpiwat et al., “Medication adherence of older adults with hypertension: A systematic review,” Patient Preference and Adherence, vol. 18, pp. 957–975, 2024, doi: 10.2147/PPA.S459678.</a:t>
            </a:r>
          </a:p>
        </p:txBody>
      </p:sp>
      <p:sp>
        <p:nvSpPr>
          <p:cNvPr id="13" name="Rounded Rectangle 12"/>
          <p:cNvSpPr/>
          <p:nvPr/>
        </p:nvSpPr>
        <p:spPr>
          <a:xfrm>
            <a:off x="640080" y="4160520"/>
            <a:ext cx="10927080" cy="1115568"/>
          </a:xfrm>
          <a:prstGeom prst="roundRect">
            <a:avLst/>
          </a:prstGeom>
          <a:solidFill>
            <a:schemeClr val="accent1">
              <a:lumMod val="20000"/>
              <a:lumOff val="80000"/>
            </a:schemeClr>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804672" y="44165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32104" y="44165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[3]</a:t>
            </a:r>
          </a:p>
        </p:txBody>
      </p:sp>
      <p:sp>
        <p:nvSpPr>
          <p:cNvPr id="16" name="TextBox 15"/>
          <p:cNvSpPr txBox="1"/>
          <p:nvPr/>
        </p:nvSpPr>
        <p:spPr>
          <a:xfrm>
            <a:off x="1481328" y="4261104"/>
            <a:ext cx="9829800" cy="914400"/>
          </a:xfrm>
          <a:prstGeom prst="rect">
            <a:avLst/>
          </a:prstGeom>
          <a:noFill/>
        </p:spPr>
        <p:txBody>
          <a:bodyPr wrap="square" lIns="73152" tIns="36576" rIns="73152" bIns="36576" anchor="ctr">
            <a:spAutoFit/>
          </a:bodyPr>
          <a:lstStyle/>
          <a:p>
            <a:pPr algn="l">
              <a:spcAft>
                <a:spcPts val="0"/>
              </a:spcAft>
            </a:pPr>
            <a:r>
              <a:rPr sz="1220" b="0">
                <a:solidFill>
                  <a:srgbClr val="2A3441"/>
                </a:solidFill>
                <a:latin typeface="Arial"/>
              </a:rPr>
              <a:t>T. E. Afolabi et al., “Development and evaluation of online medication support tools for older people: A systematic review,” Age and Ageing, vol. 54, no. 10, afaf303, 2025, doi: 10.1093/ageing/afaf303.</a:t>
            </a:r>
          </a:p>
        </p:txBody>
      </p:sp>
      <p:sp>
        <p:nvSpPr>
          <p:cNvPr id="17" name="TextBox 16"/>
          <p:cNvSpPr txBox="1"/>
          <p:nvPr/>
        </p:nvSpPr>
        <p:spPr>
          <a:xfrm>
            <a:off x="640080" y="5806440"/>
            <a:ext cx="10972800" cy="320040"/>
          </a:xfrm>
          <a:prstGeom prst="rect">
            <a:avLst/>
          </a:prstGeom>
          <a:noFill/>
        </p:spPr>
        <p:txBody>
          <a:bodyPr wrap="square" lIns="73152" tIns="36576" rIns="73152" bIns="36576" anchor="ctr">
            <a:spAutoFit/>
          </a:bodyPr>
          <a:lstStyle/>
          <a:p>
            <a:pPr algn="r">
              <a:spcAft>
                <a:spcPts val="0"/>
              </a:spcAft>
            </a:pPr>
            <a:r>
              <a:rPr sz="1000" b="1">
                <a:solidFill>
                  <a:srgbClr val="1F6FB5"/>
                </a:solidFill>
                <a:latin typeface="Arial"/>
              </a:rPr>
              <a:t>Presenter: Nasira</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118872"/>
          </a:xfrm>
          <a:prstGeom prst="rect">
            <a:avLst/>
          </a:prstGeom>
          <a:solidFill>
            <a:srgbClr val="24A19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92608"/>
            <a:ext cx="11155680" cy="530352"/>
          </a:xfrm>
          <a:prstGeom prst="rect">
            <a:avLst/>
          </a:prstGeom>
          <a:noFill/>
        </p:spPr>
        <p:txBody>
          <a:bodyPr wrap="square" lIns="73152" tIns="36576" rIns="73152" bIns="36576" anchor="ctr">
            <a:spAutoFit/>
          </a:bodyPr>
          <a:lstStyle/>
          <a:p>
            <a:pPr algn="l">
              <a:spcAft>
                <a:spcPts val="0"/>
              </a:spcAft>
            </a:pPr>
            <a:r>
              <a:rPr sz="2600" b="1">
                <a:solidFill>
                  <a:srgbClr val="142B4E"/>
                </a:solidFill>
                <a:latin typeface="Arial"/>
              </a:rPr>
              <a:t>References</a:t>
            </a:r>
          </a:p>
        </p:txBody>
      </p:sp>
      <p:sp>
        <p:nvSpPr>
          <p:cNvPr id="5" name="Rounded Rectangle 4"/>
          <p:cNvSpPr/>
          <p:nvPr/>
        </p:nvSpPr>
        <p:spPr>
          <a:xfrm>
            <a:off x="640080" y="1417320"/>
            <a:ext cx="10927080" cy="1115568"/>
          </a:xfrm>
          <a:prstGeom prst="roundRect">
            <a:avLst/>
          </a:prstGeom>
          <a:solidFill>
            <a:srgbClr val="EDF5FC"/>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804672" y="16733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32104" y="16733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[4]</a:t>
            </a:r>
          </a:p>
        </p:txBody>
      </p:sp>
      <p:sp>
        <p:nvSpPr>
          <p:cNvPr id="8" name="TextBox 7"/>
          <p:cNvSpPr txBox="1"/>
          <p:nvPr/>
        </p:nvSpPr>
        <p:spPr>
          <a:xfrm>
            <a:off x="1481328" y="1517904"/>
            <a:ext cx="9829800" cy="914400"/>
          </a:xfrm>
          <a:prstGeom prst="rect">
            <a:avLst/>
          </a:prstGeom>
          <a:noFill/>
        </p:spPr>
        <p:txBody>
          <a:bodyPr wrap="square" lIns="73152" tIns="36576" rIns="73152" bIns="36576" anchor="ctr">
            <a:spAutoFit/>
          </a:bodyPr>
          <a:lstStyle/>
          <a:p>
            <a:pPr algn="l">
              <a:spcAft>
                <a:spcPts val="0"/>
              </a:spcAft>
            </a:pPr>
            <a:r>
              <a:rPr sz="1220" b="0" dirty="0">
                <a:solidFill>
                  <a:srgbClr val="2A3441"/>
                </a:solidFill>
                <a:latin typeface="Arial"/>
              </a:rPr>
              <a:t>N. Liu et al., “Mobile health applications for older adults: A systematic review of interface and persuasive feature design,” Journal of the American Medical Informatics Association, vol. 28, no. 11, pp. 2483–2501, 2021, </a:t>
            </a:r>
            <a:r>
              <a:rPr sz="1220" b="0" dirty="0" err="1">
                <a:solidFill>
                  <a:srgbClr val="2A3441"/>
                </a:solidFill>
                <a:latin typeface="Arial"/>
              </a:rPr>
              <a:t>doi</a:t>
            </a:r>
            <a:r>
              <a:rPr sz="1220" b="0" dirty="0">
                <a:solidFill>
                  <a:srgbClr val="2A3441"/>
                </a:solidFill>
                <a:latin typeface="Arial"/>
              </a:rPr>
              <a:t>: 10.1093/</a:t>
            </a:r>
            <a:r>
              <a:rPr sz="1220" b="0" dirty="0" err="1">
                <a:solidFill>
                  <a:srgbClr val="2A3441"/>
                </a:solidFill>
                <a:latin typeface="Arial"/>
              </a:rPr>
              <a:t>jamia</a:t>
            </a:r>
            <a:r>
              <a:rPr sz="1220" b="0" dirty="0">
                <a:solidFill>
                  <a:srgbClr val="2A3441"/>
                </a:solidFill>
                <a:latin typeface="Arial"/>
              </a:rPr>
              <a:t>/ocab151.</a:t>
            </a:r>
          </a:p>
        </p:txBody>
      </p:sp>
      <p:sp>
        <p:nvSpPr>
          <p:cNvPr id="9" name="Rounded Rectangle 8"/>
          <p:cNvSpPr/>
          <p:nvPr/>
        </p:nvSpPr>
        <p:spPr>
          <a:xfrm>
            <a:off x="640080" y="2788920"/>
            <a:ext cx="10927080" cy="1115568"/>
          </a:xfrm>
          <a:prstGeom prst="roundRect">
            <a:avLst/>
          </a:prstGeom>
          <a:solidFill>
            <a:srgbClr val="EBF8F7"/>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04672" y="30449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32104" y="30449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[5]</a:t>
            </a:r>
          </a:p>
        </p:txBody>
      </p:sp>
      <p:sp>
        <p:nvSpPr>
          <p:cNvPr id="12" name="TextBox 11"/>
          <p:cNvSpPr txBox="1"/>
          <p:nvPr/>
        </p:nvSpPr>
        <p:spPr>
          <a:xfrm>
            <a:off x="1481328" y="2889503"/>
            <a:ext cx="9829800" cy="914400"/>
          </a:xfrm>
          <a:prstGeom prst="rect">
            <a:avLst/>
          </a:prstGeom>
          <a:noFill/>
        </p:spPr>
        <p:txBody>
          <a:bodyPr wrap="square" lIns="73152" tIns="36576" rIns="73152" bIns="36576" anchor="ctr">
            <a:spAutoFit/>
          </a:bodyPr>
          <a:lstStyle/>
          <a:p>
            <a:pPr algn="l">
              <a:spcAft>
                <a:spcPts val="0"/>
              </a:spcAft>
            </a:pPr>
            <a:r>
              <a:rPr sz="1220" b="0">
                <a:solidFill>
                  <a:srgbClr val="2A3441"/>
                </a:solidFill>
                <a:latin typeface="Arial"/>
              </a:rPr>
              <a:t>National Institute for Health and Care Excellence, “Medicines adherence: Involving patients in decisions about prescribed medicines and supporting adherence,” Clinical Guideline CG76, 2009. Available: https://www.nice.org.uk/guidance/CG76/chapter/key-principles.</a:t>
            </a:r>
          </a:p>
        </p:txBody>
      </p:sp>
      <p:sp>
        <p:nvSpPr>
          <p:cNvPr id="13" name="Rounded Rectangle 12"/>
          <p:cNvSpPr/>
          <p:nvPr/>
        </p:nvSpPr>
        <p:spPr>
          <a:xfrm>
            <a:off x="640080" y="4160520"/>
            <a:ext cx="10927080" cy="1115568"/>
          </a:xfrm>
          <a:prstGeom prst="roundRect">
            <a:avLst/>
          </a:prstGeom>
          <a:solidFill>
            <a:schemeClr val="accent1">
              <a:lumMod val="20000"/>
              <a:lumOff val="80000"/>
            </a:schemeClr>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804672" y="44165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32104" y="44165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[6]</a:t>
            </a:r>
          </a:p>
        </p:txBody>
      </p:sp>
      <p:sp>
        <p:nvSpPr>
          <p:cNvPr id="16" name="TextBox 15"/>
          <p:cNvSpPr txBox="1"/>
          <p:nvPr/>
        </p:nvSpPr>
        <p:spPr>
          <a:xfrm>
            <a:off x="1481328" y="4261104"/>
            <a:ext cx="9829800" cy="914400"/>
          </a:xfrm>
          <a:prstGeom prst="rect">
            <a:avLst/>
          </a:prstGeom>
          <a:noFill/>
        </p:spPr>
        <p:txBody>
          <a:bodyPr wrap="square" lIns="73152" tIns="36576" rIns="73152" bIns="36576" anchor="ctr">
            <a:spAutoFit/>
          </a:bodyPr>
          <a:lstStyle/>
          <a:p>
            <a:pPr algn="l">
              <a:spcAft>
                <a:spcPts val="0"/>
              </a:spcAft>
            </a:pPr>
            <a:r>
              <a:rPr sz="1220" b="0">
                <a:solidFill>
                  <a:srgbClr val="2A3441"/>
                </a:solidFill>
                <a:latin typeface="Arial"/>
              </a:rPr>
              <a:t>Information Commissioner’s Office, “What are the rules on special category data?” Available: https://ico.org.uk/for-organisations/uk-gdpr-guidance-and-resources/lawful-basis/special-category-data/what-are-the-rules-on-special-category-data/.</a:t>
            </a:r>
          </a:p>
        </p:txBody>
      </p:sp>
      <p:sp>
        <p:nvSpPr>
          <p:cNvPr id="17" name="TextBox 16"/>
          <p:cNvSpPr txBox="1"/>
          <p:nvPr/>
        </p:nvSpPr>
        <p:spPr>
          <a:xfrm>
            <a:off x="640080" y="5806440"/>
            <a:ext cx="10972800" cy="320040"/>
          </a:xfrm>
          <a:prstGeom prst="rect">
            <a:avLst/>
          </a:prstGeom>
          <a:noFill/>
        </p:spPr>
        <p:txBody>
          <a:bodyPr wrap="square" lIns="73152" tIns="36576" rIns="73152" bIns="36576" anchor="ctr">
            <a:spAutoFit/>
          </a:bodyPr>
          <a:lstStyle/>
          <a:p>
            <a:pPr algn="r">
              <a:spcAft>
                <a:spcPts val="0"/>
              </a:spcAft>
            </a:pPr>
            <a:r>
              <a:rPr sz="1000" b="1">
                <a:solidFill>
                  <a:srgbClr val="1F6FB5"/>
                </a:solidFill>
                <a:latin typeface="Arial"/>
              </a:rPr>
              <a:t>Presenter: Nasira</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8532A-B151-FAED-8BEF-D40FC0D773E5}"/>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5AFA5986-0E88-DCE7-626A-3F5EA60C5389}"/>
              </a:ext>
            </a:extLst>
          </p:cNvPr>
          <p:cNvSpPr/>
          <p:nvPr/>
        </p:nvSpPr>
        <p:spPr>
          <a:xfrm>
            <a:off x="0" y="0"/>
            <a:ext cx="12192000" cy="118872"/>
          </a:xfrm>
          <a:prstGeom prst="rect">
            <a:avLst/>
          </a:prstGeom>
          <a:solidFill>
            <a:srgbClr val="24A19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CC5201A8-0882-6EE5-19FE-747DF70CA1B7}"/>
              </a:ext>
            </a:extLst>
          </p:cNvPr>
          <p:cNvSpPr txBox="1"/>
          <p:nvPr/>
        </p:nvSpPr>
        <p:spPr>
          <a:xfrm>
            <a:off x="502920" y="292608"/>
            <a:ext cx="11155680" cy="530352"/>
          </a:xfrm>
          <a:prstGeom prst="rect">
            <a:avLst/>
          </a:prstGeom>
          <a:noFill/>
        </p:spPr>
        <p:txBody>
          <a:bodyPr wrap="square" lIns="73152" tIns="36576" rIns="73152" bIns="36576" anchor="ctr">
            <a:spAutoFit/>
          </a:bodyPr>
          <a:lstStyle/>
          <a:p>
            <a:pPr algn="l">
              <a:spcAft>
                <a:spcPts val="0"/>
              </a:spcAft>
            </a:pPr>
            <a:r>
              <a:rPr sz="2600" b="1">
                <a:solidFill>
                  <a:srgbClr val="142B4E"/>
                </a:solidFill>
                <a:latin typeface="Arial"/>
              </a:rPr>
              <a:t>References</a:t>
            </a:r>
          </a:p>
        </p:txBody>
      </p:sp>
      <p:sp>
        <p:nvSpPr>
          <p:cNvPr id="5" name="Rounded Rectangle 4">
            <a:extLst>
              <a:ext uri="{FF2B5EF4-FFF2-40B4-BE49-F238E27FC236}">
                <a16:creationId xmlns:a16="http://schemas.microsoft.com/office/drawing/2014/main" id="{8EF3710F-B348-958C-337C-7412D291F1F0}"/>
              </a:ext>
            </a:extLst>
          </p:cNvPr>
          <p:cNvSpPr/>
          <p:nvPr/>
        </p:nvSpPr>
        <p:spPr>
          <a:xfrm>
            <a:off x="640080" y="1417320"/>
            <a:ext cx="10927080" cy="1115568"/>
          </a:xfrm>
          <a:prstGeom prst="roundRect">
            <a:avLst/>
          </a:prstGeom>
          <a:solidFill>
            <a:srgbClr val="EDF5FC"/>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a:extLst>
              <a:ext uri="{FF2B5EF4-FFF2-40B4-BE49-F238E27FC236}">
                <a16:creationId xmlns:a16="http://schemas.microsoft.com/office/drawing/2014/main" id="{8AF623C4-CC46-529F-EC83-9B2E0E6A3B48}"/>
              </a:ext>
            </a:extLst>
          </p:cNvPr>
          <p:cNvSpPr/>
          <p:nvPr/>
        </p:nvSpPr>
        <p:spPr>
          <a:xfrm>
            <a:off x="804672" y="16733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a:extLst>
              <a:ext uri="{FF2B5EF4-FFF2-40B4-BE49-F238E27FC236}">
                <a16:creationId xmlns:a16="http://schemas.microsoft.com/office/drawing/2014/main" id="{9E5BB5B8-FF45-EEB6-A4A9-BEC637F20C7D}"/>
              </a:ext>
            </a:extLst>
          </p:cNvPr>
          <p:cNvSpPr txBox="1"/>
          <p:nvPr/>
        </p:nvSpPr>
        <p:spPr>
          <a:xfrm>
            <a:off x="832104" y="1781830"/>
            <a:ext cx="475488" cy="258532"/>
          </a:xfrm>
          <a:prstGeom prst="rect">
            <a:avLst/>
          </a:prstGeom>
          <a:noFill/>
        </p:spPr>
        <p:txBody>
          <a:bodyPr wrap="square" lIns="73152" tIns="36576" rIns="73152" bIns="36576" anchor="ctr">
            <a:spAutoFit/>
          </a:bodyPr>
          <a:lstStyle/>
          <a:p>
            <a:pPr algn="ctr">
              <a:spcAft>
                <a:spcPts val="0"/>
              </a:spcAft>
            </a:pPr>
            <a:r>
              <a:rPr sz="1200" b="1" dirty="0">
                <a:solidFill>
                  <a:srgbClr val="FFFFFF"/>
                </a:solidFill>
                <a:latin typeface="Arial"/>
              </a:rPr>
              <a:t>[</a:t>
            </a:r>
            <a:r>
              <a:rPr lang="en-GB" sz="1200" b="1" dirty="0">
                <a:solidFill>
                  <a:srgbClr val="FFFFFF"/>
                </a:solidFill>
                <a:latin typeface="Arial"/>
              </a:rPr>
              <a:t>7</a:t>
            </a:r>
            <a:r>
              <a:rPr sz="1200" b="1" dirty="0">
                <a:solidFill>
                  <a:srgbClr val="FFFFFF"/>
                </a:solidFill>
                <a:latin typeface="Arial"/>
              </a:rPr>
              <a:t>]</a:t>
            </a:r>
          </a:p>
        </p:txBody>
      </p:sp>
      <p:sp>
        <p:nvSpPr>
          <p:cNvPr id="8" name="TextBox 7">
            <a:extLst>
              <a:ext uri="{FF2B5EF4-FFF2-40B4-BE49-F238E27FC236}">
                <a16:creationId xmlns:a16="http://schemas.microsoft.com/office/drawing/2014/main" id="{706AD87F-D84C-CFE3-172F-A26A2860085C}"/>
              </a:ext>
            </a:extLst>
          </p:cNvPr>
          <p:cNvSpPr txBox="1"/>
          <p:nvPr/>
        </p:nvSpPr>
        <p:spPr>
          <a:xfrm>
            <a:off x="1481328" y="1745809"/>
            <a:ext cx="9829800" cy="458587"/>
          </a:xfrm>
          <a:prstGeom prst="rect">
            <a:avLst/>
          </a:prstGeom>
          <a:noFill/>
        </p:spPr>
        <p:txBody>
          <a:bodyPr wrap="square" lIns="73152" tIns="36576" rIns="73152" bIns="36576" anchor="ctr">
            <a:spAutoFit/>
          </a:bodyPr>
          <a:lstStyle/>
          <a:p>
            <a:r>
              <a:rPr lang="en-GB" sz="1250" dirty="0">
                <a:latin typeface="Arial" panose="020B0604020202020204" pitchFamily="34" charset="0"/>
                <a:cs typeface="Arial" panose="020B0604020202020204" pitchFamily="34" charset="0"/>
              </a:rPr>
              <a:t>N. H. Williams, </a:t>
            </a:r>
            <a:r>
              <a:rPr lang="en-GB" sz="1250" i="1" dirty="0">
                <a:latin typeface="Arial" panose="020B0604020202020204" pitchFamily="34" charset="0"/>
                <a:cs typeface="Arial" panose="020B0604020202020204" pitchFamily="34" charset="0"/>
              </a:rPr>
              <a:t>Artificial Intelligence and Healthcare: The Impact of Algorithmic Bias on Health Disparities.</a:t>
            </a:r>
            <a:r>
              <a:rPr lang="en-GB" sz="1250" dirty="0">
                <a:latin typeface="Arial" panose="020B0604020202020204" pitchFamily="34" charset="0"/>
                <a:cs typeface="Arial" panose="020B0604020202020204" pitchFamily="34" charset="0"/>
              </a:rPr>
              <a:t> Cham, Switzerland: Springer, 2023.</a:t>
            </a:r>
          </a:p>
        </p:txBody>
      </p:sp>
      <p:sp>
        <p:nvSpPr>
          <p:cNvPr id="9" name="Rounded Rectangle 8">
            <a:extLst>
              <a:ext uri="{FF2B5EF4-FFF2-40B4-BE49-F238E27FC236}">
                <a16:creationId xmlns:a16="http://schemas.microsoft.com/office/drawing/2014/main" id="{CF5167D8-5122-538B-53CC-D33A81A26D55}"/>
              </a:ext>
            </a:extLst>
          </p:cNvPr>
          <p:cNvSpPr/>
          <p:nvPr/>
        </p:nvSpPr>
        <p:spPr>
          <a:xfrm>
            <a:off x="640080" y="2788920"/>
            <a:ext cx="10927080" cy="1115568"/>
          </a:xfrm>
          <a:prstGeom prst="roundRect">
            <a:avLst/>
          </a:prstGeom>
          <a:solidFill>
            <a:srgbClr val="EBF8F7"/>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a:extLst>
              <a:ext uri="{FF2B5EF4-FFF2-40B4-BE49-F238E27FC236}">
                <a16:creationId xmlns:a16="http://schemas.microsoft.com/office/drawing/2014/main" id="{4F57D0F0-E763-2E0F-799B-9D1414462D8D}"/>
              </a:ext>
            </a:extLst>
          </p:cNvPr>
          <p:cNvSpPr/>
          <p:nvPr/>
        </p:nvSpPr>
        <p:spPr>
          <a:xfrm>
            <a:off x="804672" y="30449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a:extLst>
              <a:ext uri="{FF2B5EF4-FFF2-40B4-BE49-F238E27FC236}">
                <a16:creationId xmlns:a16="http://schemas.microsoft.com/office/drawing/2014/main" id="{DCB9BF0A-B299-3364-22F5-4E8B262DC5DC}"/>
              </a:ext>
            </a:extLst>
          </p:cNvPr>
          <p:cNvSpPr txBox="1"/>
          <p:nvPr/>
        </p:nvSpPr>
        <p:spPr>
          <a:xfrm>
            <a:off x="832104" y="3153430"/>
            <a:ext cx="475488" cy="258532"/>
          </a:xfrm>
          <a:prstGeom prst="rect">
            <a:avLst/>
          </a:prstGeom>
          <a:noFill/>
        </p:spPr>
        <p:txBody>
          <a:bodyPr wrap="square" lIns="73152" tIns="36576" rIns="73152" bIns="36576" anchor="ctr">
            <a:spAutoFit/>
          </a:bodyPr>
          <a:lstStyle/>
          <a:p>
            <a:pPr algn="ctr">
              <a:spcAft>
                <a:spcPts val="0"/>
              </a:spcAft>
            </a:pPr>
            <a:r>
              <a:rPr sz="1200" b="1" dirty="0">
                <a:solidFill>
                  <a:srgbClr val="FFFFFF"/>
                </a:solidFill>
                <a:latin typeface="Arial"/>
              </a:rPr>
              <a:t>[</a:t>
            </a:r>
            <a:r>
              <a:rPr lang="en-GB" sz="1200" b="1" dirty="0">
                <a:solidFill>
                  <a:srgbClr val="FFFFFF"/>
                </a:solidFill>
                <a:latin typeface="Arial"/>
              </a:rPr>
              <a:t>8</a:t>
            </a:r>
            <a:r>
              <a:rPr sz="1200" b="1" dirty="0">
                <a:solidFill>
                  <a:srgbClr val="FFFFFF"/>
                </a:solidFill>
                <a:latin typeface="Arial"/>
              </a:rPr>
              <a:t>]</a:t>
            </a:r>
          </a:p>
        </p:txBody>
      </p:sp>
      <p:sp>
        <p:nvSpPr>
          <p:cNvPr id="12" name="TextBox 11">
            <a:extLst>
              <a:ext uri="{FF2B5EF4-FFF2-40B4-BE49-F238E27FC236}">
                <a16:creationId xmlns:a16="http://schemas.microsoft.com/office/drawing/2014/main" id="{ECDFDAA6-96CD-94A5-FE48-15EB2AE3A8D9}"/>
              </a:ext>
            </a:extLst>
          </p:cNvPr>
          <p:cNvSpPr txBox="1"/>
          <p:nvPr/>
        </p:nvSpPr>
        <p:spPr>
          <a:xfrm>
            <a:off x="1481328" y="3213588"/>
            <a:ext cx="9829800" cy="266227"/>
          </a:xfrm>
          <a:prstGeom prst="rect">
            <a:avLst/>
          </a:prstGeom>
          <a:noFill/>
        </p:spPr>
        <p:txBody>
          <a:bodyPr wrap="square" lIns="73152" tIns="36576" rIns="73152" bIns="36576" anchor="ctr">
            <a:spAutoFit/>
          </a:bodyPr>
          <a:lstStyle/>
          <a:p>
            <a:r>
              <a:rPr lang="en-GB" sz="1250" dirty="0">
                <a:latin typeface="Arial" panose="020B0604020202020204" pitchFamily="34" charset="0"/>
                <a:cs typeface="Arial" panose="020B0604020202020204" pitchFamily="34" charset="0"/>
              </a:rPr>
              <a:t> S. Ding, D. Wu, L. Zhao, and X. Li, Eds., </a:t>
            </a:r>
            <a:r>
              <a:rPr lang="en-GB" sz="1250" i="1" dirty="0">
                <a:latin typeface="Arial" panose="020B0604020202020204" pitchFamily="34" charset="0"/>
                <a:cs typeface="Arial" panose="020B0604020202020204" pitchFamily="34" charset="0"/>
              </a:rPr>
              <a:t>Smart Healthcare Engineering Management and Risk Analytics.</a:t>
            </a:r>
            <a:r>
              <a:rPr lang="en-GB" sz="1250" dirty="0">
                <a:latin typeface="Arial" panose="020B0604020202020204" pitchFamily="34" charset="0"/>
                <a:cs typeface="Arial" panose="020B0604020202020204" pitchFamily="34" charset="0"/>
              </a:rPr>
              <a:t> Singapore: Springer, 2022.</a:t>
            </a:r>
          </a:p>
        </p:txBody>
      </p:sp>
      <p:sp>
        <p:nvSpPr>
          <p:cNvPr id="17" name="TextBox 16">
            <a:extLst>
              <a:ext uri="{FF2B5EF4-FFF2-40B4-BE49-F238E27FC236}">
                <a16:creationId xmlns:a16="http://schemas.microsoft.com/office/drawing/2014/main" id="{5B586644-16AF-5AC2-41FA-B7C6D850248A}"/>
              </a:ext>
            </a:extLst>
          </p:cNvPr>
          <p:cNvSpPr txBox="1"/>
          <p:nvPr/>
        </p:nvSpPr>
        <p:spPr>
          <a:xfrm>
            <a:off x="640080" y="5806440"/>
            <a:ext cx="10972800" cy="320040"/>
          </a:xfrm>
          <a:prstGeom prst="rect">
            <a:avLst/>
          </a:prstGeom>
          <a:noFill/>
        </p:spPr>
        <p:txBody>
          <a:bodyPr wrap="square" lIns="73152" tIns="36576" rIns="73152" bIns="36576" anchor="ctr">
            <a:spAutoFit/>
          </a:bodyPr>
          <a:lstStyle/>
          <a:p>
            <a:pPr algn="r">
              <a:spcAft>
                <a:spcPts val="0"/>
              </a:spcAft>
            </a:pPr>
            <a:r>
              <a:rPr sz="1000" b="1">
                <a:solidFill>
                  <a:srgbClr val="1F6FB5"/>
                </a:solidFill>
                <a:latin typeface="Arial"/>
              </a:rPr>
              <a:t>Presenter: Nasira</a:t>
            </a:r>
          </a:p>
        </p:txBody>
      </p:sp>
      <p:sp>
        <p:nvSpPr>
          <p:cNvPr id="15" name="Rounded Rectangle 8">
            <a:extLst>
              <a:ext uri="{FF2B5EF4-FFF2-40B4-BE49-F238E27FC236}">
                <a16:creationId xmlns:a16="http://schemas.microsoft.com/office/drawing/2014/main" id="{723AD711-8D51-425B-22E2-CECDAEB6B53F}"/>
              </a:ext>
            </a:extLst>
          </p:cNvPr>
          <p:cNvSpPr/>
          <p:nvPr/>
        </p:nvSpPr>
        <p:spPr>
          <a:xfrm>
            <a:off x="632460" y="4198346"/>
            <a:ext cx="10927080" cy="1115568"/>
          </a:xfrm>
          <a:prstGeom prst="roundRect">
            <a:avLst/>
          </a:prstGeom>
          <a:solidFill>
            <a:srgbClr val="EBF8F7"/>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ounded Rectangle 9">
            <a:extLst>
              <a:ext uri="{FF2B5EF4-FFF2-40B4-BE49-F238E27FC236}">
                <a16:creationId xmlns:a16="http://schemas.microsoft.com/office/drawing/2014/main" id="{98665514-B66D-476A-8D07-58CD50DC4642}"/>
              </a:ext>
            </a:extLst>
          </p:cNvPr>
          <p:cNvSpPr/>
          <p:nvPr/>
        </p:nvSpPr>
        <p:spPr>
          <a:xfrm>
            <a:off x="797052" y="4454378"/>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a:extLst>
              <a:ext uri="{FF2B5EF4-FFF2-40B4-BE49-F238E27FC236}">
                <a16:creationId xmlns:a16="http://schemas.microsoft.com/office/drawing/2014/main" id="{99FD020B-5497-2798-8296-41C634E40407}"/>
              </a:ext>
            </a:extLst>
          </p:cNvPr>
          <p:cNvSpPr txBox="1"/>
          <p:nvPr/>
        </p:nvSpPr>
        <p:spPr>
          <a:xfrm>
            <a:off x="824484" y="4562856"/>
            <a:ext cx="475488" cy="258532"/>
          </a:xfrm>
          <a:prstGeom prst="rect">
            <a:avLst/>
          </a:prstGeom>
          <a:noFill/>
        </p:spPr>
        <p:txBody>
          <a:bodyPr wrap="square" lIns="73152" tIns="36576" rIns="73152" bIns="36576" anchor="ctr">
            <a:spAutoFit/>
          </a:bodyPr>
          <a:lstStyle/>
          <a:p>
            <a:pPr algn="ctr">
              <a:spcAft>
                <a:spcPts val="0"/>
              </a:spcAft>
            </a:pPr>
            <a:r>
              <a:rPr sz="1200" b="1" dirty="0">
                <a:solidFill>
                  <a:srgbClr val="FFFFFF"/>
                </a:solidFill>
                <a:latin typeface="Arial"/>
              </a:rPr>
              <a:t>[</a:t>
            </a:r>
            <a:r>
              <a:rPr lang="en-GB" sz="1200" b="1" dirty="0">
                <a:solidFill>
                  <a:srgbClr val="FFFFFF"/>
                </a:solidFill>
                <a:latin typeface="Arial"/>
              </a:rPr>
              <a:t>9</a:t>
            </a:r>
            <a:r>
              <a:rPr sz="1200" b="1" dirty="0">
                <a:solidFill>
                  <a:srgbClr val="FFFFFF"/>
                </a:solidFill>
                <a:latin typeface="Arial"/>
              </a:rPr>
              <a:t>]</a:t>
            </a:r>
          </a:p>
        </p:txBody>
      </p:sp>
      <p:sp>
        <p:nvSpPr>
          <p:cNvPr id="22" name="TextBox 21">
            <a:extLst>
              <a:ext uri="{FF2B5EF4-FFF2-40B4-BE49-F238E27FC236}">
                <a16:creationId xmlns:a16="http://schemas.microsoft.com/office/drawing/2014/main" id="{7397F00E-2B59-9E8F-8AB6-099814CC60EB}"/>
              </a:ext>
            </a:extLst>
          </p:cNvPr>
          <p:cNvSpPr txBox="1"/>
          <p:nvPr/>
        </p:nvSpPr>
        <p:spPr>
          <a:xfrm>
            <a:off x="1473708" y="4623014"/>
            <a:ext cx="9829800" cy="266227"/>
          </a:xfrm>
          <a:prstGeom prst="rect">
            <a:avLst/>
          </a:prstGeom>
          <a:noFill/>
        </p:spPr>
        <p:txBody>
          <a:bodyPr wrap="square" lIns="73152" tIns="36576" rIns="73152" bIns="36576" anchor="ctr">
            <a:spAutoFit/>
          </a:bodyPr>
          <a:lstStyle/>
          <a:p>
            <a:r>
              <a:rPr lang="en-GB" sz="1250" dirty="0">
                <a:latin typeface="Arial" panose="020B0604020202020204" pitchFamily="34" charset="0"/>
                <a:cs typeface="Arial" panose="020B0604020202020204" pitchFamily="34" charset="0"/>
              </a:rPr>
              <a:t>Few Images made by AI.</a:t>
            </a:r>
          </a:p>
        </p:txBody>
      </p:sp>
    </p:spTree>
    <p:extLst>
      <p:ext uri="{BB962C8B-B14F-4D97-AF65-F5344CB8AC3E}">
        <p14:creationId xmlns:p14="http://schemas.microsoft.com/office/powerpoint/2010/main" val="3512311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3765</Words>
  <Application>Microsoft Office PowerPoint</Application>
  <PresentationFormat>Widescreen</PresentationFormat>
  <Paragraphs>398</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Nasira Perveen (2331267)</cp:lastModifiedBy>
  <cp:revision>67</cp:revision>
  <dcterms:created xsi:type="dcterms:W3CDTF">2013-01-27T09:14:16Z</dcterms:created>
  <dcterms:modified xsi:type="dcterms:W3CDTF">2026-10-23T08:42:20Z</dcterms:modified>
  <cp:category/>
</cp:coreProperties>
</file>