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84" r:id="rId3"/>
    <p:sldId id="264" r:id="rId4"/>
    <p:sldId id="273" r:id="rId5"/>
    <p:sldId id="276" r:id="rId6"/>
    <p:sldId id="275" r:id="rId7"/>
    <p:sldId id="260" r:id="rId8"/>
    <p:sldId id="259" r:id="rId9"/>
    <p:sldId id="281" r:id="rId10"/>
    <p:sldId id="277" r:id="rId11"/>
    <p:sldId id="278" r:id="rId12"/>
    <p:sldId id="268"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87"/>
    <p:restoredTop sz="94687"/>
  </p:normalViewPr>
  <p:slideViewPr>
    <p:cSldViewPr snapToGrid="0">
      <p:cViewPr varScale="1">
        <p:scale>
          <a:sx n="56" d="100"/>
          <a:sy n="56" d="100"/>
        </p:scale>
        <p:origin x="184" y="1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B6E16-F51E-0245-806F-0FFF410384ED}" type="datetimeFigureOut">
              <a:rPr lang="en-US" smtClean="0"/>
              <a:t>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FD9DD-A193-6F4B-94E3-23B6015588AD}" type="slidenum">
              <a:rPr lang="en-US" smtClean="0"/>
              <a:t>‹#›</a:t>
            </a:fld>
            <a:endParaRPr lang="en-US"/>
          </a:p>
        </p:txBody>
      </p:sp>
    </p:spTree>
    <p:extLst>
      <p:ext uri="{BB962C8B-B14F-4D97-AF65-F5344CB8AC3E}">
        <p14:creationId xmlns:p14="http://schemas.microsoft.com/office/powerpoint/2010/main" val="3623284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391C5-914D-7DF5-84BA-EDBF31D48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9EF53D-8E41-C98C-19F7-39CA94191E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C6ACA3-92DB-76C4-DF63-7535B4EA9FB8}"/>
              </a:ext>
            </a:extLst>
          </p:cNvPr>
          <p:cNvSpPr>
            <a:spLocks noGrp="1"/>
          </p:cNvSpPr>
          <p:nvPr>
            <p:ph type="body" idx="1"/>
          </p:nvPr>
        </p:nvSpPr>
        <p:spPr/>
        <p:txBody>
          <a:bodyPr/>
          <a:lstStyle/>
          <a:p>
            <a:r>
              <a:rPr lang="en-US" dirty="0"/>
              <a:t>Our campaign presentations consists of a variety of different promotional advertising and campaigns promoting both GWR and Legoland as a package holiday. To ensure that our target market sees our advertising we have strategically planned where each promotional advertisement will be placed to maximize sales and the brand representation. </a:t>
            </a:r>
          </a:p>
          <a:p>
            <a:endParaRPr lang="en-US" dirty="0"/>
          </a:p>
          <a:p>
            <a:r>
              <a:rPr lang="en-US" dirty="0"/>
              <a:t>As discussed in slides above, the 4P’s of marketing is a framework that reflects key elements when marketing a services or product, each part interlinking with each other to get the desired outcome </a:t>
            </a:r>
            <a:r>
              <a:rPr lang="en-GB" sz="1800" b="0" i="0" u="none" strike="noStrike" dirty="0">
                <a:solidFill>
                  <a:srgbClr val="000000"/>
                </a:solidFill>
                <a:effectLst/>
                <a:latin typeface="Times New Roman" panose="02020603050405020304" pitchFamily="18" charset="0"/>
              </a:rPr>
              <a:t>(Twin, 2024). The campaign presentation strongly links to the promotional part of the 4ps, it's how individuals advertises the product and how effectively the marketing can reach the target audience (Staff, 2023).  </a:t>
            </a:r>
          </a:p>
          <a:p>
            <a:endParaRPr lang="en-US" dirty="0"/>
          </a:p>
          <a:p>
            <a:r>
              <a:rPr lang="en-US" dirty="0"/>
              <a:t>RACE stands for Reach Act Convert and Engage which is vital when using digital marketing </a:t>
            </a:r>
            <a:r>
              <a:rPr lang="en-GB" sz="1800" b="0" i="0" u="none" strike="noStrike" dirty="0">
                <a:solidFill>
                  <a:srgbClr val="000000"/>
                </a:solidFill>
                <a:effectLst/>
                <a:latin typeface="Times New Roman" panose="02020603050405020304" pitchFamily="18" charset="0"/>
              </a:rPr>
              <a:t>(Chaffey, 2024). When we talk about digital marketing, we we need to incorporate each part of RACE to make it successful. Reach </a:t>
            </a:r>
            <a:r>
              <a:rPr lang="en-US" dirty="0"/>
              <a:t> </a:t>
            </a:r>
          </a:p>
        </p:txBody>
      </p:sp>
      <p:sp>
        <p:nvSpPr>
          <p:cNvPr id="4" name="Slide Number Placeholder 3">
            <a:extLst>
              <a:ext uri="{FF2B5EF4-FFF2-40B4-BE49-F238E27FC236}">
                <a16:creationId xmlns:a16="http://schemas.microsoft.com/office/drawing/2014/main" id="{E6D19619-0BF2-EDE1-AA2E-FE4A869CB711}"/>
              </a:ext>
            </a:extLst>
          </p:cNvPr>
          <p:cNvSpPr>
            <a:spLocks noGrp="1"/>
          </p:cNvSpPr>
          <p:nvPr>
            <p:ph type="sldNum" sz="quarter" idx="5"/>
          </p:nvPr>
        </p:nvSpPr>
        <p:spPr/>
        <p:txBody>
          <a:bodyPr/>
          <a:lstStyle/>
          <a:p>
            <a:fld id="{046F666F-67BC-422C-8CAC-D0E39AE84E59}" type="slidenum">
              <a:rPr lang="en-GB" smtClean="0"/>
              <a:t>4</a:t>
            </a:fld>
            <a:endParaRPr lang="en-GB"/>
          </a:p>
        </p:txBody>
      </p:sp>
    </p:spTree>
    <p:extLst>
      <p:ext uri="{BB962C8B-B14F-4D97-AF65-F5344CB8AC3E}">
        <p14:creationId xmlns:p14="http://schemas.microsoft.com/office/powerpoint/2010/main" val="1514932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643F7-366C-C485-2DAA-F8FC4ECE7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7DD1F5-4673-E31C-38D4-117EBD7C7E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98C2D8-56A0-56BB-4936-4ACEE697A377}"/>
              </a:ext>
            </a:extLst>
          </p:cNvPr>
          <p:cNvSpPr>
            <a:spLocks noGrp="1"/>
          </p:cNvSpPr>
          <p:nvPr>
            <p:ph type="body" idx="1"/>
          </p:nvPr>
        </p:nvSpPr>
        <p:spPr/>
        <p:txBody>
          <a:bodyPr/>
          <a:lstStyle/>
          <a:p>
            <a:r>
              <a:rPr lang="en-US"/>
              <a:t> The concept of our strapline puts the idea that traveling is like a Lego build where each brick must be strategically put in place to get the desired outcome, traveling is very similar, plans must be put in place to ensure a seamless, stress-free trip. </a:t>
            </a:r>
          </a:p>
        </p:txBody>
      </p:sp>
      <p:sp>
        <p:nvSpPr>
          <p:cNvPr id="4" name="Slide Number Placeholder 3">
            <a:extLst>
              <a:ext uri="{FF2B5EF4-FFF2-40B4-BE49-F238E27FC236}">
                <a16:creationId xmlns:a16="http://schemas.microsoft.com/office/drawing/2014/main" id="{3877BEC0-C7A9-BEA7-3E98-D8C44DB040CD}"/>
              </a:ext>
            </a:extLst>
          </p:cNvPr>
          <p:cNvSpPr>
            <a:spLocks noGrp="1"/>
          </p:cNvSpPr>
          <p:nvPr>
            <p:ph type="sldNum" sz="quarter" idx="5"/>
          </p:nvPr>
        </p:nvSpPr>
        <p:spPr/>
        <p:txBody>
          <a:bodyPr/>
          <a:lstStyle/>
          <a:p>
            <a:fld id="{046F666F-67BC-422C-8CAC-D0E39AE84E59}" type="slidenum">
              <a:rPr lang="en-GB" smtClean="0"/>
              <a:t>5</a:t>
            </a:fld>
            <a:endParaRPr lang="en-GB"/>
          </a:p>
        </p:txBody>
      </p:sp>
    </p:spTree>
    <p:extLst>
      <p:ext uri="{BB962C8B-B14F-4D97-AF65-F5344CB8AC3E}">
        <p14:creationId xmlns:p14="http://schemas.microsoft.com/office/powerpoint/2010/main" val="606795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3512C-AD2B-1476-24D7-3377F3F793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D866E-6784-1AC6-8B31-CBB1AFE503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8A7541-AF4A-E67A-3D43-821E22C2F370}"/>
              </a:ext>
            </a:extLst>
          </p:cNvPr>
          <p:cNvSpPr>
            <a:spLocks noGrp="1"/>
          </p:cNvSpPr>
          <p:nvPr>
            <p:ph type="body" idx="1"/>
          </p:nvPr>
        </p:nvSpPr>
        <p:spPr/>
        <p:txBody>
          <a:bodyPr/>
          <a:lstStyle/>
          <a:p>
            <a:r>
              <a:rPr lang="en-US" dirty="0"/>
              <a:t> Hashtags are an important part of sales and marketing as they enable customers to find the brand. It helps with marketing as it allows individuals to post there experiences under your hashtag which can help to drive sales and bring new customers to the brand.</a:t>
            </a:r>
          </a:p>
        </p:txBody>
      </p:sp>
      <p:sp>
        <p:nvSpPr>
          <p:cNvPr id="4" name="Slide Number Placeholder 3">
            <a:extLst>
              <a:ext uri="{FF2B5EF4-FFF2-40B4-BE49-F238E27FC236}">
                <a16:creationId xmlns:a16="http://schemas.microsoft.com/office/drawing/2014/main" id="{B55D1C55-A1FD-0A00-858C-3AE819619A33}"/>
              </a:ext>
            </a:extLst>
          </p:cNvPr>
          <p:cNvSpPr>
            <a:spLocks noGrp="1"/>
          </p:cNvSpPr>
          <p:nvPr>
            <p:ph type="sldNum" sz="quarter" idx="5"/>
          </p:nvPr>
        </p:nvSpPr>
        <p:spPr/>
        <p:txBody>
          <a:bodyPr/>
          <a:lstStyle/>
          <a:p>
            <a:fld id="{046F666F-67BC-422C-8CAC-D0E39AE84E59}" type="slidenum">
              <a:rPr lang="en-GB" smtClean="0"/>
              <a:t>6</a:t>
            </a:fld>
            <a:endParaRPr lang="en-GB"/>
          </a:p>
        </p:txBody>
      </p:sp>
    </p:spTree>
    <p:extLst>
      <p:ext uri="{BB962C8B-B14F-4D97-AF65-F5344CB8AC3E}">
        <p14:creationId xmlns:p14="http://schemas.microsoft.com/office/powerpoint/2010/main" val="1280808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decided to go with a selections of colours that we think will suit our brand best. We aim to archive a trustworthy, ecofriendly brand that thrives off of honesty and costumer satisfaction. The colour green signifies nature, growth and harmony portraying to the customers that GWR is an eco friendly mode of transport. </a:t>
            </a:r>
          </a:p>
          <a:p>
            <a:r>
              <a:rPr lang="en-US" dirty="0"/>
              <a:t>The colour blue represents trust, peace and loyalty which are all vital when creating a business to maintain new and old customers.</a:t>
            </a:r>
          </a:p>
          <a:p>
            <a:r>
              <a:rPr lang="en-US" dirty="0"/>
              <a:t>White represents purity and neutrality which is important when companies are trying to drive sales and maintain a high standard </a:t>
            </a:r>
            <a:r>
              <a:rPr lang="en-GB" sz="1800" b="0" i="0" u="none" strike="noStrike" dirty="0">
                <a:solidFill>
                  <a:srgbClr val="000000"/>
                </a:solidFill>
                <a:effectLst/>
                <a:latin typeface="Times New Roman" panose="02020603050405020304" pitchFamily="18" charset="0"/>
              </a:rPr>
              <a:t>(Lead Edge Capital, 2024).</a:t>
            </a:r>
            <a:endParaRPr lang="en-US" dirty="0"/>
          </a:p>
        </p:txBody>
      </p:sp>
      <p:sp>
        <p:nvSpPr>
          <p:cNvPr id="4" name="Slide Number Placeholder 3"/>
          <p:cNvSpPr>
            <a:spLocks noGrp="1"/>
          </p:cNvSpPr>
          <p:nvPr>
            <p:ph type="sldNum" sz="quarter" idx="5"/>
          </p:nvPr>
        </p:nvSpPr>
        <p:spPr/>
        <p:txBody>
          <a:bodyPr/>
          <a:lstStyle/>
          <a:p>
            <a:fld id="{046F666F-67BC-422C-8CAC-D0E39AE84E59}" type="slidenum">
              <a:rPr lang="en-GB" smtClean="0"/>
              <a:t>7</a:t>
            </a:fld>
            <a:endParaRPr lang="en-GB"/>
          </a:p>
        </p:txBody>
      </p:sp>
    </p:spTree>
    <p:extLst>
      <p:ext uri="{BB962C8B-B14F-4D97-AF65-F5344CB8AC3E}">
        <p14:creationId xmlns:p14="http://schemas.microsoft.com/office/powerpoint/2010/main" val="1193002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promotional video captures the essences of family and spending quality time together. As our target audience is families we chose to use a young family as our main characters in this short film to make it more relatable. </a:t>
            </a:r>
          </a:p>
        </p:txBody>
      </p:sp>
      <p:sp>
        <p:nvSpPr>
          <p:cNvPr id="4" name="Slide Number Placeholder 3"/>
          <p:cNvSpPr>
            <a:spLocks noGrp="1"/>
          </p:cNvSpPr>
          <p:nvPr>
            <p:ph type="sldNum" sz="quarter" idx="5"/>
          </p:nvPr>
        </p:nvSpPr>
        <p:spPr/>
        <p:txBody>
          <a:bodyPr/>
          <a:lstStyle/>
          <a:p>
            <a:fld id="{046F666F-67BC-422C-8CAC-D0E39AE84E59}" type="slidenum">
              <a:rPr lang="en-GB" smtClean="0"/>
              <a:t>8</a:t>
            </a:fld>
            <a:endParaRPr lang="en-GB"/>
          </a:p>
        </p:txBody>
      </p:sp>
    </p:spTree>
    <p:extLst>
      <p:ext uri="{BB962C8B-B14F-4D97-AF65-F5344CB8AC3E}">
        <p14:creationId xmlns:p14="http://schemas.microsoft.com/office/powerpoint/2010/main" val="2420968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924D3-3683-9B9E-5179-FB589937A5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28613-1843-7D67-64D3-40BAD9EDBA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0E5674-2DEA-5650-445D-810E160E7397}"/>
              </a:ext>
            </a:extLst>
          </p:cNvPr>
          <p:cNvSpPr>
            <a:spLocks noGrp="1"/>
          </p:cNvSpPr>
          <p:nvPr>
            <p:ph type="body" idx="1"/>
          </p:nvPr>
        </p:nvSpPr>
        <p:spPr/>
        <p:txBody>
          <a:bodyPr/>
          <a:lstStyle/>
          <a:p>
            <a:r>
              <a:rPr lang="en-US" dirty="0"/>
              <a:t>We have choses this photo as our visual as we feel it captures the true essence of family, being people together to gain lasting memories. By having a photo people can relate to can help to being more sales. </a:t>
            </a:r>
          </a:p>
        </p:txBody>
      </p:sp>
      <p:sp>
        <p:nvSpPr>
          <p:cNvPr id="4" name="Slide Number Placeholder 3">
            <a:extLst>
              <a:ext uri="{FF2B5EF4-FFF2-40B4-BE49-F238E27FC236}">
                <a16:creationId xmlns:a16="http://schemas.microsoft.com/office/drawing/2014/main" id="{5E76DB78-5F94-70CB-5877-17B3BD42C323}"/>
              </a:ext>
            </a:extLst>
          </p:cNvPr>
          <p:cNvSpPr>
            <a:spLocks noGrp="1"/>
          </p:cNvSpPr>
          <p:nvPr>
            <p:ph type="sldNum" sz="quarter" idx="5"/>
          </p:nvPr>
        </p:nvSpPr>
        <p:spPr/>
        <p:txBody>
          <a:bodyPr/>
          <a:lstStyle/>
          <a:p>
            <a:fld id="{046F666F-67BC-422C-8CAC-D0E39AE84E59}" type="slidenum">
              <a:rPr lang="en-GB" smtClean="0"/>
              <a:t>10</a:t>
            </a:fld>
            <a:endParaRPr lang="en-GB"/>
          </a:p>
        </p:txBody>
      </p:sp>
    </p:spTree>
    <p:extLst>
      <p:ext uri="{BB962C8B-B14F-4D97-AF65-F5344CB8AC3E}">
        <p14:creationId xmlns:p14="http://schemas.microsoft.com/office/powerpoint/2010/main" val="2081545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46AEC-A71E-C91C-6C34-2F479C6324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C8B7CF-BF96-B5A0-5240-62F77B1622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0C7EC5-E9E3-3159-7C6C-30F787CCFB9A}"/>
              </a:ext>
            </a:extLst>
          </p:cNvPr>
          <p:cNvSpPr>
            <a:spLocks noGrp="1"/>
          </p:cNvSpPr>
          <p:nvPr>
            <p:ph type="body" idx="1"/>
          </p:nvPr>
        </p:nvSpPr>
        <p:spPr/>
        <p:txBody>
          <a:bodyPr/>
          <a:lstStyle/>
          <a:p>
            <a:r>
              <a:rPr lang="en-US" dirty="0"/>
              <a:t> To create this video, I used LTX Studios which is a platform where you are able to create a story line and add in your own characters, it will then generate a series of photos that you are able to edit to your preferences. After this you are then able to edit them to make them move and a flowing video, you can add in a voice over and music. </a:t>
            </a:r>
          </a:p>
        </p:txBody>
      </p:sp>
      <p:sp>
        <p:nvSpPr>
          <p:cNvPr id="4" name="Slide Number Placeholder 3">
            <a:extLst>
              <a:ext uri="{FF2B5EF4-FFF2-40B4-BE49-F238E27FC236}">
                <a16:creationId xmlns:a16="http://schemas.microsoft.com/office/drawing/2014/main" id="{2F7FA90C-9CAB-D931-AE56-90936D6E7E81}"/>
              </a:ext>
            </a:extLst>
          </p:cNvPr>
          <p:cNvSpPr>
            <a:spLocks noGrp="1"/>
          </p:cNvSpPr>
          <p:nvPr>
            <p:ph type="sldNum" sz="quarter" idx="5"/>
          </p:nvPr>
        </p:nvSpPr>
        <p:spPr/>
        <p:txBody>
          <a:bodyPr/>
          <a:lstStyle/>
          <a:p>
            <a:fld id="{046F666F-67BC-422C-8CAC-D0E39AE84E59}" type="slidenum">
              <a:rPr lang="en-GB" smtClean="0"/>
              <a:t>11</a:t>
            </a:fld>
            <a:endParaRPr lang="en-GB"/>
          </a:p>
        </p:txBody>
      </p:sp>
    </p:spTree>
    <p:extLst>
      <p:ext uri="{BB962C8B-B14F-4D97-AF65-F5344CB8AC3E}">
        <p14:creationId xmlns:p14="http://schemas.microsoft.com/office/powerpoint/2010/main" val="1540688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media is vital when it comes to digital marketing as it has the possibilist of reach a wide range of </a:t>
            </a:r>
            <a:r>
              <a:rPr lang="en-US" dirty="0" err="1"/>
              <a:t>indiaual</a:t>
            </a:r>
            <a:r>
              <a:rPr lang="en-US" dirty="0"/>
              <a:t> at any given time. It helps to gain a brand reputation and awareness while also making it more cost – effective </a:t>
            </a:r>
            <a:r>
              <a:rPr lang="en-GB" sz="1800" b="0" i="0" u="none" strike="noStrike" dirty="0">
                <a:solidFill>
                  <a:srgbClr val="000000"/>
                </a:solidFill>
                <a:effectLst/>
                <a:latin typeface="Times New Roman" panose="02020603050405020304" pitchFamily="18" charset="0"/>
              </a:rPr>
              <a:t>(Mohan, 2023). </a:t>
            </a:r>
            <a:endParaRPr lang="en-US" dirty="0"/>
          </a:p>
          <a:p>
            <a:r>
              <a:rPr lang="en-US" dirty="0"/>
              <a:t>It also has the possibility of generating more sales as there is a trust and loyalty from customers towards the brand. </a:t>
            </a:r>
          </a:p>
        </p:txBody>
      </p:sp>
      <p:sp>
        <p:nvSpPr>
          <p:cNvPr id="4" name="Slide Number Placeholder 3"/>
          <p:cNvSpPr>
            <a:spLocks noGrp="1"/>
          </p:cNvSpPr>
          <p:nvPr>
            <p:ph type="sldNum" sz="quarter" idx="5"/>
          </p:nvPr>
        </p:nvSpPr>
        <p:spPr/>
        <p:txBody>
          <a:bodyPr/>
          <a:lstStyle/>
          <a:p>
            <a:fld id="{046F666F-67BC-422C-8CAC-D0E39AE84E59}" type="slidenum">
              <a:rPr lang="en-GB" smtClean="0"/>
              <a:t>12</a:t>
            </a:fld>
            <a:endParaRPr lang="en-GB"/>
          </a:p>
        </p:txBody>
      </p:sp>
    </p:spTree>
    <p:extLst>
      <p:ext uri="{BB962C8B-B14F-4D97-AF65-F5344CB8AC3E}">
        <p14:creationId xmlns:p14="http://schemas.microsoft.com/office/powerpoint/2010/main" val="1007238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7DAF4-7E6C-E8C2-8AD3-D2C3F22E52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CFBBC0-65E9-27B5-F412-8EFDF8EB7B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F542D0-400C-8417-F26D-AAC6CCF6F12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E12960A-FAE3-38F9-B5D4-F7DD0CFF60A9}"/>
              </a:ext>
            </a:extLst>
          </p:cNvPr>
          <p:cNvSpPr>
            <a:spLocks noGrp="1"/>
          </p:cNvSpPr>
          <p:nvPr>
            <p:ph type="sldNum" sz="quarter" idx="5"/>
          </p:nvPr>
        </p:nvSpPr>
        <p:spPr/>
        <p:txBody>
          <a:bodyPr/>
          <a:lstStyle/>
          <a:p>
            <a:fld id="{046F666F-67BC-422C-8CAC-D0E39AE84E59}" type="slidenum">
              <a:rPr lang="en-GB" smtClean="0"/>
              <a:t>13</a:t>
            </a:fld>
            <a:endParaRPr lang="en-GB"/>
          </a:p>
        </p:txBody>
      </p:sp>
    </p:spTree>
    <p:extLst>
      <p:ext uri="{BB962C8B-B14F-4D97-AF65-F5344CB8AC3E}">
        <p14:creationId xmlns:p14="http://schemas.microsoft.com/office/powerpoint/2010/main" val="1770986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8AF7B-6419-415A-32D4-F061096D011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0AA8231-B96B-9BE2-6FE0-163E5B08BC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7D33B49-251D-EE8B-40EE-3E0742BEC225}"/>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9745A46E-9B2C-A12E-3515-9007ED2BB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7B788E-8FF8-1F37-0177-538E985F6B96}"/>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845560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25901-0779-0857-6B08-8BFE967DCC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CB0685-5A75-0D13-65B1-7B5A732089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BCD9BD-3C25-918F-2ABD-91E06FACC33D}"/>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880A930B-F960-2779-1813-E37FEA56D3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3BE316-1F73-DA7C-07D9-B7433AE02FB4}"/>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1303255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D4971-4326-8664-0C7F-C801C77292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67EDE7-9A62-7DD5-1E1D-48EEDB9A48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EFEC85-F18F-7269-F211-C92E1D9498AE}"/>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C4B527B7-14A1-E65E-8083-6F04B18F7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A0E80-3F76-0E22-936F-6427520F1C69}"/>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2461884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F0A6A-C4E8-F086-153A-4CE070E29F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8D7B29-7EEC-8E94-E6CF-5FF73BEB06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AFB70B7-DDA2-0F76-5E09-B090DCB4F4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D736D18-F150-002B-38CE-D0851F452CC2}"/>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6" name="Footer Placeholder 5">
            <a:extLst>
              <a:ext uri="{FF2B5EF4-FFF2-40B4-BE49-F238E27FC236}">
                <a16:creationId xmlns:a16="http://schemas.microsoft.com/office/drawing/2014/main" id="{6E2C6ADA-F0E6-4030-9961-717A534751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9FF0F1-F8A1-FC76-AFDD-86BC5B2FBD47}"/>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1110358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BB5F-F2BF-8370-2D08-921CF0A394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6F226C-0197-5545-D034-E45B0BAD46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195EB26-BB86-D39E-7BA2-AB62E884D7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F598871-2E2C-9230-D5C2-F6C061AB9A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641187-41AE-E105-2AF7-2B751BBF3E9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09235A-7511-ABBF-E90A-A7B5B08B79D6}"/>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8" name="Footer Placeholder 7">
            <a:extLst>
              <a:ext uri="{FF2B5EF4-FFF2-40B4-BE49-F238E27FC236}">
                <a16:creationId xmlns:a16="http://schemas.microsoft.com/office/drawing/2014/main" id="{0F3E1D7F-6063-B8B9-E75E-0D3542C510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B60475-E7E5-7654-0523-6BFAD371C070}"/>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1166810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44810-4671-DF77-4281-D019C1E932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FFC69F9-4145-E030-ED70-71261961E3D6}"/>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4" name="Footer Placeholder 3">
            <a:extLst>
              <a:ext uri="{FF2B5EF4-FFF2-40B4-BE49-F238E27FC236}">
                <a16:creationId xmlns:a16="http://schemas.microsoft.com/office/drawing/2014/main" id="{C8875CA3-EA34-BFDF-DFA1-3C8386B682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E32A2B-0029-7C3D-886A-00047D714CA2}"/>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189862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C5EF56-BE43-AC7C-8719-A60F18A457F4}"/>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3" name="Footer Placeholder 2">
            <a:extLst>
              <a:ext uri="{FF2B5EF4-FFF2-40B4-BE49-F238E27FC236}">
                <a16:creationId xmlns:a16="http://schemas.microsoft.com/office/drawing/2014/main" id="{DD970EC0-42E0-D162-B30C-60F5E92C58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E67C61-220D-D73E-B8FD-B92EF1A1D0A1}"/>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2588398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732E-4431-A1C9-D813-97967FA9C2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59CEAD-7C26-7246-46AF-3DAB44DCA2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924F9D2-AC09-F33F-8E12-EA0737C132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8BE7C9-A0FB-4065-F28F-BCBD7F022489}"/>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6" name="Footer Placeholder 5">
            <a:extLst>
              <a:ext uri="{FF2B5EF4-FFF2-40B4-BE49-F238E27FC236}">
                <a16:creationId xmlns:a16="http://schemas.microsoft.com/office/drawing/2014/main" id="{BDE872CA-1B66-5EAF-60BB-BD6BF45DCB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DCCD4B-7D11-6090-9238-3E82EAFA470B}"/>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3150972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C934D-FBA0-D720-AB13-AA2A24E33B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B8D4F9-C5CE-05B9-1850-517295C4C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248442-BC24-B56F-D0D6-E3896F0A86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0ECD05-3412-2894-1143-6295FF003357}"/>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6" name="Footer Placeholder 5">
            <a:extLst>
              <a:ext uri="{FF2B5EF4-FFF2-40B4-BE49-F238E27FC236}">
                <a16:creationId xmlns:a16="http://schemas.microsoft.com/office/drawing/2014/main" id="{342ACC7B-54C7-6B36-1ECB-E32B547D54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AFE559-1685-35B1-9060-6EA25E764055}"/>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3246336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05CE9-AC44-7627-EB0A-5540E15628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EEBE00-D180-86C5-5F99-8E434BEE7C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8AC730-7DBE-E085-744A-618B3C45C78C}"/>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507B1592-30E5-80F6-46D3-E3EF10DD8C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0DC3C7-7412-9725-9047-457AFA97DF56}"/>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3543354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A2AC38-9DB0-6BD0-07BB-F58E377AEDE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8471C04-461E-0580-EB86-A90F13BA8E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343E5D-96C4-C0B0-84D3-56469075849A}"/>
              </a:ext>
            </a:extLst>
          </p:cNvPr>
          <p:cNvSpPr>
            <a:spLocks noGrp="1"/>
          </p:cNvSpPr>
          <p:nvPr>
            <p:ph type="dt" sz="half" idx="10"/>
          </p:nvPr>
        </p:nvSpPr>
        <p:spPr/>
        <p:txBody>
          <a:body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40C1A784-40E2-0C1D-0E63-B2989F8652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E1CEFC-864C-FFE7-B571-A540F6F623C2}"/>
              </a:ext>
            </a:extLst>
          </p:cNvPr>
          <p:cNvSpPr>
            <a:spLocks noGrp="1"/>
          </p:cNvSpPr>
          <p:nvPr>
            <p:ph type="sldNum" sz="quarter" idx="12"/>
          </p:nvPr>
        </p:nvSpPr>
        <p:spPr/>
        <p:txBody>
          <a:bodyPr/>
          <a:lstStyle/>
          <a:p>
            <a:fld id="{270E3FDE-2009-764C-8D75-06F72F6FC652}" type="slidenum">
              <a:rPr lang="en-US" smtClean="0"/>
              <a:t>‹#›</a:t>
            </a:fld>
            <a:endParaRPr lang="en-US"/>
          </a:p>
        </p:txBody>
      </p:sp>
    </p:spTree>
    <p:extLst>
      <p:ext uri="{BB962C8B-B14F-4D97-AF65-F5344CB8AC3E}">
        <p14:creationId xmlns:p14="http://schemas.microsoft.com/office/powerpoint/2010/main" val="1715042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3F7525-BEDB-082E-5CE0-63FE4F3E2A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34387F-22AB-F1C0-9A5F-094A763E71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21C1F-DB0C-853E-88CD-9F46F231E6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FF8FAF-AC1B-DD4E-89B6-D69DC5ADC435}" type="datetimeFigureOut">
              <a:rPr lang="en-US" smtClean="0"/>
              <a:t>1/14/25</a:t>
            </a:fld>
            <a:endParaRPr lang="en-US"/>
          </a:p>
        </p:txBody>
      </p:sp>
      <p:sp>
        <p:nvSpPr>
          <p:cNvPr id="5" name="Footer Placeholder 4">
            <a:extLst>
              <a:ext uri="{FF2B5EF4-FFF2-40B4-BE49-F238E27FC236}">
                <a16:creationId xmlns:a16="http://schemas.microsoft.com/office/drawing/2014/main" id="{1985691A-9A4A-0B4C-5386-1B9F8FA6B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76EC361-AA8F-B7D2-19C8-EFCABB38E7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0E3FDE-2009-764C-8D75-06F72F6FC652}" type="slidenum">
              <a:rPr lang="en-US" smtClean="0"/>
              <a:t>‹#›</a:t>
            </a:fld>
            <a:endParaRPr lang="en-US"/>
          </a:p>
        </p:txBody>
      </p:sp>
    </p:spTree>
    <p:extLst>
      <p:ext uri="{BB962C8B-B14F-4D97-AF65-F5344CB8AC3E}">
        <p14:creationId xmlns:p14="http://schemas.microsoft.com/office/powerpoint/2010/main" val="1070030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Legoland in London - PlanTripLondon - Things to do in London">
            <a:extLst>
              <a:ext uri="{FF2B5EF4-FFF2-40B4-BE49-F238E27FC236}">
                <a16:creationId xmlns:a16="http://schemas.microsoft.com/office/drawing/2014/main" id="{B364D4C1-780B-A722-A8AF-9940CD4A5ACE}"/>
              </a:ext>
            </a:extLst>
          </p:cNvPr>
          <p:cNvPicPr>
            <a:picLocks noChangeAspect="1"/>
          </p:cNvPicPr>
          <p:nvPr/>
        </p:nvPicPr>
        <p:blipFill>
          <a:blip r:embed="rId2"/>
          <a:stretch>
            <a:fillRect/>
          </a:stretch>
        </p:blipFill>
        <p:spPr>
          <a:xfrm>
            <a:off x="0" y="4409"/>
            <a:ext cx="12192000" cy="3412469"/>
          </a:xfrm>
          <a:prstGeom prst="rect">
            <a:avLst/>
          </a:prstGeom>
        </p:spPr>
      </p:pic>
      <p:pic>
        <p:nvPicPr>
          <p:cNvPr id="10" name="Picture 9" descr="Great Western Railway — Story">
            <a:extLst>
              <a:ext uri="{FF2B5EF4-FFF2-40B4-BE49-F238E27FC236}">
                <a16:creationId xmlns:a16="http://schemas.microsoft.com/office/drawing/2014/main" id="{792DC124-DEE0-F3C8-4846-7BC44FB09F1A}"/>
              </a:ext>
            </a:extLst>
          </p:cNvPr>
          <p:cNvPicPr>
            <a:picLocks noChangeAspect="1"/>
          </p:cNvPicPr>
          <p:nvPr/>
        </p:nvPicPr>
        <p:blipFill>
          <a:blip r:embed="rId3"/>
          <a:stretch>
            <a:fillRect/>
          </a:stretch>
        </p:blipFill>
        <p:spPr>
          <a:xfrm>
            <a:off x="0" y="3321344"/>
            <a:ext cx="12192000" cy="353648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70486-980D-1532-FE65-760880BDC69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8EB9AB-F263-E430-4CCC-199C93947772}"/>
              </a:ext>
            </a:extLst>
          </p:cNvPr>
          <p:cNvSpPr>
            <a:spLocks noGrp="1"/>
          </p:cNvSpPr>
          <p:nvPr>
            <p:ph idx="1"/>
          </p:nvPr>
        </p:nvSpPr>
        <p:spPr>
          <a:xfrm>
            <a:off x="1287860" y="1509857"/>
            <a:ext cx="9634011" cy="4351338"/>
          </a:xfrm>
        </p:spPr>
        <p:txBody>
          <a:bodyPr vert="horz" lIns="91440" tIns="45720" rIns="91440" bIns="45720" rtlCol="0" anchor="t">
            <a:normAutofit/>
          </a:bodyPr>
          <a:lstStyle/>
          <a:p>
            <a:pPr marL="0" indent="0">
              <a:buNone/>
            </a:pPr>
            <a:r>
              <a:rPr lang="en-GB" b="1"/>
              <a:t>Niche Marketing and Social Media (BMTP4014)</a:t>
            </a:r>
          </a:p>
          <a:p>
            <a:pPr marL="0" indent="0">
              <a:buNone/>
            </a:pPr>
            <a:r>
              <a:rPr lang="en-GB" b="1"/>
              <a:t>Deborah Jenkins </a:t>
            </a:r>
          </a:p>
          <a:p>
            <a:pPr marL="0" indent="0">
              <a:buNone/>
            </a:pPr>
            <a:r>
              <a:rPr lang="en-GB" b="1"/>
              <a:t>By:</a:t>
            </a:r>
          </a:p>
          <a:p>
            <a:pPr marL="0" indent="0">
              <a:buNone/>
            </a:pPr>
            <a:r>
              <a:rPr lang="en-GB" b="1"/>
              <a:t>Susie–May - 2404489 </a:t>
            </a:r>
          </a:p>
          <a:p>
            <a:pPr marL="0" indent="0">
              <a:buNone/>
            </a:pPr>
            <a:r>
              <a:rPr lang="en-GB" b="1"/>
              <a:t>Charlotte Palmer – 2404336</a:t>
            </a:r>
          </a:p>
          <a:p>
            <a:pPr marL="0" indent="0">
              <a:buNone/>
            </a:pPr>
            <a:r>
              <a:rPr lang="en-GB" b="1"/>
              <a:t>Jasmine Robinson - 2404492</a:t>
            </a:r>
            <a:endParaRPr lang="en-GB"/>
          </a:p>
        </p:txBody>
      </p:sp>
      <p:sp>
        <p:nvSpPr>
          <p:cNvPr id="4" name="Date Placeholder 3">
            <a:extLst>
              <a:ext uri="{FF2B5EF4-FFF2-40B4-BE49-F238E27FC236}">
                <a16:creationId xmlns:a16="http://schemas.microsoft.com/office/drawing/2014/main" id="{037B3BFF-CDC7-2423-B6C1-BB978DE83690}"/>
              </a:ext>
            </a:extLst>
          </p:cNvPr>
          <p:cNvSpPr>
            <a:spLocks noGrp="1"/>
          </p:cNvSpPr>
          <p:nvPr>
            <p:ph type="dt" sz="half" idx="10"/>
          </p:nvPr>
        </p:nvSpPr>
        <p:spPr/>
        <p:txBody>
          <a:bodyPr/>
          <a:lstStyle/>
          <a:p>
            <a:fld id="{B4B96413-122F-4868-965B-95C5111EBEA7}" type="datetime1">
              <a:rPr lang="en-US"/>
              <a:t>1/14/25</a:t>
            </a:fld>
            <a:endParaRPr lang="en-US"/>
          </a:p>
        </p:txBody>
      </p:sp>
      <p:sp>
        <p:nvSpPr>
          <p:cNvPr id="5" name="Footer Placeholder 4">
            <a:extLst>
              <a:ext uri="{FF2B5EF4-FFF2-40B4-BE49-F238E27FC236}">
                <a16:creationId xmlns:a16="http://schemas.microsoft.com/office/drawing/2014/main" id="{0E3E4FDD-2720-09BB-FC52-5559ED2931E1}"/>
              </a:ext>
            </a:extLst>
          </p:cNvPr>
          <p:cNvSpPr>
            <a:spLocks noGrp="1"/>
          </p:cNvSpPr>
          <p:nvPr>
            <p:ph type="ftr" sz="quarter" idx="11"/>
          </p:nvPr>
        </p:nvSpPr>
        <p:spPr>
          <a:xfrm rot="10800000">
            <a:off x="4656" y="-12691"/>
            <a:ext cx="12193108" cy="1372044"/>
          </a:xfrm>
          <a:gradFill>
            <a:gsLst>
              <a:gs pos="0">
                <a:schemeClr val="bg1"/>
              </a:gs>
              <a:gs pos="100000">
                <a:schemeClr val="accent6">
                  <a:lumMod val="60000"/>
                  <a:lumOff val="40000"/>
                </a:schemeClr>
              </a:gs>
              <a:gs pos="100000">
                <a:schemeClr val="accent6"/>
              </a:gs>
              <a:gs pos="7000">
                <a:schemeClr val="accent1">
                  <a:lumMod val="30000"/>
                  <a:lumOff val="70000"/>
                </a:schemeClr>
              </a:gs>
            </a:gsLst>
            <a:path path="circle">
              <a:fillToRect l="100000" b="100000"/>
            </a:path>
          </a:gradFill>
        </p:spPr>
        <p:txBody>
          <a:bodyPr/>
          <a:lstStyle/>
          <a:p>
            <a:r>
              <a:rPr lang="en-US"/>
              <a:t>
              </a:t>
            </a:r>
          </a:p>
        </p:txBody>
      </p:sp>
      <p:sp>
        <p:nvSpPr>
          <p:cNvPr id="6" name="Slide Number Placeholder 5">
            <a:extLst>
              <a:ext uri="{FF2B5EF4-FFF2-40B4-BE49-F238E27FC236}">
                <a16:creationId xmlns:a16="http://schemas.microsoft.com/office/drawing/2014/main" id="{8A2223C9-BAFF-3658-CCBB-941441811707}"/>
              </a:ext>
            </a:extLst>
          </p:cNvPr>
          <p:cNvSpPr>
            <a:spLocks noGrp="1"/>
          </p:cNvSpPr>
          <p:nvPr>
            <p:ph type="sldNum" sz="quarter" idx="12"/>
          </p:nvPr>
        </p:nvSpPr>
        <p:spPr/>
        <p:txBody>
          <a:bodyPr/>
          <a:lstStyle/>
          <a:p>
            <a:fld id="{CC057153-B650-4DEB-B370-79DDCFDCE934}" type="slidenum">
              <a:rPr lang="en-US" dirty="0"/>
              <a:t>2</a:t>
            </a:fld>
            <a:endParaRPr lang="en-US"/>
          </a:p>
        </p:txBody>
      </p:sp>
      <p:pic>
        <p:nvPicPr>
          <p:cNvPr id="11" name="Picture 10" descr="A close-up of a sign&#10;&#10;Description automatically generated">
            <a:extLst>
              <a:ext uri="{FF2B5EF4-FFF2-40B4-BE49-F238E27FC236}">
                <a16:creationId xmlns:a16="http://schemas.microsoft.com/office/drawing/2014/main" id="{3BE2D315-FEA5-498C-CED8-4E0F8D2C9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5120" y="3976852"/>
            <a:ext cx="6386880" cy="2881148"/>
          </a:xfrm>
          <a:prstGeom prst="rect">
            <a:avLst/>
          </a:prstGeom>
        </p:spPr>
      </p:pic>
    </p:spTree>
    <p:extLst>
      <p:ext uri="{BB962C8B-B14F-4D97-AF65-F5344CB8AC3E}">
        <p14:creationId xmlns:p14="http://schemas.microsoft.com/office/powerpoint/2010/main" val="3718947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EBAB5E-3BB7-BC00-5CE7-FFC4EA5256FB}"/>
              </a:ext>
            </a:extLst>
          </p:cNvPr>
          <p:cNvSpPr>
            <a:spLocks noGrp="1"/>
          </p:cNvSpPr>
          <p:nvPr>
            <p:ph idx="1"/>
          </p:nvPr>
        </p:nvSpPr>
        <p:spPr>
          <a:xfrm>
            <a:off x="1287860" y="1509857"/>
            <a:ext cx="9634011" cy="4351338"/>
          </a:xfrm>
        </p:spPr>
        <p:txBody>
          <a:bodyPr vert="horz" lIns="91440" tIns="45720" rIns="91440" bIns="45720" rtlCol="0" anchor="t">
            <a:normAutofit fontScale="85000" lnSpcReduction="10000"/>
          </a:bodyPr>
          <a:lstStyle/>
          <a:p>
            <a:pPr marL="0" indent="0">
              <a:buNone/>
            </a:pPr>
            <a:r>
              <a:rPr lang="en-GB" b="1"/>
              <a:t>Introduction to product</a:t>
            </a:r>
            <a:r>
              <a:rPr lang="en-GB"/>
              <a:t> ............................................................................ 3-5</a:t>
            </a:r>
          </a:p>
          <a:p>
            <a:pPr marL="0" indent="0">
              <a:buNone/>
            </a:pPr>
            <a:r>
              <a:rPr lang="en-GB" b="1"/>
              <a:t>Justification for Social Media Platforms </a:t>
            </a:r>
            <a:r>
              <a:rPr lang="en-GB"/>
              <a:t>................................................ 6</a:t>
            </a:r>
          </a:p>
          <a:p>
            <a:pPr marL="0" indent="0">
              <a:buNone/>
            </a:pPr>
            <a:r>
              <a:rPr lang="en-GB" b="1"/>
              <a:t>Target Market Justification </a:t>
            </a:r>
            <a:r>
              <a:rPr lang="en-GB"/>
              <a:t>...................................................................... 7-8</a:t>
            </a:r>
          </a:p>
          <a:p>
            <a:pPr marL="0" indent="0">
              <a:buNone/>
            </a:pPr>
            <a:r>
              <a:rPr lang="en-GB" b="1"/>
              <a:t>Financial Viability &amp; Campaign Impact </a:t>
            </a:r>
            <a:r>
              <a:rPr lang="en-GB"/>
              <a:t>.................................................. 9</a:t>
            </a:r>
          </a:p>
          <a:p>
            <a:pPr marL="0" indent="0">
              <a:buNone/>
            </a:pPr>
            <a:r>
              <a:rPr lang="en-GB" b="1"/>
              <a:t>Campaign Presentation </a:t>
            </a:r>
            <a:r>
              <a:rPr lang="en-GB"/>
              <a:t>............................................................................. 10-15</a:t>
            </a:r>
          </a:p>
          <a:p>
            <a:pPr marL="0" indent="0">
              <a:buNone/>
            </a:pPr>
            <a:r>
              <a:rPr lang="en-GB" b="1"/>
              <a:t>Visual &amp; Video Content </a:t>
            </a:r>
            <a:r>
              <a:rPr lang="en-GB"/>
              <a:t>.............................................................................. 16-19</a:t>
            </a:r>
          </a:p>
          <a:p>
            <a:pPr marL="0" indent="0">
              <a:buNone/>
            </a:pPr>
            <a:endParaRPr lang="en-GB"/>
          </a:p>
        </p:txBody>
      </p:sp>
      <p:sp>
        <p:nvSpPr>
          <p:cNvPr id="4" name="Date Placeholder 3">
            <a:extLst>
              <a:ext uri="{FF2B5EF4-FFF2-40B4-BE49-F238E27FC236}">
                <a16:creationId xmlns:a16="http://schemas.microsoft.com/office/drawing/2014/main" id="{707E46F4-7350-7C3B-5931-5C97C8D7172D}"/>
              </a:ext>
            </a:extLst>
          </p:cNvPr>
          <p:cNvSpPr>
            <a:spLocks noGrp="1"/>
          </p:cNvSpPr>
          <p:nvPr>
            <p:ph type="dt" sz="half" idx="10"/>
          </p:nvPr>
        </p:nvSpPr>
        <p:spPr/>
        <p:txBody>
          <a:bodyPr/>
          <a:lstStyle/>
          <a:p>
            <a:fld id="{B4B96413-122F-4868-965B-95C5111EBEA7}" type="datetime1">
              <a:rPr lang="en-US"/>
              <a:t>1/14/25</a:t>
            </a:fld>
            <a:endParaRPr lang="en-US"/>
          </a:p>
        </p:txBody>
      </p:sp>
      <p:sp>
        <p:nvSpPr>
          <p:cNvPr id="5" name="Footer Placeholder 4">
            <a:extLst>
              <a:ext uri="{FF2B5EF4-FFF2-40B4-BE49-F238E27FC236}">
                <a16:creationId xmlns:a16="http://schemas.microsoft.com/office/drawing/2014/main" id="{8FA47B0F-EBDA-CB47-E841-9905E65A6E25}"/>
              </a:ext>
            </a:extLst>
          </p:cNvPr>
          <p:cNvSpPr>
            <a:spLocks noGrp="1"/>
          </p:cNvSpPr>
          <p:nvPr>
            <p:ph type="ftr" sz="quarter" idx="11"/>
          </p:nvPr>
        </p:nvSpPr>
        <p:spPr>
          <a:xfrm rot="10800000">
            <a:off x="4656" y="-12691"/>
            <a:ext cx="12193108" cy="1372044"/>
          </a:xfrm>
          <a:gradFill>
            <a:gsLst>
              <a:gs pos="0">
                <a:schemeClr val="bg1"/>
              </a:gs>
              <a:gs pos="100000">
                <a:schemeClr val="accent6">
                  <a:lumMod val="60000"/>
                  <a:lumOff val="40000"/>
                </a:schemeClr>
              </a:gs>
              <a:gs pos="100000">
                <a:schemeClr val="accent6"/>
              </a:gs>
              <a:gs pos="7000">
                <a:schemeClr val="accent1">
                  <a:lumMod val="30000"/>
                  <a:lumOff val="70000"/>
                </a:schemeClr>
              </a:gs>
            </a:gsLst>
            <a:path path="circle">
              <a:fillToRect l="100000" b="100000"/>
            </a:path>
          </a:gradFill>
        </p:spPr>
        <p:txBody>
          <a:bodyPr/>
          <a:lstStyle/>
          <a:p>
            <a:r>
              <a:rPr lang="en-US"/>
              <a:t>
              </a:t>
            </a:r>
          </a:p>
        </p:txBody>
      </p:sp>
      <p:sp>
        <p:nvSpPr>
          <p:cNvPr id="6" name="Slide Number Placeholder 5">
            <a:extLst>
              <a:ext uri="{FF2B5EF4-FFF2-40B4-BE49-F238E27FC236}">
                <a16:creationId xmlns:a16="http://schemas.microsoft.com/office/drawing/2014/main" id="{4392BB1A-7EBC-BABE-2F35-91E3F571A298}"/>
              </a:ext>
            </a:extLst>
          </p:cNvPr>
          <p:cNvSpPr>
            <a:spLocks noGrp="1"/>
          </p:cNvSpPr>
          <p:nvPr>
            <p:ph type="sldNum" sz="quarter" idx="12"/>
          </p:nvPr>
        </p:nvSpPr>
        <p:spPr/>
        <p:txBody>
          <a:bodyPr/>
          <a:lstStyle/>
          <a:p>
            <a:fld id="{CC057153-B650-4DEB-B370-79DDCFDCE934}" type="slidenum">
              <a:rPr lang="en-US" dirty="0"/>
              <a:t>3</a:t>
            </a:fld>
            <a:endParaRPr lang="en-US"/>
          </a:p>
        </p:txBody>
      </p:sp>
      <p:pic>
        <p:nvPicPr>
          <p:cNvPr id="8" name="Picture 7" descr="A two trains on tracks&#10;&#10;Description automatically generated">
            <a:extLst>
              <a:ext uri="{FF2B5EF4-FFF2-40B4-BE49-F238E27FC236}">
                <a16:creationId xmlns:a16="http://schemas.microsoft.com/office/drawing/2014/main" id="{9D9D5D47-B8FF-91DC-984B-1C6B07CD7AEF}"/>
              </a:ext>
            </a:extLst>
          </p:cNvPr>
          <p:cNvPicPr>
            <a:picLocks noChangeAspect="1"/>
          </p:cNvPicPr>
          <p:nvPr/>
        </p:nvPicPr>
        <p:blipFill>
          <a:blip r:embed="rId2"/>
          <a:srcRect l="2459" t="28483" r="3893" b="32029"/>
          <a:stretch/>
        </p:blipFill>
        <p:spPr>
          <a:xfrm>
            <a:off x="2375762" y="4975626"/>
            <a:ext cx="6335456" cy="1763205"/>
          </a:xfrm>
          <a:prstGeom prst="rect">
            <a:avLst/>
          </a:prstGeom>
        </p:spPr>
      </p:pic>
      <p:sp>
        <p:nvSpPr>
          <p:cNvPr id="10" name="Title 9">
            <a:extLst>
              <a:ext uri="{FF2B5EF4-FFF2-40B4-BE49-F238E27FC236}">
                <a16:creationId xmlns:a16="http://schemas.microsoft.com/office/drawing/2014/main" id="{FE62CC90-0060-CEFD-E297-99D0A8DFFCD4}"/>
              </a:ext>
            </a:extLst>
          </p:cNvPr>
          <p:cNvSpPr>
            <a:spLocks noGrp="1"/>
          </p:cNvSpPr>
          <p:nvPr>
            <p:ph type="title"/>
          </p:nvPr>
        </p:nvSpPr>
        <p:spPr>
          <a:xfrm>
            <a:off x="3452830" y="4156"/>
            <a:ext cx="4784920" cy="1353272"/>
          </a:xfrm>
        </p:spPr>
        <p:txBody>
          <a:bodyPr/>
          <a:lstStyle/>
          <a:p>
            <a:r>
              <a:rPr lang="en-GB">
                <a:solidFill>
                  <a:schemeClr val="bg1"/>
                </a:solidFill>
              </a:rPr>
              <a:t> </a:t>
            </a:r>
            <a:r>
              <a:rPr lang="en-GB">
                <a:solidFill>
                  <a:schemeClr val="accent5">
                    <a:lumMod val="76000"/>
                  </a:schemeClr>
                </a:solidFill>
              </a:rPr>
              <a:t>Table of Contents:</a:t>
            </a:r>
          </a:p>
        </p:txBody>
      </p:sp>
    </p:spTree>
    <p:extLst>
      <p:ext uri="{BB962C8B-B14F-4D97-AF65-F5344CB8AC3E}">
        <p14:creationId xmlns:p14="http://schemas.microsoft.com/office/powerpoint/2010/main" val="662161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98000">
              <a:schemeClr val="bg1"/>
            </a:gs>
            <a:gs pos="83000">
              <a:schemeClr val="accent1">
                <a:lumMod val="45000"/>
                <a:lumOff val="55000"/>
              </a:schemeClr>
            </a:gs>
            <a:gs pos="100000">
              <a:schemeClr val="accent1">
                <a:lumMod val="30000"/>
                <a:lumOff val="70000"/>
              </a:schemeClr>
            </a:gs>
          </a:gsLst>
          <a:path path="circle">
            <a:fillToRect l="100000" t="100000"/>
          </a:path>
          <a:tileRect r="-100000" b="-100000"/>
        </a:gradFill>
        <a:effectLst/>
      </p:bgPr>
    </p:bg>
    <p:spTree>
      <p:nvGrpSpPr>
        <p:cNvPr id="1" name="">
          <a:extLst>
            <a:ext uri="{FF2B5EF4-FFF2-40B4-BE49-F238E27FC236}">
              <a16:creationId xmlns:a16="http://schemas.microsoft.com/office/drawing/2014/main" id="{FD1B0593-C415-E23C-D060-02789CA6E3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367D1E-91EE-9A35-A539-1066DE098755}"/>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Campaign presentation </a:t>
            </a:r>
          </a:p>
        </p:txBody>
      </p:sp>
      <p:sp>
        <p:nvSpPr>
          <p:cNvPr id="4" name="Content Placeholder 3">
            <a:extLst>
              <a:ext uri="{FF2B5EF4-FFF2-40B4-BE49-F238E27FC236}">
                <a16:creationId xmlns:a16="http://schemas.microsoft.com/office/drawing/2014/main" id="{60AA8603-87E9-0955-09DF-44C5919EA309}"/>
              </a:ext>
            </a:extLst>
          </p:cNvPr>
          <p:cNvSpPr>
            <a:spLocks noGrp="1"/>
          </p:cNvSpPr>
          <p:nvPr>
            <p:ph idx="1"/>
          </p:nvPr>
        </p:nvSpPr>
        <p:spPr>
          <a:xfrm>
            <a:off x="1069849" y="1874520"/>
            <a:ext cx="2684734" cy="4351338"/>
          </a:xfrm>
        </p:spPr>
        <p:txBody>
          <a:bodyPr/>
          <a:lstStyle/>
          <a:p>
            <a:r>
              <a:rPr lang="en-US" dirty="0"/>
              <a:t>Posters </a:t>
            </a:r>
          </a:p>
          <a:p>
            <a:r>
              <a:rPr lang="en-US" dirty="0"/>
              <a:t>Strapline</a:t>
            </a:r>
          </a:p>
          <a:p>
            <a:r>
              <a:rPr lang="en-US" dirty="0"/>
              <a:t>Hashtags</a:t>
            </a:r>
          </a:p>
          <a:p>
            <a:r>
              <a:rPr lang="en-US" dirty="0"/>
              <a:t>Visual displays  </a:t>
            </a:r>
          </a:p>
          <a:p>
            <a:r>
              <a:rPr lang="en-US" dirty="0"/>
              <a:t>Content ideas  </a:t>
            </a:r>
          </a:p>
        </p:txBody>
      </p:sp>
      <p:sp>
        <p:nvSpPr>
          <p:cNvPr id="8" name="Content Placeholder 3">
            <a:extLst>
              <a:ext uri="{FF2B5EF4-FFF2-40B4-BE49-F238E27FC236}">
                <a16:creationId xmlns:a16="http://schemas.microsoft.com/office/drawing/2014/main" id="{AB677F77-900F-3ED7-F78E-A61935F8FABD}"/>
              </a:ext>
            </a:extLst>
          </p:cNvPr>
          <p:cNvSpPr txBox="1">
            <a:spLocks/>
          </p:cNvSpPr>
          <p:nvPr/>
        </p:nvSpPr>
        <p:spPr>
          <a:xfrm>
            <a:off x="3910030" y="1874203"/>
            <a:ext cx="2837133" cy="435133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4 P’s </a:t>
            </a:r>
            <a:r>
              <a:rPr lang="en-GB" sz="2000" b="0" i="0" u="none" strike="noStrike" dirty="0">
                <a:solidFill>
                  <a:srgbClr val="000000"/>
                </a:solidFill>
                <a:effectLst/>
                <a:latin typeface="Times New Roman" panose="02020603050405020304" pitchFamily="18" charset="0"/>
              </a:rPr>
              <a:t>(Twin, 2024).</a:t>
            </a:r>
            <a:r>
              <a:rPr lang="en-US" dirty="0"/>
              <a:t>– Promotional</a:t>
            </a:r>
            <a:r>
              <a:rPr lang="en-GB" sz="2000" b="0" i="0" u="none" strike="noStrike" dirty="0">
                <a:solidFill>
                  <a:srgbClr val="000000"/>
                </a:solidFill>
                <a:effectLst/>
                <a:latin typeface="Times New Roman" panose="02020603050405020304" pitchFamily="18" charset="0"/>
              </a:rPr>
              <a:t> </a:t>
            </a:r>
            <a:r>
              <a:rPr lang="en-GB" sz="1800" b="0" i="0" u="none" strike="noStrike" dirty="0">
                <a:solidFill>
                  <a:srgbClr val="000000"/>
                </a:solidFill>
                <a:effectLst/>
                <a:latin typeface="Times New Roman" panose="02020603050405020304" pitchFamily="18" charset="0"/>
              </a:rPr>
              <a:t>(Staff, 2023)</a:t>
            </a:r>
            <a:endParaRPr lang="en-US" dirty="0"/>
          </a:p>
          <a:p>
            <a:r>
              <a:rPr lang="en-US" dirty="0"/>
              <a:t>RACE –reach, act, convert and engage </a:t>
            </a:r>
            <a:r>
              <a:rPr lang="en-GB" sz="1800" b="0" i="0" u="none" strike="noStrike" dirty="0">
                <a:solidFill>
                  <a:srgbClr val="000000"/>
                </a:solidFill>
                <a:effectLst/>
                <a:latin typeface="Times New Roman" panose="02020603050405020304" pitchFamily="18" charset="0"/>
              </a:rPr>
              <a:t>(Chaffey, 2024)</a:t>
            </a:r>
            <a:r>
              <a:rPr lang="en-US" dirty="0"/>
              <a:t>.</a:t>
            </a:r>
          </a:p>
          <a:p>
            <a:endParaRPr lang="en-US" dirty="0"/>
          </a:p>
        </p:txBody>
      </p:sp>
      <p:pic>
        <p:nvPicPr>
          <p:cNvPr id="10" name="Picture 9" descr="A collage of images of a train and a train&#10;&#10;Description automatically generated">
            <a:extLst>
              <a:ext uri="{FF2B5EF4-FFF2-40B4-BE49-F238E27FC236}">
                <a16:creationId xmlns:a16="http://schemas.microsoft.com/office/drawing/2014/main" id="{2A568873-F4C2-848A-294D-570887A6D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7163" y="116575"/>
            <a:ext cx="4457700" cy="6624850"/>
          </a:xfrm>
          <a:prstGeom prst="rect">
            <a:avLst/>
          </a:prstGeom>
        </p:spPr>
      </p:pic>
    </p:spTree>
    <p:extLst>
      <p:ext uri="{BB962C8B-B14F-4D97-AF65-F5344CB8AC3E}">
        <p14:creationId xmlns:p14="http://schemas.microsoft.com/office/powerpoint/2010/main" val="194839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100000">
              <a:schemeClr val="bg1"/>
            </a:gs>
            <a:gs pos="83000">
              <a:schemeClr val="accent4"/>
            </a:gs>
            <a:gs pos="100000">
              <a:schemeClr val="accent1">
                <a:lumMod val="30000"/>
                <a:lumOff val="70000"/>
              </a:schemeClr>
            </a:gs>
          </a:gsLst>
          <a:path path="circle">
            <a:fillToRect l="100000" t="100000"/>
          </a:path>
        </a:gradFill>
        <a:effectLst/>
      </p:bgPr>
    </p:bg>
    <p:spTree>
      <p:nvGrpSpPr>
        <p:cNvPr id="1" name="">
          <a:extLst>
            <a:ext uri="{FF2B5EF4-FFF2-40B4-BE49-F238E27FC236}">
              <a16:creationId xmlns:a16="http://schemas.microsoft.com/office/drawing/2014/main" id="{92D2A6B1-0120-4348-67EB-6F91152B0F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F16AE-1A53-E443-7474-50917B37BD7F}"/>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Strapline </a:t>
            </a:r>
          </a:p>
        </p:txBody>
      </p:sp>
      <p:sp>
        <p:nvSpPr>
          <p:cNvPr id="4" name="Content Placeholder 3">
            <a:extLst>
              <a:ext uri="{FF2B5EF4-FFF2-40B4-BE49-F238E27FC236}">
                <a16:creationId xmlns:a16="http://schemas.microsoft.com/office/drawing/2014/main" id="{92A0BC0E-4480-7511-CED9-EC3DE9F941D2}"/>
              </a:ext>
            </a:extLst>
          </p:cNvPr>
          <p:cNvSpPr>
            <a:spLocks noGrp="1"/>
          </p:cNvSpPr>
          <p:nvPr>
            <p:ph idx="1"/>
          </p:nvPr>
        </p:nvSpPr>
        <p:spPr>
          <a:xfrm>
            <a:off x="1069847" y="1828483"/>
            <a:ext cx="9847535" cy="3533226"/>
          </a:xfrm>
        </p:spPr>
        <p:txBody>
          <a:bodyPr>
            <a:normAutofit/>
          </a:bodyPr>
          <a:lstStyle/>
          <a:p>
            <a:pPr marL="0" indent="0">
              <a:buNone/>
            </a:pPr>
            <a:r>
              <a:rPr lang="en-US" sz="6600" dirty="0"/>
              <a:t>Traveling Brick by Brick making your travel easy.</a:t>
            </a:r>
          </a:p>
          <a:p>
            <a:pPr marL="0" indent="0">
              <a:buNone/>
            </a:pPr>
            <a:endParaRPr lang="en-US" sz="6600" dirty="0"/>
          </a:p>
          <a:p>
            <a:pPr marL="0" indent="0">
              <a:buNone/>
            </a:pPr>
            <a:endParaRPr lang="en-US" sz="2400" dirty="0"/>
          </a:p>
        </p:txBody>
      </p:sp>
    </p:spTree>
    <p:extLst>
      <p:ext uri="{BB962C8B-B14F-4D97-AF65-F5344CB8AC3E}">
        <p14:creationId xmlns:p14="http://schemas.microsoft.com/office/powerpoint/2010/main" val="2687231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44000">
              <a:schemeClr val="accent6">
                <a:lumMod val="60000"/>
                <a:lumOff val="40000"/>
              </a:schemeClr>
            </a:gs>
            <a:gs pos="0">
              <a:schemeClr val="bg1"/>
            </a:gs>
            <a:gs pos="83000">
              <a:schemeClr val="accent4"/>
            </a:gs>
            <a:gs pos="100000">
              <a:schemeClr val="accent1">
                <a:lumMod val="30000"/>
                <a:lumOff val="70000"/>
              </a:schemeClr>
            </a:gs>
          </a:gsLst>
          <a:path path="circle">
            <a:fillToRect l="100000" t="100000"/>
          </a:path>
        </a:gradFill>
        <a:effectLst/>
      </p:bgPr>
    </p:bg>
    <p:spTree>
      <p:nvGrpSpPr>
        <p:cNvPr id="1" name="">
          <a:extLst>
            <a:ext uri="{FF2B5EF4-FFF2-40B4-BE49-F238E27FC236}">
              <a16:creationId xmlns:a16="http://schemas.microsoft.com/office/drawing/2014/main" id="{83DBBB32-4E08-C5B5-09C3-4E0FAD325B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65A416-D2BF-BEBB-9B9B-F8E99744102E}"/>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#Hashtags</a:t>
            </a:r>
          </a:p>
        </p:txBody>
      </p:sp>
      <p:sp>
        <p:nvSpPr>
          <p:cNvPr id="4" name="Content Placeholder 3">
            <a:extLst>
              <a:ext uri="{FF2B5EF4-FFF2-40B4-BE49-F238E27FC236}">
                <a16:creationId xmlns:a16="http://schemas.microsoft.com/office/drawing/2014/main" id="{91EAC7C5-FE1F-3BFE-3BA2-548B30CC9707}"/>
              </a:ext>
            </a:extLst>
          </p:cNvPr>
          <p:cNvSpPr>
            <a:spLocks noGrp="1"/>
          </p:cNvSpPr>
          <p:nvPr>
            <p:ph idx="1"/>
          </p:nvPr>
        </p:nvSpPr>
        <p:spPr>
          <a:xfrm>
            <a:off x="931303" y="1828483"/>
            <a:ext cx="9634011" cy="4351338"/>
          </a:xfrm>
        </p:spPr>
        <p:txBody>
          <a:bodyPr/>
          <a:lstStyle/>
          <a:p>
            <a:pPr marL="0" indent="0">
              <a:buNone/>
            </a:pPr>
            <a:endParaRPr lang="en-US"/>
          </a:p>
          <a:p>
            <a:r>
              <a:rPr lang="en-US"/>
              <a:t>#</a:t>
            </a:r>
            <a:r>
              <a:rPr lang="en-US" err="1"/>
              <a:t>GWRTravelWithEase</a:t>
            </a:r>
            <a:endParaRPr lang="en-US"/>
          </a:p>
          <a:p>
            <a:r>
              <a:rPr lang="en-US"/>
              <a:t>#</a:t>
            </a:r>
            <a:r>
              <a:rPr lang="en-US" err="1"/>
              <a:t>LegoAdventures</a:t>
            </a:r>
            <a:endParaRPr lang="en-US"/>
          </a:p>
          <a:p>
            <a:r>
              <a:rPr lang="en-US"/>
              <a:t>#</a:t>
            </a:r>
            <a:r>
              <a:rPr lang="en-US" err="1"/>
              <a:t>GWRJourneyToFun</a:t>
            </a:r>
            <a:endParaRPr lang="en-US"/>
          </a:p>
          <a:p>
            <a:r>
              <a:rPr lang="en-US"/>
              <a:t>#</a:t>
            </a:r>
            <a:r>
              <a:rPr lang="en-US" err="1"/>
              <a:t>FamilyFunWithGWR</a:t>
            </a:r>
            <a:endParaRPr lang="en-US"/>
          </a:p>
        </p:txBody>
      </p:sp>
      <p:pic>
        <p:nvPicPr>
          <p:cNvPr id="5" name="Picture 4" descr="A yellow and black symbol&#10;&#10;Description automatically generated">
            <a:extLst>
              <a:ext uri="{FF2B5EF4-FFF2-40B4-BE49-F238E27FC236}">
                <a16:creationId xmlns:a16="http://schemas.microsoft.com/office/drawing/2014/main" id="{A39B6930-28C8-096A-7F0A-2AE68E7CF6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3394" y="925992"/>
            <a:ext cx="5125206" cy="5006015"/>
          </a:xfrm>
          <a:prstGeom prst="rect">
            <a:avLst/>
          </a:prstGeom>
        </p:spPr>
      </p:pic>
    </p:spTree>
    <p:extLst>
      <p:ext uri="{BB962C8B-B14F-4D97-AF65-F5344CB8AC3E}">
        <p14:creationId xmlns:p14="http://schemas.microsoft.com/office/powerpoint/2010/main" val="1331901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49000">
              <a:schemeClr val="accent6">
                <a:lumMod val="60000"/>
                <a:lumOff val="40000"/>
              </a:schemeClr>
            </a:gs>
            <a:gs pos="0">
              <a:schemeClr val="bg1"/>
            </a:gs>
            <a:gs pos="83000">
              <a:schemeClr val="accent4">
                <a:lumMod val="60000"/>
                <a:lumOff val="40000"/>
              </a:schemeClr>
            </a:gs>
            <a:gs pos="100000">
              <a:schemeClr val="accent1">
                <a:lumMod val="30000"/>
                <a:lumOff val="70000"/>
              </a:schemeClr>
            </a:gs>
          </a:gsLst>
          <a:path path="circle">
            <a:fillToRect l="100000" t="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7454-E857-4D00-4A39-04525AD59E1D}"/>
              </a:ext>
            </a:extLst>
          </p:cNvPr>
          <p:cNvSpPr>
            <a:spLocks noGrp="1"/>
          </p:cNvSpPr>
          <p:nvPr>
            <p:ph type="title"/>
          </p:nvPr>
        </p:nvSpPr>
        <p:spPr/>
        <p:txBody>
          <a:bodyPr/>
          <a:lstStyle/>
          <a:p>
            <a:r>
              <a:rPr lang="en-US" dirty="0">
                <a:latin typeface="Big Caslon Medium" panose="02000603090000020003" pitchFamily="2" charset="-79"/>
                <a:cs typeface="Big Caslon Medium" panose="02000603090000020003" pitchFamily="2" charset="-79"/>
              </a:rPr>
              <a:t>Branding </a:t>
            </a:r>
          </a:p>
        </p:txBody>
      </p:sp>
      <p:sp>
        <p:nvSpPr>
          <p:cNvPr id="4" name="Oval 3">
            <a:extLst>
              <a:ext uri="{FF2B5EF4-FFF2-40B4-BE49-F238E27FC236}">
                <a16:creationId xmlns:a16="http://schemas.microsoft.com/office/drawing/2014/main" id="{873293BE-9C44-4608-CB32-55EF03D02DF3}"/>
              </a:ext>
            </a:extLst>
          </p:cNvPr>
          <p:cNvSpPr/>
          <p:nvPr/>
        </p:nvSpPr>
        <p:spPr>
          <a:xfrm>
            <a:off x="361506" y="3545799"/>
            <a:ext cx="1658679" cy="1594884"/>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D5998EB4-385C-7133-9345-A5455D6E2B6F}"/>
              </a:ext>
            </a:extLst>
          </p:cNvPr>
          <p:cNvSpPr/>
          <p:nvPr/>
        </p:nvSpPr>
        <p:spPr>
          <a:xfrm>
            <a:off x="1945260" y="2461120"/>
            <a:ext cx="1658679" cy="1594884"/>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05CC332E-6E9D-7707-3250-9E45007DC965}"/>
              </a:ext>
            </a:extLst>
          </p:cNvPr>
          <p:cNvSpPr/>
          <p:nvPr/>
        </p:nvSpPr>
        <p:spPr>
          <a:xfrm>
            <a:off x="2020185" y="4178436"/>
            <a:ext cx="1658679" cy="159488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1EB4E17-1BCE-F0C5-B1AD-D6DC9B80AA64}"/>
              </a:ext>
            </a:extLst>
          </p:cNvPr>
          <p:cNvSpPr/>
          <p:nvPr/>
        </p:nvSpPr>
        <p:spPr>
          <a:xfrm>
            <a:off x="240507" y="1828483"/>
            <a:ext cx="1658679" cy="1594884"/>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4705B0D-7C84-991C-AA17-89759E5B106A}"/>
              </a:ext>
            </a:extLst>
          </p:cNvPr>
          <p:cNvSpPr txBox="1"/>
          <p:nvPr/>
        </p:nvSpPr>
        <p:spPr>
          <a:xfrm>
            <a:off x="4259178" y="2461120"/>
            <a:ext cx="6665495" cy="2677656"/>
          </a:xfrm>
          <a:prstGeom prst="rect">
            <a:avLst/>
          </a:prstGeom>
          <a:noFill/>
        </p:spPr>
        <p:txBody>
          <a:bodyPr wrap="square" rtlCol="0">
            <a:spAutoFit/>
          </a:bodyPr>
          <a:lstStyle/>
          <a:p>
            <a:r>
              <a:rPr lang="en-US" sz="2800" dirty="0">
                <a:solidFill>
                  <a:schemeClr val="tx2"/>
                </a:solidFill>
              </a:rPr>
              <a:t>Deep green- GWR colours </a:t>
            </a:r>
          </a:p>
          <a:p>
            <a:r>
              <a:rPr lang="en-US" sz="2800" dirty="0">
                <a:solidFill>
                  <a:schemeClr val="tx2"/>
                </a:solidFill>
              </a:rPr>
              <a:t>Green represents nature, growth and harmony </a:t>
            </a:r>
            <a:r>
              <a:rPr lang="en-GB" sz="2800" b="0" i="0" u="none" strike="noStrike" dirty="0">
                <a:solidFill>
                  <a:schemeClr val="tx2"/>
                </a:solidFill>
                <a:effectLst/>
                <a:latin typeface="Times New Roman" panose="02020603050405020304" pitchFamily="18" charset="0"/>
              </a:rPr>
              <a:t>(</a:t>
            </a:r>
            <a:r>
              <a:rPr lang="en-GB" sz="2800" b="0" i="0" u="none" strike="noStrike" dirty="0" err="1">
                <a:solidFill>
                  <a:schemeClr val="tx2"/>
                </a:solidFill>
                <a:effectLst/>
                <a:latin typeface="Times New Roman" panose="02020603050405020304" pitchFamily="18" charset="0"/>
              </a:rPr>
              <a:t>Hartney</a:t>
            </a:r>
            <a:r>
              <a:rPr lang="en-GB" sz="2800" b="0" i="0" u="none" strike="noStrike" dirty="0">
                <a:solidFill>
                  <a:schemeClr val="tx2"/>
                </a:solidFill>
                <a:effectLst/>
                <a:latin typeface="Times New Roman" panose="02020603050405020304" pitchFamily="18" charset="0"/>
              </a:rPr>
              <a:t>, 2021) </a:t>
            </a:r>
            <a:r>
              <a:rPr lang="en-US" sz="2800" dirty="0">
                <a:solidFill>
                  <a:schemeClr val="tx2"/>
                </a:solidFill>
              </a:rPr>
              <a:t>  </a:t>
            </a:r>
          </a:p>
          <a:p>
            <a:r>
              <a:rPr lang="en-US" sz="2800" dirty="0">
                <a:solidFill>
                  <a:schemeClr val="tx2"/>
                </a:solidFill>
              </a:rPr>
              <a:t>Blue – Trust,  peace, loyalty </a:t>
            </a:r>
            <a:r>
              <a:rPr lang="en-GB" sz="2800" b="0" i="0" u="none" strike="noStrike" dirty="0">
                <a:solidFill>
                  <a:schemeClr val="tx2"/>
                </a:solidFill>
                <a:effectLst/>
                <a:latin typeface="Times New Roman" panose="02020603050405020304" pitchFamily="18" charset="0"/>
              </a:rPr>
              <a:t>(Van der Heijden, n.d.)</a:t>
            </a:r>
            <a:endParaRPr lang="en-US" sz="2800" dirty="0">
              <a:solidFill>
                <a:schemeClr val="tx2"/>
              </a:solidFill>
            </a:endParaRPr>
          </a:p>
          <a:p>
            <a:r>
              <a:rPr lang="en-US" sz="2800" dirty="0">
                <a:solidFill>
                  <a:schemeClr val="tx2"/>
                </a:solidFill>
              </a:rPr>
              <a:t>White -  purity and neutrality </a:t>
            </a:r>
            <a:r>
              <a:rPr lang="en-GB" sz="2800" b="0" i="0" u="none" strike="noStrike" dirty="0">
                <a:solidFill>
                  <a:schemeClr val="tx2"/>
                </a:solidFill>
                <a:effectLst/>
                <a:latin typeface="Times New Roman" panose="02020603050405020304" pitchFamily="18" charset="0"/>
              </a:rPr>
              <a:t>(Paul, 2023)</a:t>
            </a:r>
            <a:r>
              <a:rPr lang="en-US" sz="2800" dirty="0">
                <a:solidFill>
                  <a:schemeClr val="tx2"/>
                </a:solidFill>
              </a:rPr>
              <a:t> </a:t>
            </a:r>
          </a:p>
        </p:txBody>
      </p:sp>
    </p:spTree>
    <p:extLst>
      <p:ext uri="{BB962C8B-B14F-4D97-AF65-F5344CB8AC3E}">
        <p14:creationId xmlns:p14="http://schemas.microsoft.com/office/powerpoint/2010/main" val="302000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chemeClr val="accent6">
                <a:lumMod val="60000"/>
                <a:lumOff val="40000"/>
              </a:schemeClr>
            </a:gs>
            <a:gs pos="64000">
              <a:schemeClr val="bg1"/>
            </a:gs>
            <a:gs pos="100000">
              <a:schemeClr val="accent4">
                <a:lumMod val="60000"/>
                <a:lumOff val="40000"/>
              </a:schemeClr>
            </a:gs>
            <a:gs pos="100000">
              <a:schemeClr val="accent1">
                <a:lumMod val="30000"/>
                <a:lumOff val="70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AB8EE-58CA-E540-166F-FCB60C158F59}"/>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TikTok video</a:t>
            </a:r>
          </a:p>
        </p:txBody>
      </p:sp>
      <p:pic>
        <p:nvPicPr>
          <p:cNvPr id="7" name="Picture 6" descr="A group of people walking in a train station&#10;&#10;Description automatically generated">
            <a:extLst>
              <a:ext uri="{FF2B5EF4-FFF2-40B4-BE49-F238E27FC236}">
                <a16:creationId xmlns:a16="http://schemas.microsoft.com/office/drawing/2014/main" id="{22DFFAF0-96D8-5DCD-3015-AB3787071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141" y="1511220"/>
            <a:ext cx="8656043" cy="4843860"/>
          </a:xfrm>
          <a:prstGeom prst="rect">
            <a:avLst/>
          </a:prstGeom>
        </p:spPr>
      </p:pic>
    </p:spTree>
    <p:extLst>
      <p:ext uri="{BB962C8B-B14F-4D97-AF65-F5344CB8AC3E}">
        <p14:creationId xmlns:p14="http://schemas.microsoft.com/office/powerpoint/2010/main" val="2261322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CF7CC12-890D-936B-45DD-615FBBEEA0D1}"/>
              </a:ext>
            </a:extLst>
          </p:cNvPr>
          <p:cNvSpPr>
            <a:spLocks noGrp="1"/>
          </p:cNvSpPr>
          <p:nvPr>
            <p:ph type="dt" sz="half" idx="10"/>
          </p:nvPr>
        </p:nvSpPr>
        <p:spPr/>
        <p:txBody>
          <a:bodyPr/>
          <a:lstStyle/>
          <a:p>
            <a:fld id="{B5926E0A-FD5D-F446-A3CF-178B43CC0CCE}" type="datetime1">
              <a:rPr lang="en-US" smtClean="0"/>
              <a:t>1/14/25</a:t>
            </a:fld>
            <a:endParaRPr lang="en-US"/>
          </a:p>
        </p:txBody>
      </p:sp>
      <p:sp>
        <p:nvSpPr>
          <p:cNvPr id="5" name="Footer Placeholder 4">
            <a:extLst>
              <a:ext uri="{FF2B5EF4-FFF2-40B4-BE49-F238E27FC236}">
                <a16:creationId xmlns:a16="http://schemas.microsoft.com/office/drawing/2014/main" id="{7A84E269-073F-FB90-DCF0-09D575AABF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DC4437C-0C85-9EC4-A59E-CF4F08D63830}"/>
              </a:ext>
            </a:extLst>
          </p:cNvPr>
          <p:cNvSpPr>
            <a:spLocks noGrp="1"/>
          </p:cNvSpPr>
          <p:nvPr>
            <p:ph type="sldNum" sz="quarter" idx="12"/>
          </p:nvPr>
        </p:nvSpPr>
        <p:spPr/>
        <p:txBody>
          <a:bodyPr/>
          <a:lstStyle/>
          <a:p>
            <a:fld id="{24578CCF-2EC4-44CB-A694-F6F6E59A3985}" type="slidenum">
              <a:rPr lang="en-US" smtClean="0"/>
              <a:t>9</a:t>
            </a:fld>
            <a:endParaRPr lang="en-US"/>
          </a:p>
        </p:txBody>
      </p:sp>
      <p:pic>
        <p:nvPicPr>
          <p:cNvPr id="7" name="GWR Family Fun Train.video">
            <a:hlinkClick r:id="" action="ppaction://media"/>
            <a:extLst>
              <a:ext uri="{FF2B5EF4-FFF2-40B4-BE49-F238E27FC236}">
                <a16:creationId xmlns:a16="http://schemas.microsoft.com/office/drawing/2014/main" id="{DB32D21D-7339-E0C7-73DD-069C8BD0585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6350"/>
            <a:ext cx="12192000" cy="6854428"/>
          </a:xfrm>
          <a:prstGeom prst="rect">
            <a:avLst/>
          </a:prstGeom>
        </p:spPr>
      </p:pic>
    </p:spTree>
    <p:extLst>
      <p:ext uri="{BB962C8B-B14F-4D97-AF65-F5344CB8AC3E}">
        <p14:creationId xmlns:p14="http://schemas.microsoft.com/office/powerpoint/2010/main" val="385952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2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38000">
              <a:schemeClr val="accent3">
                <a:lumMod val="40000"/>
                <a:lumOff val="60000"/>
              </a:schemeClr>
            </a:gs>
            <a:gs pos="0">
              <a:schemeClr val="bg1"/>
            </a:gs>
            <a:gs pos="100000">
              <a:schemeClr val="accent4">
                <a:lumMod val="60000"/>
                <a:lumOff val="40000"/>
              </a:schemeClr>
            </a:gs>
            <a:gs pos="100000">
              <a:schemeClr val="accent1">
                <a:lumMod val="30000"/>
                <a:lumOff val="70000"/>
              </a:schemeClr>
            </a:gs>
          </a:gsLst>
          <a:path path="circle">
            <a:fillToRect r="100000" b="100000"/>
          </a:path>
        </a:gradFill>
        <a:effectLst/>
      </p:bgPr>
    </p:bg>
    <p:spTree>
      <p:nvGrpSpPr>
        <p:cNvPr id="1" name="">
          <a:extLst>
            <a:ext uri="{FF2B5EF4-FFF2-40B4-BE49-F238E27FC236}">
              <a16:creationId xmlns:a16="http://schemas.microsoft.com/office/drawing/2014/main" id="{D8FA0C9F-C117-4A2B-34DF-2B5C8BEA97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F6A0C-8E5D-6975-F390-80203D114A6F}"/>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 </a:t>
            </a:r>
          </a:p>
        </p:txBody>
      </p:sp>
      <p:pic>
        <p:nvPicPr>
          <p:cNvPr id="7" name="Content Placeholder 6" descr="A family sitting on a train&#10;&#10;Description automatically generated">
            <a:extLst>
              <a:ext uri="{FF2B5EF4-FFF2-40B4-BE49-F238E27FC236}">
                <a16:creationId xmlns:a16="http://schemas.microsoft.com/office/drawing/2014/main" id="{B39C3ED3-BAF8-A26E-17A2-A6D3FC0462C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28801" y="1874838"/>
            <a:ext cx="8516886" cy="4351337"/>
          </a:xfrm>
        </p:spPr>
      </p:pic>
      <p:sp>
        <p:nvSpPr>
          <p:cNvPr id="5" name="Title 1">
            <a:extLst>
              <a:ext uri="{FF2B5EF4-FFF2-40B4-BE49-F238E27FC236}">
                <a16:creationId xmlns:a16="http://schemas.microsoft.com/office/drawing/2014/main" id="{8B1F6D5A-B55C-2310-6670-CCD688A7173B}"/>
              </a:ext>
            </a:extLst>
          </p:cNvPr>
          <p:cNvSpPr txBox="1">
            <a:spLocks/>
          </p:cNvSpPr>
          <p:nvPr/>
        </p:nvSpPr>
        <p:spPr>
          <a:xfrm>
            <a:off x="1222248" y="65532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a:latin typeface="Big Caslon Medium" panose="02000603090000020003" pitchFamily="2" charset="-79"/>
                <a:cs typeface="Big Caslon Medium" panose="02000603090000020003" pitchFamily="2" charset="-79"/>
              </a:rPr>
              <a:t>Visual and video content </a:t>
            </a:r>
          </a:p>
        </p:txBody>
      </p:sp>
    </p:spTree>
    <p:extLst>
      <p:ext uri="{BB962C8B-B14F-4D97-AF65-F5344CB8AC3E}">
        <p14:creationId xmlns:p14="http://schemas.microsoft.com/office/powerpoint/2010/main" val="517735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51000">
              <a:schemeClr val="accent3">
                <a:lumMod val="40000"/>
                <a:lumOff val="60000"/>
              </a:schemeClr>
            </a:gs>
            <a:gs pos="0">
              <a:schemeClr val="accent4">
                <a:lumMod val="60000"/>
                <a:lumOff val="40000"/>
              </a:schemeClr>
            </a:gs>
            <a:gs pos="86000">
              <a:schemeClr val="accent1">
                <a:lumMod val="30000"/>
                <a:lumOff val="70000"/>
              </a:schemeClr>
            </a:gs>
          </a:gsLst>
          <a:path path="circle">
            <a:fillToRect l="100000" b="100000"/>
          </a:path>
          <a:tileRect t="-100000" r="-100000"/>
        </a:gradFill>
        <a:effectLst/>
      </p:bgPr>
    </p:bg>
    <p:spTree>
      <p:nvGrpSpPr>
        <p:cNvPr id="1" name="">
          <a:extLst>
            <a:ext uri="{FF2B5EF4-FFF2-40B4-BE49-F238E27FC236}">
              <a16:creationId xmlns:a16="http://schemas.microsoft.com/office/drawing/2014/main" id="{805F5360-2A68-4A8E-E181-B4846ED00D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8608E-53A0-962E-1A22-6C2711BF16BF}"/>
              </a:ext>
            </a:extLst>
          </p:cNvPr>
          <p:cNvSpPr>
            <a:spLocks noGrp="1"/>
          </p:cNvSpPr>
          <p:nvPr>
            <p:ph type="title"/>
          </p:nvPr>
        </p:nvSpPr>
        <p:spPr/>
        <p:txBody>
          <a:bodyPr/>
          <a:lstStyle/>
          <a:p>
            <a:r>
              <a:rPr lang="en-US">
                <a:latin typeface="Big Caslon Medium" panose="02000603090000020003" pitchFamily="2" charset="-79"/>
                <a:cs typeface="Big Caslon Medium" panose="02000603090000020003" pitchFamily="2" charset="-79"/>
              </a:rPr>
              <a:t> </a:t>
            </a:r>
          </a:p>
        </p:txBody>
      </p:sp>
      <p:sp>
        <p:nvSpPr>
          <p:cNvPr id="5" name="Title 1">
            <a:extLst>
              <a:ext uri="{FF2B5EF4-FFF2-40B4-BE49-F238E27FC236}">
                <a16:creationId xmlns:a16="http://schemas.microsoft.com/office/drawing/2014/main" id="{CFEEFC01-3E82-C44F-82DE-5F01EAFB7213}"/>
              </a:ext>
            </a:extLst>
          </p:cNvPr>
          <p:cNvSpPr txBox="1">
            <a:spLocks/>
          </p:cNvSpPr>
          <p:nvPr/>
        </p:nvSpPr>
        <p:spPr>
          <a:xfrm>
            <a:off x="1222248" y="65532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dirty="0">
                <a:latin typeface="Big Caslon Medium" panose="02000603090000020003" pitchFamily="2" charset="-79"/>
                <a:cs typeface="Big Caslon Medium" panose="02000603090000020003" pitchFamily="2" charset="-79"/>
              </a:rPr>
              <a:t>Examples of content</a:t>
            </a:r>
          </a:p>
        </p:txBody>
      </p:sp>
      <p:pic>
        <p:nvPicPr>
          <p:cNvPr id="8" name="Content Placeholder 7" descr="A screenshot of a phone&#10;&#10;Description automatically generated">
            <a:extLst>
              <a:ext uri="{FF2B5EF4-FFF2-40B4-BE49-F238E27FC236}">
                <a16:creationId xmlns:a16="http://schemas.microsoft.com/office/drawing/2014/main" id="{72C304BE-6753-DA7F-9DB9-2E5C5497166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84041" y="335943"/>
            <a:ext cx="4906937" cy="3289879"/>
          </a:xfrm>
        </p:spPr>
      </p:pic>
      <p:pic>
        <p:nvPicPr>
          <p:cNvPr id="10" name="Picture 9" descr="A screenshot of a video chat&#10;&#10;Description automatically generated">
            <a:extLst>
              <a:ext uri="{FF2B5EF4-FFF2-40B4-BE49-F238E27FC236}">
                <a16:creationId xmlns:a16="http://schemas.microsoft.com/office/drawing/2014/main" id="{322BA971-8337-2A18-BE59-7B80CF386F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7001" y="1920714"/>
            <a:ext cx="5638766" cy="3757072"/>
          </a:xfrm>
          <a:prstGeom prst="rect">
            <a:avLst/>
          </a:prstGeom>
        </p:spPr>
      </p:pic>
      <p:pic>
        <p:nvPicPr>
          <p:cNvPr id="12" name="Picture 11" descr="A screenshot of a phone&#10;&#10;Description automatically generated">
            <a:extLst>
              <a:ext uri="{FF2B5EF4-FFF2-40B4-BE49-F238E27FC236}">
                <a16:creationId xmlns:a16="http://schemas.microsoft.com/office/drawing/2014/main" id="{D1B662E7-471E-72DC-E974-E42DD3B9A4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84041" y="3718289"/>
            <a:ext cx="4906937" cy="2976430"/>
          </a:xfrm>
          <a:prstGeom prst="rect">
            <a:avLst/>
          </a:prstGeom>
        </p:spPr>
      </p:pic>
      <p:sp>
        <p:nvSpPr>
          <p:cNvPr id="3" name="Content Placeholder 3">
            <a:extLst>
              <a:ext uri="{FF2B5EF4-FFF2-40B4-BE49-F238E27FC236}">
                <a16:creationId xmlns:a16="http://schemas.microsoft.com/office/drawing/2014/main" id="{D389CE68-3404-F8AA-7354-230371918234}"/>
              </a:ext>
            </a:extLst>
          </p:cNvPr>
          <p:cNvSpPr txBox="1">
            <a:spLocks/>
          </p:cNvSpPr>
          <p:nvPr/>
        </p:nvSpPr>
        <p:spPr>
          <a:xfrm>
            <a:off x="3910030" y="1874203"/>
            <a:ext cx="2837133" cy="435133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6" name="Content Placeholder 3">
            <a:extLst>
              <a:ext uri="{FF2B5EF4-FFF2-40B4-BE49-F238E27FC236}">
                <a16:creationId xmlns:a16="http://schemas.microsoft.com/office/drawing/2014/main" id="{F18DD429-09F7-77B4-6A42-379B2B61E2DB}"/>
              </a:ext>
            </a:extLst>
          </p:cNvPr>
          <p:cNvSpPr txBox="1">
            <a:spLocks/>
          </p:cNvSpPr>
          <p:nvPr/>
        </p:nvSpPr>
        <p:spPr>
          <a:xfrm>
            <a:off x="295102" y="5914485"/>
            <a:ext cx="2837133" cy="881189"/>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Ltx.studio</a:t>
            </a:r>
            <a:r>
              <a:rPr lang="en-GB" sz="1800" b="0" i="0" u="none" strike="noStrike" dirty="0">
                <a:solidFill>
                  <a:srgbClr val="000000"/>
                </a:solidFill>
                <a:effectLst/>
                <a:latin typeface="Times New Roman" panose="02020603050405020304" pitchFamily="18" charset="0"/>
              </a:rPr>
              <a:t>, 2024)</a:t>
            </a:r>
            <a:endParaRPr lang="en-US" dirty="0"/>
          </a:p>
        </p:txBody>
      </p:sp>
    </p:spTree>
    <p:extLst>
      <p:ext uri="{BB962C8B-B14F-4D97-AF65-F5344CB8AC3E}">
        <p14:creationId xmlns:p14="http://schemas.microsoft.com/office/powerpoint/2010/main" val="487929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16983">
              <a:schemeClr val="accent6">
                <a:lumMod val="60000"/>
                <a:lumOff val="40000"/>
              </a:schemeClr>
            </a:gs>
            <a:gs pos="100000">
              <a:schemeClr val="bg1"/>
            </a:gs>
            <a:gs pos="71000">
              <a:schemeClr val="accent3">
                <a:lumMod val="40000"/>
                <a:lumOff val="60000"/>
              </a:schemeClr>
            </a:gs>
            <a:gs pos="52000">
              <a:schemeClr val="accent4">
                <a:lumMod val="60000"/>
                <a:lumOff val="40000"/>
              </a:schemeClr>
            </a:gs>
            <a:gs pos="86000">
              <a:schemeClr val="accent1">
                <a:lumMod val="30000"/>
                <a:lumOff val="70000"/>
              </a:schemeClr>
            </a:gs>
          </a:gsLst>
          <a:path path="circle">
            <a:fillToRect l="100000" b="100000"/>
          </a:path>
        </a:gradFill>
        <a:effectLst/>
      </p:bgPr>
    </p:bg>
    <p:spTree>
      <p:nvGrpSpPr>
        <p:cNvPr id="1" name="">
          <a:extLst>
            <a:ext uri="{FF2B5EF4-FFF2-40B4-BE49-F238E27FC236}">
              <a16:creationId xmlns:a16="http://schemas.microsoft.com/office/drawing/2014/main" id="{065150EE-750D-9AD5-AF9B-33BF6C08D4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B6CFD-0D33-F680-3F7B-C68329970971}"/>
              </a:ext>
            </a:extLst>
          </p:cNvPr>
          <p:cNvSpPr>
            <a:spLocks noGrp="1"/>
          </p:cNvSpPr>
          <p:nvPr>
            <p:ph type="title"/>
          </p:nvPr>
        </p:nvSpPr>
        <p:spPr/>
        <p:txBody>
          <a:bodyPr/>
          <a:lstStyle/>
          <a:p>
            <a:r>
              <a:rPr lang="en-US" dirty="0">
                <a:latin typeface="Big Caslon Medium" panose="02000603090000020003" pitchFamily="2" charset="-79"/>
                <a:cs typeface="Big Caslon Medium" panose="02000603090000020003" pitchFamily="2" charset="-79"/>
              </a:rPr>
              <a:t>Social Media and adapting the content</a:t>
            </a:r>
            <a:br>
              <a:rPr lang="en-US" dirty="0">
                <a:latin typeface="Big Caslon Medium" panose="02000603090000020003" pitchFamily="2" charset="-79"/>
                <a:cs typeface="Big Caslon Medium" panose="02000603090000020003" pitchFamily="2" charset="-79"/>
              </a:rPr>
            </a:br>
            <a:r>
              <a:rPr lang="en-US" dirty="0">
                <a:latin typeface="Big Caslon Medium" panose="02000603090000020003" pitchFamily="2" charset="-79"/>
                <a:cs typeface="Big Caslon Medium" panose="02000603090000020003" pitchFamily="2" charset="-79"/>
              </a:rPr>
              <a:t> </a:t>
            </a:r>
          </a:p>
        </p:txBody>
      </p:sp>
      <p:pic>
        <p:nvPicPr>
          <p:cNvPr id="11" name="Content Placeholder 10" descr="A group of people walking on a train&#10;&#10;Description automatically generated">
            <a:extLst>
              <a:ext uri="{FF2B5EF4-FFF2-40B4-BE49-F238E27FC236}">
                <a16:creationId xmlns:a16="http://schemas.microsoft.com/office/drawing/2014/main" id="{344EF926-6477-7D36-0E28-BA784B791E3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67924" y="1554163"/>
            <a:ext cx="4937384" cy="5047805"/>
          </a:xfrm>
        </p:spPr>
      </p:pic>
    </p:spTree>
    <p:extLst>
      <p:ext uri="{BB962C8B-B14F-4D97-AF65-F5344CB8AC3E}">
        <p14:creationId xmlns:p14="http://schemas.microsoft.com/office/powerpoint/2010/main" val="1594591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6">
                <a:lumMod val="60000"/>
                <a:lumOff val="40000"/>
              </a:schemeClr>
            </a:gs>
            <a:gs pos="100000">
              <a:schemeClr val="bg1"/>
            </a:gs>
            <a:gs pos="71000">
              <a:schemeClr val="accent3">
                <a:lumMod val="40000"/>
                <a:lumOff val="60000"/>
              </a:schemeClr>
            </a:gs>
            <a:gs pos="1000">
              <a:schemeClr val="bg1"/>
            </a:gs>
            <a:gs pos="12000">
              <a:schemeClr val="accent4">
                <a:lumMod val="60000"/>
                <a:lumOff val="40000"/>
              </a:schemeClr>
            </a:gs>
          </a:gsLst>
          <a:path path="circle">
            <a:fillToRect t="100000" r="100000"/>
          </a:path>
          <a:tileRect l="-100000" b="-100000"/>
        </a:gradFill>
        <a:effectLst/>
      </p:bgPr>
    </p:bg>
    <p:spTree>
      <p:nvGrpSpPr>
        <p:cNvPr id="1" name="">
          <a:extLst>
            <a:ext uri="{FF2B5EF4-FFF2-40B4-BE49-F238E27FC236}">
              <a16:creationId xmlns:a16="http://schemas.microsoft.com/office/drawing/2014/main" id="{EE3ED54A-9AA8-02C4-8BCE-168C7B8280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120DA1-4E0B-A2E2-F2B9-3ED535D7F2D4}"/>
              </a:ext>
            </a:extLst>
          </p:cNvPr>
          <p:cNvSpPr>
            <a:spLocks noGrp="1"/>
          </p:cNvSpPr>
          <p:nvPr>
            <p:ph type="title"/>
          </p:nvPr>
        </p:nvSpPr>
        <p:spPr/>
        <p:txBody>
          <a:bodyPr/>
          <a:lstStyle/>
          <a:p>
            <a:r>
              <a:rPr lang="en-US" dirty="0">
                <a:latin typeface="Big Caslon Medium" panose="02000603090000020003" pitchFamily="2" charset="-79"/>
                <a:cs typeface="Big Caslon Medium" panose="02000603090000020003" pitchFamily="2" charset="-79"/>
              </a:rPr>
              <a:t> </a:t>
            </a:r>
          </a:p>
        </p:txBody>
      </p:sp>
      <p:sp>
        <p:nvSpPr>
          <p:cNvPr id="5" name="Title 1">
            <a:extLst>
              <a:ext uri="{FF2B5EF4-FFF2-40B4-BE49-F238E27FC236}">
                <a16:creationId xmlns:a16="http://schemas.microsoft.com/office/drawing/2014/main" id="{A8515A3B-9FFB-527D-2C71-CF89ADAA51E4}"/>
              </a:ext>
            </a:extLst>
          </p:cNvPr>
          <p:cNvSpPr txBox="1">
            <a:spLocks/>
          </p:cNvSpPr>
          <p:nvPr/>
        </p:nvSpPr>
        <p:spPr>
          <a:xfrm>
            <a:off x="1222248" y="65532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dirty="0">
                <a:latin typeface="Big Caslon Medium" panose="02000603090000020003" pitchFamily="2" charset="-79"/>
                <a:cs typeface="Big Caslon Medium" panose="02000603090000020003" pitchFamily="2" charset="-79"/>
              </a:rPr>
              <a:t>References</a:t>
            </a:r>
          </a:p>
        </p:txBody>
      </p:sp>
      <p:sp>
        <p:nvSpPr>
          <p:cNvPr id="4" name="Content Placeholder 3">
            <a:extLst>
              <a:ext uri="{FF2B5EF4-FFF2-40B4-BE49-F238E27FC236}">
                <a16:creationId xmlns:a16="http://schemas.microsoft.com/office/drawing/2014/main" id="{EAE71A73-5F9D-BBA6-F919-9891E5132732}"/>
              </a:ext>
            </a:extLst>
          </p:cNvPr>
          <p:cNvSpPr>
            <a:spLocks noGrp="1"/>
          </p:cNvSpPr>
          <p:nvPr>
            <p:ph idx="1"/>
          </p:nvPr>
        </p:nvSpPr>
        <p:spPr>
          <a:xfrm>
            <a:off x="917448" y="1648651"/>
            <a:ext cx="9634011" cy="3154998"/>
          </a:xfrm>
        </p:spPr>
        <p:txBody>
          <a:bodyPr>
            <a:noAutofit/>
          </a:bodyPr>
          <a:lstStyle/>
          <a:p>
            <a:r>
              <a:rPr lang="en-GB" sz="1000" b="0" i="0" u="none" strike="noStrike" dirty="0">
                <a:solidFill>
                  <a:srgbClr val="000000"/>
                </a:solidFill>
                <a:effectLst/>
                <a:latin typeface="Times New Roman" panose="02020603050405020304" pitchFamily="18" charset="0"/>
              </a:rPr>
              <a:t>Chaffey, D. (2024). </a:t>
            </a:r>
            <a:r>
              <a:rPr lang="en-GB" sz="1000" b="0" i="1" u="none" strike="noStrike" dirty="0">
                <a:solidFill>
                  <a:srgbClr val="000000"/>
                </a:solidFill>
                <a:effectLst/>
                <a:latin typeface="Times New Roman" panose="02020603050405020304" pitchFamily="18" charset="0"/>
              </a:rPr>
              <a:t>Introducing RACE: a Practical Framework to Improve Your Digital Marketing</a:t>
            </a:r>
            <a:r>
              <a:rPr lang="en-GB" sz="1000" b="0" i="0" u="none" strike="noStrike" dirty="0">
                <a:solidFill>
                  <a:srgbClr val="000000"/>
                </a:solidFill>
                <a:effectLst/>
                <a:latin typeface="Times New Roman" panose="02020603050405020304" pitchFamily="18" charset="0"/>
              </a:rPr>
              <a:t>. [online] Smart Insights. Available at: https://</a:t>
            </a:r>
            <a:r>
              <a:rPr lang="en-GB" sz="1000" b="0" i="0" u="none" strike="noStrike" dirty="0" err="1">
                <a:solidFill>
                  <a:srgbClr val="000000"/>
                </a:solidFill>
                <a:effectLst/>
                <a:latin typeface="Times New Roman" panose="02020603050405020304" pitchFamily="18" charset="0"/>
              </a:rPr>
              <a:t>www.smartinsights.com</a:t>
            </a:r>
            <a:r>
              <a:rPr lang="en-GB" sz="1000" b="0" i="0" u="none" strike="noStrike" dirty="0">
                <a:solidFill>
                  <a:srgbClr val="000000"/>
                </a:solidFill>
                <a:effectLst/>
                <a:latin typeface="Times New Roman" panose="02020603050405020304" pitchFamily="18" charset="0"/>
              </a:rPr>
              <a:t>/digital-marketing-strategy/race-a-practical-framework-to-improve-your-digital-marketing/ [Accessed 14 Jan. 2025].</a:t>
            </a:r>
          </a:p>
          <a:p>
            <a:r>
              <a:rPr lang="en-GB" sz="1000" b="0" i="0" u="none" strike="noStrike" dirty="0" err="1">
                <a:solidFill>
                  <a:srgbClr val="000000"/>
                </a:solidFill>
                <a:effectLst/>
                <a:latin typeface="Times New Roman" panose="02020603050405020304" pitchFamily="18" charset="0"/>
              </a:rPr>
              <a:t>Hartney</a:t>
            </a:r>
            <a:r>
              <a:rPr lang="en-GB" sz="1000" b="0" i="0" u="none" strike="noStrike" dirty="0">
                <a:solidFill>
                  <a:srgbClr val="000000"/>
                </a:solidFill>
                <a:effectLst/>
                <a:latin typeface="Times New Roman" panose="02020603050405020304" pitchFamily="18" charset="0"/>
              </a:rPr>
              <a:t>, L. (2021). </a:t>
            </a:r>
            <a:r>
              <a:rPr lang="en-GB" sz="1000" b="0" i="1" u="none" strike="noStrike" dirty="0">
                <a:solidFill>
                  <a:srgbClr val="000000"/>
                </a:solidFill>
                <a:effectLst/>
                <a:latin typeface="Times New Roman" panose="02020603050405020304" pitchFamily="18" charset="0"/>
              </a:rPr>
              <a:t>Should You Use Green as Your Branding Colour?</a:t>
            </a:r>
            <a:r>
              <a:rPr lang="en-GB" sz="1000" b="0" i="0" u="none" strike="noStrike" dirty="0">
                <a:solidFill>
                  <a:srgbClr val="000000"/>
                </a:solidFill>
                <a:effectLst/>
                <a:latin typeface="Times New Roman" panose="02020603050405020304" pitchFamily="18" charset="0"/>
              </a:rPr>
              <a:t> [online] </a:t>
            </a:r>
            <a:r>
              <a:rPr lang="en-GB" sz="1000" b="0" i="0" u="none" strike="noStrike" dirty="0" err="1">
                <a:solidFill>
                  <a:srgbClr val="000000"/>
                </a:solidFill>
                <a:effectLst/>
                <a:latin typeface="Times New Roman" panose="02020603050405020304" pitchFamily="18" charset="0"/>
              </a:rPr>
              <a:t>thetemplateemporium.com</a:t>
            </a:r>
            <a:r>
              <a:rPr lang="en-GB" sz="1000" b="0" i="0" u="none" strike="noStrike" dirty="0">
                <a:solidFill>
                  <a:srgbClr val="000000"/>
                </a:solidFill>
                <a:effectLst/>
                <a:latin typeface="Times New Roman" panose="02020603050405020304" pitchFamily="18" charset="0"/>
              </a:rPr>
              <a:t>. Available at: https://</a:t>
            </a:r>
            <a:r>
              <a:rPr lang="en-GB" sz="1000" b="0" i="0" u="none" strike="noStrike" dirty="0" err="1">
                <a:solidFill>
                  <a:srgbClr val="000000"/>
                </a:solidFill>
                <a:effectLst/>
                <a:latin typeface="Times New Roman" panose="02020603050405020304" pitchFamily="18" charset="0"/>
              </a:rPr>
              <a:t>thetemplateemporium.com</a:t>
            </a:r>
            <a:r>
              <a:rPr lang="en-GB" sz="1000" b="0" i="0" u="none" strike="noStrike" dirty="0">
                <a:solidFill>
                  <a:srgbClr val="000000"/>
                </a:solidFill>
                <a:effectLst/>
                <a:latin typeface="Times New Roman" panose="02020603050405020304" pitchFamily="18" charset="0"/>
              </a:rPr>
              <a:t>/should-you-use-green-as-your-branding-colour/ [Accessed 13 Jan. 2025].</a:t>
            </a:r>
          </a:p>
          <a:p>
            <a:r>
              <a:rPr lang="en-GB" sz="1000" b="0" i="0" u="none" strike="noStrike" dirty="0">
                <a:solidFill>
                  <a:srgbClr val="000000"/>
                </a:solidFill>
                <a:effectLst/>
                <a:latin typeface="Times New Roman" panose="02020603050405020304" pitchFamily="18" charset="0"/>
              </a:rPr>
              <a:t>Lead Edge Capital. (2024). </a:t>
            </a:r>
            <a:r>
              <a:rPr lang="en-GB" sz="1000" b="0" i="1" u="none" strike="noStrike" dirty="0">
                <a:solidFill>
                  <a:srgbClr val="000000"/>
                </a:solidFill>
                <a:effectLst/>
                <a:latin typeface="Times New Roman" panose="02020603050405020304" pitchFamily="18" charset="0"/>
              </a:rPr>
              <a:t>Importance of Business Model Purity</a:t>
            </a:r>
            <a:r>
              <a:rPr lang="en-GB" sz="1000" b="0" i="0" u="none" strike="noStrike" dirty="0">
                <a:solidFill>
                  <a:srgbClr val="000000"/>
                </a:solidFill>
                <a:effectLst/>
                <a:latin typeface="Times New Roman" panose="02020603050405020304" pitchFamily="18" charset="0"/>
              </a:rPr>
              <a:t>. [online] Available at: https://</a:t>
            </a:r>
            <a:r>
              <a:rPr lang="en-GB" sz="1000" b="0" i="0" u="none" strike="noStrike" dirty="0" err="1">
                <a:solidFill>
                  <a:srgbClr val="000000"/>
                </a:solidFill>
                <a:effectLst/>
                <a:latin typeface="Times New Roman" panose="02020603050405020304" pitchFamily="18" charset="0"/>
              </a:rPr>
              <a:t>leadedge.com</a:t>
            </a:r>
            <a:r>
              <a:rPr lang="en-GB" sz="1000" b="0" i="0" u="none" strike="noStrike" dirty="0">
                <a:solidFill>
                  <a:srgbClr val="000000"/>
                </a:solidFill>
                <a:effectLst/>
                <a:latin typeface="Times New Roman" panose="02020603050405020304" pitchFamily="18" charset="0"/>
              </a:rPr>
              <a:t>/resources/importance-of-business-model-purity [Accessed 14 Jan. 2025].</a:t>
            </a:r>
          </a:p>
          <a:p>
            <a:r>
              <a:rPr lang="en-GB" sz="1000" b="0" i="0" u="none" strike="noStrike" dirty="0" err="1">
                <a:solidFill>
                  <a:srgbClr val="000000"/>
                </a:solidFill>
                <a:effectLst/>
                <a:latin typeface="Times New Roman" panose="02020603050405020304" pitchFamily="18" charset="0"/>
              </a:rPr>
              <a:t>Ltx.studio</a:t>
            </a:r>
            <a:r>
              <a:rPr lang="en-GB" sz="1000" b="0" i="0" u="none" strike="noStrike" dirty="0">
                <a:solidFill>
                  <a:srgbClr val="000000"/>
                </a:solidFill>
                <a:effectLst/>
                <a:latin typeface="Times New Roman" panose="02020603050405020304" pitchFamily="18" charset="0"/>
              </a:rPr>
              <a:t>. (2024). </a:t>
            </a:r>
            <a:r>
              <a:rPr lang="en-GB" sz="1000" b="0" i="1" u="none" strike="noStrike" dirty="0">
                <a:solidFill>
                  <a:srgbClr val="000000"/>
                </a:solidFill>
                <a:effectLst/>
                <a:latin typeface="Times New Roman" panose="02020603050405020304" pitchFamily="18" charset="0"/>
              </a:rPr>
              <a:t>Visualize Your Concept | LTX Studio</a:t>
            </a:r>
            <a:r>
              <a:rPr lang="en-GB" sz="1000" b="0" i="0" u="none" strike="noStrike" dirty="0">
                <a:solidFill>
                  <a:srgbClr val="000000"/>
                </a:solidFill>
                <a:effectLst/>
                <a:latin typeface="Times New Roman" panose="02020603050405020304" pitchFamily="18" charset="0"/>
              </a:rPr>
              <a:t>. [online] Available at: https://</a:t>
            </a:r>
            <a:r>
              <a:rPr lang="en-GB" sz="1000" b="0" i="0" u="none" strike="noStrike" dirty="0" err="1">
                <a:solidFill>
                  <a:srgbClr val="000000"/>
                </a:solidFill>
                <a:effectLst/>
                <a:latin typeface="Times New Roman" panose="02020603050405020304" pitchFamily="18" charset="0"/>
              </a:rPr>
              <a:t>ltx.studio</a:t>
            </a:r>
            <a:r>
              <a:rPr lang="en-GB" sz="1000" b="0" i="0" u="none" strike="noStrike" dirty="0">
                <a:solidFill>
                  <a:srgbClr val="000000"/>
                </a:solidFill>
                <a:effectLst/>
                <a:latin typeface="Times New Roman" panose="02020603050405020304" pitchFamily="18" charset="0"/>
              </a:rPr>
              <a:t> [Accessed 5 Jan. 2025].</a:t>
            </a:r>
          </a:p>
          <a:p>
            <a:r>
              <a:rPr lang="en-GB" sz="1000" b="0" i="0" u="none" strike="noStrike" dirty="0">
                <a:solidFill>
                  <a:srgbClr val="000000"/>
                </a:solidFill>
                <a:effectLst/>
                <a:latin typeface="Times New Roman" panose="02020603050405020304" pitchFamily="18" charset="0"/>
              </a:rPr>
              <a:t>Mohan, V. (2023). </a:t>
            </a:r>
            <a:r>
              <a:rPr lang="en-GB" sz="1000" b="0" i="1" u="none" strike="noStrike" dirty="0">
                <a:solidFill>
                  <a:srgbClr val="000000"/>
                </a:solidFill>
                <a:effectLst/>
                <a:latin typeface="Times New Roman" panose="02020603050405020304" pitchFamily="18" charset="0"/>
              </a:rPr>
              <a:t>Importance of Social Media Marketing in today’s Digital Landscape</a:t>
            </a:r>
            <a:r>
              <a:rPr lang="en-GB" sz="1000" b="0" i="0" u="none" strike="noStrike" dirty="0">
                <a:solidFill>
                  <a:srgbClr val="000000"/>
                </a:solidFill>
                <a:effectLst/>
                <a:latin typeface="Times New Roman" panose="02020603050405020304" pitchFamily="18" charset="0"/>
              </a:rPr>
              <a:t>. [online] LinkedIn. Available at: https://</a:t>
            </a:r>
            <a:r>
              <a:rPr lang="en-GB" sz="1000" b="0" i="0" u="none" strike="noStrike" dirty="0" err="1">
                <a:solidFill>
                  <a:srgbClr val="000000"/>
                </a:solidFill>
                <a:effectLst/>
                <a:latin typeface="Times New Roman" panose="02020603050405020304" pitchFamily="18" charset="0"/>
              </a:rPr>
              <a:t>www.linkedin.com</a:t>
            </a:r>
            <a:r>
              <a:rPr lang="en-GB" sz="1000" b="0" i="0" u="none" strike="noStrike" dirty="0">
                <a:solidFill>
                  <a:srgbClr val="000000"/>
                </a:solidFill>
                <a:effectLst/>
                <a:latin typeface="Times New Roman" panose="02020603050405020304" pitchFamily="18" charset="0"/>
              </a:rPr>
              <a:t>/pulse/importance-social-media-marketing-todays-digital-landscape-mohan/ [Accessed 14 Jan. 2025].</a:t>
            </a:r>
          </a:p>
          <a:p>
            <a:r>
              <a:rPr lang="en-GB" sz="1000" b="0" i="0" u="none" strike="noStrike" dirty="0">
                <a:solidFill>
                  <a:srgbClr val="000000"/>
                </a:solidFill>
                <a:effectLst/>
                <a:latin typeface="Times New Roman" panose="02020603050405020304" pitchFamily="18" charset="0"/>
              </a:rPr>
              <a:t>Paul (2023). </a:t>
            </a:r>
            <a:r>
              <a:rPr lang="en-GB" sz="1000" b="0" i="1" u="none" strike="noStrike" dirty="0">
                <a:solidFill>
                  <a:srgbClr val="000000"/>
                </a:solidFill>
                <a:effectLst/>
                <a:latin typeface="Times New Roman" panose="02020603050405020304" pitchFamily="18" charset="0"/>
              </a:rPr>
              <a:t>Colours &amp; Their Significance in Marketing - </a:t>
            </a:r>
            <a:r>
              <a:rPr lang="en-GB" sz="1000" b="0" i="1" u="none" strike="noStrike" dirty="0" err="1">
                <a:solidFill>
                  <a:srgbClr val="000000"/>
                </a:solidFill>
                <a:effectLst/>
                <a:latin typeface="Times New Roman" panose="02020603050405020304" pitchFamily="18" charset="0"/>
              </a:rPr>
              <a:t>DoxZoo</a:t>
            </a:r>
            <a:r>
              <a:rPr lang="en-GB" sz="1000" b="0" i="0" u="none" strike="noStrike" dirty="0">
                <a:solidFill>
                  <a:srgbClr val="000000"/>
                </a:solidFill>
                <a:effectLst/>
                <a:latin typeface="Times New Roman" panose="02020603050405020304" pitchFamily="18" charset="0"/>
              </a:rPr>
              <a:t>. [online] DOXZOO. Available at: https://</a:t>
            </a:r>
            <a:r>
              <a:rPr lang="en-GB" sz="1000" b="0" i="0" u="none" strike="noStrike" dirty="0" err="1">
                <a:solidFill>
                  <a:srgbClr val="000000"/>
                </a:solidFill>
                <a:effectLst/>
                <a:latin typeface="Times New Roman" panose="02020603050405020304" pitchFamily="18" charset="0"/>
              </a:rPr>
              <a:t>doxzoo.com</a:t>
            </a:r>
            <a:r>
              <a:rPr lang="en-GB" sz="1000" b="0" i="0" u="none" strike="noStrike" dirty="0">
                <a:solidFill>
                  <a:srgbClr val="000000"/>
                </a:solidFill>
                <a:effectLst/>
                <a:latin typeface="Times New Roman" panose="02020603050405020304" pitchFamily="18" charset="0"/>
              </a:rPr>
              <a:t>/blog/colours-their-significance-in-marketing/ [Accessed 14 Jan. 2025].</a:t>
            </a:r>
          </a:p>
          <a:p>
            <a:r>
              <a:rPr lang="en-GB" sz="1000" b="0" i="0" u="none" strike="noStrike" dirty="0">
                <a:solidFill>
                  <a:srgbClr val="000000"/>
                </a:solidFill>
                <a:effectLst/>
                <a:latin typeface="Times New Roman" panose="02020603050405020304" pitchFamily="18" charset="0"/>
              </a:rPr>
              <a:t>Staff, C. (2023). </a:t>
            </a:r>
            <a:r>
              <a:rPr lang="en-GB" sz="1000" b="0" i="1" u="none" strike="noStrike" dirty="0">
                <a:solidFill>
                  <a:srgbClr val="000000"/>
                </a:solidFill>
                <a:effectLst/>
                <a:latin typeface="Times New Roman" panose="02020603050405020304" pitchFamily="18" charset="0"/>
              </a:rPr>
              <a:t>The 4 Ps of Marketing: What They Are and How to Use Them</a:t>
            </a:r>
            <a:r>
              <a:rPr lang="en-GB" sz="1000" b="0" i="0" u="none" strike="noStrike" dirty="0">
                <a:solidFill>
                  <a:srgbClr val="000000"/>
                </a:solidFill>
                <a:effectLst/>
                <a:latin typeface="Times New Roman" panose="02020603050405020304" pitchFamily="18" charset="0"/>
              </a:rPr>
              <a:t>. [online] Coursera. Available at: https://</a:t>
            </a:r>
            <a:r>
              <a:rPr lang="en-GB" sz="1000" b="0" i="0" u="none" strike="noStrike" dirty="0" err="1">
                <a:solidFill>
                  <a:srgbClr val="000000"/>
                </a:solidFill>
                <a:effectLst/>
                <a:latin typeface="Times New Roman" panose="02020603050405020304" pitchFamily="18" charset="0"/>
              </a:rPr>
              <a:t>www.coursera.org</a:t>
            </a:r>
            <a:r>
              <a:rPr lang="en-GB" sz="1000" b="0" i="0" u="none" strike="noStrike" dirty="0">
                <a:solidFill>
                  <a:srgbClr val="000000"/>
                </a:solidFill>
                <a:effectLst/>
                <a:latin typeface="Times New Roman" panose="02020603050405020304" pitchFamily="18" charset="0"/>
              </a:rPr>
              <a:t>/</a:t>
            </a:r>
            <a:r>
              <a:rPr lang="en-GB" sz="1000" b="0" i="0" u="none" strike="noStrike" dirty="0" err="1">
                <a:solidFill>
                  <a:srgbClr val="000000"/>
                </a:solidFill>
                <a:effectLst/>
                <a:latin typeface="Times New Roman" panose="02020603050405020304" pitchFamily="18" charset="0"/>
              </a:rPr>
              <a:t>gb</a:t>
            </a:r>
            <a:r>
              <a:rPr lang="en-GB" sz="1000" b="0" i="0" u="none" strike="noStrike" dirty="0">
                <a:solidFill>
                  <a:srgbClr val="000000"/>
                </a:solidFill>
                <a:effectLst/>
                <a:latin typeface="Times New Roman" panose="02020603050405020304" pitchFamily="18" charset="0"/>
              </a:rPr>
              <a:t>/articles/4-ps-of-marketing# [Accessed 14 Jan. 2025].</a:t>
            </a:r>
          </a:p>
          <a:p>
            <a:r>
              <a:rPr lang="en-GB" sz="1000" b="0" i="0" u="none" strike="noStrike" dirty="0">
                <a:solidFill>
                  <a:srgbClr val="000000"/>
                </a:solidFill>
                <a:effectLst/>
                <a:latin typeface="Times New Roman" panose="02020603050405020304" pitchFamily="18" charset="0"/>
              </a:rPr>
              <a:t>Twin, A. (2024). </a:t>
            </a:r>
            <a:r>
              <a:rPr lang="en-GB" sz="1000" b="0" i="1" u="none" strike="noStrike" dirty="0">
                <a:solidFill>
                  <a:srgbClr val="000000"/>
                </a:solidFill>
                <a:effectLst/>
                <a:latin typeface="Times New Roman" panose="02020603050405020304" pitchFamily="18" charset="0"/>
              </a:rPr>
              <a:t>The 4 Ps of Marketing and How to Use Them in Your Strategy</a:t>
            </a:r>
            <a:r>
              <a:rPr lang="en-GB" sz="1000" b="0" i="0" u="none" strike="noStrike" dirty="0">
                <a:solidFill>
                  <a:srgbClr val="000000"/>
                </a:solidFill>
                <a:effectLst/>
                <a:latin typeface="Times New Roman" panose="02020603050405020304" pitchFamily="18" charset="0"/>
              </a:rPr>
              <a:t>. [online] Investopedia. Available at: https://</a:t>
            </a:r>
            <a:r>
              <a:rPr lang="en-GB" sz="1000" b="0" i="0" u="none" strike="noStrike" dirty="0" err="1">
                <a:solidFill>
                  <a:srgbClr val="000000"/>
                </a:solidFill>
                <a:effectLst/>
                <a:latin typeface="Times New Roman" panose="02020603050405020304" pitchFamily="18" charset="0"/>
              </a:rPr>
              <a:t>www.investopedia.com</a:t>
            </a:r>
            <a:r>
              <a:rPr lang="en-GB" sz="1000" b="0" i="0" u="none" strike="noStrike" dirty="0">
                <a:solidFill>
                  <a:srgbClr val="000000"/>
                </a:solidFill>
                <a:effectLst/>
                <a:latin typeface="Times New Roman" panose="02020603050405020304" pitchFamily="18" charset="0"/>
              </a:rPr>
              <a:t>/terms/f/four-</a:t>
            </a:r>
            <a:r>
              <a:rPr lang="en-GB" sz="1000" b="0" i="0" u="none" strike="noStrike" dirty="0" err="1">
                <a:solidFill>
                  <a:srgbClr val="000000"/>
                </a:solidFill>
                <a:effectLst/>
                <a:latin typeface="Times New Roman" panose="02020603050405020304" pitchFamily="18" charset="0"/>
              </a:rPr>
              <a:t>ps.asp</a:t>
            </a:r>
            <a:r>
              <a:rPr lang="en-GB" sz="1000" b="0" i="0" u="none" strike="noStrike" dirty="0">
                <a:solidFill>
                  <a:srgbClr val="000000"/>
                </a:solidFill>
                <a:effectLst/>
                <a:latin typeface="Times New Roman" panose="02020603050405020304" pitchFamily="18" charset="0"/>
              </a:rPr>
              <a:t> [Accessed 14 Jan. 2025].</a:t>
            </a:r>
          </a:p>
          <a:p>
            <a:r>
              <a:rPr lang="en-GB" sz="1000" b="0" i="0" u="none" strike="noStrike" dirty="0">
                <a:solidFill>
                  <a:srgbClr val="000000"/>
                </a:solidFill>
                <a:effectLst/>
                <a:latin typeface="Times New Roman" panose="02020603050405020304" pitchFamily="18" charset="0"/>
              </a:rPr>
              <a:t>Van der Heijden, I. (n.d.). </a:t>
            </a:r>
            <a:r>
              <a:rPr lang="en-GB" sz="1000" b="0" i="1" u="none" strike="noStrike" dirty="0">
                <a:solidFill>
                  <a:srgbClr val="000000"/>
                </a:solidFill>
                <a:effectLst/>
                <a:latin typeface="Times New Roman" panose="02020603050405020304" pitchFamily="18" charset="0"/>
              </a:rPr>
              <a:t>The Meaning of </a:t>
            </a:r>
            <a:r>
              <a:rPr lang="en-GB" sz="1000" b="0" i="1" u="none" strike="noStrike" dirty="0" err="1">
                <a:solidFill>
                  <a:srgbClr val="000000"/>
                </a:solidFill>
                <a:effectLst/>
                <a:latin typeface="Times New Roman" panose="02020603050405020304" pitchFamily="18" charset="0"/>
              </a:rPr>
              <a:t>Colors</a:t>
            </a:r>
            <a:r>
              <a:rPr lang="en-GB" sz="1000" b="0" i="1" u="none" strike="noStrike" dirty="0">
                <a:solidFill>
                  <a:srgbClr val="000000"/>
                </a:solidFill>
                <a:effectLst/>
                <a:latin typeface="Times New Roman" panose="02020603050405020304" pitchFamily="18" charset="0"/>
              </a:rPr>
              <a:t> in Marketing - Get Hooked</a:t>
            </a:r>
            <a:r>
              <a:rPr lang="en-GB" sz="1000" b="0" i="0" u="none" strike="noStrike" dirty="0">
                <a:solidFill>
                  <a:srgbClr val="000000"/>
                </a:solidFill>
                <a:effectLst/>
                <a:latin typeface="Times New Roman" panose="02020603050405020304" pitchFamily="18" charset="0"/>
              </a:rPr>
              <a:t>. [online] English. Available at: https://</a:t>
            </a:r>
            <a:r>
              <a:rPr lang="en-GB" sz="1000" b="0" i="0" u="none" strike="noStrike" dirty="0" err="1">
                <a:solidFill>
                  <a:srgbClr val="000000"/>
                </a:solidFill>
                <a:effectLst/>
                <a:latin typeface="Times New Roman" panose="02020603050405020304" pitchFamily="18" charset="0"/>
              </a:rPr>
              <a:t>gethooked.nl</a:t>
            </a:r>
            <a:r>
              <a:rPr lang="en-GB" sz="1000" b="0" i="0" u="none" strike="noStrike" dirty="0">
                <a:solidFill>
                  <a:srgbClr val="000000"/>
                </a:solidFill>
                <a:effectLst/>
                <a:latin typeface="Times New Roman" panose="02020603050405020304" pitchFamily="18" charset="0"/>
              </a:rPr>
              <a:t>/</a:t>
            </a:r>
            <a:r>
              <a:rPr lang="en-GB" sz="1000" b="0" i="0" u="none" strike="noStrike" dirty="0" err="1">
                <a:solidFill>
                  <a:srgbClr val="000000"/>
                </a:solidFill>
                <a:effectLst/>
                <a:latin typeface="Times New Roman" panose="02020603050405020304" pitchFamily="18" charset="0"/>
              </a:rPr>
              <a:t>en</a:t>
            </a:r>
            <a:r>
              <a:rPr lang="en-GB" sz="1000" b="0" i="0" u="none" strike="noStrike" dirty="0">
                <a:solidFill>
                  <a:srgbClr val="000000"/>
                </a:solidFill>
                <a:effectLst/>
                <a:latin typeface="Times New Roman" panose="02020603050405020304" pitchFamily="18" charset="0"/>
              </a:rPr>
              <a:t>/blogs/the-meaning-of-</a:t>
            </a:r>
            <a:r>
              <a:rPr lang="en-GB" sz="1000" b="0" i="0" u="none" strike="noStrike" dirty="0" err="1">
                <a:solidFill>
                  <a:srgbClr val="000000"/>
                </a:solidFill>
                <a:effectLst/>
                <a:latin typeface="Times New Roman" panose="02020603050405020304" pitchFamily="18" charset="0"/>
              </a:rPr>
              <a:t>colors</a:t>
            </a:r>
            <a:r>
              <a:rPr lang="en-GB" sz="1000" b="0" i="0" u="none" strike="noStrike" dirty="0">
                <a:solidFill>
                  <a:srgbClr val="000000"/>
                </a:solidFill>
                <a:effectLst/>
                <a:latin typeface="Times New Roman" panose="02020603050405020304" pitchFamily="18" charset="0"/>
              </a:rPr>
              <a:t>-in-marketing [Accessed 14 Jan. 2025].</a:t>
            </a:r>
          </a:p>
        </p:txBody>
      </p:sp>
    </p:spTree>
    <p:extLst>
      <p:ext uri="{BB962C8B-B14F-4D97-AF65-F5344CB8AC3E}">
        <p14:creationId xmlns:p14="http://schemas.microsoft.com/office/powerpoint/2010/main" val="2903212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1206</Words>
  <Application>Microsoft Macintosh PowerPoint</Application>
  <PresentationFormat>Widescreen</PresentationFormat>
  <Paragraphs>85</Paragraphs>
  <Slides>13</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Big Caslon Medium</vt:lpstr>
      <vt:lpstr>Times New Roman</vt:lpstr>
      <vt:lpstr>Office Theme</vt:lpstr>
      <vt:lpstr>PowerPoint Presentation</vt:lpstr>
      <vt:lpstr>PowerPoint Presentation</vt:lpstr>
      <vt:lpstr> Table of Contents:</vt:lpstr>
      <vt:lpstr>Campaign presentation </vt:lpstr>
      <vt:lpstr>Strapline </vt:lpstr>
      <vt:lpstr>#Hashtags</vt:lpstr>
      <vt:lpstr>Branding </vt:lpstr>
      <vt:lpstr>TikTok video</vt:lpstr>
      <vt:lpstr>PowerPoint Presentation</vt:lpstr>
      <vt:lpstr> </vt:lpstr>
      <vt:lpstr> </vt:lpstr>
      <vt:lpstr>Social Media and adapting the content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Palmer (2404336)</dc:creator>
  <cp:lastModifiedBy>Charlie Palmer (2404336)</cp:lastModifiedBy>
  <cp:revision>1</cp:revision>
  <dcterms:created xsi:type="dcterms:W3CDTF">2025-01-14T20:20:36Z</dcterms:created>
  <dcterms:modified xsi:type="dcterms:W3CDTF">2025-01-14T20:29:03Z</dcterms:modified>
</cp:coreProperties>
</file>