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30"/>
  </p:notesMasterIdLst>
  <p:sldIdLst>
    <p:sldId id="266" r:id="rId5"/>
    <p:sldId id="308" r:id="rId6"/>
    <p:sldId id="258" r:id="rId7"/>
    <p:sldId id="302" r:id="rId8"/>
    <p:sldId id="303" r:id="rId9"/>
    <p:sldId id="330" r:id="rId10"/>
    <p:sldId id="331" r:id="rId11"/>
    <p:sldId id="334" r:id="rId12"/>
    <p:sldId id="332" r:id="rId13"/>
    <p:sldId id="336" r:id="rId14"/>
    <p:sldId id="270" r:id="rId15"/>
    <p:sldId id="271" r:id="rId16"/>
    <p:sldId id="351" r:id="rId17"/>
    <p:sldId id="272" r:id="rId18"/>
    <p:sldId id="310" r:id="rId19"/>
    <p:sldId id="311" r:id="rId20"/>
    <p:sldId id="312" r:id="rId21"/>
    <p:sldId id="277" r:id="rId22"/>
    <p:sldId id="333" r:id="rId23"/>
    <p:sldId id="273" r:id="rId24"/>
    <p:sldId id="357" r:id="rId25"/>
    <p:sldId id="359" r:id="rId26"/>
    <p:sldId id="360" r:id="rId27"/>
    <p:sldId id="276" r:id="rId28"/>
    <p:sldId id="358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2186" autoAdjust="0"/>
  </p:normalViewPr>
  <p:slideViewPr>
    <p:cSldViewPr snapToGrid="0">
      <p:cViewPr varScale="1">
        <p:scale>
          <a:sx n="55" d="100"/>
          <a:sy n="55" d="100"/>
        </p:scale>
        <p:origin x="588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40" d="100"/>
        <a:sy n="140" d="100"/>
      </p:scale>
      <p:origin x="0" y="-1272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4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0FC4FFE-8987-4A26-B7F4-8A516F18ADA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Workforce </a:t>
          </a:r>
        </a:p>
        <a:p>
          <a:pPr>
            <a:lnSpc>
              <a:spcPct val="100000"/>
            </a:lnSpc>
            <a:defRPr cap="all"/>
          </a:pPr>
          <a:r>
            <a:rPr lang="en-US" dirty="0"/>
            <a:t>planning </a:t>
          </a: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Recruitment and selection</a:t>
          </a:r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C383F32-22E8-4F62-A3E0-BDC3D5F4899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Operational issues.</a:t>
          </a: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B6056BFB-47D7-4C5F-BA11-2CB63C56A52D}" type="pres">
      <dgm:prSet presAssocID="{01A66772-F185-4D58-B8BB-E9370D7A7A2B}" presName="root" presStyleCnt="0">
        <dgm:presLayoutVars>
          <dgm:dir/>
          <dgm:resizeHandles val="exact"/>
        </dgm:presLayoutVars>
      </dgm:prSet>
      <dgm:spPr/>
    </dgm:pt>
    <dgm:pt modelId="{311B26C8-22B1-4363-B621-DD56FB7418C8}" type="pres">
      <dgm:prSet presAssocID="{40FC4FFE-8987-4A26-B7F4-8A516F18ADAE}" presName="compNode" presStyleCnt="0"/>
      <dgm:spPr/>
    </dgm:pt>
    <dgm:pt modelId="{A201D7A7-914C-4D24-8B82-EE40155AB0BE}" type="pres">
      <dgm:prSet presAssocID="{40FC4FFE-8987-4A26-B7F4-8A516F18ADAE}" presName="iconBgRect" presStyleLbl="bgShp" presStyleIdx="0" presStyleCnt="3"/>
      <dgm:spPr>
        <a:prstGeom prst="ellipse">
          <a:avLst/>
        </a:prstGeom>
      </dgm:spPr>
    </dgm:pt>
    <dgm:pt modelId="{8FA2F131-CD01-4CBD-B7A5-1B9B5E7F0402}" type="pres">
      <dgm:prSet presAssocID="{40FC4FFE-8987-4A26-B7F4-8A516F18ADA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e chart"/>
        </a:ext>
      </dgm:extLst>
    </dgm:pt>
    <dgm:pt modelId="{F755F00C-B2DB-4097-B4BC-8F1BACC938B7}" type="pres">
      <dgm:prSet presAssocID="{40FC4FFE-8987-4A26-B7F4-8A516F18ADAE}" presName="spaceRect" presStyleCnt="0"/>
      <dgm:spPr/>
    </dgm:pt>
    <dgm:pt modelId="{08F4E96D-0DB6-4476-8C51-7CC7EC2F227B}" type="pres">
      <dgm:prSet presAssocID="{40FC4FFE-8987-4A26-B7F4-8A516F18ADAE}" presName="textRect" presStyleLbl="revTx" presStyleIdx="0" presStyleCnt="3">
        <dgm:presLayoutVars>
          <dgm:chMax val="1"/>
          <dgm:chPref val="1"/>
        </dgm:presLayoutVars>
      </dgm:prSet>
      <dgm:spPr/>
    </dgm:pt>
    <dgm:pt modelId="{5AB3C10D-885E-4522-AB39-7ED4318D191A}" type="pres">
      <dgm:prSet presAssocID="{5B62599A-5C9B-48E7-896E-EA782AC60C8B}" presName="sibTrans" presStyleCnt="0"/>
      <dgm:spPr/>
    </dgm:pt>
    <dgm:pt modelId="{2F278BF9-E1B2-4A1C-B065-C19A7B904219}" type="pres">
      <dgm:prSet presAssocID="{49225C73-1633-42F1-AB3B-7CB183E5F8B8}" presName="compNode" presStyleCnt="0"/>
      <dgm:spPr/>
    </dgm:pt>
    <dgm:pt modelId="{543C18BC-1989-44B2-9862-C670C61D3452}" type="pres">
      <dgm:prSet presAssocID="{49225C73-1633-42F1-AB3B-7CB183E5F8B8}" presName="iconBgRect" presStyleLbl="bgShp" presStyleIdx="1" presStyleCnt="3"/>
      <dgm:spPr>
        <a:prstGeom prst="ellipse">
          <a:avLst/>
        </a:prstGeom>
      </dgm:spPr>
    </dgm:pt>
    <dgm:pt modelId="{E94F35BC-9C76-400A-BBCA-0032259E2E5A}" type="pres">
      <dgm:prSet presAssocID="{49225C73-1633-42F1-AB3B-7CB183E5F8B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503A6D04-9ADD-43CC-9847-497CD48F2D11}" type="pres">
      <dgm:prSet presAssocID="{49225C73-1633-42F1-AB3B-7CB183E5F8B8}" presName="spaceRect" presStyleCnt="0"/>
      <dgm:spPr/>
    </dgm:pt>
    <dgm:pt modelId="{20363298-B2A6-463D-A7BE-F9F67404E389}" type="pres">
      <dgm:prSet presAssocID="{49225C73-1633-42F1-AB3B-7CB183E5F8B8}" presName="textRect" presStyleLbl="revTx" presStyleIdx="1" presStyleCnt="3">
        <dgm:presLayoutVars>
          <dgm:chMax val="1"/>
          <dgm:chPref val="1"/>
        </dgm:presLayoutVars>
      </dgm:prSet>
      <dgm:spPr/>
    </dgm:pt>
    <dgm:pt modelId="{A47947BB-708D-4F7E-B072-3C2E42B34B24}" type="pres">
      <dgm:prSet presAssocID="{9646853A-8964-4519-A5B1-0B7D18B2983D}" presName="sibTrans" presStyleCnt="0"/>
      <dgm:spPr/>
    </dgm:pt>
    <dgm:pt modelId="{BDCD0AC9-D564-4025-AD8A-36664A6CBE31}" type="pres">
      <dgm:prSet presAssocID="{1C383F32-22E8-4F62-A3E0-BDC3D5F48992}" presName="compNode" presStyleCnt="0"/>
      <dgm:spPr/>
    </dgm:pt>
    <dgm:pt modelId="{5BDDFF18-9AEC-4E5E-B9AA-33D86F01A63E}" type="pres">
      <dgm:prSet presAssocID="{1C383F32-22E8-4F62-A3E0-BDC3D5F48992}" presName="iconBgRect" presStyleLbl="bgShp" presStyleIdx="2" presStyleCnt="3"/>
      <dgm:spPr>
        <a:prstGeom prst="ellipse">
          <a:avLst/>
        </a:prstGeom>
      </dgm:spPr>
    </dgm:pt>
    <dgm:pt modelId="{F09AEBFF-D2D3-4FFF-AD65-C3CEAEEB10F2}" type="pres">
      <dgm:prSet presAssocID="{1C383F32-22E8-4F62-A3E0-BDC3D5F4899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F2EBFBCF-0520-415A-A886-3C4F90D208EF}" type="pres">
      <dgm:prSet presAssocID="{1C383F32-22E8-4F62-A3E0-BDC3D5F48992}" presName="spaceRect" presStyleCnt="0"/>
      <dgm:spPr/>
    </dgm:pt>
    <dgm:pt modelId="{AB9CAFAA-6939-48A6-A89B-19D1A94B9EA1}" type="pres">
      <dgm:prSet presAssocID="{1C383F32-22E8-4F62-A3E0-BDC3D5F4899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BA953D32-2DFF-47FE-AF26-C6B9E63D38DF}" type="presOf" srcId="{49225C73-1633-42F1-AB3B-7CB183E5F8B8}" destId="{20363298-B2A6-463D-A7BE-F9F67404E389}" srcOrd="0" destOrd="0" presId="urn:microsoft.com/office/officeart/2018/5/layout/IconLeafLabelList"/>
    <dgm:cxn modelId="{EC450542-0ED9-4BD6-9E85-5709B80794C5}" type="presOf" srcId="{01A66772-F185-4D58-B8BB-E9370D7A7A2B}" destId="{B6056BFB-47D7-4C5F-BA11-2CB63C56A52D}" srcOrd="0" destOrd="0" presId="urn:microsoft.com/office/officeart/2018/5/layout/IconLeafLabelList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D55FAE9C-CF3C-44F3-9D1E-DE6DF574E6D9}" type="presOf" srcId="{1C383F32-22E8-4F62-A3E0-BDC3D5F48992}" destId="{AB9CAFAA-6939-48A6-A89B-19D1A94B9EA1}" srcOrd="0" destOrd="0" presId="urn:microsoft.com/office/officeart/2018/5/layout/IconLeafLabelList"/>
    <dgm:cxn modelId="{A85983B4-FADF-419C-BC71-B5F0871C3055}" type="presOf" srcId="{40FC4FFE-8987-4A26-B7F4-8A516F18ADAE}" destId="{08F4E96D-0DB6-4476-8C51-7CC7EC2F227B}" srcOrd="0" destOrd="0" presId="urn:microsoft.com/office/officeart/2018/5/layout/IconLeafLabelList"/>
    <dgm:cxn modelId="{A3E74EE8-8900-4EBD-8983-3BF0AFD6DCC7}" type="presParOf" srcId="{B6056BFB-47D7-4C5F-BA11-2CB63C56A52D}" destId="{311B26C8-22B1-4363-B621-DD56FB7418C8}" srcOrd="0" destOrd="0" presId="urn:microsoft.com/office/officeart/2018/5/layout/IconLeafLabelList"/>
    <dgm:cxn modelId="{044EA9E0-B51B-492A-BE32-015CEAD0BAC9}" type="presParOf" srcId="{311B26C8-22B1-4363-B621-DD56FB7418C8}" destId="{A201D7A7-914C-4D24-8B82-EE40155AB0BE}" srcOrd="0" destOrd="0" presId="urn:microsoft.com/office/officeart/2018/5/layout/IconLeafLabelList"/>
    <dgm:cxn modelId="{08373EC6-14CB-429D-9495-F32683B931D7}" type="presParOf" srcId="{311B26C8-22B1-4363-B621-DD56FB7418C8}" destId="{8FA2F131-CD01-4CBD-B7A5-1B9B5E7F0402}" srcOrd="1" destOrd="0" presId="urn:microsoft.com/office/officeart/2018/5/layout/IconLeafLabelList"/>
    <dgm:cxn modelId="{9AB500F0-62A2-4E73-B4F4-5056804C8D6A}" type="presParOf" srcId="{311B26C8-22B1-4363-B621-DD56FB7418C8}" destId="{F755F00C-B2DB-4097-B4BC-8F1BACC938B7}" srcOrd="2" destOrd="0" presId="urn:microsoft.com/office/officeart/2018/5/layout/IconLeafLabelList"/>
    <dgm:cxn modelId="{676606A7-6564-4CEB-ACE0-4FF9A3A04E67}" type="presParOf" srcId="{311B26C8-22B1-4363-B621-DD56FB7418C8}" destId="{08F4E96D-0DB6-4476-8C51-7CC7EC2F227B}" srcOrd="3" destOrd="0" presId="urn:microsoft.com/office/officeart/2018/5/layout/IconLeafLabelList"/>
    <dgm:cxn modelId="{EAE0F94A-A454-4049-84F7-9EC90E847A03}" type="presParOf" srcId="{B6056BFB-47D7-4C5F-BA11-2CB63C56A52D}" destId="{5AB3C10D-885E-4522-AB39-7ED4318D191A}" srcOrd="1" destOrd="0" presId="urn:microsoft.com/office/officeart/2018/5/layout/IconLeafLabelList"/>
    <dgm:cxn modelId="{B0B5B21A-5ADD-4500-9A67-9B26AF543EBA}" type="presParOf" srcId="{B6056BFB-47D7-4C5F-BA11-2CB63C56A52D}" destId="{2F278BF9-E1B2-4A1C-B065-C19A7B904219}" srcOrd="2" destOrd="0" presId="urn:microsoft.com/office/officeart/2018/5/layout/IconLeafLabelList"/>
    <dgm:cxn modelId="{11FEAF2C-54F7-4E9C-A1D6-5FA0BF7F3665}" type="presParOf" srcId="{2F278BF9-E1B2-4A1C-B065-C19A7B904219}" destId="{543C18BC-1989-44B2-9862-C670C61D3452}" srcOrd="0" destOrd="0" presId="urn:microsoft.com/office/officeart/2018/5/layout/IconLeafLabelList"/>
    <dgm:cxn modelId="{92C17ECB-A80D-4A0E-95CF-40A53D32275F}" type="presParOf" srcId="{2F278BF9-E1B2-4A1C-B065-C19A7B904219}" destId="{E94F35BC-9C76-400A-BBCA-0032259E2E5A}" srcOrd="1" destOrd="0" presId="urn:microsoft.com/office/officeart/2018/5/layout/IconLeafLabelList"/>
    <dgm:cxn modelId="{54E5AE33-4BE6-44E7-871B-1103A0BA7A56}" type="presParOf" srcId="{2F278BF9-E1B2-4A1C-B065-C19A7B904219}" destId="{503A6D04-9ADD-43CC-9847-497CD48F2D11}" srcOrd="2" destOrd="0" presId="urn:microsoft.com/office/officeart/2018/5/layout/IconLeafLabelList"/>
    <dgm:cxn modelId="{3575FCA0-4FCE-460A-8D84-2C767D311A20}" type="presParOf" srcId="{2F278BF9-E1B2-4A1C-B065-C19A7B904219}" destId="{20363298-B2A6-463D-A7BE-F9F67404E389}" srcOrd="3" destOrd="0" presId="urn:microsoft.com/office/officeart/2018/5/layout/IconLeafLabelList"/>
    <dgm:cxn modelId="{4FD22448-C17B-4C43-BAB3-A0B7AA9BCE0D}" type="presParOf" srcId="{B6056BFB-47D7-4C5F-BA11-2CB63C56A52D}" destId="{A47947BB-708D-4F7E-B072-3C2E42B34B24}" srcOrd="3" destOrd="0" presId="urn:microsoft.com/office/officeart/2018/5/layout/IconLeafLabelList"/>
    <dgm:cxn modelId="{75E30F4F-0E76-457B-9D4F-CDE27C2F7F77}" type="presParOf" srcId="{B6056BFB-47D7-4C5F-BA11-2CB63C56A52D}" destId="{BDCD0AC9-D564-4025-AD8A-36664A6CBE31}" srcOrd="4" destOrd="0" presId="urn:microsoft.com/office/officeart/2018/5/layout/IconLeafLabelList"/>
    <dgm:cxn modelId="{C6A367E7-6A7C-42CB-94E4-8EA78AEF87BF}" type="presParOf" srcId="{BDCD0AC9-D564-4025-AD8A-36664A6CBE31}" destId="{5BDDFF18-9AEC-4E5E-B9AA-33D86F01A63E}" srcOrd="0" destOrd="0" presId="urn:microsoft.com/office/officeart/2018/5/layout/IconLeafLabelList"/>
    <dgm:cxn modelId="{B180CBEB-FA9F-4E52-8CA3-A65CB80BB91B}" type="presParOf" srcId="{BDCD0AC9-D564-4025-AD8A-36664A6CBE31}" destId="{F09AEBFF-D2D3-4FFF-AD65-C3CEAEEB10F2}" srcOrd="1" destOrd="0" presId="urn:microsoft.com/office/officeart/2018/5/layout/IconLeafLabelList"/>
    <dgm:cxn modelId="{170B020E-1E19-4EB4-A72C-4FCF01A7DD7E}" type="presParOf" srcId="{BDCD0AC9-D564-4025-AD8A-36664A6CBE31}" destId="{F2EBFBCF-0520-415A-A886-3C4F90D208EF}" srcOrd="2" destOrd="0" presId="urn:microsoft.com/office/officeart/2018/5/layout/IconLeafLabelList"/>
    <dgm:cxn modelId="{CADD8F7D-722C-42A0-AF21-39A3559F8D7B}" type="presParOf" srcId="{BDCD0AC9-D564-4025-AD8A-36664A6CBE31}" destId="{AB9CAFAA-6939-48A6-A89B-19D1A94B9EA1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9B70772-A26A-4946-B4F6-93CFD82DA451}" type="doc">
      <dgm:prSet loTypeId="urn:microsoft.com/office/officeart/2005/8/layout/orgChart1" loCatId="hierarchy" qsTypeId="urn:microsoft.com/office/officeart/2005/8/quickstyle/simple1#1" qsCatId="simple" csTypeId="urn:microsoft.com/office/officeart/2005/8/colors/accent4_1" csCatId="accent4" phldr="1"/>
      <dgm:spPr/>
      <dgm:t>
        <a:bodyPr/>
        <a:lstStyle/>
        <a:p>
          <a:endParaRPr lang="en-GB"/>
        </a:p>
      </dgm:t>
    </dgm:pt>
    <dgm:pt modelId="{7A0A33AC-6BE1-4BCC-88A3-CF17CF6B8EF1}">
      <dgm:prSet phldrT="[Text]" custT="1"/>
      <dgm:spPr/>
      <dgm:t>
        <a:bodyPr/>
        <a:lstStyle/>
        <a:p>
          <a:r>
            <a:rPr lang="en-GB" sz="2800" dirty="0">
              <a:solidFill>
                <a:schemeClr val="tx1"/>
              </a:solidFill>
            </a:rPr>
            <a:t>Training programme</a:t>
          </a:r>
        </a:p>
      </dgm:t>
    </dgm:pt>
    <dgm:pt modelId="{29906009-1355-4C72-A766-C01F613EC9A2}" type="parTrans" cxnId="{9D6A0756-0FBD-41C4-953D-10CE07C44B53}">
      <dgm:prSet/>
      <dgm:spPr/>
      <dgm:t>
        <a:bodyPr/>
        <a:lstStyle/>
        <a:p>
          <a:endParaRPr lang="en-GB"/>
        </a:p>
      </dgm:t>
    </dgm:pt>
    <dgm:pt modelId="{9645EDAB-270F-4E75-985E-93DC8F7FA953}" type="sibTrans" cxnId="{9D6A0756-0FBD-41C4-953D-10CE07C44B53}">
      <dgm:prSet/>
      <dgm:spPr/>
      <dgm:t>
        <a:bodyPr/>
        <a:lstStyle/>
        <a:p>
          <a:endParaRPr lang="en-GB"/>
        </a:p>
      </dgm:t>
    </dgm:pt>
    <dgm:pt modelId="{B7A0DB31-4188-4491-A877-12D7B3291420}">
      <dgm:prSet phldrT="[Text]" custT="1"/>
      <dgm:spPr/>
      <dgm:t>
        <a:bodyPr/>
        <a:lstStyle/>
        <a:p>
          <a:r>
            <a:rPr lang="en-GB" sz="2000" dirty="0"/>
            <a:t>Work Shadowing</a:t>
          </a:r>
        </a:p>
      </dgm:t>
    </dgm:pt>
    <dgm:pt modelId="{D05D7E85-4F64-4B22-8A9F-FBB82E6DBBBE}" type="parTrans" cxnId="{E3BC42E8-3CFC-4E7B-8451-08F0E76E2D60}">
      <dgm:prSet/>
      <dgm:spPr/>
      <dgm:t>
        <a:bodyPr/>
        <a:lstStyle/>
        <a:p>
          <a:endParaRPr lang="en-GB"/>
        </a:p>
      </dgm:t>
    </dgm:pt>
    <dgm:pt modelId="{109BF778-CD93-49E2-BF95-3480F894D983}" type="sibTrans" cxnId="{E3BC42E8-3CFC-4E7B-8451-08F0E76E2D60}">
      <dgm:prSet/>
      <dgm:spPr/>
      <dgm:t>
        <a:bodyPr/>
        <a:lstStyle/>
        <a:p>
          <a:endParaRPr lang="en-GB"/>
        </a:p>
      </dgm:t>
    </dgm:pt>
    <dgm:pt modelId="{29FB8D78-275F-49E0-9A14-347D84B74FC7}">
      <dgm:prSet custT="1"/>
      <dgm:spPr/>
      <dgm:t>
        <a:bodyPr/>
        <a:lstStyle/>
        <a:p>
          <a:r>
            <a:rPr lang="en-GB" sz="2000" dirty="0"/>
            <a:t>Mentoring</a:t>
          </a:r>
        </a:p>
      </dgm:t>
    </dgm:pt>
    <dgm:pt modelId="{B913347A-2329-4A5D-9EA3-940412DEBA22}" type="parTrans" cxnId="{379EB03A-0ECD-4595-9CC6-070BA45C2A9D}">
      <dgm:prSet/>
      <dgm:spPr/>
      <dgm:t>
        <a:bodyPr/>
        <a:lstStyle/>
        <a:p>
          <a:endParaRPr lang="en-GB"/>
        </a:p>
      </dgm:t>
    </dgm:pt>
    <dgm:pt modelId="{CF26595B-6A76-4812-88B6-3A335763FD18}" type="sibTrans" cxnId="{379EB03A-0ECD-4595-9CC6-070BA45C2A9D}">
      <dgm:prSet/>
      <dgm:spPr/>
      <dgm:t>
        <a:bodyPr/>
        <a:lstStyle/>
        <a:p>
          <a:endParaRPr lang="en-GB"/>
        </a:p>
      </dgm:t>
    </dgm:pt>
    <dgm:pt modelId="{BD191506-DF64-4BCC-BAD7-08E747E8512C}">
      <dgm:prSet custT="1"/>
      <dgm:spPr/>
      <dgm:t>
        <a:bodyPr/>
        <a:lstStyle/>
        <a:p>
          <a:r>
            <a:rPr lang="en-GB" sz="2000" dirty="0"/>
            <a:t>Leadership</a:t>
          </a:r>
        </a:p>
      </dgm:t>
    </dgm:pt>
    <dgm:pt modelId="{035D04AC-41E4-4967-BFE6-F9D279200C0A}" type="parTrans" cxnId="{BA0EB6D9-12DB-4EB5-9C56-A25A7CC824F2}">
      <dgm:prSet/>
      <dgm:spPr/>
      <dgm:t>
        <a:bodyPr/>
        <a:lstStyle/>
        <a:p>
          <a:endParaRPr lang="en-GB"/>
        </a:p>
      </dgm:t>
    </dgm:pt>
    <dgm:pt modelId="{6DC6C7B8-4B38-4DAD-B5A7-14E4A7EAE217}" type="sibTrans" cxnId="{BA0EB6D9-12DB-4EB5-9C56-A25A7CC824F2}">
      <dgm:prSet/>
      <dgm:spPr/>
      <dgm:t>
        <a:bodyPr/>
        <a:lstStyle/>
        <a:p>
          <a:endParaRPr lang="en-GB"/>
        </a:p>
      </dgm:t>
    </dgm:pt>
    <dgm:pt modelId="{A6208746-30E5-49DF-8B22-822F325814E2}">
      <dgm:prSet custT="1"/>
      <dgm:spPr/>
      <dgm:t>
        <a:bodyPr/>
        <a:lstStyle/>
        <a:p>
          <a:r>
            <a:rPr lang="en-GB" sz="2000" dirty="0"/>
            <a:t>Team Developmen</a:t>
          </a:r>
          <a:r>
            <a:rPr lang="en-GB" sz="1700" dirty="0"/>
            <a:t>t</a:t>
          </a:r>
        </a:p>
      </dgm:t>
    </dgm:pt>
    <dgm:pt modelId="{199DE862-1D7B-4C19-B541-4B72B93F17C2}" type="parTrans" cxnId="{61124F17-743A-4BC2-8B67-EBDCE58672AA}">
      <dgm:prSet/>
      <dgm:spPr/>
      <dgm:t>
        <a:bodyPr/>
        <a:lstStyle/>
        <a:p>
          <a:endParaRPr lang="en-GB"/>
        </a:p>
      </dgm:t>
    </dgm:pt>
    <dgm:pt modelId="{1EFF798A-0498-443F-951B-F94A0A87E64D}" type="sibTrans" cxnId="{61124F17-743A-4BC2-8B67-EBDCE58672AA}">
      <dgm:prSet/>
      <dgm:spPr/>
      <dgm:t>
        <a:bodyPr/>
        <a:lstStyle/>
        <a:p>
          <a:endParaRPr lang="en-GB"/>
        </a:p>
      </dgm:t>
    </dgm:pt>
    <dgm:pt modelId="{86587AE1-51A2-408C-B31D-5300895795F3}">
      <dgm:prSet custT="1"/>
      <dgm:spPr/>
      <dgm:t>
        <a:bodyPr/>
        <a:lstStyle/>
        <a:p>
          <a:r>
            <a:rPr lang="en-GB" sz="2000" dirty="0"/>
            <a:t>Education Courses</a:t>
          </a:r>
        </a:p>
      </dgm:t>
    </dgm:pt>
    <dgm:pt modelId="{1D113C35-8E25-43F2-8E7B-77E50BCD91DD}" type="parTrans" cxnId="{0E7B8240-7A48-4D10-B805-9B48D27663B9}">
      <dgm:prSet/>
      <dgm:spPr/>
      <dgm:t>
        <a:bodyPr/>
        <a:lstStyle/>
        <a:p>
          <a:endParaRPr lang="en-GB"/>
        </a:p>
      </dgm:t>
    </dgm:pt>
    <dgm:pt modelId="{32B7A94E-1163-469F-ABA8-055FFAE7708C}" type="sibTrans" cxnId="{0E7B8240-7A48-4D10-B805-9B48D27663B9}">
      <dgm:prSet/>
      <dgm:spPr/>
      <dgm:t>
        <a:bodyPr/>
        <a:lstStyle/>
        <a:p>
          <a:endParaRPr lang="en-GB"/>
        </a:p>
      </dgm:t>
    </dgm:pt>
    <dgm:pt modelId="{F1F41112-9BF9-4637-BBEF-650357EBFF72}" type="pres">
      <dgm:prSet presAssocID="{09B70772-A26A-4946-B4F6-93CFD82DA451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F9C2CDBC-B3D8-430B-A63A-ADCE2483CBF0}" type="pres">
      <dgm:prSet presAssocID="{7A0A33AC-6BE1-4BCC-88A3-CF17CF6B8EF1}" presName="hierRoot1" presStyleCnt="0">
        <dgm:presLayoutVars>
          <dgm:hierBranch val="init"/>
        </dgm:presLayoutVars>
      </dgm:prSet>
      <dgm:spPr/>
    </dgm:pt>
    <dgm:pt modelId="{24542984-3197-420C-BDD7-D286ABE6BD9F}" type="pres">
      <dgm:prSet presAssocID="{7A0A33AC-6BE1-4BCC-88A3-CF17CF6B8EF1}" presName="rootComposite1" presStyleCnt="0"/>
      <dgm:spPr/>
    </dgm:pt>
    <dgm:pt modelId="{DB920DEA-44B7-4B59-B010-E242A0F03095}" type="pres">
      <dgm:prSet presAssocID="{7A0A33AC-6BE1-4BCC-88A3-CF17CF6B8EF1}" presName="rootText1" presStyleLbl="node0" presStyleIdx="0" presStyleCnt="1" custScaleX="261924" custScaleY="170761" custLinFactY="-16349" custLinFactNeighborX="-11496" custLinFactNeighborY="-100000">
        <dgm:presLayoutVars>
          <dgm:chPref val="3"/>
        </dgm:presLayoutVars>
      </dgm:prSet>
      <dgm:spPr/>
    </dgm:pt>
    <dgm:pt modelId="{F64B95C9-C0E4-4646-B24C-F90255CFC763}" type="pres">
      <dgm:prSet presAssocID="{7A0A33AC-6BE1-4BCC-88A3-CF17CF6B8EF1}" presName="rootConnector1" presStyleLbl="node1" presStyleIdx="0" presStyleCnt="0"/>
      <dgm:spPr/>
    </dgm:pt>
    <dgm:pt modelId="{88BA9236-982F-4FA8-9D35-4241D0250586}" type="pres">
      <dgm:prSet presAssocID="{7A0A33AC-6BE1-4BCC-88A3-CF17CF6B8EF1}" presName="hierChild2" presStyleCnt="0"/>
      <dgm:spPr/>
    </dgm:pt>
    <dgm:pt modelId="{6549F48A-E394-47FE-911D-CE9F20BC35DD}" type="pres">
      <dgm:prSet presAssocID="{D05D7E85-4F64-4B22-8A9F-FBB82E6DBBBE}" presName="Name37" presStyleLbl="parChTrans1D2" presStyleIdx="0" presStyleCnt="5"/>
      <dgm:spPr/>
    </dgm:pt>
    <dgm:pt modelId="{45560E3B-FD8A-4951-8320-27F7C8CD6C71}" type="pres">
      <dgm:prSet presAssocID="{B7A0DB31-4188-4491-A877-12D7B3291420}" presName="hierRoot2" presStyleCnt="0">
        <dgm:presLayoutVars>
          <dgm:hierBranch val="init"/>
        </dgm:presLayoutVars>
      </dgm:prSet>
      <dgm:spPr/>
    </dgm:pt>
    <dgm:pt modelId="{3F52DCD5-6C52-4A01-B752-AECF62A7F1B9}" type="pres">
      <dgm:prSet presAssocID="{B7A0DB31-4188-4491-A877-12D7B3291420}" presName="rootComposite" presStyleCnt="0"/>
      <dgm:spPr/>
    </dgm:pt>
    <dgm:pt modelId="{6E2D6403-3AB2-4FB0-849F-6FE668ABF8B8}" type="pres">
      <dgm:prSet presAssocID="{B7A0DB31-4188-4491-A877-12D7B3291420}" presName="rootText" presStyleLbl="node2" presStyleIdx="0" presStyleCnt="5" custScaleX="115549">
        <dgm:presLayoutVars>
          <dgm:chPref val="3"/>
        </dgm:presLayoutVars>
      </dgm:prSet>
      <dgm:spPr/>
    </dgm:pt>
    <dgm:pt modelId="{F84DD10F-1CDD-41E7-BCC3-ACBD3C8E8358}" type="pres">
      <dgm:prSet presAssocID="{B7A0DB31-4188-4491-A877-12D7B3291420}" presName="rootConnector" presStyleLbl="node2" presStyleIdx="0" presStyleCnt="5"/>
      <dgm:spPr/>
    </dgm:pt>
    <dgm:pt modelId="{1FD9B7E0-C1AE-4FA1-9CAF-66B2F466ED0B}" type="pres">
      <dgm:prSet presAssocID="{B7A0DB31-4188-4491-A877-12D7B3291420}" presName="hierChild4" presStyleCnt="0"/>
      <dgm:spPr/>
    </dgm:pt>
    <dgm:pt modelId="{E57049FB-44AF-445C-B4E3-AE975E91CC42}" type="pres">
      <dgm:prSet presAssocID="{B7A0DB31-4188-4491-A877-12D7B3291420}" presName="hierChild5" presStyleCnt="0"/>
      <dgm:spPr/>
    </dgm:pt>
    <dgm:pt modelId="{9C593FB2-977A-4840-92EF-05851EDB3C1D}" type="pres">
      <dgm:prSet presAssocID="{B913347A-2329-4A5D-9EA3-940412DEBA22}" presName="Name37" presStyleLbl="parChTrans1D2" presStyleIdx="1" presStyleCnt="5"/>
      <dgm:spPr/>
    </dgm:pt>
    <dgm:pt modelId="{C0560A93-A23B-4570-B35C-DDB82A29D5FD}" type="pres">
      <dgm:prSet presAssocID="{29FB8D78-275F-49E0-9A14-347D84B74FC7}" presName="hierRoot2" presStyleCnt="0">
        <dgm:presLayoutVars>
          <dgm:hierBranch val="init"/>
        </dgm:presLayoutVars>
      </dgm:prSet>
      <dgm:spPr/>
    </dgm:pt>
    <dgm:pt modelId="{A81A2DC1-DB03-488A-A6D6-3220BD8A554A}" type="pres">
      <dgm:prSet presAssocID="{29FB8D78-275F-49E0-9A14-347D84B74FC7}" presName="rootComposite" presStyleCnt="0"/>
      <dgm:spPr/>
    </dgm:pt>
    <dgm:pt modelId="{ADC698EE-23C7-4D78-A846-F9D41529EF21}" type="pres">
      <dgm:prSet presAssocID="{29FB8D78-275F-49E0-9A14-347D84B74FC7}" presName="rootText" presStyleLbl="node2" presStyleIdx="1" presStyleCnt="5">
        <dgm:presLayoutVars>
          <dgm:chPref val="3"/>
        </dgm:presLayoutVars>
      </dgm:prSet>
      <dgm:spPr/>
    </dgm:pt>
    <dgm:pt modelId="{CF1F57C5-DB8C-4D5A-A8E3-1A763326AFD6}" type="pres">
      <dgm:prSet presAssocID="{29FB8D78-275F-49E0-9A14-347D84B74FC7}" presName="rootConnector" presStyleLbl="node2" presStyleIdx="1" presStyleCnt="5"/>
      <dgm:spPr/>
    </dgm:pt>
    <dgm:pt modelId="{D645E82B-301D-4AFA-B59A-0E9D87CD41EF}" type="pres">
      <dgm:prSet presAssocID="{29FB8D78-275F-49E0-9A14-347D84B74FC7}" presName="hierChild4" presStyleCnt="0"/>
      <dgm:spPr/>
    </dgm:pt>
    <dgm:pt modelId="{EEA0EAB4-0ACB-4050-ADCD-B08AFB031E62}" type="pres">
      <dgm:prSet presAssocID="{29FB8D78-275F-49E0-9A14-347D84B74FC7}" presName="hierChild5" presStyleCnt="0"/>
      <dgm:spPr/>
    </dgm:pt>
    <dgm:pt modelId="{54F1D5FF-685B-4B12-9FE2-0EBF1B8F211B}" type="pres">
      <dgm:prSet presAssocID="{035D04AC-41E4-4967-BFE6-F9D279200C0A}" presName="Name37" presStyleLbl="parChTrans1D2" presStyleIdx="2" presStyleCnt="5"/>
      <dgm:spPr/>
    </dgm:pt>
    <dgm:pt modelId="{F3478A40-49D5-4063-8D61-9EA762CE5A65}" type="pres">
      <dgm:prSet presAssocID="{BD191506-DF64-4BCC-BAD7-08E747E8512C}" presName="hierRoot2" presStyleCnt="0">
        <dgm:presLayoutVars>
          <dgm:hierBranch val="init"/>
        </dgm:presLayoutVars>
      </dgm:prSet>
      <dgm:spPr/>
    </dgm:pt>
    <dgm:pt modelId="{37720802-8A0F-4719-8177-B63DD8BA8C6F}" type="pres">
      <dgm:prSet presAssocID="{BD191506-DF64-4BCC-BAD7-08E747E8512C}" presName="rootComposite" presStyleCnt="0"/>
      <dgm:spPr/>
    </dgm:pt>
    <dgm:pt modelId="{91F9D675-C9E2-48EC-83CB-314B5AD06312}" type="pres">
      <dgm:prSet presAssocID="{BD191506-DF64-4BCC-BAD7-08E747E8512C}" presName="rootText" presStyleLbl="node2" presStyleIdx="2" presStyleCnt="5" custScaleX="116387">
        <dgm:presLayoutVars>
          <dgm:chPref val="3"/>
        </dgm:presLayoutVars>
      </dgm:prSet>
      <dgm:spPr/>
    </dgm:pt>
    <dgm:pt modelId="{36B5FB98-E468-413A-9904-83A30CC89079}" type="pres">
      <dgm:prSet presAssocID="{BD191506-DF64-4BCC-BAD7-08E747E8512C}" presName="rootConnector" presStyleLbl="node2" presStyleIdx="2" presStyleCnt="5"/>
      <dgm:spPr/>
    </dgm:pt>
    <dgm:pt modelId="{F6A533C4-B3AF-4352-9D3C-9D41B9682C8B}" type="pres">
      <dgm:prSet presAssocID="{BD191506-DF64-4BCC-BAD7-08E747E8512C}" presName="hierChild4" presStyleCnt="0"/>
      <dgm:spPr/>
    </dgm:pt>
    <dgm:pt modelId="{3A476002-DED7-45EB-B90A-EE407D15FCE5}" type="pres">
      <dgm:prSet presAssocID="{BD191506-DF64-4BCC-BAD7-08E747E8512C}" presName="hierChild5" presStyleCnt="0"/>
      <dgm:spPr/>
    </dgm:pt>
    <dgm:pt modelId="{2F7DDA19-6710-419E-8100-746867B0D4CC}" type="pres">
      <dgm:prSet presAssocID="{199DE862-1D7B-4C19-B541-4B72B93F17C2}" presName="Name37" presStyleLbl="parChTrans1D2" presStyleIdx="3" presStyleCnt="5"/>
      <dgm:spPr/>
    </dgm:pt>
    <dgm:pt modelId="{0186E333-23A9-4CEB-87DF-C2A376D306B3}" type="pres">
      <dgm:prSet presAssocID="{A6208746-30E5-49DF-8B22-822F325814E2}" presName="hierRoot2" presStyleCnt="0">
        <dgm:presLayoutVars>
          <dgm:hierBranch val="init"/>
        </dgm:presLayoutVars>
      </dgm:prSet>
      <dgm:spPr/>
    </dgm:pt>
    <dgm:pt modelId="{E0EFB1A8-A932-4922-A6AE-4C644F756368}" type="pres">
      <dgm:prSet presAssocID="{A6208746-30E5-49DF-8B22-822F325814E2}" presName="rootComposite" presStyleCnt="0"/>
      <dgm:spPr/>
    </dgm:pt>
    <dgm:pt modelId="{6F6BE1DD-EF87-4EE5-BC31-1AEF5152CDF6}" type="pres">
      <dgm:prSet presAssocID="{A6208746-30E5-49DF-8B22-822F325814E2}" presName="rootText" presStyleLbl="node2" presStyleIdx="3" presStyleCnt="5" custScaleX="124112">
        <dgm:presLayoutVars>
          <dgm:chPref val="3"/>
        </dgm:presLayoutVars>
      </dgm:prSet>
      <dgm:spPr/>
    </dgm:pt>
    <dgm:pt modelId="{4CF208A1-6F5A-4769-9D67-1D2660372C5D}" type="pres">
      <dgm:prSet presAssocID="{A6208746-30E5-49DF-8B22-822F325814E2}" presName="rootConnector" presStyleLbl="node2" presStyleIdx="3" presStyleCnt="5"/>
      <dgm:spPr/>
    </dgm:pt>
    <dgm:pt modelId="{4A5BF1CE-1809-4319-88FB-8A9E4FFBA3FD}" type="pres">
      <dgm:prSet presAssocID="{A6208746-30E5-49DF-8B22-822F325814E2}" presName="hierChild4" presStyleCnt="0"/>
      <dgm:spPr/>
    </dgm:pt>
    <dgm:pt modelId="{7AE4EFE3-1351-4AB5-9991-87B4E678E32C}" type="pres">
      <dgm:prSet presAssocID="{A6208746-30E5-49DF-8B22-822F325814E2}" presName="hierChild5" presStyleCnt="0"/>
      <dgm:spPr/>
    </dgm:pt>
    <dgm:pt modelId="{3AF609F4-9E1F-46BB-90D7-094338FCCEC2}" type="pres">
      <dgm:prSet presAssocID="{1D113C35-8E25-43F2-8E7B-77E50BCD91DD}" presName="Name37" presStyleLbl="parChTrans1D2" presStyleIdx="4" presStyleCnt="5"/>
      <dgm:spPr/>
    </dgm:pt>
    <dgm:pt modelId="{EE9C6570-0FA5-4B54-8AB3-A98B99884041}" type="pres">
      <dgm:prSet presAssocID="{86587AE1-51A2-408C-B31D-5300895795F3}" presName="hierRoot2" presStyleCnt="0">
        <dgm:presLayoutVars>
          <dgm:hierBranch val="init"/>
        </dgm:presLayoutVars>
      </dgm:prSet>
      <dgm:spPr/>
    </dgm:pt>
    <dgm:pt modelId="{8E1303A6-4B69-441C-8878-E255079A8A72}" type="pres">
      <dgm:prSet presAssocID="{86587AE1-51A2-408C-B31D-5300895795F3}" presName="rootComposite" presStyleCnt="0"/>
      <dgm:spPr/>
    </dgm:pt>
    <dgm:pt modelId="{265FACE7-A4C7-40E2-BD0E-5763086C5B8E}" type="pres">
      <dgm:prSet presAssocID="{86587AE1-51A2-408C-B31D-5300895795F3}" presName="rootText" presStyleLbl="node2" presStyleIdx="4" presStyleCnt="5">
        <dgm:presLayoutVars>
          <dgm:chPref val="3"/>
        </dgm:presLayoutVars>
      </dgm:prSet>
      <dgm:spPr/>
    </dgm:pt>
    <dgm:pt modelId="{7536FB13-42EC-4811-8EA9-E43807236154}" type="pres">
      <dgm:prSet presAssocID="{86587AE1-51A2-408C-B31D-5300895795F3}" presName="rootConnector" presStyleLbl="node2" presStyleIdx="4" presStyleCnt="5"/>
      <dgm:spPr/>
    </dgm:pt>
    <dgm:pt modelId="{39A38E8E-88FA-4F7E-B303-B4872B12FFD1}" type="pres">
      <dgm:prSet presAssocID="{86587AE1-51A2-408C-B31D-5300895795F3}" presName="hierChild4" presStyleCnt="0"/>
      <dgm:spPr/>
    </dgm:pt>
    <dgm:pt modelId="{92AC4E94-EFB7-40F4-9547-E2E0796C019E}" type="pres">
      <dgm:prSet presAssocID="{86587AE1-51A2-408C-B31D-5300895795F3}" presName="hierChild5" presStyleCnt="0"/>
      <dgm:spPr/>
    </dgm:pt>
    <dgm:pt modelId="{60EBFCB5-CB6C-48F0-9762-03B525A80B3C}" type="pres">
      <dgm:prSet presAssocID="{7A0A33AC-6BE1-4BCC-88A3-CF17CF6B8EF1}" presName="hierChild3" presStyleCnt="0"/>
      <dgm:spPr/>
    </dgm:pt>
  </dgm:ptLst>
  <dgm:cxnLst>
    <dgm:cxn modelId="{FD6D1510-6C23-48A5-AD27-2FB4E147C149}" type="presOf" srcId="{7A0A33AC-6BE1-4BCC-88A3-CF17CF6B8EF1}" destId="{DB920DEA-44B7-4B59-B010-E242A0F03095}" srcOrd="0" destOrd="0" presId="urn:microsoft.com/office/officeart/2005/8/layout/orgChart1"/>
    <dgm:cxn modelId="{F6B40B12-AEDD-46D7-B50B-DAD97660A3D8}" type="presOf" srcId="{D05D7E85-4F64-4B22-8A9F-FBB82E6DBBBE}" destId="{6549F48A-E394-47FE-911D-CE9F20BC35DD}" srcOrd="0" destOrd="0" presId="urn:microsoft.com/office/officeart/2005/8/layout/orgChart1"/>
    <dgm:cxn modelId="{61124F17-743A-4BC2-8B67-EBDCE58672AA}" srcId="{7A0A33AC-6BE1-4BCC-88A3-CF17CF6B8EF1}" destId="{A6208746-30E5-49DF-8B22-822F325814E2}" srcOrd="3" destOrd="0" parTransId="{199DE862-1D7B-4C19-B541-4B72B93F17C2}" sibTransId="{1EFF798A-0498-443F-951B-F94A0A87E64D}"/>
    <dgm:cxn modelId="{AF1B2723-88D0-478A-9E53-F2EAAF621E1B}" type="presOf" srcId="{BD191506-DF64-4BCC-BAD7-08E747E8512C}" destId="{36B5FB98-E468-413A-9904-83A30CC89079}" srcOrd="1" destOrd="0" presId="urn:microsoft.com/office/officeart/2005/8/layout/orgChart1"/>
    <dgm:cxn modelId="{D9845B29-BA38-4A20-8DDB-272129CE9B63}" type="presOf" srcId="{199DE862-1D7B-4C19-B541-4B72B93F17C2}" destId="{2F7DDA19-6710-419E-8100-746867B0D4CC}" srcOrd="0" destOrd="0" presId="urn:microsoft.com/office/officeart/2005/8/layout/orgChart1"/>
    <dgm:cxn modelId="{D646BA31-5AB7-4F68-AB45-FF5BDFCA3209}" type="presOf" srcId="{29FB8D78-275F-49E0-9A14-347D84B74FC7}" destId="{ADC698EE-23C7-4D78-A846-F9D41529EF21}" srcOrd="0" destOrd="0" presId="urn:microsoft.com/office/officeart/2005/8/layout/orgChart1"/>
    <dgm:cxn modelId="{047E7232-4727-4FA2-91B8-2604E2FBA47B}" type="presOf" srcId="{09B70772-A26A-4946-B4F6-93CFD82DA451}" destId="{F1F41112-9BF9-4637-BBEF-650357EBFF72}" srcOrd="0" destOrd="0" presId="urn:microsoft.com/office/officeart/2005/8/layout/orgChart1"/>
    <dgm:cxn modelId="{379EB03A-0ECD-4595-9CC6-070BA45C2A9D}" srcId="{7A0A33AC-6BE1-4BCC-88A3-CF17CF6B8EF1}" destId="{29FB8D78-275F-49E0-9A14-347D84B74FC7}" srcOrd="1" destOrd="0" parTransId="{B913347A-2329-4A5D-9EA3-940412DEBA22}" sibTransId="{CF26595B-6A76-4812-88B6-3A335763FD18}"/>
    <dgm:cxn modelId="{0E7B8240-7A48-4D10-B805-9B48D27663B9}" srcId="{7A0A33AC-6BE1-4BCC-88A3-CF17CF6B8EF1}" destId="{86587AE1-51A2-408C-B31D-5300895795F3}" srcOrd="4" destOrd="0" parTransId="{1D113C35-8E25-43F2-8E7B-77E50BCD91DD}" sibTransId="{32B7A94E-1163-469F-ABA8-055FFAE7708C}"/>
    <dgm:cxn modelId="{89620D62-B990-4657-8CB6-278D61E0B4CD}" type="presOf" srcId="{A6208746-30E5-49DF-8B22-822F325814E2}" destId="{6F6BE1DD-EF87-4EE5-BC31-1AEF5152CDF6}" srcOrd="0" destOrd="0" presId="urn:microsoft.com/office/officeart/2005/8/layout/orgChart1"/>
    <dgm:cxn modelId="{D22B0447-34F9-4711-AB39-538BBB8C7A59}" type="presOf" srcId="{29FB8D78-275F-49E0-9A14-347D84B74FC7}" destId="{CF1F57C5-DB8C-4D5A-A8E3-1A763326AFD6}" srcOrd="1" destOrd="0" presId="urn:microsoft.com/office/officeart/2005/8/layout/orgChart1"/>
    <dgm:cxn modelId="{FDC58A6B-64C0-4F7B-A4B5-CA6FE1E03FF6}" type="presOf" srcId="{A6208746-30E5-49DF-8B22-822F325814E2}" destId="{4CF208A1-6F5A-4769-9D67-1D2660372C5D}" srcOrd="1" destOrd="0" presId="urn:microsoft.com/office/officeart/2005/8/layout/orgChart1"/>
    <dgm:cxn modelId="{CB875F4D-151F-4346-B56B-BA437D3BC305}" type="presOf" srcId="{86587AE1-51A2-408C-B31D-5300895795F3}" destId="{265FACE7-A4C7-40E2-BD0E-5763086C5B8E}" srcOrd="0" destOrd="0" presId="urn:microsoft.com/office/officeart/2005/8/layout/orgChart1"/>
    <dgm:cxn modelId="{9D6A0756-0FBD-41C4-953D-10CE07C44B53}" srcId="{09B70772-A26A-4946-B4F6-93CFD82DA451}" destId="{7A0A33AC-6BE1-4BCC-88A3-CF17CF6B8EF1}" srcOrd="0" destOrd="0" parTransId="{29906009-1355-4C72-A766-C01F613EC9A2}" sibTransId="{9645EDAB-270F-4E75-985E-93DC8F7FA953}"/>
    <dgm:cxn modelId="{DA7F4A82-53F2-408E-AA4C-0A9C66A15A52}" type="presOf" srcId="{B7A0DB31-4188-4491-A877-12D7B3291420}" destId="{6E2D6403-3AB2-4FB0-849F-6FE668ABF8B8}" srcOrd="0" destOrd="0" presId="urn:microsoft.com/office/officeart/2005/8/layout/orgChart1"/>
    <dgm:cxn modelId="{94695384-430D-4904-9406-29FA7B570A0D}" type="presOf" srcId="{B913347A-2329-4A5D-9EA3-940412DEBA22}" destId="{9C593FB2-977A-4840-92EF-05851EDB3C1D}" srcOrd="0" destOrd="0" presId="urn:microsoft.com/office/officeart/2005/8/layout/orgChart1"/>
    <dgm:cxn modelId="{E600F78B-D060-41C0-A1EA-958D6AB551D6}" type="presOf" srcId="{B7A0DB31-4188-4491-A877-12D7B3291420}" destId="{F84DD10F-1CDD-41E7-BCC3-ACBD3C8E8358}" srcOrd="1" destOrd="0" presId="urn:microsoft.com/office/officeart/2005/8/layout/orgChart1"/>
    <dgm:cxn modelId="{07F9A4CC-402C-4CA5-A175-596658A5C58E}" type="presOf" srcId="{1D113C35-8E25-43F2-8E7B-77E50BCD91DD}" destId="{3AF609F4-9E1F-46BB-90D7-094338FCCEC2}" srcOrd="0" destOrd="0" presId="urn:microsoft.com/office/officeart/2005/8/layout/orgChart1"/>
    <dgm:cxn modelId="{BA0EB6D9-12DB-4EB5-9C56-A25A7CC824F2}" srcId="{7A0A33AC-6BE1-4BCC-88A3-CF17CF6B8EF1}" destId="{BD191506-DF64-4BCC-BAD7-08E747E8512C}" srcOrd="2" destOrd="0" parTransId="{035D04AC-41E4-4967-BFE6-F9D279200C0A}" sibTransId="{6DC6C7B8-4B38-4DAD-B5A7-14E4A7EAE217}"/>
    <dgm:cxn modelId="{E3BC42E8-3CFC-4E7B-8451-08F0E76E2D60}" srcId="{7A0A33AC-6BE1-4BCC-88A3-CF17CF6B8EF1}" destId="{B7A0DB31-4188-4491-A877-12D7B3291420}" srcOrd="0" destOrd="0" parTransId="{D05D7E85-4F64-4B22-8A9F-FBB82E6DBBBE}" sibTransId="{109BF778-CD93-49E2-BF95-3480F894D983}"/>
    <dgm:cxn modelId="{222F29ED-CB2F-47ED-9AEF-FC3AF8426AAB}" type="presOf" srcId="{7A0A33AC-6BE1-4BCC-88A3-CF17CF6B8EF1}" destId="{F64B95C9-C0E4-4646-B24C-F90255CFC763}" srcOrd="1" destOrd="0" presId="urn:microsoft.com/office/officeart/2005/8/layout/orgChart1"/>
    <dgm:cxn modelId="{5DD306EE-9B65-46B6-A9B3-F2FE4DEDE66B}" type="presOf" srcId="{035D04AC-41E4-4967-BFE6-F9D279200C0A}" destId="{54F1D5FF-685B-4B12-9FE2-0EBF1B8F211B}" srcOrd="0" destOrd="0" presId="urn:microsoft.com/office/officeart/2005/8/layout/orgChart1"/>
    <dgm:cxn modelId="{246A88EE-3C41-4652-9509-E842238C9590}" type="presOf" srcId="{86587AE1-51A2-408C-B31D-5300895795F3}" destId="{7536FB13-42EC-4811-8EA9-E43807236154}" srcOrd="1" destOrd="0" presId="urn:microsoft.com/office/officeart/2005/8/layout/orgChart1"/>
    <dgm:cxn modelId="{3E2553F2-7A4B-4B06-986B-A631AE9F3B5D}" type="presOf" srcId="{BD191506-DF64-4BCC-BAD7-08E747E8512C}" destId="{91F9D675-C9E2-48EC-83CB-314B5AD06312}" srcOrd="0" destOrd="0" presId="urn:microsoft.com/office/officeart/2005/8/layout/orgChart1"/>
    <dgm:cxn modelId="{E57A077D-BAAA-427A-B1AF-6822F3A5D1AB}" type="presParOf" srcId="{F1F41112-9BF9-4637-BBEF-650357EBFF72}" destId="{F9C2CDBC-B3D8-430B-A63A-ADCE2483CBF0}" srcOrd="0" destOrd="0" presId="urn:microsoft.com/office/officeart/2005/8/layout/orgChart1"/>
    <dgm:cxn modelId="{8CFC50D9-2E2C-468A-AE4D-61EF9B4B0651}" type="presParOf" srcId="{F9C2CDBC-B3D8-430B-A63A-ADCE2483CBF0}" destId="{24542984-3197-420C-BDD7-D286ABE6BD9F}" srcOrd="0" destOrd="0" presId="urn:microsoft.com/office/officeart/2005/8/layout/orgChart1"/>
    <dgm:cxn modelId="{78A83C48-7E7F-4A34-8B50-3C5D0FD64CE4}" type="presParOf" srcId="{24542984-3197-420C-BDD7-D286ABE6BD9F}" destId="{DB920DEA-44B7-4B59-B010-E242A0F03095}" srcOrd="0" destOrd="0" presId="urn:microsoft.com/office/officeart/2005/8/layout/orgChart1"/>
    <dgm:cxn modelId="{9D9579E9-6573-441F-A779-35907E704006}" type="presParOf" srcId="{24542984-3197-420C-BDD7-D286ABE6BD9F}" destId="{F64B95C9-C0E4-4646-B24C-F90255CFC763}" srcOrd="1" destOrd="0" presId="urn:microsoft.com/office/officeart/2005/8/layout/orgChart1"/>
    <dgm:cxn modelId="{899264F6-6408-4F9E-A6B6-F1569ED36D09}" type="presParOf" srcId="{F9C2CDBC-B3D8-430B-A63A-ADCE2483CBF0}" destId="{88BA9236-982F-4FA8-9D35-4241D0250586}" srcOrd="1" destOrd="0" presId="urn:microsoft.com/office/officeart/2005/8/layout/orgChart1"/>
    <dgm:cxn modelId="{1E18E28B-9EDA-459D-BE05-165ECDDC7E93}" type="presParOf" srcId="{88BA9236-982F-4FA8-9D35-4241D0250586}" destId="{6549F48A-E394-47FE-911D-CE9F20BC35DD}" srcOrd="0" destOrd="0" presId="urn:microsoft.com/office/officeart/2005/8/layout/orgChart1"/>
    <dgm:cxn modelId="{435B2CEF-56A3-42F4-BF81-F303450B5487}" type="presParOf" srcId="{88BA9236-982F-4FA8-9D35-4241D0250586}" destId="{45560E3B-FD8A-4951-8320-27F7C8CD6C71}" srcOrd="1" destOrd="0" presId="urn:microsoft.com/office/officeart/2005/8/layout/orgChart1"/>
    <dgm:cxn modelId="{A05E1217-BBFA-42D9-9C90-7F85E6C85298}" type="presParOf" srcId="{45560E3B-FD8A-4951-8320-27F7C8CD6C71}" destId="{3F52DCD5-6C52-4A01-B752-AECF62A7F1B9}" srcOrd="0" destOrd="0" presId="urn:microsoft.com/office/officeart/2005/8/layout/orgChart1"/>
    <dgm:cxn modelId="{469CC760-50FC-45F6-8B1F-11FE6AF07AD6}" type="presParOf" srcId="{3F52DCD5-6C52-4A01-B752-AECF62A7F1B9}" destId="{6E2D6403-3AB2-4FB0-849F-6FE668ABF8B8}" srcOrd="0" destOrd="0" presId="urn:microsoft.com/office/officeart/2005/8/layout/orgChart1"/>
    <dgm:cxn modelId="{670D521F-53AB-412C-8469-4C09F91D63E8}" type="presParOf" srcId="{3F52DCD5-6C52-4A01-B752-AECF62A7F1B9}" destId="{F84DD10F-1CDD-41E7-BCC3-ACBD3C8E8358}" srcOrd="1" destOrd="0" presId="urn:microsoft.com/office/officeart/2005/8/layout/orgChart1"/>
    <dgm:cxn modelId="{E2EE0BC4-9255-49B8-AB08-57181D82AF47}" type="presParOf" srcId="{45560E3B-FD8A-4951-8320-27F7C8CD6C71}" destId="{1FD9B7E0-C1AE-4FA1-9CAF-66B2F466ED0B}" srcOrd="1" destOrd="0" presId="urn:microsoft.com/office/officeart/2005/8/layout/orgChart1"/>
    <dgm:cxn modelId="{126C4EC0-24AD-4600-8DBF-D93D5A273661}" type="presParOf" srcId="{45560E3B-FD8A-4951-8320-27F7C8CD6C71}" destId="{E57049FB-44AF-445C-B4E3-AE975E91CC42}" srcOrd="2" destOrd="0" presId="urn:microsoft.com/office/officeart/2005/8/layout/orgChart1"/>
    <dgm:cxn modelId="{60831400-E194-4665-94EC-E562CC12D400}" type="presParOf" srcId="{88BA9236-982F-4FA8-9D35-4241D0250586}" destId="{9C593FB2-977A-4840-92EF-05851EDB3C1D}" srcOrd="2" destOrd="0" presId="urn:microsoft.com/office/officeart/2005/8/layout/orgChart1"/>
    <dgm:cxn modelId="{FAA6B91F-D310-42A9-8633-3F84EC147B70}" type="presParOf" srcId="{88BA9236-982F-4FA8-9D35-4241D0250586}" destId="{C0560A93-A23B-4570-B35C-DDB82A29D5FD}" srcOrd="3" destOrd="0" presId="urn:microsoft.com/office/officeart/2005/8/layout/orgChart1"/>
    <dgm:cxn modelId="{61C1E7CE-96E9-428C-BB2C-8558323D7882}" type="presParOf" srcId="{C0560A93-A23B-4570-B35C-DDB82A29D5FD}" destId="{A81A2DC1-DB03-488A-A6D6-3220BD8A554A}" srcOrd="0" destOrd="0" presId="urn:microsoft.com/office/officeart/2005/8/layout/orgChart1"/>
    <dgm:cxn modelId="{64386085-7E6D-4755-AFC9-7219DD4D0482}" type="presParOf" srcId="{A81A2DC1-DB03-488A-A6D6-3220BD8A554A}" destId="{ADC698EE-23C7-4D78-A846-F9D41529EF21}" srcOrd="0" destOrd="0" presId="urn:microsoft.com/office/officeart/2005/8/layout/orgChart1"/>
    <dgm:cxn modelId="{D7759AAB-44BA-4A1B-8761-D7D2422B0E94}" type="presParOf" srcId="{A81A2DC1-DB03-488A-A6D6-3220BD8A554A}" destId="{CF1F57C5-DB8C-4D5A-A8E3-1A763326AFD6}" srcOrd="1" destOrd="0" presId="urn:microsoft.com/office/officeart/2005/8/layout/orgChart1"/>
    <dgm:cxn modelId="{866235D3-B391-41FA-B568-85CDA15ECAC4}" type="presParOf" srcId="{C0560A93-A23B-4570-B35C-DDB82A29D5FD}" destId="{D645E82B-301D-4AFA-B59A-0E9D87CD41EF}" srcOrd="1" destOrd="0" presId="urn:microsoft.com/office/officeart/2005/8/layout/orgChart1"/>
    <dgm:cxn modelId="{69BD02F8-B149-418F-B044-A32FBE22B33B}" type="presParOf" srcId="{C0560A93-A23B-4570-B35C-DDB82A29D5FD}" destId="{EEA0EAB4-0ACB-4050-ADCD-B08AFB031E62}" srcOrd="2" destOrd="0" presId="urn:microsoft.com/office/officeart/2005/8/layout/orgChart1"/>
    <dgm:cxn modelId="{8082405E-2624-46FD-80F1-8D2E85749779}" type="presParOf" srcId="{88BA9236-982F-4FA8-9D35-4241D0250586}" destId="{54F1D5FF-685B-4B12-9FE2-0EBF1B8F211B}" srcOrd="4" destOrd="0" presId="urn:microsoft.com/office/officeart/2005/8/layout/orgChart1"/>
    <dgm:cxn modelId="{C234D3BC-CDBA-4FF9-BB14-4EF5B0CBE03E}" type="presParOf" srcId="{88BA9236-982F-4FA8-9D35-4241D0250586}" destId="{F3478A40-49D5-4063-8D61-9EA762CE5A65}" srcOrd="5" destOrd="0" presId="urn:microsoft.com/office/officeart/2005/8/layout/orgChart1"/>
    <dgm:cxn modelId="{87C82978-75E3-4027-9D36-F06174103F3E}" type="presParOf" srcId="{F3478A40-49D5-4063-8D61-9EA762CE5A65}" destId="{37720802-8A0F-4719-8177-B63DD8BA8C6F}" srcOrd="0" destOrd="0" presId="urn:microsoft.com/office/officeart/2005/8/layout/orgChart1"/>
    <dgm:cxn modelId="{5BD2C2FA-4C52-4B8B-B8A2-8415D1B7C393}" type="presParOf" srcId="{37720802-8A0F-4719-8177-B63DD8BA8C6F}" destId="{91F9D675-C9E2-48EC-83CB-314B5AD06312}" srcOrd="0" destOrd="0" presId="urn:microsoft.com/office/officeart/2005/8/layout/orgChart1"/>
    <dgm:cxn modelId="{72A8A7D7-46A2-4F1B-BDCA-BF2D75E431D9}" type="presParOf" srcId="{37720802-8A0F-4719-8177-B63DD8BA8C6F}" destId="{36B5FB98-E468-413A-9904-83A30CC89079}" srcOrd="1" destOrd="0" presId="urn:microsoft.com/office/officeart/2005/8/layout/orgChart1"/>
    <dgm:cxn modelId="{99BC1788-4919-45FD-B58C-DB9E3687E95B}" type="presParOf" srcId="{F3478A40-49D5-4063-8D61-9EA762CE5A65}" destId="{F6A533C4-B3AF-4352-9D3C-9D41B9682C8B}" srcOrd="1" destOrd="0" presId="urn:microsoft.com/office/officeart/2005/8/layout/orgChart1"/>
    <dgm:cxn modelId="{A4CD1167-B70A-4F73-B8A1-88D9BA1CEB05}" type="presParOf" srcId="{F3478A40-49D5-4063-8D61-9EA762CE5A65}" destId="{3A476002-DED7-45EB-B90A-EE407D15FCE5}" srcOrd="2" destOrd="0" presId="urn:microsoft.com/office/officeart/2005/8/layout/orgChart1"/>
    <dgm:cxn modelId="{48884B72-9679-4CBC-8B0C-F3BC09A5B598}" type="presParOf" srcId="{88BA9236-982F-4FA8-9D35-4241D0250586}" destId="{2F7DDA19-6710-419E-8100-746867B0D4CC}" srcOrd="6" destOrd="0" presId="urn:microsoft.com/office/officeart/2005/8/layout/orgChart1"/>
    <dgm:cxn modelId="{6E0F13DF-ABB5-47AC-97ED-407300E84E4B}" type="presParOf" srcId="{88BA9236-982F-4FA8-9D35-4241D0250586}" destId="{0186E333-23A9-4CEB-87DF-C2A376D306B3}" srcOrd="7" destOrd="0" presId="urn:microsoft.com/office/officeart/2005/8/layout/orgChart1"/>
    <dgm:cxn modelId="{622A3079-3261-4255-8795-91D400E3703B}" type="presParOf" srcId="{0186E333-23A9-4CEB-87DF-C2A376D306B3}" destId="{E0EFB1A8-A932-4922-A6AE-4C644F756368}" srcOrd="0" destOrd="0" presId="urn:microsoft.com/office/officeart/2005/8/layout/orgChart1"/>
    <dgm:cxn modelId="{44C1B2AA-0A23-437D-83CC-770075B68BFD}" type="presParOf" srcId="{E0EFB1A8-A932-4922-A6AE-4C644F756368}" destId="{6F6BE1DD-EF87-4EE5-BC31-1AEF5152CDF6}" srcOrd="0" destOrd="0" presId="urn:microsoft.com/office/officeart/2005/8/layout/orgChart1"/>
    <dgm:cxn modelId="{5096BAB5-F6B1-44D2-B016-605504A6F43D}" type="presParOf" srcId="{E0EFB1A8-A932-4922-A6AE-4C644F756368}" destId="{4CF208A1-6F5A-4769-9D67-1D2660372C5D}" srcOrd="1" destOrd="0" presId="urn:microsoft.com/office/officeart/2005/8/layout/orgChart1"/>
    <dgm:cxn modelId="{89389BA6-0C69-457C-890E-2425043308DE}" type="presParOf" srcId="{0186E333-23A9-4CEB-87DF-C2A376D306B3}" destId="{4A5BF1CE-1809-4319-88FB-8A9E4FFBA3FD}" srcOrd="1" destOrd="0" presId="urn:microsoft.com/office/officeart/2005/8/layout/orgChart1"/>
    <dgm:cxn modelId="{F878EB03-5A13-47D1-8E10-8D53C387A61C}" type="presParOf" srcId="{0186E333-23A9-4CEB-87DF-C2A376D306B3}" destId="{7AE4EFE3-1351-4AB5-9991-87B4E678E32C}" srcOrd="2" destOrd="0" presId="urn:microsoft.com/office/officeart/2005/8/layout/orgChart1"/>
    <dgm:cxn modelId="{5F9E8C2D-B15E-4866-9055-C02BD3095428}" type="presParOf" srcId="{88BA9236-982F-4FA8-9D35-4241D0250586}" destId="{3AF609F4-9E1F-46BB-90D7-094338FCCEC2}" srcOrd="8" destOrd="0" presId="urn:microsoft.com/office/officeart/2005/8/layout/orgChart1"/>
    <dgm:cxn modelId="{2F538E0D-612C-467D-8F0D-25496AE0A3E7}" type="presParOf" srcId="{88BA9236-982F-4FA8-9D35-4241D0250586}" destId="{EE9C6570-0FA5-4B54-8AB3-A98B99884041}" srcOrd="9" destOrd="0" presId="urn:microsoft.com/office/officeart/2005/8/layout/orgChart1"/>
    <dgm:cxn modelId="{5C5C2602-6002-497C-9D42-FCBCDE2E5D69}" type="presParOf" srcId="{EE9C6570-0FA5-4B54-8AB3-A98B99884041}" destId="{8E1303A6-4B69-441C-8878-E255079A8A72}" srcOrd="0" destOrd="0" presId="urn:microsoft.com/office/officeart/2005/8/layout/orgChart1"/>
    <dgm:cxn modelId="{4763A817-8D8A-4377-8E92-FEF912AFC8C9}" type="presParOf" srcId="{8E1303A6-4B69-441C-8878-E255079A8A72}" destId="{265FACE7-A4C7-40E2-BD0E-5763086C5B8E}" srcOrd="0" destOrd="0" presId="urn:microsoft.com/office/officeart/2005/8/layout/orgChart1"/>
    <dgm:cxn modelId="{D9603432-EEE9-4375-A0E8-E612DD819FAA}" type="presParOf" srcId="{8E1303A6-4B69-441C-8878-E255079A8A72}" destId="{7536FB13-42EC-4811-8EA9-E43807236154}" srcOrd="1" destOrd="0" presId="urn:microsoft.com/office/officeart/2005/8/layout/orgChart1"/>
    <dgm:cxn modelId="{3350B7BB-370B-43C8-8BB4-892C70AE8673}" type="presParOf" srcId="{EE9C6570-0FA5-4B54-8AB3-A98B99884041}" destId="{39A38E8E-88FA-4F7E-B303-B4872B12FFD1}" srcOrd="1" destOrd="0" presId="urn:microsoft.com/office/officeart/2005/8/layout/orgChart1"/>
    <dgm:cxn modelId="{6BD8560D-8041-4AAB-A4BE-A4A934CB3C28}" type="presParOf" srcId="{EE9C6570-0FA5-4B54-8AB3-A98B99884041}" destId="{92AC4E94-EFB7-40F4-9547-E2E0796C019E}" srcOrd="2" destOrd="0" presId="urn:microsoft.com/office/officeart/2005/8/layout/orgChart1"/>
    <dgm:cxn modelId="{A0D4741D-1369-4135-BCFF-6980F88A84B5}" type="presParOf" srcId="{F9C2CDBC-B3D8-430B-A63A-ADCE2483CBF0}" destId="{60EBFCB5-CB6C-48F0-9762-03B525A80B3C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01D7A7-914C-4D24-8B82-EE40155AB0BE}">
      <dsp:nvSpPr>
        <dsp:cNvPr id="0" name=""/>
        <dsp:cNvSpPr/>
      </dsp:nvSpPr>
      <dsp:spPr>
        <a:xfrm>
          <a:off x="616949" y="340539"/>
          <a:ext cx="1818562" cy="181856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A2F131-CD01-4CBD-B7A5-1B9B5E7F0402}">
      <dsp:nvSpPr>
        <dsp:cNvPr id="0" name=""/>
        <dsp:cNvSpPr/>
      </dsp:nvSpPr>
      <dsp:spPr>
        <a:xfrm>
          <a:off x="1004512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F4E96D-0DB6-4476-8C51-7CC7EC2F227B}">
      <dsp:nvSpPr>
        <dsp:cNvPr id="0" name=""/>
        <dsp:cNvSpPr/>
      </dsp:nvSpPr>
      <dsp:spPr>
        <a:xfrm>
          <a:off x="35606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 dirty="0"/>
            <a:t>Workforce </a:t>
          </a:r>
        </a:p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 dirty="0"/>
            <a:t>planning </a:t>
          </a:r>
        </a:p>
      </dsp:txBody>
      <dsp:txXfrm>
        <a:off x="35606" y="2725540"/>
        <a:ext cx="2981250" cy="720000"/>
      </dsp:txXfrm>
    </dsp:sp>
    <dsp:sp modelId="{543C18BC-1989-44B2-9862-C670C61D3452}">
      <dsp:nvSpPr>
        <dsp:cNvPr id="0" name=""/>
        <dsp:cNvSpPr/>
      </dsp:nvSpPr>
      <dsp:spPr>
        <a:xfrm>
          <a:off x="4119918" y="340539"/>
          <a:ext cx="1818562" cy="181856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4F35BC-9C76-400A-BBCA-0032259E2E5A}">
      <dsp:nvSpPr>
        <dsp:cNvPr id="0" name=""/>
        <dsp:cNvSpPr/>
      </dsp:nvSpPr>
      <dsp:spPr>
        <a:xfrm>
          <a:off x="4507481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363298-B2A6-463D-A7BE-F9F67404E389}">
      <dsp:nvSpPr>
        <dsp:cNvPr id="0" name=""/>
        <dsp:cNvSpPr/>
      </dsp:nvSpPr>
      <dsp:spPr>
        <a:xfrm>
          <a:off x="3538574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 dirty="0"/>
            <a:t>Recruitment and selection</a:t>
          </a:r>
        </a:p>
      </dsp:txBody>
      <dsp:txXfrm>
        <a:off x="3538574" y="2725540"/>
        <a:ext cx="2981250" cy="720000"/>
      </dsp:txXfrm>
    </dsp:sp>
    <dsp:sp modelId="{5BDDFF18-9AEC-4E5E-B9AA-33D86F01A63E}">
      <dsp:nvSpPr>
        <dsp:cNvPr id="0" name=""/>
        <dsp:cNvSpPr/>
      </dsp:nvSpPr>
      <dsp:spPr>
        <a:xfrm>
          <a:off x="7622887" y="340539"/>
          <a:ext cx="1818562" cy="181856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9AEBFF-D2D3-4FFF-AD65-C3CEAEEB10F2}">
      <dsp:nvSpPr>
        <dsp:cNvPr id="0" name=""/>
        <dsp:cNvSpPr/>
      </dsp:nvSpPr>
      <dsp:spPr>
        <a:xfrm>
          <a:off x="8010450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9CAFAA-6939-48A6-A89B-19D1A94B9EA1}">
      <dsp:nvSpPr>
        <dsp:cNvPr id="0" name=""/>
        <dsp:cNvSpPr/>
      </dsp:nvSpPr>
      <dsp:spPr>
        <a:xfrm>
          <a:off x="7041543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 dirty="0"/>
            <a:t>Operational issues.</a:t>
          </a:r>
        </a:p>
      </dsp:txBody>
      <dsp:txXfrm>
        <a:off x="7041543" y="2725540"/>
        <a:ext cx="29812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F609F4-9E1F-46BB-90D7-094338FCCEC2}">
      <dsp:nvSpPr>
        <dsp:cNvPr id="0" name=""/>
        <dsp:cNvSpPr/>
      </dsp:nvSpPr>
      <dsp:spPr>
        <a:xfrm>
          <a:off x="3822512" y="1690655"/>
          <a:ext cx="3484634" cy="9800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50048"/>
              </a:lnTo>
              <a:lnTo>
                <a:pt x="3484634" y="850048"/>
              </a:lnTo>
              <a:lnTo>
                <a:pt x="3484634" y="980016"/>
              </a:lnTo>
            </a:path>
          </a:pathLst>
        </a:custGeom>
        <a:noFill/>
        <a:ln w="15875" cap="flat" cmpd="sng" algn="ctr">
          <a:solidFill>
            <a:schemeClr val="accent4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F7DDA19-6710-419E-8100-746867B0D4CC}">
      <dsp:nvSpPr>
        <dsp:cNvPr id="0" name=""/>
        <dsp:cNvSpPr/>
      </dsp:nvSpPr>
      <dsp:spPr>
        <a:xfrm>
          <a:off x="3822512" y="1690655"/>
          <a:ext cx="1837676" cy="9800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50048"/>
              </a:lnTo>
              <a:lnTo>
                <a:pt x="1837676" y="850048"/>
              </a:lnTo>
              <a:lnTo>
                <a:pt x="1837676" y="980016"/>
              </a:lnTo>
            </a:path>
          </a:pathLst>
        </a:custGeom>
        <a:noFill/>
        <a:ln w="15875" cap="flat" cmpd="sng" algn="ctr">
          <a:solidFill>
            <a:schemeClr val="accent4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4F1D5FF-685B-4B12-9FE2-0EBF1B8F211B}">
      <dsp:nvSpPr>
        <dsp:cNvPr id="0" name=""/>
        <dsp:cNvSpPr/>
      </dsp:nvSpPr>
      <dsp:spPr>
        <a:xfrm>
          <a:off x="3776792" y="1690655"/>
          <a:ext cx="91440" cy="980016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850048"/>
              </a:lnTo>
              <a:lnTo>
                <a:pt x="135020" y="850048"/>
              </a:lnTo>
              <a:lnTo>
                <a:pt x="135020" y="980016"/>
              </a:lnTo>
            </a:path>
          </a:pathLst>
        </a:custGeom>
        <a:noFill/>
        <a:ln w="15875" cap="flat" cmpd="sng" algn="ctr">
          <a:solidFill>
            <a:schemeClr val="accent4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C593FB2-977A-4840-92EF-05851EDB3C1D}">
      <dsp:nvSpPr>
        <dsp:cNvPr id="0" name=""/>
        <dsp:cNvSpPr/>
      </dsp:nvSpPr>
      <dsp:spPr>
        <a:xfrm>
          <a:off x="2312664" y="1690655"/>
          <a:ext cx="1509847" cy="980016"/>
        </a:xfrm>
        <a:custGeom>
          <a:avLst/>
          <a:gdLst/>
          <a:ahLst/>
          <a:cxnLst/>
          <a:rect l="0" t="0" r="0" b="0"/>
          <a:pathLst>
            <a:path>
              <a:moveTo>
                <a:pt x="1509847" y="0"/>
              </a:moveTo>
              <a:lnTo>
                <a:pt x="1509847" y="850048"/>
              </a:lnTo>
              <a:lnTo>
                <a:pt x="0" y="850048"/>
              </a:lnTo>
              <a:lnTo>
                <a:pt x="0" y="980016"/>
              </a:lnTo>
            </a:path>
          </a:pathLst>
        </a:custGeom>
        <a:noFill/>
        <a:ln w="15875" cap="flat" cmpd="sng" algn="ctr">
          <a:solidFill>
            <a:schemeClr val="accent4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549F48A-E394-47FE-911D-CE9F20BC35DD}">
      <dsp:nvSpPr>
        <dsp:cNvPr id="0" name=""/>
        <dsp:cNvSpPr/>
      </dsp:nvSpPr>
      <dsp:spPr>
        <a:xfrm>
          <a:off x="718703" y="1690655"/>
          <a:ext cx="3103808" cy="980016"/>
        </a:xfrm>
        <a:custGeom>
          <a:avLst/>
          <a:gdLst/>
          <a:ahLst/>
          <a:cxnLst/>
          <a:rect l="0" t="0" r="0" b="0"/>
          <a:pathLst>
            <a:path>
              <a:moveTo>
                <a:pt x="3103808" y="0"/>
              </a:moveTo>
              <a:lnTo>
                <a:pt x="3103808" y="850048"/>
              </a:lnTo>
              <a:lnTo>
                <a:pt x="0" y="850048"/>
              </a:lnTo>
              <a:lnTo>
                <a:pt x="0" y="980016"/>
              </a:lnTo>
            </a:path>
          </a:pathLst>
        </a:custGeom>
        <a:noFill/>
        <a:ln w="15875" cap="flat" cmpd="sng" algn="ctr">
          <a:solidFill>
            <a:schemeClr val="accent4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B920DEA-44B7-4B59-B010-E242A0F03095}">
      <dsp:nvSpPr>
        <dsp:cNvPr id="0" name=""/>
        <dsp:cNvSpPr/>
      </dsp:nvSpPr>
      <dsp:spPr>
        <a:xfrm>
          <a:off x="2201474" y="633821"/>
          <a:ext cx="3242076" cy="105683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solidFill>
                <a:schemeClr val="tx1"/>
              </a:solidFill>
            </a:rPr>
            <a:t>Training programme</a:t>
          </a:r>
        </a:p>
      </dsp:txBody>
      <dsp:txXfrm>
        <a:off x="2201474" y="633821"/>
        <a:ext cx="3242076" cy="1056833"/>
      </dsp:txXfrm>
    </dsp:sp>
    <dsp:sp modelId="{6E2D6403-3AB2-4FB0-849F-6FE668ABF8B8}">
      <dsp:nvSpPr>
        <dsp:cNvPr id="0" name=""/>
        <dsp:cNvSpPr/>
      </dsp:nvSpPr>
      <dsp:spPr>
        <a:xfrm>
          <a:off x="3574" y="2670671"/>
          <a:ext cx="1430257" cy="61889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Work Shadowing</a:t>
          </a:r>
        </a:p>
      </dsp:txBody>
      <dsp:txXfrm>
        <a:off x="3574" y="2670671"/>
        <a:ext cx="1430257" cy="618896"/>
      </dsp:txXfrm>
    </dsp:sp>
    <dsp:sp modelId="{ADC698EE-23C7-4D78-A846-F9D41529EF21}">
      <dsp:nvSpPr>
        <dsp:cNvPr id="0" name=""/>
        <dsp:cNvSpPr/>
      </dsp:nvSpPr>
      <dsp:spPr>
        <a:xfrm>
          <a:off x="1693768" y="2670671"/>
          <a:ext cx="1237792" cy="61889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Mentoring</a:t>
          </a:r>
        </a:p>
      </dsp:txBody>
      <dsp:txXfrm>
        <a:off x="1693768" y="2670671"/>
        <a:ext cx="1237792" cy="618896"/>
      </dsp:txXfrm>
    </dsp:sp>
    <dsp:sp modelId="{91F9D675-C9E2-48EC-83CB-314B5AD06312}">
      <dsp:nvSpPr>
        <dsp:cNvPr id="0" name=""/>
        <dsp:cNvSpPr/>
      </dsp:nvSpPr>
      <dsp:spPr>
        <a:xfrm>
          <a:off x="3191497" y="2670671"/>
          <a:ext cx="1440629" cy="61889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Leadership</a:t>
          </a:r>
        </a:p>
      </dsp:txBody>
      <dsp:txXfrm>
        <a:off x="3191497" y="2670671"/>
        <a:ext cx="1440629" cy="618896"/>
      </dsp:txXfrm>
    </dsp:sp>
    <dsp:sp modelId="{6F6BE1DD-EF87-4EE5-BC31-1AEF5152CDF6}">
      <dsp:nvSpPr>
        <dsp:cNvPr id="0" name=""/>
        <dsp:cNvSpPr/>
      </dsp:nvSpPr>
      <dsp:spPr>
        <a:xfrm>
          <a:off x="4892064" y="2670671"/>
          <a:ext cx="1536249" cy="61889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Team Developmen</a:t>
          </a:r>
          <a:r>
            <a:rPr lang="en-GB" sz="1700" kern="1200" dirty="0"/>
            <a:t>t</a:t>
          </a:r>
        </a:p>
      </dsp:txBody>
      <dsp:txXfrm>
        <a:off x="4892064" y="2670671"/>
        <a:ext cx="1536249" cy="618896"/>
      </dsp:txXfrm>
    </dsp:sp>
    <dsp:sp modelId="{265FACE7-A4C7-40E2-BD0E-5763086C5B8E}">
      <dsp:nvSpPr>
        <dsp:cNvPr id="0" name=""/>
        <dsp:cNvSpPr/>
      </dsp:nvSpPr>
      <dsp:spPr>
        <a:xfrm>
          <a:off x="6688250" y="2670671"/>
          <a:ext cx="1237792" cy="61889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Education Courses</a:t>
          </a:r>
        </a:p>
      </dsp:txBody>
      <dsp:txXfrm>
        <a:off x="6688250" y="2670671"/>
        <a:ext cx="1237792" cy="6188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95A679-E1D1-4A98-AAC6-FAD9FFEF6FD1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4B52D2-8D0E-481C-94BA-1B3161B566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13538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/>
              <a:t>HR function …..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4B52D2-8D0E-481C-94BA-1B3161B566A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781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4B52D2-8D0E-481C-94BA-1B3161B566A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2271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Different events</a:t>
            </a:r>
          </a:p>
          <a:p>
            <a:r>
              <a:rPr lang="en-GB" dirty="0"/>
              <a:t>Size of event</a:t>
            </a:r>
          </a:p>
          <a:p>
            <a:r>
              <a:rPr lang="en-GB" dirty="0"/>
              <a:t>=Equals careful workforce planning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4B52D2-8D0E-481C-94BA-1B3161B566A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81912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4B52D2-8D0E-481C-94BA-1B3161B566A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7982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Here is an example of the structure of a Training programme for events managers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4B52D2-8D0E-481C-94BA-1B3161B566A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11260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1200" dirty="0"/>
              <a:t>NEEDS – MASLOW 1949</a:t>
            </a:r>
          </a:p>
          <a:p>
            <a:r>
              <a:rPr lang="en-GB" altLang="en-US" sz="1200" dirty="0"/>
              <a:t>GOALS - Drucker (1954) popularised the term ‘management by objectives’ (MBO), a process of participative </a:t>
            </a:r>
            <a:br>
              <a:rPr lang="en-GB" altLang="en-US" sz="1200" dirty="0"/>
            </a:br>
            <a:r>
              <a:rPr lang="en-GB" altLang="en-US" sz="1200" dirty="0"/>
              <a:t>goal setting and decision making that assumes by involving employees in setting their own goals </a:t>
            </a:r>
            <a:br>
              <a:rPr lang="en-GB" altLang="en-US" sz="1200" dirty="0"/>
            </a:br>
            <a:r>
              <a:rPr lang="en-GB" altLang="en-US" sz="1200" dirty="0"/>
              <a:t>(in line with strategic direction of the organisation) they will be more motivated to achieve those goals</a:t>
            </a:r>
          </a:p>
          <a:p>
            <a:r>
              <a:rPr lang="en-GB" altLang="en-US" sz="1200" dirty="0"/>
              <a:t>EXPECTAMCY THEORY – VROOM Expectancy theory suggests individuals are motivated by considering the perceived consequences of their actions</a:t>
            </a:r>
          </a:p>
          <a:p>
            <a:r>
              <a:rPr lang="en-GB" altLang="en-US" sz="1200" dirty="0"/>
              <a:t>SELF EFFICY </a:t>
            </a:r>
          </a:p>
          <a:p>
            <a:r>
              <a:rPr lang="en-GB" altLang="en-US" sz="1200" dirty="0"/>
              <a:t>JOB DESIGN – autonomy over task/ </a:t>
            </a:r>
            <a:r>
              <a:rPr lang="en-GB" altLang="en-US" sz="1200" dirty="0" err="1"/>
              <a:t>extrinsic.intrinsic</a:t>
            </a:r>
            <a:r>
              <a:rPr lang="en-GB" altLang="en-US" sz="1200" dirty="0"/>
              <a:t> feedback – Hertzberg 1970</a:t>
            </a:r>
          </a:p>
          <a:p>
            <a:r>
              <a:rPr lang="en-GB" altLang="en-US" sz="1200" dirty="0"/>
              <a:t>DISPOSITIONAL FACTORS -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4B52D2-8D0E-481C-94BA-1B3161B566A5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11634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10/1/2020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10/1/2020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10/1/2020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10/1/2020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10/1/2020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10/1/2020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10/1/2020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10/1/2020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10/1/2020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10/1/2020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notesSlide" Target="../notesSlides/notesSlide1.xml"/><Relationship Id="rId7" Type="http://schemas.openxmlformats.org/officeDocument/2006/relationships/diagramColors" Target="../diagrams/colors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452A527-3631-41ED-858D-3777A7D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peak Pro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000" y="639097"/>
            <a:ext cx="4813072" cy="3494791"/>
          </a:xfrm>
        </p:spPr>
        <p:txBody>
          <a:bodyPr>
            <a:normAutofit fontScale="90000"/>
          </a:bodyPr>
          <a:lstStyle/>
          <a:p>
            <a:r>
              <a:rPr lang="en-US" dirty="0"/>
              <a:t>The function of Human Resource Management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>
            <a:normAutofit/>
          </a:bodyPr>
          <a:lstStyle/>
          <a:p>
            <a:r>
              <a:rPr lang="en-US" dirty="0"/>
              <a:t>Operations management </a:t>
            </a:r>
          </a:p>
          <a:p>
            <a:r>
              <a:rPr lang="en-US" dirty="0"/>
              <a:t>Session 2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40CBE3-3F91-419A-A649-32AB388EC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0"/>
            <a:ext cx="6096000" cy="685799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5915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 dirty="0"/>
              <a:t> </a:t>
            </a:r>
          </a:p>
        </p:txBody>
      </p:sp>
      <p:graphicFrame>
        <p:nvGraphicFramePr>
          <p:cNvPr id="4" name="Content Placeholder 2" descr="SmartArt graphic">
            <a:extLst>
              <a:ext uri="{FF2B5EF4-FFF2-40B4-BE49-F238E27FC236}">
                <a16:creationId xmlns:a16="http://schemas.microsoft.com/office/drawing/2014/main" id="{59F5A1AC-D08D-42AE-B94A-1CAFB517D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2890860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655225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Session Objectives week 1 and 2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2171700"/>
            <a:ext cx="8229600" cy="4257692"/>
          </a:xfrm>
        </p:spPr>
        <p:txBody>
          <a:bodyPr/>
          <a:lstStyle/>
          <a:p>
            <a:r>
              <a:rPr lang="en-GB" dirty="0"/>
              <a:t>Types of organisations </a:t>
            </a:r>
          </a:p>
          <a:p>
            <a:r>
              <a:rPr lang="en-GB" dirty="0"/>
              <a:t>Human resource planning process</a:t>
            </a:r>
          </a:p>
          <a:p>
            <a:r>
              <a:rPr lang="en-GB" dirty="0"/>
              <a:t>Retaining personnel in event organisations</a:t>
            </a:r>
          </a:p>
          <a:p>
            <a:r>
              <a:rPr lang="en-GB" dirty="0"/>
              <a:t>Recruitment and selection</a:t>
            </a:r>
          </a:p>
          <a:p>
            <a:r>
              <a:rPr lang="en-GB" dirty="0"/>
              <a:t>HR Function </a:t>
            </a:r>
          </a:p>
          <a:p>
            <a:r>
              <a:rPr lang="en-GB" dirty="0"/>
              <a:t>HRM theories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29175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>
            <a:extLst>
              <a:ext uri="{FF2B5EF4-FFF2-40B4-BE49-F238E27FC236}">
                <a16:creationId xmlns:a16="http://schemas.microsoft.com/office/drawing/2014/main" id="{5901E577-790F-416D-8C10-EB89688935C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09763" y="2066925"/>
            <a:ext cx="8382000" cy="4265614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800" dirty="0"/>
              <a:t>Managing organisations and the people within </a:t>
            </a:r>
            <a:br>
              <a:rPr lang="en-GB" altLang="en-US" sz="2800" dirty="0"/>
            </a:br>
            <a:r>
              <a:rPr lang="en-GB" altLang="en-US" sz="2800" dirty="0"/>
              <a:t>them is a difficult task and there are not often </a:t>
            </a:r>
            <a:br>
              <a:rPr lang="en-GB" altLang="en-US" sz="2800" dirty="0"/>
            </a:br>
            <a:r>
              <a:rPr lang="en-GB" altLang="en-US" sz="2800" dirty="0"/>
              <a:t>easy answers to the problems that managers face.</a:t>
            </a:r>
          </a:p>
          <a:p>
            <a:pPr marL="0" indent="0">
              <a:buNone/>
            </a:pPr>
            <a:r>
              <a:rPr lang="en-GB" altLang="en-US" sz="2800" dirty="0"/>
              <a:t>There is not often one solution to a problem but several alternatives that to choose from.</a:t>
            </a:r>
          </a:p>
          <a:p>
            <a:pPr marL="0" indent="0">
              <a:buNone/>
            </a:pPr>
            <a:r>
              <a:rPr lang="en-GB" altLang="en-US" sz="2800" dirty="0"/>
              <a:t>Complex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3">
            <a:extLst>
              <a:ext uri="{FF2B5EF4-FFF2-40B4-BE49-F238E27FC236}">
                <a16:creationId xmlns:a16="http://schemas.microsoft.com/office/drawing/2014/main" id="{636B6C27-0541-41D4-A77F-487928BDFC7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09614" y="1866900"/>
            <a:ext cx="9825036" cy="4991100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sz="2800" dirty="0"/>
              <a:t>The management of people involves some degree of uncertainty.</a:t>
            </a:r>
          </a:p>
          <a:p>
            <a:pPr marL="0" indent="0">
              <a:buNone/>
              <a:defRPr/>
            </a:pPr>
            <a:r>
              <a:rPr lang="en-GB" sz="2800" dirty="0"/>
              <a:t>Managers should attempt to limit that uncertainty in order to reduce the risk involved in making decisions.</a:t>
            </a:r>
          </a:p>
          <a:p>
            <a:pPr marL="0" indent="0">
              <a:buNone/>
              <a:defRPr/>
            </a:pPr>
            <a:r>
              <a:rPr lang="en-GB" sz="2800" dirty="0"/>
              <a:t>To do this, we need to understand:</a:t>
            </a:r>
          </a:p>
          <a:p>
            <a:pPr lvl="1">
              <a:defRPr/>
            </a:pPr>
            <a:r>
              <a:rPr lang="en-GB" sz="2400" dirty="0"/>
              <a:t>individual motivation (people)</a:t>
            </a:r>
          </a:p>
          <a:p>
            <a:pPr lvl="1">
              <a:defRPr/>
            </a:pPr>
            <a:r>
              <a:rPr lang="en-GB" sz="2400" dirty="0"/>
              <a:t>the structural components of organisations and how they influence individual behaviour.</a:t>
            </a:r>
          </a:p>
          <a:p>
            <a:pPr marL="0" indent="0">
              <a:buNone/>
              <a:defRPr/>
            </a:pPr>
            <a:endParaRPr lang="en-GB" alt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3FB3BD9A-FB37-4CA9-956A-BF8BEDB774C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76300" y="904875"/>
            <a:ext cx="8382000" cy="838200"/>
          </a:xfrm>
        </p:spPr>
        <p:txBody>
          <a:bodyPr/>
          <a:lstStyle/>
          <a:p>
            <a:pPr eaLnBrk="1" hangingPunct="1"/>
            <a:r>
              <a:rPr lang="en-GB" altLang="en-US" sz="3200" dirty="0"/>
              <a:t>Understanding organisations</a:t>
            </a:r>
            <a:endParaRPr lang="en-US" altLang="en-US" sz="3200" dirty="0"/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16F3E976-8B65-4DD5-8389-8675DC80526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481138" y="2116138"/>
            <a:ext cx="9682162" cy="4991100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800" dirty="0"/>
              <a:t>All organisations, regardless of size, age or purpose, have two broad components that significantly influence their operation, development and ability to function effectively.</a:t>
            </a:r>
          </a:p>
          <a:p>
            <a:pPr marL="0" indent="0">
              <a:buNone/>
            </a:pPr>
            <a:r>
              <a:rPr lang="en-GB" altLang="en-US" sz="2800" dirty="0"/>
              <a:t>These components are structure and culture.</a:t>
            </a:r>
          </a:p>
          <a:p>
            <a:pPr marL="0" indent="0">
              <a:buNone/>
            </a:pPr>
            <a:r>
              <a:rPr lang="en-GB" altLang="en-US" sz="2800" dirty="0"/>
              <a:t>We will discuss how these two basic components can influence how people behave in organisations.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CBDD8B3A-E244-4DD9-837D-3D046A2ED89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52475" y="752475"/>
            <a:ext cx="8382000" cy="838200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Structure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3BC07C09-A866-4665-8BC2-892591851C7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52475" y="2101850"/>
            <a:ext cx="10139363" cy="4991100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800" dirty="0"/>
              <a:t>Organisational structure is often thought of as the ‘hierarchy’ of an organisation, ideally providing a clear chain of command from the top of the organisation, such as a director, owner or CEO (Chief Executive Officer), down to front-line staff, who deal directly with customers.</a:t>
            </a:r>
          </a:p>
          <a:p>
            <a:pPr marL="0" indent="0">
              <a:buNone/>
            </a:pPr>
            <a:r>
              <a:rPr lang="en-GB" altLang="en-US" sz="2800" dirty="0"/>
              <a:t>‘</a:t>
            </a:r>
            <a:r>
              <a:rPr lang="en-GB" altLang="en-US" sz="2800" i="1" dirty="0"/>
              <a:t>the sum total of the ways in which it </a:t>
            </a:r>
            <a:r>
              <a:rPr lang="en-GB" altLang="en-US" sz="2800" dirty="0"/>
              <a:t>(the organisation) </a:t>
            </a:r>
            <a:r>
              <a:rPr lang="en-GB" altLang="en-US" sz="2800" i="1" dirty="0"/>
              <a:t>divides its labour into distinct tasks and then achieves coordination between them’</a:t>
            </a:r>
            <a:r>
              <a:rPr lang="en-GB" altLang="en-US" sz="2800" dirty="0"/>
              <a:t>.</a:t>
            </a:r>
          </a:p>
          <a:p>
            <a:pPr marL="0" indent="0" algn="r">
              <a:buNone/>
            </a:pPr>
            <a:r>
              <a:rPr lang="en-GB" altLang="en-US" sz="2800" dirty="0" err="1"/>
              <a:t>Minzberg</a:t>
            </a:r>
            <a:r>
              <a:rPr lang="en-GB" altLang="en-US" sz="2800" dirty="0"/>
              <a:t> 1971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41F5D499-37D7-4C0C-B7E1-6BFB010EEAA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05000" y="323850"/>
            <a:ext cx="8382000" cy="838200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Structure 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2F31BDD0-A0BB-4C13-AF85-0E42C9C4C75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39837" y="1956142"/>
            <a:ext cx="10995949" cy="4991100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sz="2800" dirty="0"/>
              <a:t>‘Hierarchy’ is only one of the three components  of structure, which are:</a:t>
            </a:r>
          </a:p>
          <a:p>
            <a:pPr lvl="1">
              <a:defRPr/>
            </a:pPr>
            <a:r>
              <a:rPr lang="en-GB" sz="2400" dirty="0"/>
              <a:t>Complexity – the number of ‘levels’ in an organisation</a:t>
            </a:r>
          </a:p>
          <a:p>
            <a:pPr lvl="1">
              <a:defRPr/>
            </a:pPr>
            <a:r>
              <a:rPr lang="en-GB" sz="2400" dirty="0"/>
              <a:t>Formalisation – the extent to which there are formal rules, policies and procedures</a:t>
            </a:r>
          </a:p>
          <a:p>
            <a:pPr lvl="1">
              <a:defRPr/>
            </a:pPr>
            <a:r>
              <a:rPr lang="en-GB" sz="2400" dirty="0"/>
              <a:t>Centralisation – the extent to which decisions are made at the ‘top’ of the organisation.</a:t>
            </a:r>
          </a:p>
          <a:p>
            <a:pPr lvl="1">
              <a:defRPr/>
            </a:pPr>
            <a:endParaRPr lang="en-GB" sz="2400" dirty="0"/>
          </a:p>
          <a:p>
            <a:pPr marL="0" indent="0">
              <a:buNone/>
              <a:defRPr/>
            </a:pPr>
            <a:endParaRPr lang="en-GB" alt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6BE38E51-455F-47BF-94A1-613637BA9C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81025" y="666750"/>
            <a:ext cx="8382000" cy="838200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Structure (Continued)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1743837C-BFD9-4D89-81A9-0B4714B7E1D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14374" y="2244725"/>
            <a:ext cx="10982325" cy="4991100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800" dirty="0" err="1"/>
              <a:t>Sherratt</a:t>
            </a:r>
            <a:r>
              <a:rPr lang="en-GB" altLang="en-US" sz="2800" dirty="0"/>
              <a:t> et al. (2009:5) states that organisational structures </a:t>
            </a:r>
          </a:p>
          <a:p>
            <a:pPr marL="0" indent="0">
              <a:buNone/>
            </a:pPr>
            <a:r>
              <a:rPr lang="en-GB" altLang="en-US" sz="2800" dirty="0"/>
              <a:t>‘</a:t>
            </a:r>
            <a:r>
              <a:rPr lang="en-GB" altLang="en-US" sz="2800" i="1" dirty="0"/>
              <a:t>describe and determine the way work is arranged, how authority is exercised and the channels of communication that prevail, up, down and across the various divisions’</a:t>
            </a:r>
            <a:r>
              <a:rPr lang="en-GB" altLang="en-US" sz="2800" dirty="0"/>
              <a:t>. </a:t>
            </a:r>
          </a:p>
          <a:p>
            <a:pPr marL="0" indent="0">
              <a:buNone/>
            </a:pPr>
            <a:r>
              <a:rPr lang="en-GB" altLang="en-US" sz="2800" dirty="0"/>
              <a:t>An events/festival planner who may not have a formal organisational structure will be affected by the way work is arranged, managed and channels of communication.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9665C679-30A3-4DB1-B2F7-EFFDC09F900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92888" y="590068"/>
            <a:ext cx="8382000" cy="838200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Complexity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3F719A57-1FB4-4527-A7F0-45D0FE545D9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36609" y="1729410"/>
            <a:ext cx="11204292" cy="4991100"/>
          </a:xfrm>
        </p:spPr>
        <p:txBody>
          <a:bodyPr/>
          <a:lstStyle/>
          <a:p>
            <a:pPr marL="0" indent="0">
              <a:buNone/>
            </a:pPr>
            <a:endParaRPr lang="en-GB" altLang="en-US" sz="2800" dirty="0"/>
          </a:p>
          <a:p>
            <a:pPr marL="0" indent="0">
              <a:buNone/>
            </a:pPr>
            <a:r>
              <a:rPr lang="en-GB" altLang="en-US" sz="2800" dirty="0"/>
              <a:t>Organisations can be seen as tall, flat, wide or thin in structure or even adopt a matrix-like design.</a:t>
            </a:r>
          </a:p>
          <a:p>
            <a:pPr marL="0" indent="0">
              <a:buNone/>
            </a:pPr>
            <a:r>
              <a:rPr lang="en-GB" altLang="en-US" sz="2800" dirty="0"/>
              <a:t>This structure depicts the complexity of management within that organisation.</a:t>
            </a:r>
          </a:p>
          <a:p>
            <a:pPr marL="0" indent="0">
              <a:buNone/>
            </a:pPr>
            <a:r>
              <a:rPr lang="en-GB" altLang="en-US" sz="2800" dirty="0"/>
              <a:t>A small event company is likely to be less complex in structure, and thus less differentiated, than a large organisation employing many people.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sz="4000" b="1" dirty="0"/>
              <a:t>Human resource management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Organisations, event planners will all need to consider the management of people, also know as Human research management. </a:t>
            </a:r>
          </a:p>
          <a:p>
            <a:r>
              <a:rPr lang="en-GB" dirty="0"/>
              <a:t>HRM is defined as -</a:t>
            </a:r>
          </a:p>
          <a:p>
            <a:r>
              <a:rPr lang="en-GB" dirty="0"/>
              <a:t>“The policies and practices one needs to carry out the people or human resources aspects of a management position, including recruiting, screening, training, rewarding and appraising” (</a:t>
            </a:r>
            <a:r>
              <a:rPr lang="en-GB" dirty="0" err="1"/>
              <a:t>Dessler</a:t>
            </a:r>
            <a:r>
              <a:rPr lang="en-GB" dirty="0"/>
              <a:t> 2000)</a:t>
            </a:r>
          </a:p>
          <a:p>
            <a:r>
              <a:rPr lang="en-GB" dirty="0"/>
              <a:t>The planning process for HR needs to be carried out carefully in order to fulfil the needs of the different types of events</a:t>
            </a:r>
            <a:endParaRPr lang="en-GB" b="1" dirty="0"/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sz="4000" b="1" dirty="0"/>
              <a:t>Types of Organisations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well as the structure of an organisation within the events industry there is a need for flexibility. </a:t>
            </a:r>
          </a:p>
          <a:p>
            <a:r>
              <a:rPr lang="en-GB" dirty="0"/>
              <a:t>Flexible Organisations</a:t>
            </a:r>
          </a:p>
          <a:p>
            <a:pPr lvl="1"/>
            <a:r>
              <a:rPr lang="en-GB" dirty="0"/>
              <a:t>Functional Flexibility</a:t>
            </a:r>
          </a:p>
          <a:p>
            <a:pPr lvl="1"/>
            <a:r>
              <a:rPr lang="en-GB" dirty="0"/>
              <a:t>Numerical Flexibility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Why?</a:t>
            </a:r>
          </a:p>
          <a:p>
            <a:pPr lvl="1"/>
            <a:r>
              <a:rPr lang="en-GB" dirty="0"/>
              <a:t>Workforce planning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0BB02736-99E1-4B00-8A3B-0AE9419EE06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5033" y="504463"/>
            <a:ext cx="8382000" cy="838200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Internal need for change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0ACAFC1A-1C3F-43EE-8BD3-465FDF5E907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25033" y="1342663"/>
            <a:ext cx="10521387" cy="4845412"/>
          </a:xfrm>
        </p:spPr>
        <p:txBody>
          <a:bodyPr/>
          <a:lstStyle/>
          <a:p>
            <a:pPr marL="0" indent="0">
              <a:buNone/>
            </a:pPr>
            <a:endParaRPr lang="en-GB" altLang="en-US" sz="2800" dirty="0"/>
          </a:p>
          <a:p>
            <a:pPr marL="0" indent="0">
              <a:buNone/>
            </a:pPr>
            <a:r>
              <a:rPr lang="en-GB" altLang="en-US" sz="2800" dirty="0"/>
              <a:t>As a company grows (or shrinks), the structure must change to accommodate the increase (or decrease) in the number of employees and/or volunteers and to decide how the work of the organisation will be divided between people, commonly known as division of labour.</a:t>
            </a:r>
          </a:p>
          <a:p>
            <a:pPr marL="0" indent="0">
              <a:buNone/>
            </a:pPr>
            <a:r>
              <a:rPr lang="en-GB" altLang="en-US" sz="2800" dirty="0"/>
              <a:t>The Events industry is very flexible and change is the norm, therefore the workforce will need to adapt to that.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2596" y="214291"/>
            <a:ext cx="8229600" cy="1354139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HR </a:t>
            </a:r>
            <a:r>
              <a:rPr lang="en-GB" sz="4000" b="1" dirty="0"/>
              <a:t>Planning Process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Careful workforce planning requires – </a:t>
            </a:r>
          </a:p>
          <a:p>
            <a:pPr lvl="1"/>
            <a:r>
              <a:rPr lang="en-GB" sz="2400" dirty="0"/>
              <a:t>Human Resource Strategy</a:t>
            </a:r>
          </a:p>
          <a:p>
            <a:pPr lvl="1"/>
            <a:r>
              <a:rPr lang="en-GB" sz="2400" dirty="0"/>
              <a:t>Policies and procedures</a:t>
            </a:r>
          </a:p>
          <a:p>
            <a:pPr lvl="1"/>
            <a:r>
              <a:rPr lang="en-GB" sz="2400" dirty="0"/>
              <a:t>Recruitment</a:t>
            </a:r>
          </a:p>
          <a:p>
            <a:pPr lvl="1"/>
            <a:r>
              <a:rPr lang="en-GB" sz="2400" dirty="0"/>
              <a:t>Legal Rights of employees</a:t>
            </a:r>
          </a:p>
          <a:p>
            <a:pPr lvl="1"/>
            <a:r>
              <a:rPr lang="en-GB" sz="2400" dirty="0"/>
              <a:t>Skills Audit (skills gaps)</a:t>
            </a:r>
          </a:p>
          <a:p>
            <a:pPr lvl="1"/>
            <a:r>
              <a:rPr lang="en-GB" sz="2400" dirty="0"/>
              <a:t>Training and Professional Development </a:t>
            </a:r>
          </a:p>
          <a:p>
            <a:pPr lvl="1"/>
            <a:r>
              <a:rPr lang="en-GB" sz="2400" dirty="0"/>
              <a:t>Supervision and appraisals</a:t>
            </a:r>
          </a:p>
          <a:p>
            <a:pPr lvl="1"/>
            <a:r>
              <a:rPr lang="en-GB" sz="2400" dirty="0"/>
              <a:t>Operational planning and management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4"/>
          <p:cNvSpPr>
            <a:spLocks noChangeArrowheads="1"/>
          </p:cNvSpPr>
          <p:nvPr/>
        </p:nvSpPr>
        <p:spPr bwMode="auto">
          <a:xfrm>
            <a:off x="717631" y="1134019"/>
            <a:ext cx="10289894" cy="46782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446088" indent="-446088">
              <a:tabLst>
                <a:tab pos="446088" algn="l"/>
              </a:tabLst>
            </a:pPr>
            <a:r>
              <a:rPr lang="en-GB" sz="3600" b="1" dirty="0"/>
              <a:t>The event recruitment and selection process</a:t>
            </a:r>
          </a:p>
          <a:p>
            <a:pPr marL="446088" indent="-446088">
              <a:tabLst>
                <a:tab pos="446088" algn="l"/>
              </a:tabLst>
            </a:pPr>
            <a:endParaRPr lang="en-GB" sz="3600" b="1" dirty="0"/>
          </a:p>
          <a:p>
            <a:pPr marL="446088" indent="-446088">
              <a:tabLst>
                <a:tab pos="446088" algn="l"/>
              </a:tabLst>
            </a:pPr>
            <a:endParaRPr lang="en-GB" b="1" dirty="0">
              <a:latin typeface="Calibri" pitchFamily="34" charset="0"/>
            </a:endParaRPr>
          </a:p>
          <a:p>
            <a:pPr marL="446088" indent="-446088">
              <a:spcAft>
                <a:spcPct val="50000"/>
              </a:spcAft>
              <a:buFont typeface="Arial" charset="0"/>
              <a:buChar char="•"/>
              <a:tabLst>
                <a:tab pos="446088" algn="l"/>
              </a:tabLst>
            </a:pPr>
            <a:r>
              <a:rPr lang="en-GB" sz="3200" dirty="0">
                <a:latin typeface="Calibri" pitchFamily="34" charset="0"/>
              </a:rPr>
              <a:t>State specific event need.</a:t>
            </a:r>
          </a:p>
          <a:p>
            <a:pPr marL="446088" indent="-446088">
              <a:spcAft>
                <a:spcPct val="50000"/>
              </a:spcAft>
              <a:buFont typeface="Arial" charset="0"/>
              <a:buChar char="•"/>
              <a:tabLst>
                <a:tab pos="446088" algn="l"/>
              </a:tabLst>
            </a:pPr>
            <a:r>
              <a:rPr lang="en-GB" sz="3200" dirty="0">
                <a:latin typeface="Calibri" pitchFamily="34" charset="0"/>
              </a:rPr>
              <a:t>Use appropriate recruitment and selection methods.</a:t>
            </a:r>
          </a:p>
          <a:p>
            <a:pPr marL="446088" indent="-446088">
              <a:spcAft>
                <a:spcPct val="50000"/>
              </a:spcAft>
              <a:buFont typeface="Arial" charset="0"/>
              <a:buChar char="•"/>
              <a:tabLst>
                <a:tab pos="446088" algn="l"/>
              </a:tabLst>
            </a:pPr>
            <a:r>
              <a:rPr lang="en-GB" sz="3200" dirty="0">
                <a:latin typeface="Calibri" pitchFamily="34" charset="0"/>
              </a:rPr>
              <a:t>Match suitable applicant to job.</a:t>
            </a:r>
          </a:p>
          <a:p>
            <a:pPr marL="446088" indent="-446088">
              <a:spcAft>
                <a:spcPct val="50000"/>
              </a:spcAft>
              <a:buFont typeface="Arial" charset="0"/>
              <a:buChar char="•"/>
              <a:tabLst>
                <a:tab pos="446088" algn="l"/>
              </a:tabLst>
            </a:pPr>
            <a:r>
              <a:rPr lang="en-GB" sz="3200" dirty="0">
                <a:latin typeface="Calibri" pitchFamily="34" charset="0"/>
              </a:rPr>
              <a:t>Review recruitment and selection processes and modify as required.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ChangeArrowheads="1"/>
          </p:cNvSpPr>
          <p:nvPr/>
        </p:nvSpPr>
        <p:spPr bwMode="auto">
          <a:xfrm>
            <a:off x="706056" y="765176"/>
            <a:ext cx="9907929" cy="54784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446088" indent="-446088"/>
            <a:r>
              <a:rPr lang="en-GB" sz="3600" b="1" dirty="0">
                <a:latin typeface="Calibri" pitchFamily="34" charset="0"/>
              </a:rPr>
              <a:t>Event recruitment activities</a:t>
            </a:r>
          </a:p>
          <a:p>
            <a:pPr marL="446088" indent="-446088"/>
            <a:endParaRPr lang="en-GB" sz="3600" b="1" dirty="0">
              <a:latin typeface="Calibri" pitchFamily="34" charset="0"/>
            </a:endParaRPr>
          </a:p>
          <a:p>
            <a:pPr marL="446088" indent="-446088"/>
            <a:endParaRPr lang="en-GB" dirty="0">
              <a:latin typeface="Calibri" pitchFamily="34" charset="0"/>
            </a:endParaRPr>
          </a:p>
          <a:p>
            <a:pPr marL="446088" indent="-446088">
              <a:spcAft>
                <a:spcPct val="50000"/>
              </a:spcAft>
              <a:buFont typeface="Arial" charset="0"/>
              <a:buChar char="•"/>
            </a:pPr>
            <a:r>
              <a:rPr lang="en-GB" sz="3200" dirty="0">
                <a:latin typeface="Calibri" pitchFamily="34" charset="0"/>
              </a:rPr>
              <a:t>Determining the vacancies.</a:t>
            </a:r>
          </a:p>
          <a:p>
            <a:pPr marL="446088" indent="-446088">
              <a:spcAft>
                <a:spcPct val="50000"/>
              </a:spcAft>
              <a:buFont typeface="Arial" charset="0"/>
              <a:buChar char="•"/>
            </a:pPr>
            <a:r>
              <a:rPr lang="en-GB" sz="3200" dirty="0">
                <a:latin typeface="Calibri" pitchFamily="34" charset="0"/>
              </a:rPr>
              <a:t>Sourcing strategy.</a:t>
            </a:r>
          </a:p>
          <a:p>
            <a:pPr marL="446088" indent="-446088">
              <a:spcAft>
                <a:spcPct val="50000"/>
              </a:spcAft>
              <a:buFont typeface="Arial" charset="0"/>
              <a:buChar char="•"/>
            </a:pPr>
            <a:r>
              <a:rPr lang="en-GB" sz="3200" dirty="0">
                <a:latin typeface="Calibri" pitchFamily="34" charset="0"/>
              </a:rPr>
              <a:t>Preparing and publishing information.</a:t>
            </a:r>
          </a:p>
          <a:p>
            <a:pPr marL="446088" indent="-446088">
              <a:spcAft>
                <a:spcPct val="50000"/>
              </a:spcAft>
              <a:buFont typeface="Arial" charset="0"/>
              <a:buChar char="•"/>
            </a:pPr>
            <a:r>
              <a:rPr lang="en-GB" sz="3200" dirty="0">
                <a:latin typeface="Calibri" pitchFamily="34" charset="0"/>
              </a:rPr>
              <a:t>Processing and measuring applications.</a:t>
            </a:r>
          </a:p>
          <a:p>
            <a:pPr marL="446088" indent="-446088">
              <a:spcAft>
                <a:spcPct val="50000"/>
              </a:spcAft>
              <a:buFont typeface="Arial" charset="0"/>
              <a:buChar char="•"/>
            </a:pPr>
            <a:r>
              <a:rPr lang="en-GB" sz="3200" dirty="0">
                <a:latin typeface="Calibri" pitchFamily="34" charset="0"/>
              </a:rPr>
              <a:t>Notifying applicants.</a:t>
            </a:r>
          </a:p>
          <a:p>
            <a:pPr marL="446088" indent="-446088">
              <a:spcAft>
                <a:spcPct val="50000"/>
              </a:spcAft>
            </a:pPr>
            <a:r>
              <a:rPr lang="en-US" sz="2000" dirty="0">
                <a:latin typeface="Calibri" pitchFamily="34" charset="0"/>
              </a:rPr>
              <a:t>(Tyson and York 2000: 106–107)</a:t>
            </a:r>
            <a:endParaRPr lang="en-GB" sz="2000" dirty="0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ChangeArrowheads="1"/>
          </p:cNvSpPr>
          <p:nvPr/>
        </p:nvSpPr>
        <p:spPr bwMode="auto">
          <a:xfrm>
            <a:off x="474562" y="296864"/>
            <a:ext cx="10498238" cy="58600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446088" indent="-446088"/>
            <a:r>
              <a:rPr lang="en-GB" sz="3600" b="1" dirty="0">
                <a:latin typeface="Calibri" pitchFamily="34" charset="0"/>
              </a:rPr>
              <a:t>Event job descriptions</a:t>
            </a:r>
          </a:p>
          <a:p>
            <a:pPr marL="446088" indent="-446088"/>
            <a:endParaRPr lang="en-GB" sz="3600" b="1" dirty="0">
              <a:latin typeface="Calibri" pitchFamily="34" charset="0"/>
            </a:endParaRPr>
          </a:p>
          <a:p>
            <a:pPr marL="446088" indent="-446088"/>
            <a:endParaRPr lang="en-GB" dirty="0">
              <a:latin typeface="Calibri" pitchFamily="34" charset="0"/>
            </a:endParaRPr>
          </a:p>
          <a:p>
            <a:pPr marL="446088" indent="-446088">
              <a:spcAft>
                <a:spcPct val="30000"/>
              </a:spcAft>
              <a:buFont typeface="Arial" charset="0"/>
              <a:buChar char="•"/>
            </a:pPr>
            <a:r>
              <a:rPr lang="en-US" sz="3200" dirty="0">
                <a:latin typeface="Calibri" pitchFamily="34" charset="0"/>
              </a:rPr>
              <a:t>Job/role title.</a:t>
            </a:r>
          </a:p>
          <a:p>
            <a:pPr marL="446088" indent="-446088">
              <a:spcAft>
                <a:spcPct val="30000"/>
              </a:spcAft>
              <a:buFont typeface="Arial" charset="0"/>
              <a:buChar char="•"/>
            </a:pPr>
            <a:r>
              <a:rPr lang="en-US" sz="3200" dirty="0">
                <a:latin typeface="Calibri" pitchFamily="34" charset="0"/>
              </a:rPr>
              <a:t>The event-related tasks and activities included in the job. These will be linked to the objectives of the role. Performance indicators can also be stipulated here.</a:t>
            </a:r>
          </a:p>
          <a:p>
            <a:pPr marL="446088" indent="-446088">
              <a:spcAft>
                <a:spcPct val="30000"/>
              </a:spcAft>
              <a:buFont typeface="Arial" charset="0"/>
              <a:buChar char="•"/>
            </a:pPr>
            <a:r>
              <a:rPr lang="en-US" sz="3200" dirty="0">
                <a:latin typeface="Calibri" pitchFamily="34" charset="0"/>
              </a:rPr>
              <a:t>Levels of responsibility and any departmental affiliations within the event </a:t>
            </a:r>
            <a:r>
              <a:rPr lang="en-US" sz="3200" dirty="0" err="1">
                <a:latin typeface="Calibri" pitchFamily="34" charset="0"/>
              </a:rPr>
              <a:t>organisation</a:t>
            </a:r>
            <a:r>
              <a:rPr lang="en-US" sz="3200" dirty="0">
                <a:latin typeface="Calibri" pitchFamily="34" charset="0"/>
              </a:rPr>
              <a:t>, as well as the name of the line manager for the position.</a:t>
            </a:r>
          </a:p>
          <a:p>
            <a:pPr marL="446088" indent="-446088">
              <a:spcAft>
                <a:spcPct val="30000"/>
              </a:spcAft>
              <a:buFont typeface="Arial" charset="0"/>
              <a:buChar char="•"/>
            </a:pPr>
            <a:r>
              <a:rPr lang="en-US" sz="3200" dirty="0">
                <a:latin typeface="Calibri" pitchFamily="34" charset="0"/>
              </a:rPr>
              <a:t>Pay scale.</a:t>
            </a:r>
            <a:endParaRPr lang="en-GB" sz="3200" dirty="0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Training programme for Event Managers </a:t>
            </a:r>
          </a:p>
        </p:txBody>
      </p:sp>
      <p:graphicFrame>
        <p:nvGraphicFramePr>
          <p:cNvPr id="3" name="Diagram 2"/>
          <p:cNvGraphicFramePr/>
          <p:nvPr/>
        </p:nvGraphicFramePr>
        <p:xfrm>
          <a:off x="2238348" y="1643050"/>
          <a:ext cx="7929618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CEF44-155C-4D4A-B121-160455AD8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Training will other employees (volunteers) require 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B78DE9-505E-42E6-AC14-E9EF3DD121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1.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2.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3.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4.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5.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6.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33068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Retaining Personnel in Event Organisations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Retention of staff is a fundamental issue</a:t>
            </a:r>
          </a:p>
          <a:p>
            <a:r>
              <a:rPr lang="en-GB" dirty="0"/>
              <a:t>High turnover of staff places specific demands on event managers </a:t>
            </a:r>
          </a:p>
          <a:p>
            <a:r>
              <a:rPr lang="en-GB" dirty="0"/>
              <a:t>Termination, outplacement/redeployment and re-enlistment</a:t>
            </a:r>
          </a:p>
          <a:p>
            <a:r>
              <a:rPr lang="en-GB" dirty="0"/>
              <a:t>Evaluation of Process</a:t>
            </a:r>
          </a:p>
          <a:p>
            <a:r>
              <a:rPr lang="en-GB" dirty="0"/>
              <a:t>Motivation and retention ( next slide)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D80A25EB-0346-4168-B854-824648F8FC2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82255" y="601642"/>
            <a:ext cx="8382000" cy="838200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Categories of motivation theory</a:t>
            </a:r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E87E73C6-C668-4E11-AF07-53AE2055AFA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166934" y="1866900"/>
            <a:ext cx="8382000" cy="4991100"/>
          </a:xfrm>
        </p:spPr>
        <p:txBody>
          <a:bodyPr/>
          <a:lstStyle/>
          <a:p>
            <a:r>
              <a:rPr lang="en-GB" altLang="en-US" sz="2800" dirty="0"/>
              <a:t>Needs</a:t>
            </a:r>
          </a:p>
          <a:p>
            <a:r>
              <a:rPr lang="en-GB" altLang="en-US" sz="2800" dirty="0"/>
              <a:t>Goals</a:t>
            </a:r>
          </a:p>
          <a:p>
            <a:r>
              <a:rPr lang="en-GB" altLang="en-US" sz="2800" dirty="0"/>
              <a:t>Expectancies</a:t>
            </a:r>
          </a:p>
          <a:p>
            <a:r>
              <a:rPr lang="en-GB" altLang="en-US" sz="2800" dirty="0"/>
              <a:t>Self-efficacy</a:t>
            </a:r>
          </a:p>
          <a:p>
            <a:r>
              <a:rPr lang="en-GB" altLang="en-US" sz="2800" dirty="0"/>
              <a:t>Job design</a:t>
            </a:r>
          </a:p>
          <a:p>
            <a:r>
              <a:rPr lang="en-GB" altLang="en-US" sz="2800" dirty="0"/>
              <a:t>Dispositional factors. 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D7433-C7CF-4A36-A4E5-2937BF2EE3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Employment law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91C90E-1AEC-4919-8C51-383A0411C2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Why is it important to consider the legal rights of  employees in the events industry?</a:t>
            </a:r>
          </a:p>
          <a:p>
            <a:r>
              <a:rPr lang="en-GB" dirty="0"/>
              <a:t>What do you need to  consider and why?</a:t>
            </a:r>
          </a:p>
          <a:p>
            <a:pPr lvl="1"/>
            <a:r>
              <a:rPr lang="en-GB" dirty="0"/>
              <a:t>Equality Act 2010</a:t>
            </a:r>
          </a:p>
          <a:p>
            <a:pPr lvl="1"/>
            <a:r>
              <a:rPr lang="en-GB" dirty="0"/>
              <a:t>Recruitment and selection </a:t>
            </a:r>
          </a:p>
          <a:p>
            <a:pPr lvl="1"/>
            <a:r>
              <a:rPr lang="en-GB" dirty="0"/>
              <a:t>Equal opportunities</a:t>
            </a:r>
          </a:p>
          <a:p>
            <a:pPr lvl="1"/>
            <a:r>
              <a:rPr lang="en-GB" dirty="0"/>
              <a:t>Health and safety ( </a:t>
            </a:r>
            <a:r>
              <a:rPr lang="en-GB" dirty="0" err="1"/>
              <a:t>Covid</a:t>
            </a:r>
            <a:r>
              <a:rPr lang="en-GB" dirty="0"/>
              <a:t> ) </a:t>
            </a:r>
          </a:p>
          <a:p>
            <a:pPr lvl="1"/>
            <a:r>
              <a:rPr lang="en-GB" dirty="0"/>
              <a:t>Work time directive </a:t>
            </a:r>
          </a:p>
        </p:txBody>
      </p:sp>
    </p:spTree>
    <p:extLst>
      <p:ext uri="{BB962C8B-B14F-4D97-AF65-F5344CB8AC3E}">
        <p14:creationId xmlns:p14="http://schemas.microsoft.com/office/powerpoint/2010/main" val="51754491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A9F3F-FA56-4D7C-85D1-5F263E171C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Reflection..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F23DCE-D0AB-43B3-8B27-B4110FFF58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What steps would you consider in making sure that your staff is from more diverse background? </a:t>
            </a:r>
          </a:p>
          <a:p>
            <a:r>
              <a:rPr lang="en-GB" sz="2800" dirty="0"/>
              <a:t>What are the benefits ?</a:t>
            </a:r>
          </a:p>
        </p:txBody>
      </p:sp>
    </p:spTree>
    <p:extLst>
      <p:ext uri="{BB962C8B-B14F-4D97-AF65-F5344CB8AC3E}">
        <p14:creationId xmlns:p14="http://schemas.microsoft.com/office/powerpoint/2010/main" val="72485041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4753" y="2259957"/>
            <a:ext cx="10058399" cy="4829196"/>
          </a:xfrm>
        </p:spPr>
        <p:txBody>
          <a:bodyPr/>
          <a:lstStyle/>
          <a:p>
            <a:r>
              <a:rPr lang="en-GB" dirty="0"/>
              <a:t>HRM is a process of staffing and organising the most effective personnel that will benefit the organisation and the event</a:t>
            </a:r>
          </a:p>
          <a:p>
            <a:r>
              <a:rPr lang="en-GB" dirty="0"/>
              <a:t>A process of integrated activities</a:t>
            </a:r>
          </a:p>
          <a:p>
            <a:r>
              <a:rPr lang="en-GB" dirty="0"/>
              <a:t>Empowerment, commitment, diversity and motivation.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CDF082-B312-49FA-8616-82C926CEB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28341B-ECB1-44C9-83C4-36B8BF41F3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Beech, Kaiser &amp; </a:t>
            </a:r>
            <a:r>
              <a:rPr lang="en-GB" dirty="0" err="1"/>
              <a:t>Kaspar</a:t>
            </a:r>
            <a:r>
              <a:rPr lang="en-GB" dirty="0"/>
              <a:t>. The Business of Events Management. Pearson </a:t>
            </a:r>
          </a:p>
          <a:p>
            <a:r>
              <a:rPr lang="en-GB" dirty="0" err="1"/>
              <a:t>Bladen</a:t>
            </a:r>
            <a:r>
              <a:rPr lang="en-GB" dirty="0"/>
              <a:t> </a:t>
            </a:r>
            <a:r>
              <a:rPr lang="en-GB" dirty="0" err="1"/>
              <a:t>Kennell</a:t>
            </a:r>
            <a:r>
              <a:rPr lang="en-GB" dirty="0"/>
              <a:t>, </a:t>
            </a:r>
            <a:r>
              <a:rPr lang="en-GB" dirty="0" err="1"/>
              <a:t>Abson</a:t>
            </a:r>
            <a:r>
              <a:rPr lang="en-GB" dirty="0"/>
              <a:t> &amp; Wilde. Events Management. An Introduction. Routledge</a:t>
            </a:r>
          </a:p>
          <a:p>
            <a:pPr marL="0" indent="0">
              <a:buNone/>
            </a:pPr>
            <a:r>
              <a:rPr lang="en-GB" dirty="0"/>
              <a:t>Raj, Walters &amp;Rashid Events Management: Principles &amp; Practice </a:t>
            </a: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63579468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ppt/theme/themeOverride2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6377351-63A1-4C2E-8C9A-66CDD70F16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F3CD65D-61A5-43C9-A837-6EC73C7DA8A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{9DC4F341-C834-4625-A869-989EB5CB1832}tf11437505_win32</Template>
  <TotalTime>0</TotalTime>
  <Words>1205</Words>
  <Application>Microsoft Office PowerPoint</Application>
  <PresentationFormat>Widescreen</PresentationFormat>
  <Paragraphs>159</Paragraphs>
  <Slides>25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Arial</vt:lpstr>
      <vt:lpstr>Calibri</vt:lpstr>
      <vt:lpstr>Georgia Pro Cond Light</vt:lpstr>
      <vt:lpstr>Speak Pro</vt:lpstr>
      <vt:lpstr>RetrospectVTI</vt:lpstr>
      <vt:lpstr>The function of Human Resource Management </vt:lpstr>
      <vt:lpstr> </vt:lpstr>
      <vt:lpstr>Session Objectives week 1 and 2 </vt:lpstr>
      <vt:lpstr>PowerPoint Presentation</vt:lpstr>
      <vt:lpstr>PowerPoint Presentation</vt:lpstr>
      <vt:lpstr>Understanding organisations</vt:lpstr>
      <vt:lpstr>Structure</vt:lpstr>
      <vt:lpstr>Structure </vt:lpstr>
      <vt:lpstr>Structure (Continued)</vt:lpstr>
      <vt:lpstr>Complexity</vt:lpstr>
      <vt:lpstr> Human resource management </vt:lpstr>
      <vt:lpstr> Types of Organisations </vt:lpstr>
      <vt:lpstr>Internal need for change</vt:lpstr>
      <vt:lpstr> HR Planning Process  </vt:lpstr>
      <vt:lpstr>PowerPoint Presentation</vt:lpstr>
      <vt:lpstr>PowerPoint Presentation</vt:lpstr>
      <vt:lpstr>PowerPoint Presentation</vt:lpstr>
      <vt:lpstr>Training programme for Event Managers </vt:lpstr>
      <vt:lpstr>What Training will other employees (volunteers) require ….</vt:lpstr>
      <vt:lpstr>Retaining Personnel in Event Organisations</vt:lpstr>
      <vt:lpstr>Categories of motivation theory</vt:lpstr>
      <vt:lpstr>Employment law </vt:lpstr>
      <vt:lpstr>Reflection..</vt:lpstr>
      <vt:lpstr>Summary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Resource Management </dc:title>
  <dc:creator>Helen Evans (Institute of Management and Health)</dc:creator>
  <cp:lastModifiedBy>Helen Evans (Institute of Management and Health)</cp:lastModifiedBy>
  <cp:revision>11</cp:revision>
  <dcterms:created xsi:type="dcterms:W3CDTF">2020-10-01T12:53:23Z</dcterms:created>
  <dcterms:modified xsi:type="dcterms:W3CDTF">2020-10-01T15:00:41Z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