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ppt/charts/chart2.xml" ContentType="application/vnd.openxmlformats-officedocument.drawingml.chart+xml"/>
  <Override PartName="/ppt/theme/themeOverride1.xml" ContentType="application/vnd.openxmlformats-officedocument.themeOverride+xml"/>
  <Override PartName="/ppt/charts/chart3.xml" ContentType="application/vnd.openxmlformats-officedocument.drawingml.chart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handoutMasterIdLst>
    <p:handoutMasterId r:id="rId27"/>
  </p:handoutMasterIdLst>
  <p:sldIdLst>
    <p:sldId id="256" r:id="rId2"/>
    <p:sldId id="263" r:id="rId3"/>
    <p:sldId id="265" r:id="rId4"/>
    <p:sldId id="264" r:id="rId5"/>
    <p:sldId id="266" r:id="rId6"/>
    <p:sldId id="290" r:id="rId7"/>
    <p:sldId id="268" r:id="rId8"/>
    <p:sldId id="289" r:id="rId9"/>
    <p:sldId id="257" r:id="rId10"/>
    <p:sldId id="270" r:id="rId11"/>
    <p:sldId id="271" r:id="rId12"/>
    <p:sldId id="282" r:id="rId13"/>
    <p:sldId id="279" r:id="rId14"/>
    <p:sldId id="272" r:id="rId15"/>
    <p:sldId id="276" r:id="rId16"/>
    <p:sldId id="287" r:id="rId17"/>
    <p:sldId id="280" r:id="rId18"/>
    <p:sldId id="281" r:id="rId19"/>
    <p:sldId id="283" r:id="rId20"/>
    <p:sldId id="273" r:id="rId21"/>
    <p:sldId id="288" r:id="rId22"/>
    <p:sldId id="286" r:id="rId23"/>
    <p:sldId id="275" r:id="rId24"/>
    <p:sldId id="274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F:\UWTSD%20work\2016_2017\Sustainability\Scrapped%20and%20recycling%20data.xlsx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Number of cars scrapped annually</a:t>
            </a:r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3329402088829886"/>
          <c:y val="0.12128598297682425"/>
          <c:w val="0.76858742851502859"/>
          <c:h val="0.7484631323918518"/>
        </c:manualLayout>
      </c:layout>
      <c:barChart>
        <c:barDir val="col"/>
        <c:grouping val="clustered"/>
        <c:varyColors val="0"/>
        <c:ser>
          <c:idx val="0"/>
          <c:order val="0"/>
          <c:invertIfNegative val="0"/>
          <c:cat>
            <c:numRef>
              <c:f>Sheet1!$C$10:$C$20</c:f>
              <c:numCache>
                <c:formatCode>General</c:formatCode>
                <c:ptCount val="11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</c:numCache>
            </c:numRef>
          </c:cat>
          <c:val>
            <c:numRef>
              <c:f>Sheet1!$C$10:$C$20</c:f>
              <c:numCache>
                <c:formatCode>General</c:formatCode>
                <c:ptCount val="11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65-477E-A450-D850C7910C31}"/>
            </c:ext>
          </c:extLst>
        </c:ser>
        <c:ser>
          <c:idx val="1"/>
          <c:order val="1"/>
          <c:invertIfNegative val="0"/>
          <c:cat>
            <c:numRef>
              <c:f>Sheet1!$C$10:$C$20</c:f>
              <c:numCache>
                <c:formatCode>General</c:formatCode>
                <c:ptCount val="11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</c:numCache>
            </c:numRef>
          </c:cat>
          <c:val>
            <c:numRef>
              <c:f>Sheet1!$D$10:$D$20</c:f>
              <c:numCache>
                <c:formatCode>General</c:formatCode>
                <c:ptCount val="11"/>
                <c:pt idx="0">
                  <c:v>995496</c:v>
                </c:pt>
                <c:pt idx="1">
                  <c:v>1138496</c:v>
                </c:pt>
                <c:pt idx="2">
                  <c:v>1210294</c:v>
                </c:pt>
                <c:pt idx="3">
                  <c:v>1329517</c:v>
                </c:pt>
                <c:pt idx="4">
                  <c:v>1157438</c:v>
                </c:pt>
                <c:pt idx="5">
                  <c:v>1220873</c:v>
                </c:pt>
                <c:pt idx="6">
                  <c:v>1163123</c:v>
                </c:pt>
                <c:pt idx="7">
                  <c:v>1149459</c:v>
                </c:pt>
                <c:pt idx="8">
                  <c:v>1106846</c:v>
                </c:pt>
                <c:pt idx="9">
                  <c:v>995527</c:v>
                </c:pt>
                <c:pt idx="10">
                  <c:v>1103050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465-477E-A450-D850C7910C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81878936"/>
        <c:axId val="181879320"/>
      </c:barChart>
      <c:catAx>
        <c:axId val="1818789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81879320"/>
        <c:crossesAt val="850000"/>
        <c:auto val="1"/>
        <c:lblAlgn val="ctr"/>
        <c:lblOffset val="100"/>
        <c:noMultiLvlLbl val="0"/>
      </c:catAx>
      <c:valAx>
        <c:axId val="181879320"/>
        <c:scaling>
          <c:orientation val="minMax"/>
          <c:min val="850000"/>
        </c:scaling>
        <c:delete val="0"/>
        <c:axPos val="l"/>
        <c:majorGridlines/>
        <c:title>
          <c:tx>
            <c:rich>
              <a:bodyPr/>
              <a:lstStyle/>
              <a:p>
                <a:pPr algn="ctr">
                  <a:defRPr/>
                </a:pPr>
                <a:r>
                  <a:rPr lang="en-GB"/>
                  <a:t>Number</a:t>
                </a:r>
                <a:r>
                  <a:rPr lang="en-GB" baseline="0"/>
                  <a:t> of Vehicles scrapped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9.0118960485493691E-4"/>
              <c:y val="0.32634278002699058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81878936"/>
        <c:crosses val="autoZero"/>
        <c:crossBetween val="between"/>
        <c:majorUnit val="150000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New Car</a:t>
            </a:r>
            <a:r>
              <a:rPr lang="en-GB" baseline="0"/>
              <a:t> Sales Projected as ELVs</a:t>
            </a:r>
            <a:endParaRPr lang="en-GB"/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6187581322351741"/>
          <c:y val="0.14562045465439033"/>
          <c:w val="0.65833925784830571"/>
          <c:h val="0.7398041552465654"/>
        </c:manualLayout>
      </c:layout>
      <c:lineChart>
        <c:grouping val="standard"/>
        <c:varyColors val="0"/>
        <c:ser>
          <c:idx val="0"/>
          <c:order val="0"/>
          <c:tx>
            <c:strRef>
              <c:f>Sheet2!$D$4</c:f>
              <c:strCache>
                <c:ptCount val="1"/>
                <c:pt idx="0">
                  <c:v>New Car Sales</c:v>
                </c:pt>
              </c:strCache>
            </c:strRef>
          </c:tx>
          <c:marker>
            <c:symbol val="none"/>
          </c:marker>
          <c:cat>
            <c:numRef>
              <c:f>Sheet2!$C$5:$C$41</c:f>
              <c:numCache>
                <c:formatCode>General</c:formatCode>
                <c:ptCount val="37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  <c:pt idx="25">
                  <c:v>2017</c:v>
                </c:pt>
                <c:pt idx="26">
                  <c:v>2018</c:v>
                </c:pt>
                <c:pt idx="27">
                  <c:v>2019</c:v>
                </c:pt>
                <c:pt idx="28">
                  <c:v>2020</c:v>
                </c:pt>
                <c:pt idx="29">
                  <c:v>2021</c:v>
                </c:pt>
                <c:pt idx="30">
                  <c:v>2022</c:v>
                </c:pt>
                <c:pt idx="31">
                  <c:v>2023</c:v>
                </c:pt>
                <c:pt idx="32">
                  <c:v>2024</c:v>
                </c:pt>
                <c:pt idx="33">
                  <c:v>2025</c:v>
                </c:pt>
                <c:pt idx="34">
                  <c:v>2026</c:v>
                </c:pt>
                <c:pt idx="35">
                  <c:v>2027</c:v>
                </c:pt>
                <c:pt idx="36">
                  <c:v>2028</c:v>
                </c:pt>
              </c:numCache>
            </c:numRef>
          </c:cat>
          <c:val>
            <c:numRef>
              <c:f>Sheet2!$D$5:$D$41</c:f>
              <c:numCache>
                <c:formatCode>General</c:formatCode>
                <c:ptCount val="37"/>
                <c:pt idx="0">
                  <c:v>1593601</c:v>
                </c:pt>
                <c:pt idx="1">
                  <c:v>1778426</c:v>
                </c:pt>
                <c:pt idx="2">
                  <c:v>1910933</c:v>
                </c:pt>
                <c:pt idx="3">
                  <c:v>1945366</c:v>
                </c:pt>
                <c:pt idx="4">
                  <c:v>2025447</c:v>
                </c:pt>
                <c:pt idx="5">
                  <c:v>2170725</c:v>
                </c:pt>
                <c:pt idx="6">
                  <c:v>2247402</c:v>
                </c:pt>
                <c:pt idx="7">
                  <c:v>2197615</c:v>
                </c:pt>
                <c:pt idx="8">
                  <c:v>2221647</c:v>
                </c:pt>
                <c:pt idx="9">
                  <c:v>2458769</c:v>
                </c:pt>
                <c:pt idx="10">
                  <c:v>2563631</c:v>
                </c:pt>
                <c:pt idx="11">
                  <c:v>2579050</c:v>
                </c:pt>
                <c:pt idx="12">
                  <c:v>2567269</c:v>
                </c:pt>
                <c:pt idx="13">
                  <c:v>2439717</c:v>
                </c:pt>
                <c:pt idx="14">
                  <c:v>2344864</c:v>
                </c:pt>
                <c:pt idx="15">
                  <c:v>2404007</c:v>
                </c:pt>
                <c:pt idx="16">
                  <c:v>2131795</c:v>
                </c:pt>
                <c:pt idx="17">
                  <c:v>1994999</c:v>
                </c:pt>
                <c:pt idx="18">
                  <c:v>2030846</c:v>
                </c:pt>
                <c:pt idx="19">
                  <c:v>1941253</c:v>
                </c:pt>
                <c:pt idx="20">
                  <c:v>2044609</c:v>
                </c:pt>
                <c:pt idx="21">
                  <c:v>2264737</c:v>
                </c:pt>
                <c:pt idx="22">
                  <c:v>2476435</c:v>
                </c:pt>
                <c:pt idx="23">
                  <c:v>2633503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D8-49F3-9BE8-908EC43C3A5A}"/>
            </c:ext>
          </c:extLst>
        </c:ser>
        <c:ser>
          <c:idx val="1"/>
          <c:order val="1"/>
          <c:tx>
            <c:strRef>
              <c:f>Sheet2!$E$4</c:f>
              <c:strCache>
                <c:ptCount val="1"/>
                <c:pt idx="0">
                  <c:v>Expected as ELVs</c:v>
                </c:pt>
              </c:strCache>
            </c:strRef>
          </c:tx>
          <c:marker>
            <c:symbol val="none"/>
          </c:marker>
          <c:cat>
            <c:numRef>
              <c:f>Sheet2!$C$5:$C$41</c:f>
              <c:numCache>
                <c:formatCode>General</c:formatCode>
                <c:ptCount val="37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  <c:pt idx="25">
                  <c:v>2017</c:v>
                </c:pt>
                <c:pt idx="26">
                  <c:v>2018</c:v>
                </c:pt>
                <c:pt idx="27">
                  <c:v>2019</c:v>
                </c:pt>
                <c:pt idx="28">
                  <c:v>2020</c:v>
                </c:pt>
                <c:pt idx="29">
                  <c:v>2021</c:v>
                </c:pt>
                <c:pt idx="30">
                  <c:v>2022</c:v>
                </c:pt>
                <c:pt idx="31">
                  <c:v>2023</c:v>
                </c:pt>
                <c:pt idx="32">
                  <c:v>2024</c:v>
                </c:pt>
                <c:pt idx="33">
                  <c:v>2025</c:v>
                </c:pt>
                <c:pt idx="34">
                  <c:v>2026</c:v>
                </c:pt>
                <c:pt idx="35">
                  <c:v>2027</c:v>
                </c:pt>
                <c:pt idx="36">
                  <c:v>2028</c:v>
                </c:pt>
              </c:numCache>
            </c:numRef>
          </c:cat>
          <c:val>
            <c:numRef>
              <c:f>Sheet2!$E$5:$E$41</c:f>
              <c:numCache>
                <c:formatCode>General</c:formatCode>
                <c:ptCount val="37"/>
                <c:pt idx="13">
                  <c:v>1593601</c:v>
                </c:pt>
                <c:pt idx="14">
                  <c:v>1778426</c:v>
                </c:pt>
                <c:pt idx="15">
                  <c:v>1910933</c:v>
                </c:pt>
                <c:pt idx="16">
                  <c:v>1945366</c:v>
                </c:pt>
                <c:pt idx="17">
                  <c:v>2025447</c:v>
                </c:pt>
                <c:pt idx="18">
                  <c:v>2170725</c:v>
                </c:pt>
                <c:pt idx="19">
                  <c:v>2247402</c:v>
                </c:pt>
                <c:pt idx="20">
                  <c:v>2197615</c:v>
                </c:pt>
                <c:pt idx="21">
                  <c:v>2221647</c:v>
                </c:pt>
                <c:pt idx="22">
                  <c:v>2458769</c:v>
                </c:pt>
                <c:pt idx="23">
                  <c:v>2563631</c:v>
                </c:pt>
                <c:pt idx="24">
                  <c:v>2579050</c:v>
                </c:pt>
                <c:pt idx="25">
                  <c:v>2567269</c:v>
                </c:pt>
                <c:pt idx="26">
                  <c:v>2439717</c:v>
                </c:pt>
                <c:pt idx="27">
                  <c:v>2344864</c:v>
                </c:pt>
                <c:pt idx="28">
                  <c:v>2404007</c:v>
                </c:pt>
                <c:pt idx="29">
                  <c:v>2131795</c:v>
                </c:pt>
                <c:pt idx="30">
                  <c:v>1994999</c:v>
                </c:pt>
                <c:pt idx="31">
                  <c:v>2030846</c:v>
                </c:pt>
                <c:pt idx="32">
                  <c:v>1941253</c:v>
                </c:pt>
                <c:pt idx="33">
                  <c:v>2044609</c:v>
                </c:pt>
                <c:pt idx="34">
                  <c:v>2264737</c:v>
                </c:pt>
                <c:pt idx="35">
                  <c:v>2476435</c:v>
                </c:pt>
                <c:pt idx="36">
                  <c:v>2633503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D8-49F3-9BE8-908EC43C3A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60867200"/>
        <c:axId val="160867592"/>
      </c:lineChart>
      <c:catAx>
        <c:axId val="1608672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/>
                  <a:t>Year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60867592"/>
        <c:crosses val="autoZero"/>
        <c:auto val="1"/>
        <c:lblAlgn val="ctr"/>
        <c:lblOffset val="100"/>
        <c:noMultiLvlLbl val="0"/>
      </c:catAx>
      <c:valAx>
        <c:axId val="16086759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/>
                  <a:t>Number of Vehicles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608672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83611512785774011"/>
          <c:y val="0.43745642568618653"/>
          <c:w val="0.15025625204004525"/>
          <c:h val="0.29110528425703619"/>
        </c:manualLayout>
      </c:layout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Comparison</a:t>
            </a:r>
            <a:r>
              <a:rPr lang="en-GB" baseline="0"/>
              <a:t> of Actual End of Life Volumes against Predicted Volumes</a:t>
            </a:r>
            <a:endParaRPr lang="en-GB"/>
          </a:p>
        </c:rich>
      </c:tx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Sheet4!$D$4</c:f>
              <c:strCache>
                <c:ptCount val="1"/>
                <c:pt idx="0">
                  <c:v>Offical ELV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Sheet4!$D$5:$D$13</c:f>
              <c:numCache>
                <c:formatCode>General</c:formatCode>
                <c:ptCount val="9"/>
                <c:pt idx="0">
                  <c:v>995496</c:v>
                </c:pt>
                <c:pt idx="1">
                  <c:v>1138496</c:v>
                </c:pt>
                <c:pt idx="2">
                  <c:v>1210294</c:v>
                </c:pt>
                <c:pt idx="3">
                  <c:v>1329517</c:v>
                </c:pt>
                <c:pt idx="4">
                  <c:v>1157438</c:v>
                </c:pt>
                <c:pt idx="5">
                  <c:v>1220873</c:v>
                </c:pt>
                <c:pt idx="6">
                  <c:v>1163123</c:v>
                </c:pt>
                <c:pt idx="7">
                  <c:v>1149459</c:v>
                </c:pt>
                <c:pt idx="8">
                  <c:v>1106846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ED-4E87-9567-830550D79ED8}"/>
            </c:ext>
          </c:extLst>
        </c:ser>
        <c:ser>
          <c:idx val="1"/>
          <c:order val="1"/>
          <c:tx>
            <c:strRef>
              <c:f>Sheet4!$E$4</c:f>
              <c:strCache>
                <c:ptCount val="1"/>
                <c:pt idx="0">
                  <c:v>Method 1 predicted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Sheet4!$E$5:$E$13</c:f>
              <c:numCache>
                <c:formatCode>General</c:formatCode>
                <c:ptCount val="9"/>
                <c:pt idx="0">
                  <c:v>2344864</c:v>
                </c:pt>
                <c:pt idx="1">
                  <c:v>2404007</c:v>
                </c:pt>
                <c:pt idx="2">
                  <c:v>2131795</c:v>
                </c:pt>
                <c:pt idx="3">
                  <c:v>1994999</c:v>
                </c:pt>
                <c:pt idx="4">
                  <c:v>2030846</c:v>
                </c:pt>
                <c:pt idx="5">
                  <c:v>1941253</c:v>
                </c:pt>
                <c:pt idx="6">
                  <c:v>2044609</c:v>
                </c:pt>
                <c:pt idx="7">
                  <c:v>2264737</c:v>
                </c:pt>
                <c:pt idx="8">
                  <c:v>2476435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6ED-4E87-9567-830550D79ED8}"/>
            </c:ext>
          </c:extLst>
        </c:ser>
        <c:ser>
          <c:idx val="2"/>
          <c:order val="2"/>
          <c:tx>
            <c:strRef>
              <c:f>Sheet4!$F$4</c:f>
              <c:strCache>
                <c:ptCount val="1"/>
                <c:pt idx="0">
                  <c:v>Method 2 predicted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Sheet4!$F$5:$F$13</c:f>
              <c:numCache>
                <c:formatCode>General</c:formatCode>
                <c:ptCount val="9"/>
                <c:pt idx="0">
                  <c:v>1778426</c:v>
                </c:pt>
                <c:pt idx="1">
                  <c:v>1910933</c:v>
                </c:pt>
                <c:pt idx="2">
                  <c:v>1945366</c:v>
                </c:pt>
                <c:pt idx="3">
                  <c:v>2025447</c:v>
                </c:pt>
                <c:pt idx="4">
                  <c:v>2170725</c:v>
                </c:pt>
                <c:pt idx="5">
                  <c:v>2247402</c:v>
                </c:pt>
                <c:pt idx="6">
                  <c:v>2197615</c:v>
                </c:pt>
                <c:pt idx="7">
                  <c:v>2221647</c:v>
                </c:pt>
                <c:pt idx="8">
                  <c:v>2458769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6ED-4E87-9567-830550D79E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79047184"/>
        <c:axId val="379047576"/>
      </c:lineChart>
      <c:catAx>
        <c:axId val="3790471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79047576"/>
        <c:crosses val="autoZero"/>
        <c:auto val="1"/>
        <c:lblAlgn val="ctr"/>
        <c:lblOffset val="100"/>
        <c:noMultiLvlLbl val="0"/>
      </c:catAx>
      <c:valAx>
        <c:axId val="37904757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Number</a:t>
                </a:r>
                <a:r>
                  <a:rPr lang="en-GB" baseline="0"/>
                  <a:t> of Vehicles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79047184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2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F4EC9-0C14-4CB8-BA73-4823BF3FF7DE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2765B-B056-4AC3-B8C1-07692ADDA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04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happened</a:t>
            </a:r>
            <a:r>
              <a:rPr lang="en-GB" baseline="0" dirty="0"/>
              <a:t> in 2009?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765B-B056-4AC3-B8C1-07692ADDA79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81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Method</a:t>
            </a:r>
            <a:r>
              <a:rPr lang="en-GB" baseline="0" dirty="0"/>
              <a:t> 1 – creates a relationship between scrapped cars and new vehicles – like for like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765B-B056-4AC3-B8C1-07692ADDA7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6804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7-8 million tonnes of End</a:t>
            </a:r>
            <a:r>
              <a:rPr lang="en-GB" baseline="0" dirty="0"/>
              <a:t> of Life Vehicle waste in EU per year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765B-B056-4AC3-B8C1-07692ADDA79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6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eurostat/statistics-explained/index.php/End-of-life_vehicle_statistic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hyperlink" Target="http://www.car-recycling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hyperlink" Target="http://www.car-recycling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hyperlink" Target="http://ec.europa.eu/eurostat/statistics-explained/index.php/End-of-life_vehicle_statistic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5&amp;v=QPfKQIsUGK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ec.europa.eu/eurostat/statistics-explained/index.php?title=End-of-life_vehicle_statistic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n2ZjAMHKZ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Motor Industry and End of Life Directive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7467600" cy="1143000"/>
          </a:xfrm>
        </p:spPr>
        <p:txBody>
          <a:bodyPr/>
          <a:lstStyle/>
          <a:p>
            <a:r>
              <a:rPr lang="en-GB" dirty="0"/>
              <a:t>Scrapped Vehicles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6309319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EuroStat</a:t>
            </a:r>
            <a:r>
              <a:rPr lang="en-GB" sz="1200" dirty="0"/>
              <a:t> </a:t>
            </a:r>
            <a:r>
              <a:rPr lang="en-GB" sz="1200"/>
              <a:t>(201) </a:t>
            </a:r>
            <a:r>
              <a:rPr lang="en-GB" sz="1200" dirty="0"/>
              <a:t>‘</a:t>
            </a:r>
            <a:r>
              <a:rPr lang="en-GB" sz="1200" dirty="0" err="1"/>
              <a:t>EuroStat</a:t>
            </a:r>
            <a:r>
              <a:rPr lang="en-GB" sz="1200" dirty="0"/>
              <a:t> Statistics Explained’ European Commission </a:t>
            </a:r>
            <a:r>
              <a:rPr lang="en-GB" sz="1200" dirty="0">
                <a:hlinkClick r:id="rId3"/>
              </a:rPr>
              <a:t>http://ec.europa.eu/eurostat/statistics-explained/index.php/End-of-life_vehicle_statistics</a:t>
            </a:r>
            <a:r>
              <a:rPr lang="en-GB" sz="1200" dirty="0"/>
              <a:t> [Accessed 20/02/2019] </a:t>
            </a:r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/>
          </p:nvPr>
        </p:nvGraphicFramePr>
        <p:xfrm>
          <a:off x="611560" y="967144"/>
          <a:ext cx="7560840" cy="53421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4534608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Scrapped Vehicles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Methods</a:t>
            </a:r>
          </a:p>
          <a:p>
            <a:endParaRPr lang="en-GB" dirty="0"/>
          </a:p>
          <a:p>
            <a:r>
              <a:rPr lang="en-GB" dirty="0"/>
              <a:t>Method 1 – Proportionally related to the number of new vehicles sold</a:t>
            </a:r>
          </a:p>
          <a:p>
            <a:endParaRPr lang="en-GB" dirty="0"/>
          </a:p>
          <a:p>
            <a:r>
              <a:rPr lang="en-GB" dirty="0"/>
              <a:t>Method 2 – Assume average age of ELV vehicle is 13 years</a:t>
            </a:r>
          </a:p>
        </p:txBody>
      </p:sp>
    </p:spTree>
    <p:extLst>
      <p:ext uri="{BB962C8B-B14F-4D97-AF65-F5344CB8AC3E}">
        <p14:creationId xmlns:p14="http://schemas.microsoft.com/office/powerpoint/2010/main" val="1437678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Scrapped Vehicles – Method 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6263722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Car Recycling (2012) ‘Car Recycling in the United Kingdom’ </a:t>
            </a:r>
            <a:r>
              <a:rPr lang="en-GB" sz="1200" dirty="0">
                <a:hlinkClick r:id="rId2"/>
              </a:rPr>
              <a:t>www.car-recycling.org.uk</a:t>
            </a:r>
            <a:r>
              <a:rPr lang="en-GB" sz="1200" dirty="0"/>
              <a:t> [Accessed 24</a:t>
            </a:r>
            <a:r>
              <a:rPr lang="en-GB" sz="1200" baseline="30000" dirty="0"/>
              <a:t>th</a:t>
            </a:r>
            <a:r>
              <a:rPr lang="en-GB" sz="1200" dirty="0"/>
              <a:t> Oct 2014] </a:t>
            </a:r>
          </a:p>
          <a:p>
            <a:r>
              <a:rPr lang="en-GB" sz="1200" dirty="0"/>
              <a:t>SMMT (2016) ‘Motor Industry Facts 2016’ The Society of Motor Manufacturers and Traders, </a:t>
            </a:r>
            <a:r>
              <a:rPr lang="en-GB" sz="1200" dirty="0">
                <a:hlinkClick r:id="rId3"/>
              </a:rPr>
              <a:t>www.smmt.co.uk</a:t>
            </a:r>
            <a:r>
              <a:rPr lang="en-GB" sz="1200" dirty="0"/>
              <a:t> [Accessed 07/03/2017]</a:t>
            </a:r>
          </a:p>
          <a:p>
            <a:endParaRPr lang="en-GB" sz="1200" dirty="0"/>
          </a:p>
        </p:txBody>
      </p:sp>
      <p:graphicFrame>
        <p:nvGraphicFramePr>
          <p:cNvPr id="8" name="Chart 7"/>
          <p:cNvGraphicFramePr>
            <a:graphicFrameLocks/>
          </p:cNvGraphicFramePr>
          <p:nvPr>
            <p:extLst/>
          </p:nvPr>
        </p:nvGraphicFramePr>
        <p:xfrm>
          <a:off x="457200" y="1417638"/>
          <a:ext cx="7617743" cy="48196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08575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Comparing the two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8552" y="591707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Car Recycling (2012) ‘Car Recycling in the United Kingdom’ </a:t>
            </a:r>
            <a:r>
              <a:rPr lang="en-GB" sz="1200" dirty="0">
                <a:hlinkClick r:id="rId2"/>
              </a:rPr>
              <a:t>www.car-recycling.org.uk</a:t>
            </a:r>
            <a:r>
              <a:rPr lang="en-GB" sz="1200" dirty="0"/>
              <a:t> [Accessed 24</a:t>
            </a:r>
            <a:r>
              <a:rPr lang="en-GB" sz="1200" baseline="30000" dirty="0"/>
              <a:t>th</a:t>
            </a:r>
            <a:r>
              <a:rPr lang="en-GB" sz="1200" dirty="0"/>
              <a:t> Oct 2014] </a:t>
            </a:r>
          </a:p>
          <a:p>
            <a:r>
              <a:rPr lang="en-GB" sz="1200" dirty="0"/>
              <a:t>SMMT (2016) ‘Motor Industry Facts 2016’ The Society of Motor Manufacturers and Traders, </a:t>
            </a:r>
            <a:r>
              <a:rPr lang="en-GB" sz="1200" dirty="0">
                <a:hlinkClick r:id="rId3"/>
              </a:rPr>
              <a:t>www.smmt.co.uk</a:t>
            </a:r>
            <a:r>
              <a:rPr lang="en-GB" sz="1200" dirty="0"/>
              <a:t> [Accessed 07/03/2017]</a:t>
            </a:r>
          </a:p>
          <a:p>
            <a:r>
              <a:rPr lang="en-GB" sz="1200" dirty="0" err="1"/>
              <a:t>EuroStat</a:t>
            </a:r>
            <a:r>
              <a:rPr lang="en-GB" sz="1200" dirty="0"/>
              <a:t> (2017) ‘</a:t>
            </a:r>
            <a:r>
              <a:rPr lang="en-GB" sz="1200" dirty="0" err="1"/>
              <a:t>EuroStat</a:t>
            </a:r>
            <a:r>
              <a:rPr lang="en-GB" sz="1200" dirty="0"/>
              <a:t> Statistics Explained’ European Commission </a:t>
            </a:r>
            <a:r>
              <a:rPr lang="en-GB" sz="1200" dirty="0">
                <a:hlinkClick r:id="rId4"/>
              </a:rPr>
              <a:t>http://ec.europa.eu/eurostat/statistics-explained/index.php/End-of-life_vehicle_statistics</a:t>
            </a:r>
            <a:r>
              <a:rPr lang="en-GB" sz="1200" dirty="0"/>
              <a:t> [Accessed 14/03/2017] </a:t>
            </a:r>
          </a:p>
          <a:p>
            <a:endParaRPr lang="en-GB" sz="1200" dirty="0"/>
          </a:p>
          <a:p>
            <a:endParaRPr lang="en-GB" sz="1200" dirty="0"/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/>
          </p:nvPr>
        </p:nvGraphicFramePr>
        <p:xfrm>
          <a:off x="669429" y="1340768"/>
          <a:ext cx="7373094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06999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90023"/>
            <a:ext cx="7467600" cy="202034"/>
          </a:xfrm>
        </p:spPr>
        <p:txBody>
          <a:bodyPr>
            <a:normAutofit fontScale="90000"/>
          </a:bodyPr>
          <a:lstStyle/>
          <a:p>
            <a:r>
              <a:rPr lang="en-GB" dirty="0"/>
              <a:t>Sustainability of the Industry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591040"/>
            <a:ext cx="6037486" cy="616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730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67744" y="2924944"/>
            <a:ext cx="6172200" cy="2053590"/>
          </a:xfrm>
        </p:spPr>
        <p:txBody>
          <a:bodyPr/>
          <a:lstStyle/>
          <a:p>
            <a:r>
              <a:rPr lang="en-GB" dirty="0"/>
              <a:t>Vehicle Recycling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73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430"/>
          <a:stretch/>
        </p:blipFill>
        <p:spPr>
          <a:xfrm>
            <a:off x="251520" y="285100"/>
            <a:ext cx="5815473" cy="396044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900"/>
          <a:stretch/>
        </p:blipFill>
        <p:spPr>
          <a:xfrm>
            <a:off x="806624" y="2564904"/>
            <a:ext cx="6768752" cy="414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10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Materials are in a vehicle?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Ferrous Metals</a:t>
            </a:r>
          </a:p>
          <a:p>
            <a:r>
              <a:rPr lang="en-GB" dirty="0"/>
              <a:t>Plastics</a:t>
            </a:r>
          </a:p>
          <a:p>
            <a:r>
              <a:rPr lang="en-GB" dirty="0"/>
              <a:t>Light Non-Ferrous Metals</a:t>
            </a:r>
          </a:p>
          <a:p>
            <a:r>
              <a:rPr lang="en-GB" dirty="0"/>
              <a:t>Tyres</a:t>
            </a:r>
          </a:p>
          <a:p>
            <a:r>
              <a:rPr lang="en-GB" dirty="0"/>
              <a:t>Glass</a:t>
            </a:r>
          </a:p>
          <a:p>
            <a:r>
              <a:rPr lang="en-GB" dirty="0"/>
              <a:t>Fluids</a:t>
            </a:r>
          </a:p>
          <a:p>
            <a:r>
              <a:rPr lang="en-GB" dirty="0"/>
              <a:t>Rubber</a:t>
            </a:r>
          </a:p>
          <a:p>
            <a:r>
              <a:rPr lang="en-GB" dirty="0"/>
              <a:t>Heavy Non-Ferrous Metals</a:t>
            </a:r>
          </a:p>
          <a:p>
            <a:r>
              <a:rPr lang="en-GB" dirty="0"/>
              <a:t>Other</a:t>
            </a:r>
          </a:p>
          <a:p>
            <a:r>
              <a:rPr lang="en-GB" dirty="0"/>
              <a:t>Battery</a:t>
            </a:r>
          </a:p>
          <a:p>
            <a:r>
              <a:rPr lang="en-GB" dirty="0"/>
              <a:t>Process Polymers</a:t>
            </a:r>
          </a:p>
          <a:p>
            <a:r>
              <a:rPr lang="en-GB" dirty="0"/>
              <a:t>Electronics</a:t>
            </a:r>
          </a:p>
          <a:p>
            <a:r>
              <a:rPr lang="en-GB" dirty="0"/>
              <a:t>Carpet</a:t>
            </a:r>
          </a:p>
        </p:txBody>
      </p:sp>
    </p:spTree>
    <p:extLst>
      <p:ext uri="{BB962C8B-B14F-4D97-AF65-F5344CB8AC3E}">
        <p14:creationId xmlns:p14="http://schemas.microsoft.com/office/powerpoint/2010/main" val="14122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much of each material?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67756332"/>
              </p:ext>
            </p:extLst>
          </p:nvPr>
        </p:nvGraphicFramePr>
        <p:xfrm>
          <a:off x="1925094" y="1772816"/>
          <a:ext cx="5112568" cy="4176466"/>
        </p:xfrm>
        <a:graphic>
          <a:graphicData uri="http://schemas.openxmlformats.org/drawingml/2006/table">
            <a:tbl>
              <a:tblPr firstRow="1" firstCol="1" bandRow="1"/>
              <a:tblGrid>
                <a:gridCol w="33832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9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Times New Roman"/>
                        </a:rPr>
                        <a:t>Material</a:t>
                      </a:r>
                      <a:endParaRPr lang="en-GB" sz="12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Times New Roman"/>
                        </a:rPr>
                        <a:t>% by Weight</a:t>
                      </a:r>
                      <a:endParaRPr lang="en-GB" sz="12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Ferrous Metal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68.3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Plastics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9.1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Light Non-Ferrous Metal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6.3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Tyres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3.5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Glass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2.9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Fluids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2.1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Rubber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1.6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Heavy Non-Ferrous Metal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Other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1.5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Battery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Process Polymers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1.1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Electrical/Electronics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Times New Roman"/>
                        </a:rPr>
                        <a:t>0.7</a:t>
                      </a:r>
                      <a:endParaRPr lang="en-GB" sz="110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831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Carpet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Times New Roman"/>
                        </a:rPr>
                        <a:t>0.4</a:t>
                      </a:r>
                      <a:endParaRPr lang="en-GB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18350" y="1465039"/>
            <a:ext cx="75260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Table 1 - Detailed breakdown of the materials used in a vehicles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20" y="6115655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Gerrard, J &amp; </a:t>
            </a:r>
            <a:r>
              <a:rPr lang="en-GB" sz="1200" dirty="0" err="1"/>
              <a:t>Kandlikar</a:t>
            </a:r>
            <a:r>
              <a:rPr lang="en-GB" sz="1200" dirty="0"/>
              <a:t>, M (2007) ‘Is European end-of-life vehicle legislation living up to expectations? Assessing the impact of the ELV Directive on ‘green’ innovation and vehicle recovery’ </a:t>
            </a:r>
            <a:r>
              <a:rPr lang="en-GB" sz="1200" i="1" dirty="0"/>
              <a:t>Journal of Cleaner Production</a:t>
            </a:r>
            <a:r>
              <a:rPr lang="en-GB" sz="1200" dirty="0"/>
              <a:t> </a:t>
            </a:r>
            <a:r>
              <a:rPr lang="en-GB" sz="1200" b="1" dirty="0"/>
              <a:t>15</a:t>
            </a:r>
            <a:r>
              <a:rPr lang="en-GB" sz="1200" dirty="0"/>
              <a:t> 17-27</a:t>
            </a:r>
          </a:p>
        </p:txBody>
      </p:sp>
    </p:spTree>
    <p:extLst>
      <p:ext uri="{BB962C8B-B14F-4D97-AF65-F5344CB8AC3E}">
        <p14:creationId xmlns:p14="http://schemas.microsoft.com/office/powerpoint/2010/main" val="135573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Recycling Directives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Vehicles purchased increasing</a:t>
            </a:r>
          </a:p>
          <a:p>
            <a:pPr marL="0" indent="0" algn="ctr">
              <a:buNone/>
            </a:pPr>
            <a:r>
              <a:rPr lang="en-GB" dirty="0"/>
              <a:t>=</a:t>
            </a:r>
          </a:p>
          <a:p>
            <a:pPr marL="0" indent="0" algn="ctr">
              <a:buNone/>
            </a:pPr>
            <a:r>
              <a:rPr lang="en-GB" dirty="0"/>
              <a:t>Vehicles scrapped increasing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EU created three directives</a:t>
            </a:r>
          </a:p>
          <a:p>
            <a:pPr lvl="1"/>
            <a:r>
              <a:rPr lang="en-GB" dirty="0"/>
              <a:t>Waste Disposal Directive</a:t>
            </a:r>
          </a:p>
          <a:p>
            <a:pPr lvl="1"/>
            <a:r>
              <a:rPr lang="en-GB" dirty="0"/>
              <a:t>Waste Electrical and Electronic Equipment (WEEE)</a:t>
            </a:r>
          </a:p>
          <a:p>
            <a:pPr lvl="1"/>
            <a:r>
              <a:rPr lang="en-GB" dirty="0"/>
              <a:t>End of Life Directive</a:t>
            </a:r>
          </a:p>
        </p:txBody>
      </p:sp>
    </p:spTree>
    <p:extLst>
      <p:ext uri="{BB962C8B-B14F-4D97-AF65-F5344CB8AC3E}">
        <p14:creationId xmlns:p14="http://schemas.microsoft.com/office/powerpoint/2010/main" val="1821074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Life Directive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93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Life Vehicles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European Parliament implemented in 2000</a:t>
            </a:r>
          </a:p>
          <a:p>
            <a:endParaRPr lang="en-GB" dirty="0"/>
          </a:p>
          <a:p>
            <a:r>
              <a:rPr lang="en-GB" dirty="0"/>
              <a:t>End-Of-Life Directive 2000/53/EC</a:t>
            </a:r>
          </a:p>
          <a:p>
            <a:endParaRPr lang="en-GB" dirty="0"/>
          </a:p>
          <a:p>
            <a:r>
              <a:rPr lang="en-GB" dirty="0"/>
              <a:t>Aim was;</a:t>
            </a:r>
          </a:p>
          <a:p>
            <a:pPr lvl="1"/>
            <a:r>
              <a:rPr lang="en-GB" i="1" dirty="0"/>
              <a:t>To encourage the reuse, recycling and recovery of components from end of life vehicles</a:t>
            </a:r>
          </a:p>
          <a:p>
            <a:pPr lvl="1"/>
            <a:endParaRPr lang="en-GB" i="1" dirty="0"/>
          </a:p>
          <a:p>
            <a:r>
              <a:rPr lang="en-GB" dirty="0"/>
              <a:t>Effective on the 3</a:t>
            </a:r>
            <a:r>
              <a:rPr lang="en-GB" baseline="30000" dirty="0"/>
              <a:t>rd</a:t>
            </a:r>
            <a:r>
              <a:rPr lang="en-GB" dirty="0"/>
              <a:t> November 2003</a:t>
            </a:r>
          </a:p>
          <a:p>
            <a:endParaRPr lang="en-GB" dirty="0"/>
          </a:p>
          <a:p>
            <a:r>
              <a:rPr lang="en-GB" dirty="0"/>
              <a:t>Covers components, materials and whole vehicle</a:t>
            </a:r>
          </a:p>
        </p:txBody>
      </p:sp>
    </p:spTree>
    <p:extLst>
      <p:ext uri="{BB962C8B-B14F-4D97-AF65-F5344CB8AC3E}">
        <p14:creationId xmlns:p14="http://schemas.microsoft.com/office/powerpoint/2010/main" val="2991813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Terms within the ELV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Producer</a:t>
            </a:r>
          </a:p>
          <a:p>
            <a:pPr lvl="1"/>
            <a:r>
              <a:rPr lang="en-GB" dirty="0"/>
              <a:t>Manufacturer or professional importer</a:t>
            </a:r>
          </a:p>
          <a:p>
            <a:pPr lvl="1"/>
            <a:endParaRPr lang="en-GB" sz="1200" dirty="0"/>
          </a:p>
          <a:p>
            <a:r>
              <a:rPr lang="en-GB" dirty="0"/>
              <a:t>Prevention</a:t>
            </a:r>
          </a:p>
          <a:p>
            <a:pPr lvl="1"/>
            <a:r>
              <a:rPr lang="en-GB" dirty="0"/>
              <a:t>Measures aimed to reduce effects</a:t>
            </a:r>
          </a:p>
          <a:p>
            <a:pPr lvl="1"/>
            <a:endParaRPr lang="en-GB" sz="1200" dirty="0"/>
          </a:p>
          <a:p>
            <a:r>
              <a:rPr lang="en-GB" dirty="0"/>
              <a:t>Treatment</a:t>
            </a:r>
          </a:p>
          <a:p>
            <a:pPr lvl="1"/>
            <a:r>
              <a:rPr lang="en-GB" dirty="0"/>
              <a:t>Activity after end of life conducted by facility</a:t>
            </a:r>
          </a:p>
          <a:p>
            <a:pPr lvl="1"/>
            <a:endParaRPr lang="en-GB" sz="1200" dirty="0"/>
          </a:p>
          <a:p>
            <a:r>
              <a:rPr lang="en-GB" dirty="0"/>
              <a:t>Reuse</a:t>
            </a:r>
          </a:p>
          <a:p>
            <a:pPr lvl="1"/>
            <a:r>
              <a:rPr lang="en-GB" dirty="0"/>
              <a:t>Components being used for the same purpose</a:t>
            </a:r>
          </a:p>
          <a:p>
            <a:pPr lvl="1"/>
            <a:endParaRPr lang="en-GB" sz="1200" dirty="0"/>
          </a:p>
          <a:p>
            <a:r>
              <a:rPr lang="en-GB" dirty="0"/>
              <a:t>Recover</a:t>
            </a:r>
          </a:p>
          <a:p>
            <a:pPr lvl="1"/>
            <a:r>
              <a:rPr lang="en-GB" dirty="0"/>
              <a:t>Includes solvent reclamation, reclamation of metals and components, oil refining etc.</a:t>
            </a:r>
          </a:p>
        </p:txBody>
      </p:sp>
    </p:spTree>
    <p:extLst>
      <p:ext uri="{BB962C8B-B14F-4D97-AF65-F5344CB8AC3E}">
        <p14:creationId xmlns:p14="http://schemas.microsoft.com/office/powerpoint/2010/main" val="160133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Terms within the ELV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Recycling</a:t>
            </a:r>
          </a:p>
          <a:p>
            <a:pPr lvl="1"/>
            <a:r>
              <a:rPr lang="en-GB" dirty="0"/>
              <a:t>Reprocessing of waste materials (doesn’t include energy recovery)</a:t>
            </a:r>
          </a:p>
          <a:p>
            <a:pPr lvl="1"/>
            <a:endParaRPr lang="en-GB" sz="1300" dirty="0"/>
          </a:p>
          <a:p>
            <a:r>
              <a:rPr lang="en-GB" dirty="0"/>
              <a:t>ATF</a:t>
            </a:r>
          </a:p>
          <a:p>
            <a:pPr lvl="1"/>
            <a:r>
              <a:rPr lang="en-GB" dirty="0"/>
              <a:t>Authorised Treatment Facility</a:t>
            </a:r>
          </a:p>
          <a:p>
            <a:pPr lvl="1"/>
            <a:endParaRPr lang="en-GB" sz="1300" dirty="0"/>
          </a:p>
          <a:p>
            <a:r>
              <a:rPr lang="en-GB" dirty="0"/>
              <a:t>Hazardous substances</a:t>
            </a:r>
          </a:p>
          <a:p>
            <a:pPr lvl="1"/>
            <a:r>
              <a:rPr lang="en-GB" dirty="0"/>
              <a:t>Dangerous substances</a:t>
            </a:r>
          </a:p>
          <a:p>
            <a:pPr lvl="1"/>
            <a:endParaRPr lang="en-GB" sz="1300" dirty="0"/>
          </a:p>
          <a:p>
            <a:r>
              <a:rPr lang="en-GB" dirty="0"/>
              <a:t>Shredder</a:t>
            </a:r>
          </a:p>
          <a:p>
            <a:pPr lvl="1"/>
            <a:r>
              <a:rPr lang="en-GB" dirty="0"/>
              <a:t>Device used to fragment end of life vehicle</a:t>
            </a:r>
          </a:p>
          <a:p>
            <a:pPr lvl="1"/>
            <a:endParaRPr lang="en-GB" sz="1300" dirty="0"/>
          </a:p>
          <a:p>
            <a:r>
              <a:rPr lang="en-GB" dirty="0"/>
              <a:t>Dismantling Information</a:t>
            </a:r>
          </a:p>
          <a:p>
            <a:pPr lvl="1"/>
            <a:r>
              <a:rPr lang="en-GB" dirty="0"/>
              <a:t>Information required for good treatment of end of life vehicle</a:t>
            </a:r>
          </a:p>
        </p:txBody>
      </p:sp>
    </p:spTree>
    <p:extLst>
      <p:ext uri="{BB962C8B-B14F-4D97-AF65-F5344CB8AC3E}">
        <p14:creationId xmlns:p14="http://schemas.microsoft.com/office/powerpoint/2010/main" val="257718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 Agency Video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608" y="5157192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‘Authorised treatment facilities shall strip end-of-life vehicles before treatment and recover all environmentally hazardous components’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https://www.youtube.com/watch?time_continue=5&amp;v=QPfKQIsUGKg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5587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ELV in more detail - Prevention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Limit use of hazardous substances – avoids having to dispose of them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Consider dismantling, reuse, recovery and recycling during the design stage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Increase amount of recycled materials used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 of 1</a:t>
            </a:r>
            <a:r>
              <a:rPr lang="en-GB" baseline="30000" dirty="0"/>
              <a:t>st</a:t>
            </a:r>
            <a:r>
              <a:rPr lang="en-GB" dirty="0"/>
              <a:t> July 2003 – lead, mercury, cadmium or hexavalent chromium are not allowed</a:t>
            </a:r>
          </a:p>
        </p:txBody>
      </p:sp>
    </p:spTree>
    <p:extLst>
      <p:ext uri="{BB962C8B-B14F-4D97-AF65-F5344CB8AC3E}">
        <p14:creationId xmlns:p14="http://schemas.microsoft.com/office/powerpoint/2010/main" val="988917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ELV in more detail - Collection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System constructed by economic operators</a:t>
            </a:r>
          </a:p>
          <a:p>
            <a:endParaRPr lang="en-GB" dirty="0"/>
          </a:p>
          <a:p>
            <a:r>
              <a:rPr lang="en-GB" dirty="0"/>
              <a:t>European Parliament suggest system;</a:t>
            </a:r>
          </a:p>
          <a:p>
            <a:pPr lvl="1"/>
            <a:r>
              <a:rPr lang="en-GB" dirty="0"/>
              <a:t>Should include a ‘certificate of destruction’, issued to owner of vehicle when transferred to the authorised treatment facility</a:t>
            </a:r>
          </a:p>
          <a:p>
            <a:pPr lvl="1"/>
            <a:endParaRPr lang="en-GB" dirty="0"/>
          </a:p>
          <a:p>
            <a:r>
              <a:rPr lang="en-GB" dirty="0"/>
              <a:t>Cost of transporting vehicle to treatment facility not at expense of vehicle owner</a:t>
            </a:r>
          </a:p>
          <a:p>
            <a:endParaRPr lang="en-GB" dirty="0"/>
          </a:p>
          <a:p>
            <a:r>
              <a:rPr lang="en-GB" dirty="0"/>
              <a:t>Companies need to have permit to be treatment facility</a:t>
            </a:r>
          </a:p>
        </p:txBody>
      </p:sp>
    </p:spTree>
    <p:extLst>
      <p:ext uri="{BB962C8B-B14F-4D97-AF65-F5344CB8AC3E}">
        <p14:creationId xmlns:p14="http://schemas.microsoft.com/office/powerpoint/2010/main" val="1265430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ELV in More Detail - 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Keep environmental impact to a minimum</a:t>
            </a:r>
          </a:p>
          <a:p>
            <a:endParaRPr lang="en-GB" dirty="0"/>
          </a:p>
          <a:p>
            <a:r>
              <a:rPr lang="en-GB" dirty="0"/>
              <a:t>Waste Disposal Directive 2006/12/EC</a:t>
            </a:r>
          </a:p>
          <a:p>
            <a:pPr lvl="1"/>
            <a:r>
              <a:rPr lang="en-GB" dirty="0"/>
              <a:t>Clear guidelines on storage and treatment of waste</a:t>
            </a:r>
          </a:p>
          <a:p>
            <a:pPr lvl="1"/>
            <a:endParaRPr lang="en-GB" dirty="0"/>
          </a:p>
          <a:p>
            <a:r>
              <a:rPr lang="en-GB" dirty="0"/>
              <a:t>Before any treatment</a:t>
            </a:r>
          </a:p>
          <a:p>
            <a:pPr lvl="1"/>
            <a:r>
              <a:rPr lang="en-GB" dirty="0"/>
              <a:t>Vehicle is stripped</a:t>
            </a:r>
          </a:p>
          <a:p>
            <a:pPr lvl="1"/>
            <a:r>
              <a:rPr lang="en-GB" dirty="0"/>
              <a:t>Removal and separation of all hazardous materials and components</a:t>
            </a:r>
          </a:p>
          <a:p>
            <a:pPr lvl="1"/>
            <a:r>
              <a:rPr lang="en-GB" dirty="0"/>
              <a:t>Proceeds to shredder process</a:t>
            </a:r>
          </a:p>
        </p:txBody>
      </p:sp>
    </p:spTree>
    <p:extLst>
      <p:ext uri="{BB962C8B-B14F-4D97-AF65-F5344CB8AC3E}">
        <p14:creationId xmlns:p14="http://schemas.microsoft.com/office/powerpoint/2010/main" val="33571779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Targets from ELV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Initial targets were set for 1</a:t>
            </a:r>
            <a:r>
              <a:rPr lang="en-GB" baseline="30000" dirty="0"/>
              <a:t>st</a:t>
            </a:r>
            <a:r>
              <a:rPr lang="en-GB" dirty="0"/>
              <a:t> January 2006</a:t>
            </a:r>
          </a:p>
          <a:p>
            <a:pPr lvl="1"/>
            <a:r>
              <a:rPr lang="en-GB" dirty="0"/>
              <a:t>All values based on average weight per vehicle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Reuse and Recovery – Min. 85%</a:t>
            </a:r>
          </a:p>
          <a:p>
            <a:pPr lvl="1"/>
            <a:r>
              <a:rPr lang="en-GB" dirty="0"/>
              <a:t>Reuse and Recycling – Min. 80%</a:t>
            </a:r>
          </a:p>
          <a:p>
            <a:pPr lvl="1"/>
            <a:endParaRPr lang="en-GB" dirty="0"/>
          </a:p>
          <a:p>
            <a:r>
              <a:rPr lang="en-GB" dirty="0"/>
              <a:t>Second set of targets was set for 2015;</a:t>
            </a:r>
          </a:p>
          <a:p>
            <a:endParaRPr lang="en-GB" dirty="0"/>
          </a:p>
          <a:p>
            <a:pPr lvl="1"/>
            <a:r>
              <a:rPr lang="en-GB" dirty="0"/>
              <a:t>Reuse and Recovery – Min. 95%</a:t>
            </a:r>
          </a:p>
          <a:p>
            <a:pPr lvl="1"/>
            <a:r>
              <a:rPr lang="en-GB" dirty="0"/>
              <a:t>Reuse and Recycling – Min.85%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932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06" y="1484784"/>
            <a:ext cx="9188126" cy="4299376"/>
          </a:xfrm>
        </p:spPr>
      </p:pic>
      <p:sp>
        <p:nvSpPr>
          <p:cNvPr id="5" name="TextBox 4"/>
          <p:cNvSpPr txBox="1"/>
          <p:nvPr/>
        </p:nvSpPr>
        <p:spPr>
          <a:xfrm>
            <a:off x="251520" y="6093296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Eurostat Statistics Explained (2018) </a:t>
            </a:r>
            <a:r>
              <a:rPr lang="en-GB" sz="1200" i="1" dirty="0"/>
              <a:t>End-of-life vehicle statistics.</a:t>
            </a:r>
            <a:r>
              <a:rPr lang="en-GB" sz="1200" dirty="0"/>
              <a:t> Available at: </a:t>
            </a:r>
            <a:r>
              <a:rPr lang="en-GB" sz="1200" dirty="0">
                <a:hlinkClick r:id="rId3"/>
              </a:rPr>
              <a:t>https://ec.europa.eu/eurostat/statistics-explained/index.php?title=End-of-life_vehicle_statistics</a:t>
            </a:r>
            <a:r>
              <a:rPr lang="en-GB" sz="1200" dirty="0"/>
              <a:t> (Accessed 28</a:t>
            </a:r>
            <a:r>
              <a:rPr lang="en-GB" sz="1200" baseline="30000" dirty="0"/>
              <a:t>th</a:t>
            </a:r>
            <a:r>
              <a:rPr lang="en-GB" sz="1200" dirty="0"/>
              <a:t> Feb 2019)</a:t>
            </a:r>
          </a:p>
        </p:txBody>
      </p:sp>
    </p:spTree>
    <p:extLst>
      <p:ext uri="{BB962C8B-B14F-4D97-AF65-F5344CB8AC3E}">
        <p14:creationId xmlns:p14="http://schemas.microsoft.com/office/powerpoint/2010/main" val="16098424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a car recycled?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Received or collected  by Authorised Treatment Facility (ATF)</a:t>
            </a:r>
          </a:p>
          <a:p>
            <a:endParaRPr lang="en-GB" dirty="0"/>
          </a:p>
          <a:p>
            <a:r>
              <a:rPr lang="en-GB" dirty="0"/>
              <a:t>ATF will carry some steps out, others done by specialist</a:t>
            </a:r>
          </a:p>
          <a:p>
            <a:endParaRPr lang="en-GB" dirty="0"/>
          </a:p>
          <a:p>
            <a:r>
              <a:rPr lang="en-GB" dirty="0"/>
              <a:t>Certificate of destruction is issued</a:t>
            </a:r>
          </a:p>
          <a:p>
            <a:endParaRPr lang="en-GB" dirty="0"/>
          </a:p>
          <a:p>
            <a:r>
              <a:rPr lang="en-GB" dirty="0"/>
              <a:t>Then enter ‘Depollution’</a:t>
            </a:r>
          </a:p>
          <a:p>
            <a:pPr lvl="1"/>
            <a:r>
              <a:rPr lang="en-GB" dirty="0"/>
              <a:t>Businesses remove parts they can either sell or recovery (i.e. repair or clean up)</a:t>
            </a:r>
          </a:p>
          <a:p>
            <a:pPr lvl="1"/>
            <a:r>
              <a:rPr lang="en-GB" dirty="0"/>
              <a:t>Specialist equipment developed for ATF’s to quickly and safely dispose of vehicles</a:t>
            </a:r>
          </a:p>
        </p:txBody>
      </p:sp>
    </p:spTree>
    <p:extLst>
      <p:ext uri="{BB962C8B-B14F-4D97-AF65-F5344CB8AC3E}">
        <p14:creationId xmlns:p14="http://schemas.microsoft.com/office/powerpoint/2010/main" val="4727877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Depollution 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/>
              <a:t>Start Depollution Process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Battery, fuel, oil filter, coolant, washer and brake fluid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Wheels and tyres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Fluids drained and correctly stored and disposed 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Other components removed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Insert plugs in all gravity drain holes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Assess what is remaining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211960" y="191683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11960" y="2636912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059832" y="335699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16200000" flipH="1">
            <a:off x="5667148" y="3413971"/>
            <a:ext cx="918489" cy="80452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4139952" y="544522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139952" y="494116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/>
          <p:nvPr/>
        </p:nvCxnSpPr>
        <p:spPr>
          <a:xfrm flipV="1">
            <a:off x="4139952" y="4581128"/>
            <a:ext cx="720080" cy="3600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4139952" y="4077072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1063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for Vehicle 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http://www.youtube.com/watch?v=Nn2ZjAMHKZg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6746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918</TotalTime>
  <Words>1033</Words>
  <Application>Microsoft Office PowerPoint</Application>
  <PresentationFormat>On-screen Show (4:3)</PresentationFormat>
  <Paragraphs>205</Paragraphs>
  <Slides>24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Calibri</vt:lpstr>
      <vt:lpstr>Century Schoolbook</vt:lpstr>
      <vt:lpstr>Times New Roman</vt:lpstr>
      <vt:lpstr>Wingdings</vt:lpstr>
      <vt:lpstr>Wingdings 2</vt:lpstr>
      <vt:lpstr>Oriel</vt:lpstr>
      <vt:lpstr>Sustainability through Technology</vt:lpstr>
      <vt:lpstr>Scrapped Vehicles</vt:lpstr>
      <vt:lpstr>Calculating Scrapped Vehicles  </vt:lpstr>
      <vt:lpstr>Calculating Scrapped Vehicles – Method 2</vt:lpstr>
      <vt:lpstr>Comparing the two methods</vt:lpstr>
      <vt:lpstr>Sustainability of the Industry</vt:lpstr>
      <vt:lpstr>Vehicle Recycling</vt:lpstr>
      <vt:lpstr>PowerPoint Presentation</vt:lpstr>
      <vt:lpstr>What Materials are in a vehicle? </vt:lpstr>
      <vt:lpstr>How much of each material?</vt:lpstr>
      <vt:lpstr>Recycling Directives</vt:lpstr>
      <vt:lpstr>End of Life Directive</vt:lpstr>
      <vt:lpstr>End of Life Vehicles Directive</vt:lpstr>
      <vt:lpstr>Terms within the ELV directive</vt:lpstr>
      <vt:lpstr>Terms within the ELV directive</vt:lpstr>
      <vt:lpstr>Environment Agency Video</vt:lpstr>
      <vt:lpstr>ELV in more detail - Prevention</vt:lpstr>
      <vt:lpstr>ELV in more detail - Collection</vt:lpstr>
      <vt:lpstr>ELV in More Detail - Treatment</vt:lpstr>
      <vt:lpstr>Targets from ELV Directive</vt:lpstr>
      <vt:lpstr>PowerPoint Presentation</vt:lpstr>
      <vt:lpstr>How is a car recycled?</vt:lpstr>
      <vt:lpstr>Depollution  Process</vt:lpstr>
      <vt:lpstr>Process for Vehicle Recycling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60</cp:revision>
  <cp:lastPrinted>2017-03-09T16:05:26Z</cp:lastPrinted>
  <dcterms:created xsi:type="dcterms:W3CDTF">2014-10-10T09:37:13Z</dcterms:created>
  <dcterms:modified xsi:type="dcterms:W3CDTF">2020-03-10T15:14:38Z</dcterms:modified>
</cp:coreProperties>
</file>