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notesMasterIdLst>
    <p:notesMasterId r:id="rId20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99E27E-FDEA-486A-9CF9-9EAAC6D2BB4D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36A548-A751-49BC-9FE0-81FD06439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404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6/14/26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759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704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479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57325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572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18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097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852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31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018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79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6/14/26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544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F214AF-AFF4-CCE7-A364-84FE6A4303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98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12298-F3ED-79AD-EA9E-A0C51CBF8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1" y="552660"/>
            <a:ext cx="10778054" cy="4136520"/>
          </a:xfrm>
        </p:spPr>
        <p:txBody>
          <a:bodyPr>
            <a:normAutofit/>
          </a:bodyPr>
          <a:lstStyle/>
          <a:p>
            <a:pPr>
              <a:defRPr sz="3000" b="1"/>
            </a:pPr>
            <a:r>
              <a:rPr lang="en-GB" sz="3000" dirty="0">
                <a:solidFill>
                  <a:srgbClr val="FFFFFF"/>
                </a:solidFill>
              </a:rPr>
              <a:t>Entrepreneurship Business Plan</a:t>
            </a:r>
            <a:br>
              <a:rPr lang="en-GB" sz="3000" dirty="0">
                <a:solidFill>
                  <a:srgbClr val="FFFFFF"/>
                </a:solidFill>
              </a:rPr>
            </a:br>
            <a:r>
              <a:rPr lang="en-GB" sz="3000" dirty="0">
                <a:solidFill>
                  <a:srgbClr val="FFFFFF"/>
                </a:solidFill>
              </a:rPr>
              <a:t>LCBB5013 Entrepreneurship</a:t>
            </a:r>
            <a:br>
              <a:rPr lang="en-GB" sz="3000" dirty="0">
                <a:solidFill>
                  <a:srgbClr val="FFFFFF"/>
                </a:solidFill>
              </a:rPr>
            </a:br>
            <a:endParaRPr lang="en-GB" sz="3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95155B-8748-E955-12BB-B0E920881A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1" y="3205424"/>
            <a:ext cx="9052561" cy="19895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APPLE INC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031BB378-E50B-33BF-94B3-426CBB63A00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9532" y="484834"/>
            <a:ext cx="1844040" cy="746760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C8A8DA-9367-111D-618C-321F241BC99B}"/>
              </a:ext>
            </a:extLst>
          </p:cNvPr>
          <p:cNvSpPr txBox="1"/>
          <p:nvPr/>
        </p:nvSpPr>
        <p:spPr>
          <a:xfrm>
            <a:off x="6961239" y="1406013"/>
            <a:ext cx="4975112" cy="12774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b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Student Name: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Ioan Saibel</a:t>
            </a:r>
            <a:endParaRPr lang="en-GB" sz="16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b="1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Student ID:</a:t>
            </a:r>
            <a: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2420427</a:t>
            </a:r>
            <a:endParaRPr lang="en-GB" sz="16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Professor Name: </a:t>
            </a:r>
            <a:r>
              <a:rPr lang="en-US" sz="18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Aso Abdullah</a:t>
            </a:r>
            <a:endParaRPr lang="en-GB" sz="16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7451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94902-70CD-6A9E-5E7B-5F5615C58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Founded in 1976 in California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Global technology leader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Strong innovation strategy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Premium brand positioning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(Apple, 2025)</a:t>
            </a:r>
            <a:br>
              <a:rPr lang="en-US" sz="28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800" i="1" kern="1200" spc="10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72054-9EE6-3EF4-A784-5FC8EC3508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3" y="4660288"/>
            <a:ext cx="3447287" cy="11263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solidFill>
                  <a:schemeClr val="bg1"/>
                </a:solidFill>
              </a:rPr>
              <a:t>Company Overview</a:t>
            </a:r>
          </a:p>
          <a:p>
            <a:pPr>
              <a:lnSpc>
                <a:spcPct val="100000"/>
              </a:lnSpc>
            </a:pP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61255B6-DCEB-77EE-A5F5-EBFF11A769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3024" y="1409233"/>
            <a:ext cx="4240405" cy="4741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791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mputer and a smart watch&#10;&#10;AI-generated content may be incorrect.">
            <a:extLst>
              <a:ext uri="{FF2B5EF4-FFF2-40B4-BE49-F238E27FC236}">
                <a16:creationId xmlns:a16="http://schemas.microsoft.com/office/drawing/2014/main" id="{B8322BEA-8C39-5213-963F-2426974991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28" b="8586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38564-E741-C085-2670-BAB59DE4B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43000"/>
            <a:ext cx="4572000" cy="29847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2800" dirty="0">
                <a:solidFill>
                  <a:srgbClr val="FFFFFF"/>
                </a:solidFill>
              </a:rPr>
              <a:t>• iPhone, MacBook and iPad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• Apple Watch and AirPods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• Apple Music, iCloud and Apple TV+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• Integrated ecosystem strategy</a:t>
            </a:r>
            <a:br>
              <a:rPr lang="en-US" sz="2800" dirty="0">
                <a:solidFill>
                  <a:srgbClr val="FFFFFF"/>
                </a:solidFill>
              </a:rPr>
            </a:br>
            <a:r>
              <a:rPr lang="en-US" sz="2800" dirty="0">
                <a:solidFill>
                  <a:srgbClr val="FFFFFF"/>
                </a:solidFill>
              </a:rPr>
              <a:t>(Kotler and Keller, 2022)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                                                                  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2A65C1-5620-800A-A7D8-FBC0DA439C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4452109"/>
            <a:ext cx="4571999" cy="131807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solidFill>
                  <a:srgbClr val="FFFFFF"/>
                </a:solidFill>
              </a:rPr>
              <a:t>Products &amp; Services</a:t>
            </a:r>
          </a:p>
          <a:p>
            <a:pPr>
              <a:lnSpc>
                <a:spcPct val="100000"/>
              </a:lnSpc>
            </a:pPr>
            <a:endParaRPr lang="en-US" sz="2200" dirty="0">
              <a:solidFill>
                <a:srgbClr val="FFFFFF"/>
              </a:solidFill>
            </a:endParaRP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930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laptops with a screen on&#10;&#10;AI-generated content may be incorrect.">
            <a:extLst>
              <a:ext uri="{FF2B5EF4-FFF2-40B4-BE49-F238E27FC236}">
                <a16:creationId xmlns:a16="http://schemas.microsoft.com/office/drawing/2014/main" id="{AE7ED6B8-4051-569E-7731-ACB73A4616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6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B1D489-B7A5-592E-E06C-A77566C99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143000"/>
            <a:ext cx="9052560" cy="35461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4000">
                <a:solidFill>
                  <a:srgbClr val="FFFFFF"/>
                </a:solidFill>
              </a:rPr>
              <a:t>• Increase digital service revenue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• Expand AI technologies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• Achieve carbon neutrality goals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• Maintain market leadership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(Grant, 2020)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69EF3B-8180-9F54-E462-950082AAC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8992" y="5010912"/>
            <a:ext cx="9052560" cy="704088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FFFF"/>
                </a:solidFill>
              </a:rPr>
              <a:t>iPhone, MacBook and iPad</a:t>
            </a:r>
            <a:br>
              <a:rPr lang="en-US" sz="1400" dirty="0">
                <a:solidFill>
                  <a:srgbClr val="FFFFFF"/>
                </a:solidFill>
              </a:rPr>
            </a:br>
            <a:br>
              <a:rPr lang="en-US" sz="1400" dirty="0">
                <a:solidFill>
                  <a:srgbClr val="FFFFFF"/>
                </a:solidFill>
              </a:rPr>
            </a:br>
            <a:endParaRPr lang="en-US" sz="1400" dirty="0">
              <a:solidFill>
                <a:srgbClr val="FFFFFF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185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29C55-FC62-65FE-94BE-0D0BE2123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1" y="893935"/>
            <a:ext cx="5364937" cy="33393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• Integrated Apple ecosystem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• Premium product quality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• Customer loyalty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• Secure and simple user experience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(Porter, 1985)</a:t>
            </a:r>
            <a:b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20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                                                                                     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1B4C0-8B4E-89EC-546B-E8538FBDDC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8992" y="4876803"/>
            <a:ext cx="5364936" cy="9098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/>
              <a:t>Unique Selling Point</a:t>
            </a:r>
          </a:p>
          <a:p>
            <a:pPr>
              <a:lnSpc>
                <a:spcPct val="100000"/>
              </a:lnSpc>
            </a:pPr>
            <a:endParaRPr lang="en-US" sz="220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40408" y="4555071"/>
            <a:ext cx="53035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3AD65D1-B021-4B05-9F8F-4D82BD3BD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76934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9" name="Picture 8" descr="A close up of a logo&#10;&#10;AI-generated content may be incorrect.">
            <a:extLst>
              <a:ext uri="{FF2B5EF4-FFF2-40B4-BE49-F238E27FC236}">
                <a16:creationId xmlns:a16="http://schemas.microsoft.com/office/drawing/2014/main" id="{3CECFE0B-38F4-C120-1B68-90CDC0E174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7580" y="2069961"/>
            <a:ext cx="3507976" cy="27857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57488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man finger on stock market charts">
            <a:extLst>
              <a:ext uri="{FF2B5EF4-FFF2-40B4-BE49-F238E27FC236}">
                <a16:creationId xmlns:a16="http://schemas.microsoft.com/office/drawing/2014/main" id="{D1513774-78D5-AF13-1BA0-E47B83C4C4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546" b="618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62318-C5B1-9502-96A2-59E96ED62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143000"/>
            <a:ext cx="9052560" cy="354617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defRPr sz="1600" b="1">
                <a:solidFill>
                  <a:srgbClr val="FFFFFF"/>
                </a:solidFill>
              </a:defRPr>
            </a:pPr>
            <a:r>
              <a:rPr lang="en-US" sz="2300" dirty="0">
                <a:solidFill>
                  <a:srgbClr val="FFFFFF"/>
                </a:solidFill>
              </a:rPr>
              <a:t> Weaknesses 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High prices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Dependence on iPhone</a:t>
            </a: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Opportunities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AI growth</a:t>
            </a: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Digital services</a:t>
            </a: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                       </a:t>
            </a: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r>
              <a:rPr lang="en-US" sz="2300" dirty="0">
                <a:solidFill>
                  <a:srgbClr val="FFFFFF"/>
                </a:solidFill>
              </a:rPr>
              <a:t>                                                         </a:t>
            </a:r>
            <a:r>
              <a:rPr lang="en-GB" sz="2400" dirty="0"/>
              <a:t>(Grant, 2020)</a:t>
            </a:r>
            <a:br>
              <a:rPr lang="en-GB" sz="2400" dirty="0"/>
            </a:b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br>
              <a:rPr lang="en-US" sz="2300" dirty="0">
                <a:solidFill>
                  <a:srgbClr val="FFFFFF"/>
                </a:solidFill>
              </a:rPr>
            </a:br>
            <a:endParaRPr lang="en-US" sz="2300" dirty="0">
              <a:solidFill>
                <a:srgbClr val="FFFFFF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5C8EDE-DB23-F06A-677D-ACAD1E6A7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8992" y="5010912"/>
            <a:ext cx="9052560" cy="70408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>
                <a:solidFill>
                  <a:srgbClr val="FFFFFF"/>
                </a:solidFill>
              </a:rPr>
              <a:t>SWOT Analysis</a:t>
            </a:r>
          </a:p>
          <a:p>
            <a:pPr>
              <a:lnSpc>
                <a:spcPct val="100000"/>
              </a:lnSpc>
            </a:pPr>
            <a:endParaRPr lang="en-US" sz="2200">
              <a:solidFill>
                <a:srgbClr val="FFFFFF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989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AA5DFF-F391-4D1C-B76E-4E130B8C9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70BDE2-3A2A-4B48-9B39-C9C6FBB0A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D02B8E-EB72-E659-CD5E-95FA2FACE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064526"/>
            <a:ext cx="9601200" cy="3200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• Samsung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• Microsoft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• Google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• Sony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(Moorhead, 2023)</a:t>
            </a:r>
            <a:br>
              <a:rPr lang="en-US" sz="34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endParaRPr lang="en-US" sz="34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6B9B3A-BB1D-A1C5-6D1A-716AF1F394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8992" y="4908392"/>
            <a:ext cx="9601200" cy="80660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 dirty="0"/>
              <a:t>Competitor Analysis</a:t>
            </a:r>
          </a:p>
          <a:p>
            <a:pPr>
              <a:lnSpc>
                <a:spcPct val="100000"/>
              </a:lnSpc>
            </a:pPr>
            <a:endParaRPr lang="en-US" sz="2200" dirty="0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591326CA-698F-4F50-A3B5-4A709B6A1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329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AF9319C-2D9B-4868-AEAE-37298EA0F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00554-F6EA-0BE0-B598-B0E42554E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128811"/>
            <a:ext cx="3447288" cy="334229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1200"/>
              </a:spcAft>
              <a:defRPr sz="2000"/>
            </a:pP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Professionals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Students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High-income consumers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• Technology enthusiasts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(Kotler and Armstrong, 2021)</a:t>
            </a: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2200" i="1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200" i="1" kern="1200" spc="10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230D0B-0351-607B-494F-D46D98EF08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3" y="4660288"/>
            <a:ext cx="3447287" cy="11263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200" dirty="0">
                <a:solidFill>
                  <a:schemeClr val="bg1"/>
                </a:solidFill>
              </a:rPr>
              <a:t>Market Segmentation</a:t>
            </a:r>
          </a:p>
          <a:p>
            <a:pPr>
              <a:lnSpc>
                <a:spcPct val="100000"/>
              </a:lnSpc>
            </a:pPr>
            <a:endParaRPr lang="en-US" sz="2200" dirty="0">
              <a:solidFill>
                <a:schemeClr val="bg1"/>
              </a:solidFill>
            </a:endParaRPr>
          </a:p>
        </p:txBody>
      </p: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D371CCF4-AF96-4AF0-1450-54DD062986A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87779" y="1128811"/>
            <a:ext cx="4657841" cy="4657841"/>
          </a:xfrm>
          <a:prstGeom prst="rect">
            <a:avLst/>
          </a:prstGeom>
        </p:spPr>
      </p:pic>
      <p:sp>
        <p:nvSpPr>
          <p:cNvPr id="18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809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E613E1-5A5A-85E9-0D9E-6F7A5D04A67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58825" y="1533501"/>
            <a:ext cx="3117520" cy="53662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lang="en-GB" dirty="0">
                <a:solidFill>
                  <a:schemeClr val="tx1"/>
                </a:solidFill>
              </a:rPr>
              <a:t>4Ps of Marketing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03B0740-E3E1-1E30-BA07-4F67E2F75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588" y="2414588"/>
            <a:ext cx="1930451" cy="1931270"/>
          </a:xfrm>
          <a:prstGeom prst="ellipse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dirty="0"/>
              <a:t>Product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065971E-D664-EA63-AF5B-8C1659B8DBEB}"/>
              </a:ext>
            </a:extLst>
          </p:cNvPr>
          <p:cNvSpPr/>
          <p:nvPr/>
        </p:nvSpPr>
        <p:spPr>
          <a:xfrm>
            <a:off x="3382298" y="2615381"/>
            <a:ext cx="2045108" cy="1268361"/>
          </a:xfrm>
          <a:prstGeom prst="ellipse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dirty="0"/>
              <a:t>Price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7D3183D-3120-B4F0-D680-B71E472B6F0D}"/>
              </a:ext>
            </a:extLst>
          </p:cNvPr>
          <p:cNvSpPr/>
          <p:nvPr/>
        </p:nvSpPr>
        <p:spPr>
          <a:xfrm>
            <a:off x="6115664" y="2251586"/>
            <a:ext cx="2045108" cy="2094271"/>
          </a:xfrm>
          <a:prstGeom prst="ellipse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dirty="0"/>
              <a:t>Place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2E489F8-6E36-4258-42C9-1B6E5B5A920C}"/>
              </a:ext>
            </a:extLst>
          </p:cNvPr>
          <p:cNvSpPr/>
          <p:nvPr/>
        </p:nvSpPr>
        <p:spPr>
          <a:xfrm>
            <a:off x="9114503" y="2695022"/>
            <a:ext cx="2113935" cy="1188720"/>
          </a:xfrm>
          <a:prstGeom prst="ellipse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</a:defRPr>
            </a:pPr>
            <a:r>
              <a:rPr dirty="0"/>
              <a:t>Promotion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D0C5C9-51A2-F927-62AD-7E8B4890C8B7}"/>
              </a:ext>
            </a:extLst>
          </p:cNvPr>
          <p:cNvSpPr txBox="1"/>
          <p:nvPr/>
        </p:nvSpPr>
        <p:spPr>
          <a:xfrm>
            <a:off x="758826" y="4633989"/>
            <a:ext cx="193045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/>
            </a:pPr>
            <a:r>
              <a:rPr sz="2000" dirty="0"/>
              <a:t>Innovation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6CBFE7-5BA8-DF12-C082-F96636B77803}"/>
              </a:ext>
            </a:extLst>
          </p:cNvPr>
          <p:cNvSpPr txBox="1"/>
          <p:nvPr/>
        </p:nvSpPr>
        <p:spPr>
          <a:xfrm>
            <a:off x="3794364" y="4345857"/>
            <a:ext cx="1220975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/>
            </a:pPr>
            <a:r>
              <a:rPr sz="2000" dirty="0"/>
              <a:t>Premium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6B8F8F-907A-CA34-AE45-8FB8F0F43EF7}"/>
              </a:ext>
            </a:extLst>
          </p:cNvPr>
          <p:cNvSpPr txBox="1"/>
          <p:nvPr/>
        </p:nvSpPr>
        <p:spPr>
          <a:xfrm>
            <a:off x="6653149" y="4834044"/>
            <a:ext cx="970137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/>
            </a:pPr>
            <a:r>
              <a:rPr sz="2000" dirty="0"/>
              <a:t>Global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717103-C6FF-7E72-EDEE-22417CD50D15}"/>
              </a:ext>
            </a:extLst>
          </p:cNvPr>
          <p:cNvSpPr txBox="1"/>
          <p:nvPr/>
        </p:nvSpPr>
        <p:spPr>
          <a:xfrm>
            <a:off x="9638452" y="4380207"/>
            <a:ext cx="152323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/>
            </a:pPr>
            <a:r>
              <a:rPr sz="2000" dirty="0"/>
              <a:t>Advertising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3B3998-B603-7977-FA6D-930C395F4F9D}"/>
              </a:ext>
            </a:extLst>
          </p:cNvPr>
          <p:cNvSpPr txBox="1"/>
          <p:nvPr/>
        </p:nvSpPr>
        <p:spPr>
          <a:xfrm>
            <a:off x="4724400" y="6111731"/>
            <a:ext cx="2983637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sz="2000" dirty="0"/>
              <a:t>(Kotler and Keller, 2022)</a:t>
            </a:r>
          </a:p>
        </p:txBody>
      </p:sp>
    </p:spTree>
    <p:extLst>
      <p:ext uri="{BB962C8B-B14F-4D97-AF65-F5344CB8AC3E}">
        <p14:creationId xmlns:p14="http://schemas.microsoft.com/office/powerpoint/2010/main" val="2488491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F1AAE4-D0BC-430F-A613-7BBAAECA0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E05FE-F558-8A77-BB34-6BFCA896E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79475"/>
            <a:ext cx="10671048" cy="1554480"/>
          </a:xfrm>
        </p:spPr>
        <p:txBody>
          <a:bodyPr anchor="ctr">
            <a:normAutofit/>
          </a:bodyPr>
          <a:lstStyle/>
          <a:p>
            <a:r>
              <a:rPr lang="en-GB" sz="5100">
                <a:solidFill>
                  <a:schemeClr val="bg1"/>
                </a:solidFill>
              </a:rPr>
              <a:t>Online Marketing Strategies</a:t>
            </a:r>
            <a:br>
              <a:rPr lang="en-GB" sz="5100">
                <a:solidFill>
                  <a:schemeClr val="bg1"/>
                </a:solidFill>
              </a:rPr>
            </a:br>
            <a:endParaRPr lang="en-GB" sz="5100">
              <a:solidFill>
                <a:schemeClr val="bg1"/>
              </a:solidFill>
            </a:endParaRP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85F62003-9090-3133-DA30-579713671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24" y="2607732"/>
            <a:ext cx="8412480" cy="3174357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• Social media campaigns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• Product launch events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• Influencer marketing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• Website optimisation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/>
              <a:t>  (Kotler and Keller, 2022)</a:t>
            </a:r>
          </a:p>
          <a:p>
            <a:endParaRPr lang="en-GB"/>
          </a:p>
        </p:txBody>
      </p:sp>
      <p:sp>
        <p:nvSpPr>
          <p:cNvPr id="21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560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B062B-617C-EFB5-C6E6-9209C2590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Growth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A944-63A1-309C-B25C-C717A825A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3" y="758952"/>
            <a:ext cx="10671048" cy="5238593"/>
          </a:xfrm>
        </p:spPr>
        <p:txBody>
          <a:bodyPr/>
          <a:lstStyle/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endParaRPr lang="en-GB" dirty="0"/>
          </a:p>
          <a:p>
            <a:pPr marL="0" indent="0">
              <a:buNone/>
              <a:defRPr sz="1600"/>
            </a:pPr>
            <a:r>
              <a:rPr lang="en-GB" sz="2400" dirty="0"/>
              <a:t>• Strong growth</a:t>
            </a:r>
          </a:p>
          <a:p>
            <a:pPr marL="0" indent="0">
              <a:buNone/>
              <a:defRPr sz="1600"/>
            </a:pPr>
            <a:r>
              <a:rPr lang="en-GB" sz="2400" dirty="0"/>
              <a:t>• Global expansion</a:t>
            </a:r>
          </a:p>
          <a:p>
            <a:pPr marL="0" indent="0">
              <a:buNone/>
              <a:defRPr sz="1600"/>
            </a:pPr>
            <a:r>
              <a:rPr lang="en-GB" sz="2400" dirty="0"/>
              <a:t>• High profitability</a:t>
            </a:r>
          </a:p>
          <a:p>
            <a:pPr marL="0" indent="0">
              <a:buNone/>
              <a:defRPr sz="1600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 descr="apple_growth_chart.png">
            <a:extLst>
              <a:ext uri="{FF2B5EF4-FFF2-40B4-BE49-F238E27FC236}">
                <a16:creationId xmlns:a16="http://schemas.microsoft.com/office/drawing/2014/main" id="{A09B647F-0175-826A-4373-CF09038F7C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173" y="758953"/>
            <a:ext cx="6440993" cy="43397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8500EC-4915-39D3-FD84-4DC846165F8D}"/>
              </a:ext>
            </a:extLst>
          </p:cNvPr>
          <p:cNvSpPr txBox="1"/>
          <p:nvPr/>
        </p:nvSpPr>
        <p:spPr>
          <a:xfrm>
            <a:off x="3871943" y="5846790"/>
            <a:ext cx="177523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sz="2000" dirty="0"/>
              <a:t>(Apple, 2025)</a:t>
            </a:r>
          </a:p>
        </p:txBody>
      </p:sp>
    </p:spTree>
    <p:extLst>
      <p:ext uri="{BB962C8B-B14F-4D97-AF65-F5344CB8AC3E}">
        <p14:creationId xmlns:p14="http://schemas.microsoft.com/office/powerpoint/2010/main" val="1197748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A440E-19F7-F6DD-B7F3-39E5F3DB3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97" y="1063256"/>
            <a:ext cx="5312254" cy="1540106"/>
          </a:xfrm>
        </p:spPr>
        <p:txBody>
          <a:bodyPr>
            <a:normAutofit/>
          </a:bodyPr>
          <a:lstStyle/>
          <a:p>
            <a:r>
              <a:rPr lang="en-GB" sz="5100"/>
              <a:t>Sustainability</a:t>
            </a:r>
            <a:br>
              <a:rPr lang="en-GB" sz="5100"/>
            </a:br>
            <a:endParaRPr lang="en-GB" sz="51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4267C-435A-0B27-373C-DECBBDC82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497" y="2933390"/>
            <a:ext cx="5312254" cy="2861349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Carbon neutrality targets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Renewable energy use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Recycled materials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Environmental responsibility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      (Apple, 2025)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AF8A158-E51E-4253-820B-3970F7397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6934" y="0"/>
            <a:ext cx="5215066" cy="6858000"/>
          </a:xfrm>
          <a:custGeom>
            <a:avLst/>
            <a:gdLst>
              <a:gd name="connsiteX0" fmla="*/ 2017353 w 5215066"/>
              <a:gd name="connsiteY0" fmla="*/ 0 h 6858000"/>
              <a:gd name="connsiteX1" fmla="*/ 5215066 w 5215066"/>
              <a:gd name="connsiteY1" fmla="*/ 0 h 6858000"/>
              <a:gd name="connsiteX2" fmla="*/ 5215066 w 5215066"/>
              <a:gd name="connsiteY2" fmla="*/ 6858000 h 6858000"/>
              <a:gd name="connsiteX3" fmla="*/ 1292431 w 5215066"/>
              <a:gd name="connsiteY3" fmla="*/ 6858000 h 6858000"/>
              <a:gd name="connsiteX4" fmla="*/ 1012702 w 5215066"/>
              <a:gd name="connsiteY4" fmla="*/ 6549681 h 6858000"/>
              <a:gd name="connsiteX5" fmla="*/ 0 w 5215066"/>
              <a:gd name="connsiteY5" fmla="*/ 3723759 h 6858000"/>
              <a:gd name="connsiteX6" fmla="*/ 1955279 w 5215066"/>
              <a:gd name="connsiteY6" fmla="*/ 3986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7AD2F4-42B3-4D70-AD7B-512B8A688B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957884" y="1063256"/>
            <a:ext cx="3826127" cy="427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149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C9A191-62EE-4A86-8FF9-6794BC3C5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7576CA-BE6A-EAFB-CD5F-0B9A154D959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222F81D-28CB-42CB-9961-602C33F65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E8DAD-6636-5DF2-9DBB-9BA506294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01002"/>
            <a:ext cx="3831335" cy="4312829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81E1E49-F752-49CA-BFF6-1303B0A8A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ACFC9-DBC5-1BA6-BC94-95C263AF4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992" y="1201002"/>
            <a:ext cx="6197007" cy="4312829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Innovation drives business growth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Strong branding creates loyalty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Ecosystem integration supports success</a:t>
            </a:r>
          </a:p>
          <a:p>
            <a:pPr marL="0" indent="0">
              <a:spcAft>
                <a:spcPts val="1200"/>
              </a:spcAft>
              <a:buNone/>
              <a:defRPr sz="2000"/>
            </a:pPr>
            <a:r>
              <a:rPr lang="en-GB" dirty="0"/>
              <a:t>• Apple remains a global leader</a:t>
            </a:r>
          </a:p>
          <a:p>
            <a:endParaRPr lang="en-GB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4E75910E-4112-4447-8981-4CA7ACEF9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2336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F1AAE4-D0BC-430F-A613-7BBAAECA0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599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79A1C-9101-865E-44E3-0043EA25B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379475"/>
            <a:ext cx="10671048" cy="155448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C82A4-1B25-E8D1-FB5B-4FE25495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24" y="2607732"/>
            <a:ext cx="8412480" cy="317435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dirty="0"/>
              <a:t>Apple (2025) Annual Report.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i="1" dirty="0">
                <a:latin typeface="+mj-lt"/>
              </a:rPr>
              <a:t>Grant, R. (2020) Contemporary Strategy Analysis. 10th edn. Wiley.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i="1" dirty="0">
                <a:latin typeface="+mj-lt"/>
              </a:rPr>
              <a:t>Kotler, P. and Armstrong, G. (2021) Principles of Marketing. 18th edn. Pearson.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i="1" dirty="0">
                <a:latin typeface="+mj-lt"/>
              </a:rPr>
              <a:t>Kotler, P. and Keller, K. (2022) Marketing Management. 16th edn. Pearson.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dirty="0"/>
              <a:t>Moorhead, P. (2023) Forbes.</a:t>
            </a:r>
          </a:p>
          <a:p>
            <a:pPr marL="0" indent="0">
              <a:lnSpc>
                <a:spcPct val="100000"/>
              </a:lnSpc>
              <a:spcAft>
                <a:spcPts val="1200"/>
              </a:spcAft>
              <a:buNone/>
              <a:defRPr sz="2000"/>
            </a:pPr>
            <a:r>
              <a:rPr lang="en-GB" i="1" dirty="0">
                <a:latin typeface="+mj-lt"/>
              </a:rPr>
              <a:t>Porter, M. (1985) Competitive Advantage.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436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3862825-C012-4895-A17E-F3D1F62D8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068497" y="2933390"/>
            <a:ext cx="5312254" cy="286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defRPr sz="3400" b="1">
                <a:solidFill>
                  <a:srgbClr val="FFFFFF"/>
                </a:solidFill>
              </a:defRPr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THANK YOU</a:t>
            </a:r>
          </a:p>
          <a:p>
            <a:pPr marL="182880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Font typeface="Arial" panose="020B0604020202020204" pitchFamily="34" charset="0"/>
              <a:defRPr sz="1800">
                <a:solidFill>
                  <a:srgbClr val="FFFFFF"/>
                </a:solidFill>
              </a:defRPr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Questions &amp; Discussion</a:t>
            </a:r>
          </a:p>
        </p:txBody>
      </p:sp>
      <p:pic>
        <p:nvPicPr>
          <p:cNvPr id="4" name="Picture 3" descr="Yellow and blue symbols">
            <a:extLst>
              <a:ext uri="{FF2B5EF4-FFF2-40B4-BE49-F238E27FC236}">
                <a16:creationId xmlns:a16="http://schemas.microsoft.com/office/drawing/2014/main" id="{6ACA1758-0176-594D-C4FD-46F2D43A7B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23" r="19804" b="1"/>
          <a:stretch>
            <a:fillRect/>
          </a:stretch>
        </p:blipFill>
        <p:spPr>
          <a:xfrm>
            <a:off x="6976934" y="10"/>
            <a:ext cx="5215066" cy="6857990"/>
          </a:xfrm>
          <a:custGeom>
            <a:avLst/>
            <a:gdLst/>
            <a:ahLst/>
            <a:cxnLst/>
            <a:rect l="l" t="t" r="r" b="b"/>
            <a:pathLst>
              <a:path w="5215066" h="6858000">
                <a:moveTo>
                  <a:pt x="2017353" y="0"/>
                </a:moveTo>
                <a:lnTo>
                  <a:pt x="5215066" y="0"/>
                </a:lnTo>
                <a:lnTo>
                  <a:pt x="5215066" y="6858000"/>
                </a:lnTo>
                <a:lnTo>
                  <a:pt x="1292431" y="6858000"/>
                </a:lnTo>
                <a:lnTo>
                  <a:pt x="1012702" y="6549681"/>
                </a:lnTo>
                <a:cubicBezTo>
                  <a:pt x="380046" y="5781733"/>
                  <a:pt x="0" y="4797206"/>
                  <a:pt x="0" y="3723759"/>
                </a:cubicBezTo>
                <a:cubicBezTo>
                  <a:pt x="0" y="2190263"/>
                  <a:pt x="775604" y="838237"/>
                  <a:pt x="1955279" y="39865"/>
                </a:cubicBezTo>
                <a:close/>
              </a:path>
            </a:pathLst>
          </a:custGeom>
        </p:spPr>
      </p:pic>
      <p:sp>
        <p:nvSpPr>
          <p:cNvPr id="20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1dc0e8a8dc9bb55f303baa0eaac86d07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13050c655d3f563d9522639d87b8d40c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B62DC85-5FD8-4D77-95BA-F9E5B1D07796}">
  <ds:schemaRefs>
    <ds:schemaRef ds:uri="http://schemas.microsoft.com/office/2006/metadata/properties"/>
    <ds:schemaRef ds:uri="http://www.w3.org/2000/xmlns/"/>
    <ds:schemaRef ds:uri="37a0acea-1511-41cc-bfdb-5619dd373231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5CBE0E28-9B92-4F07-AF16-ECB163CA61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19F3F4-1D6D-44F2-9231-71057319657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7a0acea-1511-41cc-bfdb-5619dd37323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435</Words>
  <Application>Microsoft Office PowerPoint</Application>
  <PresentationFormat>Widescreen</PresentationFormat>
  <Paragraphs>68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HeadlinesVTI</vt:lpstr>
      <vt:lpstr>Entrepreneurship Business Plan LCBB5013 Entrepreneurship </vt:lpstr>
      <vt:lpstr>• Founded in 1976 in California • Global technology leader • Strong innovation strategy • Premium brand positioning (Apple, 2025) </vt:lpstr>
      <vt:lpstr>• iPhone, MacBook and iPad • Apple Watch and AirPods • Apple Music, iCloud and Apple TV+ • Integrated ecosystem strategy (Kotler and Keller, 2022)                                                                                 </vt:lpstr>
      <vt:lpstr>• Increase digital service revenue • Expand AI technologies • Achieve carbon neutrality goals • Maintain market leadership (Grant, 2020)  </vt:lpstr>
      <vt:lpstr>• Integrated Apple ecosystem • Premium product quality • Customer loyalty • Secure and simple user experience (Porter, 1985)                                                                                                     </vt:lpstr>
      <vt:lpstr> Weaknesses  High prices Dependence on iPhone  Opportunities AI growth Digital services                                                                                    (Grant, 2020)    </vt:lpstr>
      <vt:lpstr>• Samsung • Microsoft • Google • Sony (Moorhead, 2023) </vt:lpstr>
      <vt:lpstr>• Professionals • Students • High-income consumers • Technology enthusiasts (Kotler and Armstrong, 2021)  </vt:lpstr>
      <vt:lpstr>Product</vt:lpstr>
      <vt:lpstr>Online Marketing Strategies </vt:lpstr>
      <vt:lpstr>Financial Growth </vt:lpstr>
      <vt:lpstr>Sustainability </vt:lpstr>
      <vt:lpstr>Conclusion 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Business Plan LCBB5013 Entrepreneurship </dc:title>
  <dc:creator>Ioan Saibel (2420427)</dc:creator>
  <cp:lastModifiedBy>Ioan Saibel (2420427)</cp:lastModifiedBy>
  <cp:revision>3</cp:revision>
  <dcterms:created xsi:type="dcterms:W3CDTF">2026-05-29T21:06:53Z</dcterms:created>
  <dcterms:modified xsi:type="dcterms:W3CDTF">2026-06-14T13:39:10Z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