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9"/>
  </p:notes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James" initials="DJ" lastIdx="1" clrIdx="0">
    <p:extLst>
      <p:ext uri="{19B8F6BF-5375-455C-9EA6-DF929625EA0E}">
        <p15:presenceInfo xmlns:p15="http://schemas.microsoft.com/office/powerpoint/2012/main" userId="3253c6f7ba8a5ea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056" autoAdjust="0"/>
    <p:restoredTop sz="68955" autoAdjust="0"/>
  </p:normalViewPr>
  <p:slideViewPr>
    <p:cSldViewPr snapToGrid="0">
      <p:cViewPr varScale="1">
        <p:scale>
          <a:sx n="87" d="100"/>
          <a:sy n="87" d="100"/>
        </p:scale>
        <p:origin x="76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14E90-BEDD-4415-A62B-E25FFDF039C5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4DD60-D506-4056-AB26-653DA0723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4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75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46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46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511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00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56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7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006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322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774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176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6736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996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855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670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3882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34DD60-D506-4056-AB26-653DA0723CD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78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248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97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52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819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163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468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317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051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94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4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991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47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413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4256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186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475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538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76F216E-D95C-4C12-8ACC-ED7F65DD93C2}" type="datetimeFigureOut">
              <a:rPr lang="en-GB" smtClean="0"/>
              <a:t>01/05/2021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3CE7C3F-CF04-4083-AD95-E47A3184E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154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tmp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tm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6" name="Group 80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3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37" name="Rectangle 84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8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DFD5E5-2FB8-442E-A1E3-7BB7E8ED57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9" b="3626"/>
          <a:stretch/>
        </p:blipFill>
        <p:spPr bwMode="auto"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650C38-D480-44A1-B1A7-F4C599FA4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024568"/>
            <a:ext cx="5428551" cy="33242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C00000"/>
                </a:solidFill>
              </a:rPr>
              <a:t>Metamorphosis</a:t>
            </a:r>
            <a:br>
              <a:rPr lang="en-US" sz="5400" dirty="0">
                <a:solidFill>
                  <a:srgbClr val="C00000"/>
                </a:solidFill>
              </a:rPr>
            </a:br>
            <a:br>
              <a:rPr lang="en-US" sz="5400" dirty="0">
                <a:solidFill>
                  <a:srgbClr val="C00000"/>
                </a:solidFill>
              </a:rPr>
            </a:br>
            <a:r>
              <a:rPr lang="en-US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By Donna James</a:t>
            </a: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7156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B1DA8A9F-49B7-46F1-A422-C7F91ACF28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98" r="-1" b="2937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9429A3-12F1-4038-B366-74289C2AE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98304"/>
            <a:ext cx="8825658" cy="33598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                                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Turning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PAIN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into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                             </a:t>
            </a: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POWER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C5BF2-160E-4322-8E71-1798520ACE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8265" y="5662670"/>
            <a:ext cx="6610121" cy="738130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       Post traumatic </a:t>
            </a:r>
            <a:r>
              <a:rPr lang="en-GB" sz="3400" b="1" dirty="0">
                <a:solidFill>
                  <a:schemeClr val="accent2"/>
                </a:solidFill>
              </a:rPr>
              <a:t>growth</a:t>
            </a:r>
          </a:p>
          <a:p>
            <a:endParaRPr lang="en-GB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657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C661-E7FB-4C8D-A957-A07D17B226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4825" y="1143000"/>
            <a:ext cx="6268246" cy="3134032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The wisdom of depression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2325B6-49C5-4E69-A358-F52FEE1F5F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555309" y="5022937"/>
            <a:ext cx="2367420" cy="615862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ABCB1CA5-7C33-411B-9168-AD145AD2BE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74" r="-3" b="27770"/>
          <a:stretch/>
        </p:blipFill>
        <p:spPr bwMode="auto">
          <a:xfrm>
            <a:off x="1109764" y="1113063"/>
            <a:ext cx="3531063" cy="2233641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8F2DD953-E6A2-4B31-AE89-1AFD91033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80" r="1" b="31903"/>
          <a:stretch/>
        </p:blipFill>
        <p:spPr bwMode="auto">
          <a:xfrm>
            <a:off x="1109764" y="3511295"/>
            <a:ext cx="3531062" cy="2230525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8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" name="Group 255">
            <a:extLst>
              <a:ext uri="{FF2B5EF4-FFF2-40B4-BE49-F238E27FC236}">
                <a16:creationId xmlns:a16="http://schemas.microsoft.com/office/drawing/2014/main" id="{ED3C1606-1BAC-4A69-9F43-F6E67CB6C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7" name="Rectangle 256">
              <a:extLst>
                <a:ext uri="{FF2B5EF4-FFF2-40B4-BE49-F238E27FC236}">
                  <a16:creationId xmlns:a16="http://schemas.microsoft.com/office/drawing/2014/main" id="{33397045-2268-40AF-9089-9D961D8E0E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003">
              <a:schemeClr val="dk2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8" name="Freeform 5">
              <a:extLst>
                <a:ext uri="{FF2B5EF4-FFF2-40B4-BE49-F238E27FC236}">
                  <a16:creationId xmlns:a16="http://schemas.microsoft.com/office/drawing/2014/main" id="{AE24740E-2CEE-4EC4-8BDF-623C761B5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5BA33286-D849-4E11-9374-B029E7E113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7778" y="374576"/>
            <a:ext cx="7925515" cy="2423708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GB" sz="1600" dirty="0"/>
            </a:br>
            <a:br>
              <a:rPr lang="en-GB" sz="1600" dirty="0"/>
            </a:br>
            <a:br>
              <a:rPr lang="en-GB" sz="4000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40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  </a:t>
            </a:r>
            <a:r>
              <a:rPr lang="en-GB" sz="1600" b="1" dirty="0">
                <a:solidFill>
                  <a:schemeClr val="bg1"/>
                </a:solidFill>
                <a:highlight>
                  <a:srgbClr val="008080"/>
                </a:highlight>
              </a:rPr>
              <a:t>HOW AND WHY I JOINED THIS PROGRAMME…</a:t>
            </a:r>
            <a:br>
              <a:rPr lang="en-GB" sz="4000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br>
              <a:rPr lang="en-GB" sz="1600" u="sng" dirty="0"/>
            </a:br>
            <a:r>
              <a:rPr lang="en-GB" sz="1600" b="1" u="sng" dirty="0"/>
              <a:t>Previously studied:  </a:t>
            </a:r>
            <a:br>
              <a:rPr lang="en-GB" sz="1600" b="1" u="sng" dirty="0"/>
            </a:br>
            <a:br>
              <a:rPr lang="en-GB" sz="1600" b="1" dirty="0"/>
            </a:br>
            <a:r>
              <a:rPr lang="en-GB" sz="1600" b="1" dirty="0"/>
              <a:t>Exploring the Mind and Consciousness</a:t>
            </a:r>
            <a:br>
              <a:rPr lang="en-GB" sz="1600" b="1" dirty="0"/>
            </a:br>
            <a:r>
              <a:rPr lang="en-GB" sz="1600" b="1" dirty="0"/>
              <a:t>&amp;</a:t>
            </a:r>
            <a:br>
              <a:rPr lang="en-GB" sz="1600" b="1" dirty="0"/>
            </a:br>
            <a:r>
              <a:rPr lang="en-GB" sz="1600" b="1" dirty="0"/>
              <a:t>Science, Spirituality and Health</a:t>
            </a:r>
            <a:br>
              <a:rPr lang="en-GB" sz="1600" b="1" dirty="0"/>
            </a:br>
            <a:br>
              <a:rPr lang="en-GB" sz="1600" b="1" dirty="0"/>
            </a:br>
            <a:r>
              <a:rPr lang="en-GB" sz="1600" b="1" dirty="0"/>
              <a:t>By Dr Penny Sartori</a:t>
            </a:r>
            <a:br>
              <a:rPr lang="en-GB" sz="1600" b="1" dirty="0"/>
            </a:br>
            <a:endParaRPr lang="en-GB" sz="1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FC064E2-729C-4AD2-9E21-7BB4000F4B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2333" y="4777380"/>
            <a:ext cx="5730960" cy="861420"/>
          </a:xfrm>
        </p:spPr>
        <p:txBody>
          <a:bodyPr>
            <a:normAutofit/>
          </a:bodyPr>
          <a:lstStyle/>
          <a:p>
            <a:endParaRPr lang="en-GB" b="1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1A475828-5771-4B59-9487-93F6EA96DF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80" r="4" b="6291"/>
          <a:stretch/>
        </p:blipFill>
        <p:spPr bwMode="auto">
          <a:xfrm>
            <a:off x="478965" y="471948"/>
            <a:ext cx="3751053" cy="2957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9" name="Rectangle 258">
            <a:extLst>
              <a:ext uri="{FF2B5EF4-FFF2-40B4-BE49-F238E27FC236}">
                <a16:creationId xmlns:a16="http://schemas.microsoft.com/office/drawing/2014/main" id="{C1AB3E5B-B3BF-404B-8289-0949F7EE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60" name="Straight Connector 259">
            <a:extLst>
              <a:ext uri="{FF2B5EF4-FFF2-40B4-BE49-F238E27FC236}">
                <a16:creationId xmlns:a16="http://schemas.microsoft.com/office/drawing/2014/main" id="{9E5B911B-0E12-4F97-9057-78D206FE4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8964" y="3428999"/>
            <a:ext cx="3751053" cy="0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Metamorphosis Digital Art - Metamorphical by Cristina McAllister">
            <a:extLst>
              <a:ext uri="{FF2B5EF4-FFF2-40B4-BE49-F238E27FC236}">
                <a16:creationId xmlns:a16="http://schemas.microsoft.com/office/drawing/2014/main" id="{70A4448B-8487-4802-B92A-4523D6A2A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985" y="3478172"/>
            <a:ext cx="2247900" cy="172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F48449-1B94-498A-A437-A55B3719AFD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983" y="2027104"/>
            <a:ext cx="3751053" cy="4358945"/>
          </a:xfrm>
          <a:prstGeom prst="rect">
            <a:avLst/>
          </a:prstGeom>
        </p:spPr>
      </p:pic>
      <p:pic>
        <p:nvPicPr>
          <p:cNvPr id="13" name="Picture 12" descr="Text, letter&#10;&#10;Description automatically generated">
            <a:extLst>
              <a:ext uri="{FF2B5EF4-FFF2-40B4-BE49-F238E27FC236}">
                <a16:creationId xmlns:a16="http://schemas.microsoft.com/office/drawing/2014/main" id="{D27402A1-7AB5-4722-BAAC-B1D02670EF2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963" y="2895656"/>
            <a:ext cx="3751053" cy="349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1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4FC2-31BB-4FB4-802E-D1BFFD89E2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892367"/>
            <a:ext cx="6202578" cy="2536634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  <a:latin typeface="lato"/>
              </a:rPr>
              <a:t>‘’’</a:t>
            </a:r>
            <a:r>
              <a:rPr lang="en-GB" sz="2000" b="0" i="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lato"/>
              </a:rPr>
              <a:t>A human being is a part of the whole called by us universe, a part limited in time and space. He experiences himself, his thoughts and feeling as something separated from the rest, a kind of optical delusion of his consciousness’’</a:t>
            </a:r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2B605-87E2-4E08-8B43-5A66373CA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348" y="4656194"/>
            <a:ext cx="6202578" cy="861420"/>
          </a:xfrm>
        </p:spPr>
        <p:txBody>
          <a:bodyPr>
            <a:normAutofit/>
          </a:bodyPr>
          <a:lstStyle/>
          <a:p>
            <a:endParaRPr lang="en-GB" sz="1800" b="0" i="0" dirty="0">
              <a:solidFill>
                <a:schemeClr val="bg1"/>
              </a:solidFill>
              <a:effectLst/>
              <a:latin typeface="lato"/>
            </a:endParaRPr>
          </a:p>
          <a:p>
            <a:r>
              <a:rPr lang="en-GB" sz="1800" b="0" i="0" dirty="0">
                <a:solidFill>
                  <a:schemeClr val="bg1"/>
                </a:solidFill>
                <a:effectLst/>
                <a:latin typeface="lato"/>
              </a:rPr>
              <a:t>                                      ― Albert Einstein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C8F78CA-B91C-40DA-BC37-9F1D7B8CF5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5" r="16598"/>
          <a:stretch/>
        </p:blipFill>
        <p:spPr bwMode="auto">
          <a:xfrm>
            <a:off x="7590622" y="471948"/>
            <a:ext cx="4125015" cy="5909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924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BDC1F-7522-4481-B70A-D10EB5329A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2694" y="1608462"/>
            <a:ext cx="7567919" cy="861421"/>
          </a:xfrm>
        </p:spPr>
        <p:txBody>
          <a:bodyPr/>
          <a:lstStyle/>
          <a:p>
            <a:pPr algn="ctr"/>
            <a:r>
              <a:rPr lang="en-GB" dirty="0"/>
              <a:t>I don’t want to do this anymore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82054-5F36-47FE-843F-6342DA3D98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ADFFD21-1E4D-464B-A8F3-F55F6D79E5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751" y="2469883"/>
            <a:ext cx="4099881" cy="362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166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A82A7-5BE9-45AE-95AB-90199A59588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E936F-652C-4C55-A128-63091318BF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5F9C38C-3987-40C0-8003-36F66D59DE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748" y="1199002"/>
            <a:ext cx="5372100" cy="443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045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18DC1-A92A-4EAD-B5B7-9AFE6DC9C6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0773" y="925417"/>
            <a:ext cx="3020133" cy="3073706"/>
          </a:xfrm>
        </p:spPr>
        <p:txBody>
          <a:bodyPr>
            <a:normAutofit/>
          </a:bodyPr>
          <a:lstStyle/>
          <a:p>
            <a:r>
              <a:rPr lang="en-GB" sz="4600" dirty="0"/>
              <a:t>         Surrender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372AB9-DE12-4461-8A09-8A739574AB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3" y="4591665"/>
            <a:ext cx="3020134" cy="985564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100" name="Rectangle 72">
            <a:extLst>
              <a:ext uri="{FF2B5EF4-FFF2-40B4-BE49-F238E27FC236}">
                <a16:creationId xmlns:a16="http://schemas.microsoft.com/office/drawing/2014/main" id="{2CE4F249-AC71-406E-8410-03E1C8809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62" y="1113062"/>
            <a:ext cx="6470908" cy="4628759"/>
          </a:xfrm>
          <a:prstGeom prst="rect">
            <a:avLst/>
          </a:prstGeom>
          <a:solidFill>
            <a:srgbClr val="FFFFFE"/>
          </a:solidFill>
          <a:ln w="15875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E4BFDB3-ECE8-473E-9BC6-A26F88401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3488" y="1562633"/>
            <a:ext cx="2983692" cy="3729615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EF2E385B-BC08-4256-8871-A757189929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3" r="728" b="1"/>
          <a:stretch/>
        </p:blipFill>
        <p:spPr bwMode="auto">
          <a:xfrm>
            <a:off x="4420905" y="1562633"/>
            <a:ext cx="2996039" cy="3729615"/>
          </a:xfrm>
          <a:prstGeom prst="roundRect">
            <a:avLst>
              <a:gd name="adj" fmla="val 1858"/>
            </a:avLst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471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BBBCF-87C0-4213-BDC8-2E04040842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43D0A-5209-4F29-B9D1-10815EDC0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111826"/>
            <a:ext cx="9278018" cy="526973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/>
              <a:t>Apocalyptic world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C2F99B82-116D-43B0-8498-BB928F688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561" y="1024529"/>
            <a:ext cx="5362575" cy="375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440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8060D-AF2F-439E-A672-CE167A2A97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292B8F-9F11-44C8-AAFE-FF00E1F6B0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2671350B-8EB4-40FF-9742-D1494DFA0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13" y="1819275"/>
            <a:ext cx="5362575" cy="321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152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>
            <a:extLst>
              <a:ext uri="{FF2B5EF4-FFF2-40B4-BE49-F238E27FC236}">
                <a16:creationId xmlns:a16="http://schemas.microsoft.com/office/drawing/2014/main" id="{31D248D0-90D8-4EAF-84EE-DA3868518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991DDA-C958-44F3-B4D1-C37B30EBF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976" y="3739568"/>
            <a:ext cx="10893094" cy="1915940"/>
          </a:xfrm>
        </p:spPr>
        <p:txBody>
          <a:bodyPr>
            <a:normAutofit/>
          </a:bodyPr>
          <a:lstStyle/>
          <a:p>
            <a:br>
              <a:rPr lang="en-GB" sz="2400" b="0" i="0" dirty="0">
                <a:solidFill>
                  <a:srgbClr val="555555"/>
                </a:solidFill>
                <a:effectLst/>
                <a:latin typeface="StreetCorner"/>
              </a:rPr>
            </a:br>
            <a:endParaRPr lang="en-GB" sz="6600" dirty="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68D215-62C8-4F94-93A5-63970768A3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8529" y="5656301"/>
            <a:ext cx="9684774" cy="535304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7519326-CD38-4E8F-B2C6-D81C456323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9470" y="1192602"/>
            <a:ext cx="6599103" cy="41777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Rectangle 11">
            <a:extLst>
              <a:ext uri="{FF2B5EF4-FFF2-40B4-BE49-F238E27FC236}">
                <a16:creationId xmlns:a16="http://schemas.microsoft.com/office/drawing/2014/main" id="{0775805F-9E56-4330-9EA3-04D38DCEC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581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2668F1A4-6DBB-4F0B-A679-6EE548363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Freeform 5">
            <a:extLst>
              <a:ext uri="{FF2B5EF4-FFF2-40B4-BE49-F238E27FC236}">
                <a16:creationId xmlns:a16="http://schemas.microsoft.com/office/drawing/2014/main" id="{B8DBF1C0-B8F1-4AAC-8704-256BA0E9D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Picture 4" descr="A picture containing indoor, wall&#10;&#10;Description automatically generated">
            <a:extLst>
              <a:ext uri="{FF2B5EF4-FFF2-40B4-BE49-F238E27FC236}">
                <a16:creationId xmlns:a16="http://schemas.microsoft.com/office/drawing/2014/main" id="{75712296-E2B8-4026-9880-85603D0C3B0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17" r="-1" b="19322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EF24A2-1E63-4CEE-AF27-709FFBEFF5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8827245" cy="2677648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F6994-3ACC-4CD1-A2F0-65533EFDC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6" name="Rectangle 71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28079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F72ECA3-2A46-4A5A-8330-12F7E2210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2A4A5C4D-76C1-47EA-A0B6-CF294A5F4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29BC618C-AD3C-444D-B8CB-6FB6920D4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0238B8-0256-41D2-96A8-8A073433A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0393" y="1449324"/>
            <a:ext cx="5171185" cy="418947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5400" dirty="0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9C0D00-401D-42B7-94D8-008C7DAA8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7DD19525-3A64-4A1C-B199-80F520E8F5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100" y="502275"/>
            <a:ext cx="9427334" cy="5885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709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B7DDA-2FE9-4282-A018-6415FCE08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110" y="231354"/>
            <a:ext cx="4089633" cy="411579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I am the Director of my own life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204F6E-99CD-44F3-B523-0AC0C01BF4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110" y="4591665"/>
            <a:ext cx="4089633" cy="1622322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C6C7FDD0-518A-4143-B3CE-B28B2BCB13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76" r="1" b="108"/>
          <a:stretch/>
        </p:blipFill>
        <p:spPr bwMode="auto"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1846213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9DDF0-AFC8-42BB-B450-05D0239CD8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2333" y="2099733"/>
            <a:ext cx="5730960" cy="26776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700" b="1" i="0" dirty="0">
                <a:effectLst/>
                <a:latin typeface="varela round"/>
              </a:rPr>
              <a:t>Consciousness, Spirituality and Transpersonal Psychology</a:t>
            </a:r>
            <a:br>
              <a:rPr lang="en-GB" sz="3700" b="1" i="0" dirty="0">
                <a:effectLst/>
                <a:latin typeface="varela round"/>
              </a:rPr>
            </a:br>
            <a:endParaRPr lang="en-GB" sz="3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AB0AB0-F43F-4F94-A5F0-BD0B5E2AC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2333" y="4777380"/>
            <a:ext cx="5730960" cy="86142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031" name="Rectangle 74">
            <a:extLst>
              <a:ext uri="{FF2B5EF4-FFF2-40B4-BE49-F238E27FC236}">
                <a16:creationId xmlns:a16="http://schemas.microsoft.com/office/drawing/2014/main" id="{5CB8E430-A72A-455D-9952-A1875C97C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2BBA6E3-5B7A-4F51-B605-B575D5280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" r="3454" b="1"/>
          <a:stretch/>
        </p:blipFill>
        <p:spPr bwMode="auto">
          <a:xfrm>
            <a:off x="616945" y="594911"/>
            <a:ext cx="4045388" cy="5717754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575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" name="Group 7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92949A0-99BB-467C-A74E-2994284BD9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7" b="23167"/>
          <a:stretch/>
        </p:blipFill>
        <p:spPr bwMode="auto"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46446-BF50-4CEA-8DB6-08871C308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7"/>
            <a:ext cx="5428551" cy="24991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5400" dirty="0"/>
              <a:t>Surrender:</a:t>
            </a: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Welcome the Metamorphosis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F2072F07-1D53-4356-9060-99BFE56953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787" y="3919878"/>
            <a:ext cx="2395098" cy="212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707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F79E2-DADD-461D-A31E-1BC8FB54F2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1476260"/>
            <a:ext cx="10148351" cy="4162540"/>
          </a:xfrm>
        </p:spPr>
        <p:txBody>
          <a:bodyPr/>
          <a:lstStyle/>
          <a:p>
            <a:pPr algn="ctr">
              <a:lnSpc>
                <a:spcPct val="200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bg1"/>
                </a:solidFill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        REFERENCES</a:t>
            </a:r>
            <a:br>
              <a:rPr lang="en-GB" sz="4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b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b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British Association for Counselling and Psychotherapy. (2018) </a:t>
            </a:r>
            <a:r>
              <a:rPr lang="en-GB" sz="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Ethical Framework for Counselling </a:t>
            </a:r>
            <a:r>
              <a:rPr lang="en-GB" sz="800" i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Proffessions</a:t>
            </a:r>
            <a:r>
              <a:rPr lang="en-GB" sz="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 </a:t>
            </a: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Leicestershire: BACP.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Einstein, A. (2014) </a:t>
            </a:r>
            <a:r>
              <a:rPr lang="en-GB" sz="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 World as I see it.  </a:t>
            </a: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London:  Snowball Publishing.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(2021) </a:t>
            </a:r>
            <a:r>
              <a:rPr lang="en-GB" sz="8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for better mental health.  </a:t>
            </a: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https://www.mind.org.uk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 25</a:t>
            </a:r>
            <a:r>
              <a:rPr lang="en-GB" sz="800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2021).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kern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Rogers, C.R. (1961) </a:t>
            </a:r>
            <a:r>
              <a:rPr lang="en-GB" sz="800" i="1" kern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On becoming a person:  A therapist’s view of psychotherapy.  </a:t>
            </a:r>
            <a:r>
              <a:rPr lang="en-GB" sz="800" kern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Boston:  Houghton Mifflin Co.</a:t>
            </a:r>
            <a:b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Sartori, P. (2014) 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Wisdom of Near- Death Experiences:  How Understanding NDE’s Can help us Live More Fully.  </a:t>
            </a:r>
            <a:r>
              <a:rPr lang="en-GB" sz="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Oxford:  Watkins Publishing Limited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Tedeschi, R.G., Park, C.L., &amp; Calhoun, L.G. (1998) </a:t>
            </a:r>
            <a:r>
              <a:rPr lang="en-GB" sz="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Post-Traumatic Growth:  Positive Changes in the Aftermath of Crisis.  </a:t>
            </a: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Mahwah:  Lawrence Erlbaum.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Tolle, Eckhart.  (2005)  </a:t>
            </a:r>
            <a:r>
              <a:rPr lang="en-GB" sz="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Power of Now:  A guide to spiritual enlightenment.  </a:t>
            </a:r>
            <a:r>
              <a:rPr lang="en-GB" sz="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London:  Hodder and Stoughton Ltd.</a:t>
            </a:r>
            <a:br>
              <a:rPr lang="en-GB" sz="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239C32-549A-474F-A1D5-B2A47D1EA9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3864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1468</TotalTime>
  <Words>377</Words>
  <Application>Microsoft Office PowerPoint</Application>
  <PresentationFormat>Widescreen</PresentationFormat>
  <Paragraphs>34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Century Gothic</vt:lpstr>
      <vt:lpstr>lato</vt:lpstr>
      <vt:lpstr>StreetCorner</vt:lpstr>
      <vt:lpstr>Times New Roman</vt:lpstr>
      <vt:lpstr>varela round</vt:lpstr>
      <vt:lpstr>Wingdings 3</vt:lpstr>
      <vt:lpstr>Ion Boardroom</vt:lpstr>
      <vt:lpstr>Metamorphosis  By Donna James</vt:lpstr>
      <vt:lpstr>                                   Turning PAIN into                              POWER</vt:lpstr>
      <vt:lpstr>The wisdom of depression</vt:lpstr>
      <vt:lpstr>      HOW AND WHY I JOINED THIS PROGRAMME…  Previously studied:    Exploring the Mind and Consciousness &amp; Science, Spirituality and Health  By Dr Penny Sartori </vt:lpstr>
      <vt:lpstr>‘’’A human being is a part of the whole called by us universe, a part limited in time and space. He experiences himself, his thoughts and feeling as something separated from the rest, a kind of optical delusion of his consciousness’’</vt:lpstr>
      <vt:lpstr>I don’t want to do this anymore</vt:lpstr>
      <vt:lpstr>PowerPoint Presentation</vt:lpstr>
      <vt:lpstr>         Surrender</vt:lpstr>
      <vt:lpstr>PowerPoint Presentation</vt:lpstr>
      <vt:lpstr>PowerPoint Presentation</vt:lpstr>
      <vt:lpstr> </vt:lpstr>
      <vt:lpstr>PowerPoint Presentation</vt:lpstr>
      <vt:lpstr>PowerPoint Presentation</vt:lpstr>
      <vt:lpstr>I am the Director of my own life</vt:lpstr>
      <vt:lpstr>Consciousness, Spirituality and Transpersonal Psychology </vt:lpstr>
      <vt:lpstr>Surrender:  Welcome the Metamorphosis</vt:lpstr>
      <vt:lpstr>         REFERENCES   British Association for Counselling and Psychotherapy. (2018) Ethical Framework for Counselling Proffessions.  Leicestershire: BACP.   Einstein, A. (2014) The World as I see it.  London:  Snowball Publishing.  Mind (2021) Mind for better mental health.  Available at:  https://www.mind.org.uk (Accessed:  25th April 2021).    Rogers, C.R. (1961) On becoming a person:  A therapist’s view of psychotherapy.  Boston:  Houghton Mifflin Co.    Sartori, P. (2014)  The Wisdom of Near- Death Experiences:  How Understanding NDE’s Can help us Live More Fully.  Oxford:  Watkins Publishing Limited  Tedeschi, R.G., Park, C.L., &amp; Calhoun, L.G. (1998) Post-Traumatic Growth:  Positive Changes in the Aftermath of Crisis.  Mahwah:  Lawrence Erlbaum.     Tolle, Eckhart.  (2005)  The Power of Now:  A guide to spiritual enlightenment.  London:  Hodder and Stoughton Ltd.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Donna James</dc:creator>
  <cp:lastModifiedBy>Donna James</cp:lastModifiedBy>
  <cp:revision>23</cp:revision>
  <dcterms:created xsi:type="dcterms:W3CDTF">2021-04-10T14:27:56Z</dcterms:created>
  <dcterms:modified xsi:type="dcterms:W3CDTF">2021-05-01T12:34:21Z</dcterms:modified>
</cp:coreProperties>
</file>