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62" r:id="rId4"/>
    <p:sldId id="261" r:id="rId5"/>
    <p:sldId id="260" r:id="rId6"/>
    <p:sldId id="258" r:id="rId7"/>
    <p:sldId id="273" r:id="rId8"/>
    <p:sldId id="259" r:id="rId9"/>
    <p:sldId id="269" r:id="rId10"/>
    <p:sldId id="270" r:id="rId11"/>
    <p:sldId id="271" r:id="rId12"/>
    <p:sldId id="272" r:id="rId13"/>
    <p:sldId id="274" r:id="rId14"/>
    <p:sldId id="264" r:id="rId15"/>
    <p:sldId id="275"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12" autoAdjust="0"/>
    <p:restoredTop sz="45548" autoAdjust="0"/>
  </p:normalViewPr>
  <p:slideViewPr>
    <p:cSldViewPr snapToGrid="0">
      <p:cViewPr varScale="1">
        <p:scale>
          <a:sx n="61" d="100"/>
          <a:sy n="61" d="100"/>
        </p:scale>
        <p:origin x="217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BBC082-83A2-4C93-A57E-941F002B00C3}" type="datetimeFigureOut">
              <a:rPr lang="en-GB" smtClean="0"/>
              <a:t>11/12/2017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01BCAA-E330-472C-9B12-19EA153D593A}" type="slidenum">
              <a:rPr lang="en-GB" smtClean="0"/>
              <a:t>‹#›</a:t>
            </a:fld>
            <a:endParaRPr lang="en-GB"/>
          </a:p>
        </p:txBody>
      </p:sp>
    </p:spTree>
    <p:extLst>
      <p:ext uri="{BB962C8B-B14F-4D97-AF65-F5344CB8AC3E}">
        <p14:creationId xmlns:p14="http://schemas.microsoft.com/office/powerpoint/2010/main" val="1777592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For the purpose of this assignment, Research and information will be found on the Approach to strategy and Approaches to organisation and management for a certain organisation. The chosen organisation was Tesco because they are a very large successful company and it will be interesting how they became so successful and why they chose the approaches. According to Tesco’s PLC “Tesco PLC (Tesco or 'the company') is one of the largest food and grocery retailers in the UK. It also retails non-food products. The company operates in Europe and Asia. It is headquartered in Hertfordshire, the UK.” (Tesco’s PL, 2017.”</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2</a:t>
            </a:fld>
            <a:endParaRPr lang="en-GB"/>
          </a:p>
        </p:txBody>
      </p:sp>
    </p:spTree>
    <p:extLst>
      <p:ext uri="{BB962C8B-B14F-4D97-AF65-F5344CB8AC3E}">
        <p14:creationId xmlns:p14="http://schemas.microsoft.com/office/powerpoint/2010/main" val="2857943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topics discussed for the Approach to strategy will be PESTLE, SWOT, the aims and the Objectives. These four things are vital for any business to have. By working out these you can see all the advantages and disadvantages, you will also be able to working out the best ways to avoid any problems.</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3</a:t>
            </a:fld>
            <a:endParaRPr lang="en-GB"/>
          </a:p>
        </p:txBody>
      </p:sp>
    </p:spTree>
    <p:extLst>
      <p:ext uri="{BB962C8B-B14F-4D97-AF65-F5344CB8AC3E}">
        <p14:creationId xmlns:p14="http://schemas.microsoft.com/office/powerpoint/2010/main" val="914629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It is Important for any business to have goals because it gives them something to aim for. It also let them know what they need to do.  By doing this Tesco’s will know what to expect to accomplish over a specific period of time.</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4</a:t>
            </a:fld>
            <a:endParaRPr lang="en-GB"/>
          </a:p>
        </p:txBody>
      </p:sp>
    </p:spTree>
    <p:extLst>
      <p:ext uri="{BB962C8B-B14F-4D97-AF65-F5344CB8AC3E}">
        <p14:creationId xmlns:p14="http://schemas.microsoft.com/office/powerpoint/2010/main" val="458747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objectives would be how they plan to achieve their goals, they can do this by making sure their goals are SMART. SMART Objectives make sure that all the aims are: specific, measurable, achievable, realistic and time. By following these step you can make sure your aims are specific to your organisation. Tesco’s will need have some evidence that they have improved in and achieved the goals, they can do this by comparing it against previous records. Tesco’s will make sure that the goals are achievable, to do this they will need to examine the marketing environment and their capabilities to access what increase in their market share are achievable. The goals need to be realistic, for example, they will need to make sure if they set a goal to increase market share by 4% in the next 12 months is realistic. Ultimately will be the time given to achieve each goal, will needs to be appropriate to the difficulty of each goal.</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5</a:t>
            </a:fld>
            <a:endParaRPr lang="en-GB"/>
          </a:p>
        </p:txBody>
      </p:sp>
    </p:spTree>
    <p:extLst>
      <p:ext uri="{BB962C8B-B14F-4D97-AF65-F5344CB8AC3E}">
        <p14:creationId xmlns:p14="http://schemas.microsoft.com/office/powerpoint/2010/main" val="725240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Political </a:t>
            </a:r>
          </a:p>
          <a:p>
            <a:r>
              <a:rPr lang="en-GB" sz="1200" kern="1200" dirty="0" smtClean="0">
                <a:solidFill>
                  <a:schemeClr val="tx1"/>
                </a:solidFill>
                <a:effectLst/>
                <a:latin typeface="+mn-lt"/>
                <a:ea typeface="+mn-ea"/>
                <a:cs typeface="+mn-cs"/>
              </a:rPr>
              <a:t>The political factors that may have an effect on Tesco’s would be how they trade, environmental laws and tax policy and much more. The government can be very helpful for business such as Tesco’s too because the do sometimes give business grants and lower costs for setting up business in certain areas which create more jobs for people,</a:t>
            </a:r>
          </a:p>
          <a:p>
            <a:r>
              <a:rPr lang="en-GB" sz="1200" kern="1200" dirty="0" smtClean="0">
                <a:solidFill>
                  <a:schemeClr val="tx1"/>
                </a:solidFill>
                <a:effectLst/>
                <a:latin typeface="+mn-lt"/>
                <a:ea typeface="+mn-ea"/>
                <a:cs typeface="+mn-cs"/>
              </a:rPr>
              <a:t>Economic </a:t>
            </a:r>
          </a:p>
          <a:p>
            <a:r>
              <a:rPr lang="en-GB" sz="1200" kern="1200" dirty="0" smtClean="0">
                <a:solidFill>
                  <a:schemeClr val="tx1"/>
                </a:solidFill>
                <a:effectLst/>
                <a:latin typeface="+mn-lt"/>
                <a:ea typeface="+mn-ea"/>
                <a:cs typeface="+mn-cs"/>
              </a:rPr>
              <a:t>The Economic Factor can have a Tesco’s financial plans. This includes interest rates, exchange rates and inflation. This has an effect on how much profit Tesco’s make; they can use this to their advantage. They can work out the best times to buy products. 								</a:t>
            </a:r>
          </a:p>
          <a:p>
            <a:r>
              <a:rPr lang="en-GB" sz="1200" kern="1200" dirty="0" smtClean="0">
                <a:solidFill>
                  <a:schemeClr val="tx1"/>
                </a:solidFill>
                <a:effectLst/>
                <a:latin typeface="+mn-lt"/>
                <a:ea typeface="+mn-ea"/>
                <a:cs typeface="+mn-cs"/>
              </a:rPr>
              <a:t>Social </a:t>
            </a:r>
          </a:p>
          <a:p>
            <a:r>
              <a:rPr lang="en-GB" sz="1200" kern="1200" dirty="0" smtClean="0">
                <a:solidFill>
                  <a:schemeClr val="tx1"/>
                </a:solidFill>
                <a:effectLst/>
                <a:latin typeface="+mn-lt"/>
                <a:ea typeface="+mn-ea"/>
                <a:cs typeface="+mn-cs"/>
              </a:rPr>
              <a:t>There are many social factors that may affect Tesco’s are shared beliefs and attitudes of the population. With population growth, increase there is a bigger demand for product and Tesco’s sell product meant for people over a certain age. Tesco’s provides all kinds of food for everyone, for example, vegetarian or vegan.</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6</a:t>
            </a:fld>
            <a:endParaRPr lang="en-GB"/>
          </a:p>
        </p:txBody>
      </p:sp>
    </p:spTree>
    <p:extLst>
      <p:ext uri="{BB962C8B-B14F-4D97-AF65-F5344CB8AC3E}">
        <p14:creationId xmlns:p14="http://schemas.microsoft.com/office/powerpoint/2010/main" val="3364577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Technological</a:t>
            </a:r>
          </a:p>
          <a:p>
            <a:r>
              <a:rPr lang="en-GB" sz="1200" kern="1200" dirty="0" smtClean="0">
                <a:solidFill>
                  <a:schemeClr val="tx1"/>
                </a:solidFill>
                <a:effectLst/>
                <a:latin typeface="+mn-lt"/>
                <a:ea typeface="+mn-ea"/>
                <a:cs typeface="+mn-cs"/>
              </a:rPr>
              <a:t>Thanks to technology, Tesco’s are able to sell all their products online and have it delivered to the customer’s houses. Tesco’s keep most of their products in warehouses all over the place, so they can deliver them. Technology has also made it easier for Tesco to keep track of all the products and money going in and out of the business.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Legal </a:t>
            </a:r>
          </a:p>
          <a:p>
            <a:r>
              <a:rPr lang="en-GB" sz="1200" kern="1200" dirty="0" smtClean="0">
                <a:solidFill>
                  <a:schemeClr val="tx1"/>
                </a:solidFill>
                <a:effectLst/>
                <a:latin typeface="+mn-lt"/>
                <a:ea typeface="+mn-ea"/>
                <a:cs typeface="+mn-cs"/>
              </a:rPr>
              <a:t>There are many legal factors Tesco’s need to abide by. Everything Tesco’s sell have to be up to a certain quality and they cannot lie about anything they do to the products. Tesco’s must follow the rights and legislations of the employees and customers.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Environment </a:t>
            </a:r>
          </a:p>
          <a:p>
            <a:r>
              <a:rPr lang="en-GB" sz="1200" kern="1200" dirty="0" smtClean="0">
                <a:solidFill>
                  <a:schemeClr val="tx1"/>
                </a:solidFill>
                <a:effectLst/>
                <a:latin typeface="+mn-lt"/>
                <a:ea typeface="+mn-ea"/>
                <a:cs typeface="+mn-cs"/>
              </a:rPr>
              <a:t>It is important for all business to help protect the environment. This is what Tesco’s said, </a:t>
            </a:r>
            <a:r>
              <a:rPr lang="en-GB" sz="1200" i="1" kern="1200" dirty="0" smtClean="0">
                <a:solidFill>
                  <a:schemeClr val="tx1"/>
                </a:solidFill>
                <a:effectLst/>
                <a:latin typeface="+mn-lt"/>
                <a:ea typeface="+mn-ea"/>
                <a:cs typeface="+mn-cs"/>
              </a:rPr>
              <a:t>“As a food business, our long-term success depends on the health of the natural environment. From the fresh fruit, vegetables, meat and fish we sell to the raw materials that go into our other products, they all come from natural ecosystems.” (Tesco, 2017)</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7</a:t>
            </a:fld>
            <a:endParaRPr lang="en-GB"/>
          </a:p>
        </p:txBody>
      </p:sp>
    </p:spTree>
    <p:extLst>
      <p:ext uri="{BB962C8B-B14F-4D97-AF65-F5344CB8AC3E}">
        <p14:creationId xmlns:p14="http://schemas.microsoft.com/office/powerpoint/2010/main" val="1075189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SWOT</a:t>
            </a:r>
          </a:p>
          <a:p>
            <a:r>
              <a:rPr lang="en-GB" sz="1200" kern="1200" dirty="0" smtClean="0">
                <a:solidFill>
                  <a:schemeClr val="tx1"/>
                </a:solidFill>
                <a:effectLst/>
                <a:latin typeface="+mn-lt"/>
                <a:ea typeface="+mn-ea"/>
                <a:cs typeface="+mn-cs"/>
              </a:rPr>
              <a:t>The thing that makes SWOT analysis useful is that, it can help Tesco’s find new opportunities that are ready to be exploited. And the benefits of Tesco’s know their weakness is that, you manage and eliminate threats that could’ve caught the business off guard. </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8</a:t>
            </a:fld>
            <a:endParaRPr lang="en-GB"/>
          </a:p>
        </p:txBody>
      </p:sp>
    </p:spTree>
    <p:extLst>
      <p:ext uri="{BB962C8B-B14F-4D97-AF65-F5344CB8AC3E}">
        <p14:creationId xmlns:p14="http://schemas.microsoft.com/office/powerpoint/2010/main" val="31497485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Strengths </a:t>
            </a:r>
          </a:p>
          <a:p>
            <a:r>
              <a:rPr lang="en-GB" sz="1200" kern="1200" dirty="0" smtClean="0">
                <a:solidFill>
                  <a:schemeClr val="tx1"/>
                </a:solidFill>
                <a:effectLst/>
                <a:latin typeface="+mn-lt"/>
                <a:ea typeface="+mn-ea"/>
                <a:cs typeface="+mn-cs"/>
              </a:rPr>
              <a:t>Firstly, Tesco said their main strengths are: </a:t>
            </a:r>
            <a:r>
              <a:rPr lang="en-GB" sz="1200" i="1" kern="1200" dirty="0" smtClean="0">
                <a:solidFill>
                  <a:schemeClr val="tx1"/>
                </a:solidFill>
                <a:effectLst/>
                <a:latin typeface="+mn-lt"/>
                <a:ea typeface="+mn-ea"/>
                <a:cs typeface="+mn-cs"/>
              </a:rPr>
              <a:t>“multi-channel approach, services portfolio complementing Tesco’s core retail business and the significant presence in the private label market.” </a:t>
            </a:r>
            <a:r>
              <a:rPr lang="en-GB" sz="1200" kern="1200" dirty="0" smtClean="0">
                <a:solidFill>
                  <a:schemeClr val="tx1"/>
                </a:solidFill>
                <a:effectLst/>
                <a:latin typeface="+mn-lt"/>
                <a:ea typeface="+mn-ea"/>
                <a:cs typeface="+mn-cs"/>
              </a:rPr>
              <a:t>Tesco’s have also built up a big reputation and their image is known world-wide. This is very good for the company because they are established well and customers will know they are reliable and this will help them build up customer loyalty, which is a key thing for any business.</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9</a:t>
            </a:fld>
            <a:endParaRPr lang="en-GB"/>
          </a:p>
        </p:txBody>
      </p:sp>
    </p:spTree>
    <p:extLst>
      <p:ext uri="{BB962C8B-B14F-4D97-AF65-F5344CB8AC3E}">
        <p14:creationId xmlns:p14="http://schemas.microsoft.com/office/powerpoint/2010/main" val="4072731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Weaknesses </a:t>
            </a:r>
          </a:p>
          <a:p>
            <a:r>
              <a:rPr lang="en-GB" sz="1200" kern="1200" dirty="0" smtClean="0">
                <a:solidFill>
                  <a:schemeClr val="tx1"/>
                </a:solidFill>
                <a:effectLst/>
                <a:latin typeface="+mn-lt"/>
                <a:ea typeface="+mn-ea"/>
                <a:cs typeface="+mn-cs"/>
              </a:rPr>
              <a:t>Secondly, Tesco’s said their only weakness was “Product recalls.” Because Tesco’s have been around for quite some time now they have eliminated many of their weaknesses.</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10</a:t>
            </a:fld>
            <a:endParaRPr lang="en-GB"/>
          </a:p>
        </p:txBody>
      </p:sp>
    </p:spTree>
    <p:extLst>
      <p:ext uri="{BB962C8B-B14F-4D97-AF65-F5344CB8AC3E}">
        <p14:creationId xmlns:p14="http://schemas.microsoft.com/office/powerpoint/2010/main" val="9224439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Opportunities</a:t>
            </a:r>
          </a:p>
          <a:p>
            <a:r>
              <a:rPr lang="en-GB" sz="1200" kern="1200" dirty="0" smtClean="0">
                <a:solidFill>
                  <a:schemeClr val="tx1"/>
                </a:solidFill>
                <a:effectLst/>
                <a:latin typeface="+mn-lt"/>
                <a:ea typeface="+mn-ea"/>
                <a:cs typeface="+mn-cs"/>
              </a:rPr>
              <a:t>Penultimate, Tesco’s said their opportunities are: “Growing e-commerce market in the UK and joint venture with Tata Group. Because Tesco’s have become such a big company and makes so much profit they have an opportunity to expand their business, however they do need to be careful because last time they spent too much and had to sell some of their smaller stores.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B01BCAA-E330-472C-9B12-19EA153D593A}" type="slidenum">
              <a:rPr lang="en-GB" smtClean="0"/>
              <a:t>11</a:t>
            </a:fld>
            <a:endParaRPr lang="en-GB"/>
          </a:p>
        </p:txBody>
      </p:sp>
    </p:spTree>
    <p:extLst>
      <p:ext uri="{BB962C8B-B14F-4D97-AF65-F5344CB8AC3E}">
        <p14:creationId xmlns:p14="http://schemas.microsoft.com/office/powerpoint/2010/main" val="17581413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Threats </a:t>
            </a:r>
          </a:p>
          <a:p>
            <a:r>
              <a:rPr lang="en-GB" sz="1200" kern="1200" dirty="0" smtClean="0">
                <a:solidFill>
                  <a:schemeClr val="tx1"/>
                </a:solidFill>
                <a:effectLst/>
                <a:latin typeface="+mn-lt"/>
                <a:ea typeface="+mn-ea"/>
                <a:cs typeface="+mn-cs"/>
              </a:rPr>
              <a:t>Ultimately, Tesco’s said their main threats are: “Surge in shoplifting losses, increasing labour costs in the UK may affect the company’s profitability and intense competition” Tesco’s are trying to decrease the amount of items shoplifted from their company, they are tagging some of their more valuable items and they have CCTV all other their shops.</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12</a:t>
            </a:fld>
            <a:endParaRPr lang="en-GB"/>
          </a:p>
        </p:txBody>
      </p:sp>
    </p:spTree>
    <p:extLst>
      <p:ext uri="{BB962C8B-B14F-4D97-AF65-F5344CB8AC3E}">
        <p14:creationId xmlns:p14="http://schemas.microsoft.com/office/powerpoint/2010/main" val="10677377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13</a:t>
            </a:fld>
            <a:endParaRPr lang="en-GB"/>
          </a:p>
        </p:txBody>
      </p:sp>
    </p:spTree>
    <p:extLst>
      <p:ext uri="{BB962C8B-B14F-4D97-AF65-F5344CB8AC3E}">
        <p14:creationId xmlns:p14="http://schemas.microsoft.com/office/powerpoint/2010/main" val="2715574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Classical </a:t>
            </a:r>
          </a:p>
          <a:p>
            <a:r>
              <a:rPr lang="en-GB" sz="1200" kern="1200" dirty="0" smtClean="0">
                <a:solidFill>
                  <a:schemeClr val="tx1"/>
                </a:solidFill>
                <a:effectLst/>
                <a:latin typeface="+mn-lt"/>
                <a:ea typeface="+mn-ea"/>
                <a:cs typeface="+mn-cs"/>
              </a:rPr>
              <a:t>Frederick Taylor developed the classical Management Approach; the classical management approach is a scientific study.  They provide the workers with all the tools and equipment needed to maximize their efficiency.</a:t>
            </a:r>
          </a:p>
          <a:p>
            <a:r>
              <a:rPr lang="en-GB" sz="1200" kern="1200" dirty="0" smtClean="0">
                <a:solidFill>
                  <a:schemeClr val="tx1"/>
                </a:solidFill>
                <a:effectLst/>
                <a:latin typeface="+mn-lt"/>
                <a:ea typeface="+mn-ea"/>
                <a:cs typeface="+mn-cs"/>
              </a:rPr>
              <a:t>Human Relations </a:t>
            </a:r>
          </a:p>
          <a:p>
            <a:r>
              <a:rPr lang="en-GB" sz="1200" kern="1200" dirty="0" smtClean="0">
                <a:solidFill>
                  <a:schemeClr val="tx1"/>
                </a:solidFill>
                <a:effectLst/>
                <a:latin typeface="+mn-lt"/>
                <a:ea typeface="+mn-ea"/>
                <a:cs typeface="+mn-cs"/>
              </a:rPr>
              <a:t>In the early 1920s Elton Mayo began started the human relations approach. Back then, productivity was the focus for businesses. Elton Mayo believed that the workers wanted to be part of a supportive team that facilitates development and growth.  He believed if employees are given more support and attention they would be more motivated to work harder.</a:t>
            </a:r>
            <a:br>
              <a:rPr lang="en-GB" sz="1200" kern="1200" dirty="0" smtClean="0">
                <a:solidFill>
                  <a:schemeClr val="tx1"/>
                </a:solidFill>
                <a:effectLst/>
                <a:latin typeface="+mn-lt"/>
                <a:ea typeface="+mn-ea"/>
                <a:cs typeface="+mn-cs"/>
              </a:rPr>
            </a:b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System Management </a:t>
            </a:r>
          </a:p>
          <a:p>
            <a:r>
              <a:rPr lang="en-GB" sz="1200" kern="1200" dirty="0" smtClean="0">
                <a:solidFill>
                  <a:schemeClr val="tx1"/>
                </a:solidFill>
                <a:effectLst/>
                <a:latin typeface="+mn-lt"/>
                <a:ea typeface="+mn-ea"/>
                <a:cs typeface="+mn-cs"/>
              </a:rPr>
              <a:t>System management is “</a:t>
            </a:r>
            <a:r>
              <a:rPr lang="en-GB" sz="1200" i="1" kern="1200" dirty="0" smtClean="0">
                <a:solidFill>
                  <a:schemeClr val="tx1"/>
                </a:solidFill>
                <a:effectLst/>
                <a:latin typeface="+mn-lt"/>
                <a:ea typeface="+mn-ea"/>
                <a:cs typeface="+mn-cs"/>
              </a:rPr>
              <a:t>the particular components of these three parts will depend on the nature of your business. Inputs will include raw materials, funds or technology. The process may refer to manufacturing and quality assurance operations in an industrial setting, or activities related to management in the service industry. Outputs will be the products or results of the undertaking. The systems approach principle emphasizes the use of feedback response to aid in correcting or minimizing errors when executing certain operations.”</a:t>
            </a:r>
            <a:r>
              <a:rPr lang="en-GB" sz="1200" kern="1200" dirty="0" smtClean="0">
                <a:solidFill>
                  <a:schemeClr val="tx1"/>
                </a:solidFill>
                <a:effectLst/>
                <a:latin typeface="+mn-lt"/>
                <a:ea typeface="+mn-ea"/>
                <a:cs typeface="+mn-cs"/>
              </a:rPr>
              <a:t> (Dr Jack Gordon 2014)</a:t>
            </a:r>
          </a:p>
          <a:p>
            <a:r>
              <a:rPr lang="en-GB" sz="1200" kern="1200" dirty="0" smtClean="0">
                <a:solidFill>
                  <a:schemeClr val="tx1"/>
                </a:solidFill>
                <a:effectLst/>
                <a:latin typeface="+mn-lt"/>
                <a:ea typeface="+mn-ea"/>
                <a:cs typeface="+mn-cs"/>
              </a:rPr>
              <a:t>Contingency Management</a:t>
            </a:r>
          </a:p>
          <a:p>
            <a:r>
              <a:rPr lang="en-GB" sz="1200" kern="1200" dirty="0" smtClean="0">
                <a:solidFill>
                  <a:schemeClr val="tx1"/>
                </a:solidFill>
                <a:effectLst/>
                <a:latin typeface="+mn-lt"/>
                <a:ea typeface="+mn-ea"/>
                <a:cs typeface="+mn-cs"/>
              </a:rPr>
              <a:t>The contingency theory is the way you manage should change depending upon the circumstances. Fred Fielder developed this. It is based on two circumstances, task motivation, relation, and circumstances. </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14</a:t>
            </a:fld>
            <a:endParaRPr lang="en-GB"/>
          </a:p>
        </p:txBody>
      </p:sp>
    </p:spTree>
    <p:extLst>
      <p:ext uri="{BB962C8B-B14F-4D97-AF65-F5344CB8AC3E}">
        <p14:creationId xmlns:p14="http://schemas.microsoft.com/office/powerpoint/2010/main" val="155508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As you can see from above, Tesco’s, use the classical approach for their company. They feel the scientific approach best suits their company. By using the Scientific approach it has helped make Tesco’s become a massively successful company and their customer service is pretty good to which does suggest that the employees are happy. With scientific management</a:t>
            </a:r>
            <a:r>
              <a:rPr lang="en-GB" sz="1200" kern="1200" baseline="0" dirty="0" smtClean="0">
                <a:solidFill>
                  <a:schemeClr val="tx1"/>
                </a:solidFill>
                <a:effectLst/>
                <a:latin typeface="+mn-lt"/>
                <a:ea typeface="+mn-ea"/>
                <a:cs typeface="+mn-cs"/>
              </a:rPr>
              <a:t> approach the managers have more say about the productions which makes them feel more valued and </a:t>
            </a:r>
            <a:r>
              <a:rPr lang="en-GB" sz="1200" kern="1200" baseline="0" smtClean="0">
                <a:solidFill>
                  <a:schemeClr val="tx1"/>
                </a:solidFill>
                <a:effectLst/>
                <a:latin typeface="+mn-lt"/>
                <a:ea typeface="+mn-ea"/>
                <a:cs typeface="+mn-cs"/>
              </a:rPr>
              <a:t>in control.</a:t>
            </a:r>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15</a:t>
            </a:fld>
            <a:endParaRPr lang="en-GB"/>
          </a:p>
        </p:txBody>
      </p:sp>
    </p:spTree>
    <p:extLst>
      <p:ext uri="{BB962C8B-B14F-4D97-AF65-F5344CB8AC3E}">
        <p14:creationId xmlns:p14="http://schemas.microsoft.com/office/powerpoint/2010/main" val="27335139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16</a:t>
            </a:fld>
            <a:endParaRPr lang="en-GB"/>
          </a:p>
        </p:txBody>
      </p:sp>
    </p:spTree>
    <p:extLst>
      <p:ext uri="{BB962C8B-B14F-4D97-AF65-F5344CB8AC3E}">
        <p14:creationId xmlns:p14="http://schemas.microsoft.com/office/powerpoint/2010/main" val="21142319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588D7D1-7458-48CC-83BA-37501E4BC4B0}" type="datetimeFigureOut">
              <a:rPr lang="en-GB" smtClean="0"/>
              <a:t>11/12/2017</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7D75B28C-69E0-4675-930E-F39F04234E3E}"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25829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88D7D1-7458-48CC-83BA-37501E4BC4B0}"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spTree>
    <p:extLst>
      <p:ext uri="{BB962C8B-B14F-4D97-AF65-F5344CB8AC3E}">
        <p14:creationId xmlns:p14="http://schemas.microsoft.com/office/powerpoint/2010/main" val="1141126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588D7D1-7458-48CC-83BA-37501E4BC4B0}"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2436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588D7D1-7458-48CC-83BA-37501E4BC4B0}" type="datetimeFigureOut">
              <a:rPr lang="en-GB" smtClean="0"/>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75B28C-69E0-4675-930E-F39F04234E3E}" type="slidenum">
              <a:rPr lang="en-GB" smtClean="0"/>
              <a:t>‹#›</a:t>
            </a:fld>
            <a:endParaRPr lang="en-GB"/>
          </a:p>
        </p:txBody>
      </p:sp>
    </p:spTree>
    <p:extLst>
      <p:ext uri="{BB962C8B-B14F-4D97-AF65-F5344CB8AC3E}">
        <p14:creationId xmlns:p14="http://schemas.microsoft.com/office/powerpoint/2010/main" val="3675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588D7D1-7458-48CC-83BA-37501E4BC4B0}" type="datetimeFigureOut">
              <a:rPr lang="en-GB" smtClean="0"/>
              <a:t>11/12/2017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75B28C-69E0-4675-930E-F39F04234E3E}"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2949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588D7D1-7458-48CC-83BA-37501E4BC4B0}" type="datetimeFigureOut">
              <a:rPr lang="en-GB" smtClean="0"/>
              <a:t>11/12/2017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75B28C-69E0-4675-930E-F39F04234E3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3241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88D7D1-7458-48CC-83BA-37501E4BC4B0}" type="datetimeFigureOut">
              <a:rPr lang="en-GB" smtClean="0"/>
              <a:t>11/12/2017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75B28C-69E0-4675-930E-F39F04234E3E}" type="slidenum">
              <a:rPr lang="en-GB" smtClean="0"/>
              <a:t>‹#›</a:t>
            </a:fld>
            <a:endParaRPr lang="en-GB"/>
          </a:p>
        </p:txBody>
      </p:sp>
    </p:spTree>
    <p:extLst>
      <p:ext uri="{BB962C8B-B14F-4D97-AF65-F5344CB8AC3E}">
        <p14:creationId xmlns:p14="http://schemas.microsoft.com/office/powerpoint/2010/main" val="4292589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588D7D1-7458-48CC-83BA-37501E4BC4B0}" type="datetimeFigureOut">
              <a:rPr lang="en-GB" smtClean="0"/>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75B28C-69E0-4675-930E-F39F04234E3E}"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16977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588D7D1-7458-48CC-83BA-37501E4BC4B0}" type="datetimeFigureOut">
              <a:rPr lang="en-GB" smtClean="0"/>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75B28C-69E0-4675-930E-F39F04234E3E}" type="slidenum">
              <a:rPr lang="en-GB" smtClean="0"/>
              <a:t>‹#›</a:t>
            </a:fld>
            <a:endParaRPr lang="en-GB"/>
          </a:p>
        </p:txBody>
      </p:sp>
    </p:spTree>
    <p:extLst>
      <p:ext uri="{BB962C8B-B14F-4D97-AF65-F5344CB8AC3E}">
        <p14:creationId xmlns:p14="http://schemas.microsoft.com/office/powerpoint/2010/main" val="2500127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588D7D1-7458-48CC-83BA-37501E4BC4B0}" type="datetimeFigureOut">
              <a:rPr lang="en-GB" smtClean="0"/>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75B28C-69E0-4675-930E-F39F04234E3E}" type="slidenum">
              <a:rPr lang="en-GB" smtClean="0"/>
              <a:t>‹#›</a:t>
            </a:fld>
            <a:endParaRPr lang="en-GB"/>
          </a:p>
        </p:txBody>
      </p:sp>
    </p:spTree>
    <p:extLst>
      <p:ext uri="{BB962C8B-B14F-4D97-AF65-F5344CB8AC3E}">
        <p14:creationId xmlns:p14="http://schemas.microsoft.com/office/powerpoint/2010/main" val="2330333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588D7D1-7458-48CC-83BA-37501E4BC4B0}"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832421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588D7D1-7458-48CC-83BA-37501E4BC4B0}"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4715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588D7D1-7458-48CC-83BA-37501E4BC4B0}"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spTree>
    <p:extLst>
      <p:ext uri="{BB962C8B-B14F-4D97-AF65-F5344CB8AC3E}">
        <p14:creationId xmlns:p14="http://schemas.microsoft.com/office/powerpoint/2010/main" val="1134833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588D7D1-7458-48CC-83BA-37501E4BC4B0}"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08659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588D7D1-7458-48CC-83BA-37501E4BC4B0}"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287313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88D7D1-7458-48CC-83BA-37501E4BC4B0}"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11131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88D7D1-7458-48CC-83BA-37501E4BC4B0}"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5378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588D7D1-7458-48CC-83BA-37501E4BC4B0}" type="datetimeFigureOut">
              <a:rPr lang="en-GB" smtClean="0"/>
              <a:t>11/12/2017</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D75B28C-69E0-4675-930E-F39F04234E3E}" type="slidenum">
              <a:rPr lang="en-GB" smtClean="0"/>
              <a:t>‹#›</a:t>
            </a:fld>
            <a:endParaRPr lang="en-GB"/>
          </a:p>
        </p:txBody>
      </p:sp>
    </p:spTree>
    <p:extLst>
      <p:ext uri="{BB962C8B-B14F-4D97-AF65-F5344CB8AC3E}">
        <p14:creationId xmlns:p14="http://schemas.microsoft.com/office/powerpoint/2010/main" val="8223748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tescoplc.com/little-helps-plan/products-sourcing/reducing-our-impact-on-the-environment/" TargetMode="External"/><Relationship Id="rId13" Type="http://schemas.openxmlformats.org/officeDocument/2006/relationships/hyperlink" Target="https://study.com/academy/lesson/contingency-approach-of-management-definition-example-quiz.html" TargetMode="External"/><Relationship Id="rId3" Type="http://schemas.openxmlformats.org/officeDocument/2006/relationships/hyperlink" Target="http://advantage.marketline.com.ezproxy.uwtsd.ac.uk/Product?ptype=Companies&amp;pid=34972414-9A41-4048-A7B6-1B0017054743" TargetMode="External"/><Relationship Id="rId7" Type="http://schemas.openxmlformats.org/officeDocument/2006/relationships/hyperlink" Target="https://study.com/academy/lesson/what-are-business-goals-definition-examples-quiz.html" TargetMode="External"/><Relationship Id="rId12" Type="http://schemas.openxmlformats.org/officeDocument/2006/relationships/hyperlink" Target="http://smallbusiness.chron.com/importance-system-approach-principle-81413.html"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www.learnmarketing.net/smart.htm" TargetMode="External"/><Relationship Id="rId11" Type="http://schemas.openxmlformats.org/officeDocument/2006/relationships/hyperlink" Target="https://www.business.com/articles/human-relations-management-theory-basics/" TargetMode="External"/><Relationship Id="rId5" Type="http://schemas.openxmlformats.org/officeDocument/2006/relationships/hyperlink" Target="https://www.slideshare.net/SrimouliB/assignment-1tesco" TargetMode="External"/><Relationship Id="rId10" Type="http://schemas.openxmlformats.org/officeDocument/2006/relationships/hyperlink" Target="https://www.business.com/articles/classical-and-scientific-management-theory/" TargetMode="External"/><Relationship Id="rId4" Type="http://schemas.openxmlformats.org/officeDocument/2006/relationships/hyperlink" Target="https://www.tesco.com/" TargetMode="External"/><Relationship Id="rId9" Type="http://schemas.openxmlformats.org/officeDocument/2006/relationships/hyperlink" Target="https://www.mindtools.com/pages/article/newTMC_05.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Tesco's Management and Strategy Approach </a:t>
            </a:r>
            <a:endParaRPr lang="en-GB" dirty="0"/>
          </a:p>
        </p:txBody>
      </p:sp>
      <p:sp>
        <p:nvSpPr>
          <p:cNvPr id="3" name="Subtitle 2"/>
          <p:cNvSpPr>
            <a:spLocks noGrp="1"/>
          </p:cNvSpPr>
          <p:nvPr>
            <p:ph type="subTitle" idx="1"/>
          </p:nvPr>
        </p:nvSpPr>
        <p:spPr>
          <a:xfrm>
            <a:off x="2692398" y="3657596"/>
            <a:ext cx="6815669" cy="1695453"/>
          </a:xfrm>
        </p:spPr>
        <p:txBody>
          <a:bodyPr>
            <a:normAutofit fontScale="92500" lnSpcReduction="10000"/>
          </a:bodyPr>
          <a:lstStyle/>
          <a:p>
            <a:endParaRPr lang="en-GB" dirty="0"/>
          </a:p>
          <a:p>
            <a:r>
              <a:rPr lang="en-GB" b="1" dirty="0"/>
              <a:t>Morgan Davies</a:t>
            </a:r>
            <a:endParaRPr lang="en-GB" dirty="0"/>
          </a:p>
          <a:p>
            <a:r>
              <a:rPr lang="en-GB" b="1" dirty="0" smtClean="0"/>
              <a:t>Tutor </a:t>
            </a:r>
            <a:r>
              <a:rPr lang="en-GB" b="1" dirty="0"/>
              <a:t>– Davina </a:t>
            </a:r>
            <a:r>
              <a:rPr lang="en-GB" b="1" dirty="0" smtClean="0"/>
              <a:t>Evan and Anthony Burns</a:t>
            </a:r>
            <a:endParaRPr lang="en-GB" dirty="0"/>
          </a:p>
          <a:p>
            <a:r>
              <a:rPr lang="en-GB" b="1" dirty="0"/>
              <a:t>Due Date- </a:t>
            </a:r>
            <a:r>
              <a:rPr lang="en-GB" b="1" dirty="0" smtClean="0"/>
              <a:t>14/12/17</a:t>
            </a:r>
            <a:endParaRPr lang="en-GB" dirty="0"/>
          </a:p>
          <a:p>
            <a:endParaRPr lang="en-GB" dirty="0"/>
          </a:p>
        </p:txBody>
      </p:sp>
    </p:spTree>
    <p:extLst>
      <p:ext uri="{BB962C8B-B14F-4D97-AF65-F5344CB8AC3E}">
        <p14:creationId xmlns:p14="http://schemas.microsoft.com/office/powerpoint/2010/main" val="923387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15142"/>
            <a:ext cx="9601196" cy="1670857"/>
          </a:xfrm>
        </p:spPr>
        <p:txBody>
          <a:bodyPr>
            <a:normAutofit/>
          </a:bodyPr>
          <a:lstStyle/>
          <a:p>
            <a:r>
              <a:rPr lang="en-GB" sz="8000" dirty="0" smtClean="0">
                <a:solidFill>
                  <a:srgbClr val="00B050"/>
                </a:solidFill>
                <a:latin typeface="Times New Roman" panose="02020603050405020304" pitchFamily="18" charset="0"/>
                <a:cs typeface="Times New Roman" panose="02020603050405020304" pitchFamily="18" charset="0"/>
              </a:rPr>
              <a:t>Introduction</a:t>
            </a:r>
            <a:endParaRPr lang="en-GB" sz="8000" dirty="0">
              <a:solidFill>
                <a:srgbClr val="00B050"/>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1176655" y="2581275"/>
            <a:ext cx="4690745" cy="1695450"/>
          </a:xfrm>
          <a:prstGeom prst="rect">
            <a:avLst/>
          </a:prstGeom>
        </p:spPr>
      </p:pic>
      <p:pic>
        <p:nvPicPr>
          <p:cNvPr id="6" name="Picture 5"/>
          <p:cNvPicPr>
            <a:picLocks noChangeAspect="1"/>
          </p:cNvPicPr>
          <p:nvPr/>
        </p:nvPicPr>
        <p:blipFill>
          <a:blip r:embed="rId4"/>
          <a:stretch>
            <a:fillRect/>
          </a:stretch>
        </p:blipFill>
        <p:spPr>
          <a:xfrm>
            <a:off x="6096000" y="2686050"/>
            <a:ext cx="4848225" cy="2609850"/>
          </a:xfrm>
          <a:prstGeom prst="rect">
            <a:avLst/>
          </a:prstGeom>
        </p:spPr>
      </p:pic>
    </p:spTree>
    <p:extLst>
      <p:ext uri="{BB962C8B-B14F-4D97-AF65-F5344CB8AC3E}">
        <p14:creationId xmlns:p14="http://schemas.microsoft.com/office/powerpoint/2010/main" val="1865725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solidFill>
                  <a:srgbClr val="00B050"/>
                </a:solidFill>
                <a:latin typeface="Times New Roman" panose="02020603050405020304" pitchFamily="18" charset="0"/>
                <a:cs typeface="Times New Roman" panose="02020603050405020304" pitchFamily="18" charset="0"/>
              </a:rPr>
              <a:t>Approach to strategy </a:t>
            </a:r>
          </a:p>
        </p:txBody>
      </p:sp>
      <p:sp>
        <p:nvSpPr>
          <p:cNvPr id="3" name="Content Placeholder 2"/>
          <p:cNvSpPr>
            <a:spLocks noGrp="1"/>
          </p:cNvSpPr>
          <p:nvPr>
            <p:ph idx="1"/>
          </p:nvPr>
        </p:nvSpPr>
        <p:spPr/>
        <p:txBody>
          <a:bodyPr>
            <a:normAutofit/>
          </a:bodyPr>
          <a:lstStyle/>
          <a:p>
            <a:pPr algn="ctr"/>
            <a:r>
              <a:rPr lang="en-GB" sz="3200" dirty="0" smtClean="0">
                <a:latin typeface="Times New Roman" panose="02020603050405020304" pitchFamily="18" charset="0"/>
                <a:cs typeface="Times New Roman" panose="02020603050405020304" pitchFamily="18" charset="0"/>
              </a:rPr>
              <a:t>Pestle</a:t>
            </a:r>
          </a:p>
          <a:p>
            <a:pPr algn="ctr"/>
            <a:r>
              <a:rPr lang="en-GB" sz="3200" dirty="0" smtClean="0">
                <a:latin typeface="Times New Roman" panose="02020603050405020304" pitchFamily="18" charset="0"/>
                <a:cs typeface="Times New Roman" panose="02020603050405020304" pitchFamily="18" charset="0"/>
              </a:rPr>
              <a:t>Aims </a:t>
            </a:r>
          </a:p>
          <a:p>
            <a:pPr algn="ctr"/>
            <a:r>
              <a:rPr lang="en-GB" sz="3200" dirty="0" smtClean="0">
                <a:latin typeface="Times New Roman" panose="02020603050405020304" pitchFamily="18" charset="0"/>
                <a:cs typeface="Times New Roman" panose="02020603050405020304" pitchFamily="18" charset="0"/>
              </a:rPr>
              <a:t>Objectives </a:t>
            </a: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691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42950"/>
            <a:ext cx="9601196" cy="1543049"/>
          </a:xfrm>
        </p:spPr>
        <p:txBody>
          <a:bodyPr>
            <a:noAutofit/>
          </a:bodyPr>
          <a:lstStyle/>
          <a:p>
            <a:r>
              <a:rPr lang="en-GB" sz="8000" dirty="0" smtClean="0">
                <a:solidFill>
                  <a:srgbClr val="00B050"/>
                </a:solidFill>
                <a:latin typeface="Times New Roman" panose="02020603050405020304" pitchFamily="18" charset="0"/>
                <a:cs typeface="Times New Roman" panose="02020603050405020304" pitchFamily="18" charset="0"/>
              </a:rPr>
              <a:t>Tesco’s Goals</a:t>
            </a:r>
            <a:endParaRPr lang="en-GB" sz="8000" dirty="0">
              <a:solidFill>
                <a:srgbClr val="00B05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627726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38176"/>
            <a:ext cx="9601196" cy="1647824"/>
          </a:xfrm>
        </p:spPr>
        <p:txBody>
          <a:bodyPr>
            <a:noAutofit/>
          </a:bodyPr>
          <a:lstStyle/>
          <a:p>
            <a:r>
              <a:rPr lang="en-GB" sz="8000" dirty="0" smtClean="0">
                <a:solidFill>
                  <a:srgbClr val="00B050"/>
                </a:solidFill>
                <a:latin typeface="Times New Roman" panose="02020603050405020304" pitchFamily="18" charset="0"/>
                <a:cs typeface="Times New Roman" panose="02020603050405020304" pitchFamily="18" charset="0"/>
              </a:rPr>
              <a:t>Tesco’s Objectives</a:t>
            </a:r>
            <a:endParaRPr lang="en-GB" sz="8000" dirty="0">
              <a:solidFill>
                <a:srgbClr val="00B05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962578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4178" y="829652"/>
            <a:ext cx="9601196" cy="1542074"/>
          </a:xfrm>
        </p:spPr>
        <p:txBody>
          <a:bodyPr>
            <a:normAutofit fontScale="90000"/>
          </a:bodyPr>
          <a:lstStyle/>
          <a:p>
            <a:r>
              <a:rPr lang="en-GB" sz="8800" dirty="0" smtClean="0">
                <a:solidFill>
                  <a:srgbClr val="00B050"/>
                </a:solidFill>
                <a:latin typeface="Times New Roman" panose="02020603050405020304" pitchFamily="18" charset="0"/>
                <a:cs typeface="Times New Roman" panose="02020603050405020304" pitchFamily="18" charset="0"/>
              </a:rPr>
              <a:t/>
            </a:r>
            <a:br>
              <a:rPr lang="en-GB" sz="8800" dirty="0" smtClean="0">
                <a:solidFill>
                  <a:srgbClr val="00B050"/>
                </a:solidFill>
                <a:latin typeface="Times New Roman" panose="02020603050405020304" pitchFamily="18" charset="0"/>
                <a:cs typeface="Times New Roman" panose="02020603050405020304" pitchFamily="18" charset="0"/>
              </a:rPr>
            </a:br>
            <a:r>
              <a:rPr lang="en-GB" sz="8800" dirty="0" smtClean="0">
                <a:solidFill>
                  <a:srgbClr val="00B050"/>
                </a:solidFill>
                <a:latin typeface="Times New Roman" panose="02020603050405020304" pitchFamily="18" charset="0"/>
                <a:cs typeface="Times New Roman" panose="02020603050405020304" pitchFamily="18" charset="0"/>
              </a:rPr>
              <a:t>Pestle </a:t>
            </a:r>
            <a:br>
              <a:rPr lang="en-GB" sz="8800" dirty="0" smtClean="0">
                <a:solidFill>
                  <a:srgbClr val="00B050"/>
                </a:solidFill>
                <a:latin typeface="Times New Roman" panose="02020603050405020304" pitchFamily="18" charset="0"/>
                <a:cs typeface="Times New Roman" panose="02020603050405020304" pitchFamily="18" charset="0"/>
              </a:rPr>
            </a:br>
            <a:endParaRPr lang="en-GB" sz="8800" dirty="0">
              <a:solidFill>
                <a:srgbClr val="00B05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95401" y="2371725"/>
            <a:ext cx="9601196" cy="3504143"/>
          </a:xfrm>
        </p:spPr>
        <p:txBody>
          <a:bodyPr>
            <a:normAutofit/>
          </a:bodyPr>
          <a:lstStyle/>
          <a:p>
            <a:r>
              <a:rPr lang="en-GB" dirty="0" smtClean="0"/>
              <a:t>Part 1</a:t>
            </a:r>
          </a:p>
          <a:p>
            <a:pPr algn="ctr"/>
            <a:r>
              <a:rPr lang="en-GB" dirty="0">
                <a:solidFill>
                  <a:schemeClr val="tx1"/>
                </a:solidFill>
                <a:latin typeface="Times New Roman" panose="02020603050405020304" pitchFamily="18" charset="0"/>
                <a:cs typeface="Times New Roman" panose="02020603050405020304" pitchFamily="18" charset="0"/>
              </a:rPr>
              <a:t>Political </a:t>
            </a:r>
          </a:p>
          <a:p>
            <a:pPr algn="ctr"/>
            <a:r>
              <a:rPr lang="en-GB" dirty="0">
                <a:solidFill>
                  <a:schemeClr val="tx1"/>
                </a:solidFill>
                <a:latin typeface="Times New Roman" panose="02020603050405020304" pitchFamily="18" charset="0"/>
                <a:cs typeface="Times New Roman" panose="02020603050405020304" pitchFamily="18" charset="0"/>
              </a:rPr>
              <a:t>Economic</a:t>
            </a:r>
          </a:p>
          <a:p>
            <a:pPr algn="ctr"/>
            <a:r>
              <a:rPr lang="en-GB" dirty="0">
                <a:solidFill>
                  <a:schemeClr val="tx1"/>
                </a:solidFill>
                <a:latin typeface="Times New Roman" panose="02020603050405020304" pitchFamily="18" charset="0"/>
                <a:cs typeface="Times New Roman" panose="02020603050405020304" pitchFamily="18" charset="0"/>
              </a:rPr>
              <a:t>Social</a:t>
            </a:r>
          </a:p>
          <a:p>
            <a:endParaRPr lang="en-GB" dirty="0"/>
          </a:p>
        </p:txBody>
      </p:sp>
    </p:spTree>
    <p:extLst>
      <p:ext uri="{BB962C8B-B14F-4D97-AF65-F5344CB8AC3E}">
        <p14:creationId xmlns:p14="http://schemas.microsoft.com/office/powerpoint/2010/main" val="3826507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solidFill>
                  <a:srgbClr val="00B050"/>
                </a:solidFill>
                <a:latin typeface="Times New Roman" panose="02020603050405020304" pitchFamily="18" charset="0"/>
                <a:cs typeface="Times New Roman" panose="02020603050405020304" pitchFamily="18" charset="0"/>
              </a:rPr>
              <a:t>PESTLE </a:t>
            </a:r>
            <a:endParaRPr lang="en-GB" sz="7200" dirty="0">
              <a:solidFill>
                <a:srgbClr val="00B05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smtClean="0"/>
              <a:t>Part 2 </a:t>
            </a:r>
          </a:p>
          <a:p>
            <a:pPr algn="ctr"/>
            <a:r>
              <a:rPr lang="en-GB" dirty="0">
                <a:solidFill>
                  <a:schemeClr val="tx1"/>
                </a:solidFill>
                <a:latin typeface="Times New Roman" panose="02020603050405020304" pitchFamily="18" charset="0"/>
                <a:cs typeface="Times New Roman" panose="02020603050405020304" pitchFamily="18" charset="0"/>
              </a:rPr>
              <a:t>Technological </a:t>
            </a:r>
          </a:p>
          <a:p>
            <a:pPr algn="ctr"/>
            <a:r>
              <a:rPr lang="en-GB" dirty="0">
                <a:solidFill>
                  <a:schemeClr val="tx1"/>
                </a:solidFill>
                <a:latin typeface="Times New Roman" panose="02020603050405020304" pitchFamily="18" charset="0"/>
                <a:cs typeface="Times New Roman" panose="02020603050405020304" pitchFamily="18" charset="0"/>
              </a:rPr>
              <a:t>Law</a:t>
            </a:r>
          </a:p>
          <a:p>
            <a:pPr algn="ctr"/>
            <a:r>
              <a:rPr lang="en-GB" dirty="0">
                <a:solidFill>
                  <a:schemeClr val="tx1"/>
                </a:solidFill>
                <a:latin typeface="Times New Roman" panose="02020603050405020304" pitchFamily="18" charset="0"/>
                <a:cs typeface="Times New Roman" panose="02020603050405020304" pitchFamily="18" charset="0"/>
              </a:rPr>
              <a:t>Environment </a:t>
            </a:r>
          </a:p>
          <a:p>
            <a:endParaRPr lang="en-GB" dirty="0"/>
          </a:p>
        </p:txBody>
      </p:sp>
    </p:spTree>
    <p:extLst>
      <p:ext uri="{BB962C8B-B14F-4D97-AF65-F5344CB8AC3E}">
        <p14:creationId xmlns:p14="http://schemas.microsoft.com/office/powerpoint/2010/main" val="2956522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877357"/>
            <a:ext cx="9601196" cy="1303867"/>
          </a:xfrm>
        </p:spPr>
        <p:txBody>
          <a:bodyPr>
            <a:normAutofit/>
          </a:bodyPr>
          <a:lstStyle/>
          <a:p>
            <a:r>
              <a:rPr lang="en-GB" sz="6000" dirty="0" smtClean="0">
                <a:solidFill>
                  <a:srgbClr val="00B050"/>
                </a:solidFill>
                <a:latin typeface="Times New Roman" panose="02020603050405020304" pitchFamily="18" charset="0"/>
                <a:cs typeface="Times New Roman" panose="02020603050405020304" pitchFamily="18" charset="0"/>
              </a:rPr>
              <a:t>SWOT Analysis </a:t>
            </a:r>
            <a:endParaRPr lang="en-GB" sz="6000" dirty="0">
              <a:solidFill>
                <a:srgbClr val="00B050"/>
              </a:solidFill>
              <a:latin typeface="Times New Roman" panose="02020603050405020304" pitchFamily="18" charset="0"/>
              <a:cs typeface="Times New Roman" panose="02020603050405020304" pitchFamily="18" charset="0"/>
            </a:endParaRPr>
          </a:p>
        </p:txBody>
      </p:sp>
      <p:pic>
        <p:nvPicPr>
          <p:cNvPr id="4" name="Picture 3"/>
          <p:cNvPicPr/>
          <p:nvPr/>
        </p:nvPicPr>
        <p:blipFill>
          <a:blip r:embed="rId3">
            <a:extLst>
              <a:ext uri="{28A0092B-C50C-407E-A947-70E740481C1C}">
                <a14:useLocalDpi xmlns:a14="http://schemas.microsoft.com/office/drawing/2010/main" val="0"/>
              </a:ext>
            </a:extLst>
          </a:blip>
          <a:stretch>
            <a:fillRect/>
          </a:stretch>
        </p:blipFill>
        <p:spPr>
          <a:xfrm>
            <a:off x="3305932" y="3332244"/>
            <a:ext cx="5731510" cy="2172970"/>
          </a:xfrm>
          <a:prstGeom prst="rect">
            <a:avLst/>
          </a:prstGeom>
        </p:spPr>
      </p:pic>
      <p:sp>
        <p:nvSpPr>
          <p:cNvPr id="5" name="TextBox 4"/>
          <p:cNvSpPr txBox="1"/>
          <p:nvPr/>
        </p:nvSpPr>
        <p:spPr>
          <a:xfrm>
            <a:off x="4551181" y="2710005"/>
            <a:ext cx="2916043" cy="400110"/>
          </a:xfrm>
          <a:prstGeom prst="rect">
            <a:avLst/>
          </a:prstGeom>
          <a:noFill/>
        </p:spPr>
        <p:txBody>
          <a:bodyPr wrap="square" rtlCol="0">
            <a:spAutoFit/>
          </a:bodyPr>
          <a:lstStyle/>
          <a:p>
            <a:r>
              <a:rPr lang="en-GB" sz="2000" dirty="0" smtClean="0">
                <a:latin typeface="Times New Roman" panose="02020603050405020304" pitchFamily="18" charset="0"/>
                <a:cs typeface="Times New Roman" panose="02020603050405020304" pitchFamily="18" charset="0"/>
              </a:rPr>
              <a:t>SWOT made by Tesco’s</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11259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smtClean="0">
                <a:solidFill>
                  <a:srgbClr val="00B050"/>
                </a:solidFill>
                <a:latin typeface="Times New Roman" panose="02020603050405020304" pitchFamily="18" charset="0"/>
                <a:cs typeface="Times New Roman" panose="02020603050405020304" pitchFamily="18" charset="0"/>
              </a:rPr>
              <a:t>Strengths </a:t>
            </a:r>
            <a:endParaRPr lang="en-GB" sz="6600" dirty="0">
              <a:solidFill>
                <a:srgbClr val="00B05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824992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smtClean="0">
                <a:solidFill>
                  <a:srgbClr val="00B050"/>
                </a:solidFill>
                <a:latin typeface="Times New Roman" panose="02020603050405020304" pitchFamily="18" charset="0"/>
                <a:cs typeface="Times New Roman" panose="02020603050405020304" pitchFamily="18" charset="0"/>
              </a:rPr>
              <a:t>Weaknesses</a:t>
            </a:r>
            <a:endParaRPr lang="en-GB" sz="6600" dirty="0">
              <a:solidFill>
                <a:srgbClr val="00B05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137438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solidFill>
                  <a:srgbClr val="00B050"/>
                </a:solidFill>
                <a:latin typeface="Times New Roman" panose="02020603050405020304" pitchFamily="18" charset="0"/>
                <a:cs typeface="Times New Roman" panose="02020603050405020304" pitchFamily="18" charset="0"/>
              </a:rPr>
              <a:t>Opportunity </a:t>
            </a:r>
            <a:endParaRPr lang="en-GB" sz="6000" dirty="0">
              <a:solidFill>
                <a:srgbClr val="00B05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45263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7200" dirty="0" smtClean="0">
                <a:solidFill>
                  <a:srgbClr val="00B050"/>
                </a:solidFill>
                <a:latin typeface="Times New Roman" panose="02020603050405020304" pitchFamily="18" charset="0"/>
                <a:cs typeface="Times New Roman" panose="02020603050405020304" pitchFamily="18" charset="0"/>
              </a:rPr>
              <a:t>Threats</a:t>
            </a:r>
            <a:r>
              <a:rPr lang="en-GB" dirty="0" smtClean="0">
                <a:solidFill>
                  <a:srgbClr val="00B050"/>
                </a:solidFill>
              </a:rPr>
              <a:t> </a:t>
            </a:r>
            <a:endParaRPr lang="en-GB" dirty="0">
              <a:solidFill>
                <a:srgbClr val="00B050"/>
              </a:solidFill>
            </a:endParaRP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121594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76274"/>
            <a:ext cx="9601196" cy="1971675"/>
          </a:xfrm>
        </p:spPr>
        <p:txBody>
          <a:bodyPr>
            <a:normAutofit fontScale="90000"/>
          </a:bodyPr>
          <a:lstStyle/>
          <a:p>
            <a:r>
              <a:rPr lang="en-GB" sz="6700" dirty="0">
                <a:solidFill>
                  <a:srgbClr val="0070C0"/>
                </a:solidFill>
                <a:latin typeface="Times New Roman" panose="02020603050405020304" pitchFamily="18" charset="0"/>
                <a:cs typeface="Times New Roman" panose="02020603050405020304" pitchFamily="18" charset="0"/>
              </a:rPr>
              <a:t>Approaches to organisation and management </a:t>
            </a:r>
            <a:r>
              <a:rPr lang="en-GB" dirty="0"/>
              <a:t/>
            </a:r>
            <a:br>
              <a:rPr lang="en-GB" dirty="0"/>
            </a:br>
            <a:endParaRPr lang="en-GB" dirty="0"/>
          </a:p>
        </p:txBody>
      </p:sp>
      <p:pic>
        <p:nvPicPr>
          <p:cNvPr id="4" name="Picture 3" descr="Image result for main approaches to organisation structure and management"/>
          <p:cNvPicPr/>
          <p:nvPr/>
        </p:nvPicPr>
        <p:blipFill>
          <a:blip r:embed="rId3">
            <a:extLst>
              <a:ext uri="{28A0092B-C50C-407E-A947-70E740481C1C}">
                <a14:useLocalDpi xmlns:a14="http://schemas.microsoft.com/office/drawing/2010/main" val="0"/>
              </a:ext>
            </a:extLst>
          </a:blip>
          <a:srcRect/>
          <a:stretch>
            <a:fillRect/>
          </a:stretch>
        </p:blipFill>
        <p:spPr bwMode="auto">
          <a:xfrm>
            <a:off x="2993838" y="2705935"/>
            <a:ext cx="5731510" cy="2612390"/>
          </a:xfrm>
          <a:prstGeom prst="rect">
            <a:avLst/>
          </a:prstGeom>
          <a:noFill/>
          <a:ln>
            <a:noFill/>
          </a:ln>
        </p:spPr>
      </p:pic>
      <p:sp>
        <p:nvSpPr>
          <p:cNvPr id="5" name="TextBox 4"/>
          <p:cNvSpPr txBox="1"/>
          <p:nvPr/>
        </p:nvSpPr>
        <p:spPr>
          <a:xfrm>
            <a:off x="2993838" y="5473019"/>
            <a:ext cx="1631688" cy="646331"/>
          </a:xfrm>
          <a:prstGeom prst="rect">
            <a:avLst/>
          </a:prstGeom>
          <a:noFill/>
        </p:spPr>
        <p:txBody>
          <a:bodyPr wrap="square" rtlCol="0">
            <a:spAutoFit/>
          </a:bodyPr>
          <a:lstStyle/>
          <a:p>
            <a:r>
              <a:rPr lang="en-GB" dirty="0"/>
              <a:t>(Mullins, 2013)</a:t>
            </a:r>
          </a:p>
          <a:p>
            <a:endParaRPr lang="en-GB" dirty="0"/>
          </a:p>
        </p:txBody>
      </p:sp>
    </p:spTree>
    <p:extLst>
      <p:ext uri="{BB962C8B-B14F-4D97-AF65-F5344CB8AC3E}">
        <p14:creationId xmlns:p14="http://schemas.microsoft.com/office/powerpoint/2010/main" val="2803036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smtClean="0">
                <a:solidFill>
                  <a:srgbClr val="0070C0"/>
                </a:solidFill>
                <a:latin typeface="Times New Roman" panose="02020603050405020304" pitchFamily="18" charset="0"/>
                <a:cs typeface="Times New Roman" panose="02020603050405020304" pitchFamily="18" charset="0"/>
              </a:rPr>
              <a:t>Management </a:t>
            </a:r>
            <a:r>
              <a:rPr lang="en-GB" sz="6600" dirty="0" err="1" smtClean="0">
                <a:solidFill>
                  <a:srgbClr val="0070C0"/>
                </a:solidFill>
                <a:latin typeface="Times New Roman" panose="02020603050405020304" pitchFamily="18" charset="0"/>
                <a:cs typeface="Times New Roman" panose="02020603050405020304" pitchFamily="18" charset="0"/>
              </a:rPr>
              <a:t>Aproaches</a:t>
            </a:r>
            <a:r>
              <a:rPr lang="en-GB" sz="6600" dirty="0" smtClean="0">
                <a:solidFill>
                  <a:srgbClr val="0070C0"/>
                </a:solidFill>
                <a:latin typeface="Times New Roman" panose="02020603050405020304" pitchFamily="18" charset="0"/>
                <a:cs typeface="Times New Roman" panose="02020603050405020304" pitchFamily="18" charset="0"/>
              </a:rPr>
              <a:t> </a:t>
            </a:r>
            <a:endParaRPr lang="en-GB" sz="6600" dirty="0">
              <a:solidFill>
                <a:srgbClr val="0070C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800" dirty="0" smtClean="0">
                <a:solidFill>
                  <a:srgbClr val="0070C0"/>
                </a:solidFill>
                <a:latin typeface="Times New Roman" panose="02020603050405020304" pitchFamily="18" charset="0"/>
                <a:cs typeface="Times New Roman" panose="02020603050405020304" pitchFamily="18" charset="0"/>
              </a:rPr>
              <a:t>Classical</a:t>
            </a:r>
          </a:p>
          <a:p>
            <a:r>
              <a:rPr lang="en-GB" sz="2800" dirty="0" smtClean="0">
                <a:solidFill>
                  <a:srgbClr val="0070C0"/>
                </a:solidFill>
                <a:latin typeface="Times New Roman" panose="02020603050405020304" pitchFamily="18" charset="0"/>
                <a:cs typeface="Times New Roman" panose="02020603050405020304" pitchFamily="18" charset="0"/>
              </a:rPr>
              <a:t>Human Relation </a:t>
            </a:r>
          </a:p>
          <a:p>
            <a:r>
              <a:rPr lang="en-GB" sz="2800" dirty="0" smtClean="0">
                <a:solidFill>
                  <a:srgbClr val="0070C0"/>
                </a:solidFill>
                <a:latin typeface="Times New Roman" panose="02020603050405020304" pitchFamily="18" charset="0"/>
                <a:cs typeface="Times New Roman" panose="02020603050405020304" pitchFamily="18" charset="0"/>
              </a:rPr>
              <a:t>System Management </a:t>
            </a:r>
          </a:p>
          <a:p>
            <a:r>
              <a:rPr lang="en-GB" sz="2800" dirty="0" smtClean="0">
                <a:solidFill>
                  <a:srgbClr val="0070C0"/>
                </a:solidFill>
                <a:latin typeface="Times New Roman" panose="02020603050405020304" pitchFamily="18" charset="0"/>
                <a:cs typeface="Times New Roman" panose="02020603050405020304" pitchFamily="18" charset="0"/>
              </a:rPr>
              <a:t>Contingency Management</a:t>
            </a:r>
            <a:endParaRPr lang="en-GB" sz="2800" dirty="0">
              <a:solidFill>
                <a:srgbClr val="0070C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4699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solidFill>
                  <a:srgbClr val="0070C0"/>
                </a:solidFill>
                <a:latin typeface="Times New Roman" panose="02020603050405020304" pitchFamily="18" charset="0"/>
                <a:cs typeface="Times New Roman" panose="02020603050405020304" pitchFamily="18" charset="0"/>
              </a:rPr>
              <a:t>Classical Approach (Tesco)</a:t>
            </a:r>
            <a:endParaRPr lang="en-GB" sz="4800" dirty="0">
              <a:solidFill>
                <a:srgbClr val="0070C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8164728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solidFill>
                  <a:srgbClr val="FF0000"/>
                </a:solidFill>
                <a:latin typeface="Times New Roman" panose="02020603050405020304" pitchFamily="18" charset="0"/>
                <a:cs typeface="Times New Roman" panose="02020603050405020304" pitchFamily="18" charset="0"/>
              </a:rPr>
              <a:t>References </a:t>
            </a:r>
            <a:endParaRPr lang="en-GB" sz="6000" dirty="0">
              <a:solidFill>
                <a:srgbClr val="FF000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47500" lnSpcReduction="20000"/>
          </a:bodyPr>
          <a:lstStyle/>
          <a:p>
            <a:r>
              <a:rPr lang="en-GB" dirty="0"/>
              <a:t>References </a:t>
            </a:r>
          </a:p>
          <a:p>
            <a:r>
              <a:rPr lang="en-GB" dirty="0"/>
              <a:t>Marketline: </a:t>
            </a:r>
            <a:r>
              <a:rPr lang="en-GB" u="sng" dirty="0">
                <a:hlinkClick r:id="rId3"/>
              </a:rPr>
              <a:t>http://advantage.marketline.com.ezproxy.uwtsd.ac.uk/Product?ptype=Companies&amp;pid=34972414-9A41-4048-A7B6-1B0017054743</a:t>
            </a:r>
            <a:endParaRPr lang="en-GB" dirty="0"/>
          </a:p>
          <a:p>
            <a:r>
              <a:rPr lang="en-GB" dirty="0"/>
              <a:t>Image: </a:t>
            </a:r>
            <a:r>
              <a:rPr lang="en-GB" u="sng" dirty="0">
                <a:hlinkClick r:id="rId4"/>
              </a:rPr>
              <a:t>https://www.tesco.com/</a:t>
            </a:r>
            <a:endParaRPr lang="en-GB" dirty="0"/>
          </a:p>
          <a:p>
            <a:r>
              <a:rPr lang="en-GB" dirty="0"/>
              <a:t>Tesco’s Founder image: </a:t>
            </a:r>
            <a:r>
              <a:rPr lang="en-GB" u="sng" dirty="0">
                <a:hlinkClick r:id="rId5"/>
              </a:rPr>
              <a:t>https://www.slideshare.net/SrimouliB/assignment-1tesco</a:t>
            </a:r>
            <a:endParaRPr lang="en-GB" dirty="0"/>
          </a:p>
          <a:p>
            <a:r>
              <a:rPr lang="en-GB" dirty="0"/>
              <a:t>SMART Aims: </a:t>
            </a:r>
            <a:r>
              <a:rPr lang="en-GB" u="sng" dirty="0">
                <a:hlinkClick r:id="rId6"/>
              </a:rPr>
              <a:t>http://www.learnmarketing.net/smart.htm</a:t>
            </a:r>
            <a:endParaRPr lang="en-GB" dirty="0"/>
          </a:p>
          <a:p>
            <a:r>
              <a:rPr lang="en-GB" dirty="0"/>
              <a:t>Goals: </a:t>
            </a:r>
            <a:r>
              <a:rPr lang="en-GB" u="sng" dirty="0">
                <a:hlinkClick r:id="rId7"/>
              </a:rPr>
              <a:t>https://study.com/academy/lesson/what-are-business-goals-definition-examples-quiz.html</a:t>
            </a:r>
            <a:endParaRPr lang="en-GB" dirty="0"/>
          </a:p>
          <a:p>
            <a:r>
              <a:rPr lang="en-GB" dirty="0"/>
              <a:t>Tesco Environment: </a:t>
            </a:r>
            <a:r>
              <a:rPr lang="en-GB" u="sng" dirty="0">
                <a:hlinkClick r:id="rId8"/>
              </a:rPr>
              <a:t>https://www.tescoplc.com/little-helps-plan/products-sourcing/reducing-our-impact-on-the-environment/</a:t>
            </a:r>
            <a:endParaRPr lang="en-GB" dirty="0"/>
          </a:p>
          <a:p>
            <a:r>
              <a:rPr lang="en-GB" dirty="0"/>
              <a:t>SWOT: </a:t>
            </a:r>
            <a:r>
              <a:rPr lang="en-GB" u="sng" dirty="0">
                <a:hlinkClick r:id="rId9"/>
              </a:rPr>
              <a:t>https://www.mindtools.com/pages/article/newTMC_05.htm</a:t>
            </a:r>
            <a:endParaRPr lang="en-GB" dirty="0"/>
          </a:p>
          <a:p>
            <a:r>
              <a:rPr lang="en-GB" dirty="0"/>
              <a:t>Classical Approach: </a:t>
            </a:r>
            <a:r>
              <a:rPr lang="en-GB" u="sng" dirty="0">
                <a:hlinkClick r:id="rId10"/>
              </a:rPr>
              <a:t>https://www.business.com/articles/classical-and-scientific-management-theory/</a:t>
            </a:r>
            <a:endParaRPr lang="en-GB" dirty="0"/>
          </a:p>
          <a:p>
            <a:r>
              <a:rPr lang="en-GB" dirty="0"/>
              <a:t>Human Relation Approach: </a:t>
            </a:r>
            <a:r>
              <a:rPr lang="en-GB" u="sng" dirty="0">
                <a:hlinkClick r:id="rId11"/>
              </a:rPr>
              <a:t>https://www.business.com/articles/human-relations-management-theory-basics/</a:t>
            </a:r>
            <a:endParaRPr lang="en-GB" dirty="0"/>
          </a:p>
          <a:p>
            <a:r>
              <a:rPr lang="en-GB" dirty="0"/>
              <a:t> System Management: </a:t>
            </a:r>
            <a:r>
              <a:rPr lang="en-GB" u="sng" dirty="0">
                <a:hlinkClick r:id="rId12"/>
              </a:rPr>
              <a:t>http://smallbusiness.chron.com/importance-system-approach-principle-81413.html</a:t>
            </a:r>
            <a:endParaRPr lang="en-GB" dirty="0"/>
          </a:p>
          <a:p>
            <a:r>
              <a:rPr lang="en-GB" dirty="0"/>
              <a:t>Contingency Management: </a:t>
            </a:r>
            <a:r>
              <a:rPr lang="en-GB" u="sng" dirty="0">
                <a:hlinkClick r:id="rId13"/>
              </a:rPr>
              <a:t>https://study.com/academy/lesson/contingency-approach-of-management-definition-example-quiz.html</a:t>
            </a:r>
            <a:endParaRPr lang="en-GB" dirty="0"/>
          </a:p>
          <a:p>
            <a:endParaRPr lang="en-GB" dirty="0"/>
          </a:p>
        </p:txBody>
      </p:sp>
    </p:spTree>
    <p:extLst>
      <p:ext uri="{BB962C8B-B14F-4D97-AF65-F5344CB8AC3E}">
        <p14:creationId xmlns:p14="http://schemas.microsoft.com/office/powerpoint/2010/main" val="422858017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418</TotalTime>
  <Words>1069</Words>
  <Application>Microsoft Office PowerPoint</Application>
  <PresentationFormat>Widescreen</PresentationFormat>
  <Paragraphs>103</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Garamond</vt:lpstr>
      <vt:lpstr>Times New Roman</vt:lpstr>
      <vt:lpstr>Organic</vt:lpstr>
      <vt:lpstr>Tesco's Management and Strategy Approach </vt:lpstr>
      <vt:lpstr>Introduction</vt:lpstr>
      <vt:lpstr>Approach to strategy </vt:lpstr>
      <vt:lpstr>Tesco’s Goals</vt:lpstr>
      <vt:lpstr>Tesco’s Objectives</vt:lpstr>
      <vt:lpstr> Pestle  </vt:lpstr>
      <vt:lpstr>PESTLE </vt:lpstr>
      <vt:lpstr>SWOT Analysis </vt:lpstr>
      <vt:lpstr>Strengths </vt:lpstr>
      <vt:lpstr>Weaknesses</vt:lpstr>
      <vt:lpstr>Opportunity </vt:lpstr>
      <vt:lpstr>Threats </vt:lpstr>
      <vt:lpstr>Approaches to organisation and management  </vt:lpstr>
      <vt:lpstr>Management Aproaches </vt:lpstr>
      <vt:lpstr>Classical Approach (Tesco)</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Tescos</dc:title>
  <dc:creator>Morgan Davies (1708004)</dc:creator>
  <cp:lastModifiedBy>Morgan Davies (1708004)</cp:lastModifiedBy>
  <cp:revision>20</cp:revision>
  <dcterms:created xsi:type="dcterms:W3CDTF">2017-11-29T13:21:07Z</dcterms:created>
  <dcterms:modified xsi:type="dcterms:W3CDTF">2017-12-11T12:50:35Z</dcterms:modified>
</cp:coreProperties>
</file>