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7" r:id="rId10"/>
    <p:sldId id="266" r:id="rId11"/>
    <p:sldId id="264" r:id="rId12"/>
    <p:sldId id="269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6" r:id="rId28"/>
    <p:sldId id="287" r:id="rId29"/>
    <p:sldId id="288" r:id="rId30"/>
    <p:sldId id="283" r:id="rId31"/>
    <p:sldId id="289" r:id="rId32"/>
    <p:sldId id="284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072EE0-79AE-4FC4-82F2-9D5459768C26}" v="3" dt="2026-03-02T09:00:55.8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264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delSld modSld">
      <pc:chgData name="Lara Hopkinson" userId="4c46a3d6-da89-4616-bd45-1b70e49404c2" providerId="ADAL" clId="{7F1F0841-190A-46F8-9915-0C9D4FD90F14}" dt="2026-03-02T09:28:47.767" v="510" actId="20577"/>
      <pc:docMkLst>
        <pc:docMk/>
      </pc:docMkLst>
      <pc:sldChg chg="modSp mod">
        <pc:chgData name="Lara Hopkinson" userId="4c46a3d6-da89-4616-bd45-1b70e49404c2" providerId="ADAL" clId="{7F1F0841-190A-46F8-9915-0C9D4FD90F14}" dt="2026-03-02T08:54:34.067" v="92" actId="20577"/>
        <pc:sldMkLst>
          <pc:docMk/>
          <pc:sldMk cId="2925657446" sldId="283"/>
        </pc:sldMkLst>
        <pc:spChg chg="mod">
          <ac:chgData name="Lara Hopkinson" userId="4c46a3d6-da89-4616-bd45-1b70e49404c2" providerId="ADAL" clId="{7F1F0841-190A-46F8-9915-0C9D4FD90F14}" dt="2026-03-02T08:46:21.595" v="4"/>
          <ac:spMkLst>
            <pc:docMk/>
            <pc:sldMk cId="2925657446" sldId="283"/>
            <ac:spMk id="2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6-03-02T08:54:34.067" v="92" actId="20577"/>
          <ac:spMkLst>
            <pc:docMk/>
            <pc:sldMk cId="2925657446" sldId="283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03-02T09:03:27.364" v="500" actId="20577"/>
        <pc:sldMkLst>
          <pc:docMk/>
          <pc:sldMk cId="859501121" sldId="284"/>
        </pc:sldMkLst>
        <pc:spChg chg="mod">
          <ac:chgData name="Lara Hopkinson" userId="4c46a3d6-da89-4616-bd45-1b70e49404c2" providerId="ADAL" clId="{7F1F0841-190A-46F8-9915-0C9D4FD90F14}" dt="2026-03-02T09:03:27.364" v="500" actId="20577"/>
          <ac:spMkLst>
            <pc:docMk/>
            <pc:sldMk cId="859501121" sldId="284"/>
            <ac:spMk id="3" creationId="{00000000-0000-0000-0000-000000000000}"/>
          </ac:spMkLst>
        </pc:spChg>
      </pc:sldChg>
      <pc:sldChg chg="del">
        <pc:chgData name="Lara Hopkinson" userId="4c46a3d6-da89-4616-bd45-1b70e49404c2" providerId="ADAL" clId="{7F1F0841-190A-46F8-9915-0C9D4FD90F14}" dt="2026-03-02T08:46:02.965" v="0" actId="47"/>
        <pc:sldMkLst>
          <pc:docMk/>
          <pc:sldMk cId="2495572639" sldId="285"/>
        </pc:sldMkLst>
      </pc:sldChg>
      <pc:sldChg chg="modSp mod">
        <pc:chgData name="Lara Hopkinson" userId="4c46a3d6-da89-4616-bd45-1b70e49404c2" providerId="ADAL" clId="{7F1F0841-190A-46F8-9915-0C9D4FD90F14}" dt="2026-03-02T08:46:13.308" v="2"/>
        <pc:sldMkLst>
          <pc:docMk/>
          <pc:sldMk cId="705354131" sldId="287"/>
        </pc:sldMkLst>
        <pc:spChg chg="mod">
          <ac:chgData name="Lara Hopkinson" userId="4c46a3d6-da89-4616-bd45-1b70e49404c2" providerId="ADAL" clId="{7F1F0841-190A-46F8-9915-0C9D4FD90F14}" dt="2026-03-02T08:46:13.308" v="2"/>
          <ac:spMkLst>
            <pc:docMk/>
            <pc:sldMk cId="705354131" sldId="287"/>
            <ac:spMk id="2" creationId="{00000000-0000-0000-0000-000000000000}"/>
          </ac:spMkLst>
        </pc:spChg>
      </pc:sldChg>
      <pc:sldChg chg="modSp add mod">
        <pc:chgData name="Lara Hopkinson" userId="4c46a3d6-da89-4616-bd45-1b70e49404c2" providerId="ADAL" clId="{7F1F0841-190A-46F8-9915-0C9D4FD90F14}" dt="2026-03-02T09:28:47.767" v="510" actId="20577"/>
        <pc:sldMkLst>
          <pc:docMk/>
          <pc:sldMk cId="943967435" sldId="289"/>
        </pc:sldMkLst>
        <pc:spChg chg="mod">
          <ac:chgData name="Lara Hopkinson" userId="4c46a3d6-da89-4616-bd45-1b70e49404c2" providerId="ADAL" clId="{7F1F0841-190A-46F8-9915-0C9D4FD90F14}" dt="2026-03-02T08:49:04.693" v="30" actId="5793"/>
          <ac:spMkLst>
            <pc:docMk/>
            <pc:sldMk cId="943967435" sldId="289"/>
            <ac:spMk id="2" creationId="{65C844EB-763B-D9EC-BA4D-6A81CCA373A6}"/>
          </ac:spMkLst>
        </pc:spChg>
        <pc:spChg chg="mod">
          <ac:chgData name="Lara Hopkinson" userId="4c46a3d6-da89-4616-bd45-1b70e49404c2" providerId="ADAL" clId="{7F1F0841-190A-46F8-9915-0C9D4FD90F14}" dt="2026-03-02T09:28:47.767" v="510" actId="20577"/>
          <ac:spMkLst>
            <pc:docMk/>
            <pc:sldMk cId="943967435" sldId="289"/>
            <ac:spMk id="3" creationId="{227B2974-94DA-66C2-4D9D-18196F220EF1}"/>
          </ac:spMkLst>
        </pc:spChg>
      </pc:sldChg>
      <pc:sldChg chg="new del">
        <pc:chgData name="Lara Hopkinson" userId="4c46a3d6-da89-4616-bd45-1b70e49404c2" providerId="ADAL" clId="{7F1F0841-190A-46F8-9915-0C9D4FD90F14}" dt="2026-03-02T08:48:51.209" v="6" actId="47"/>
        <pc:sldMkLst>
          <pc:docMk/>
          <pc:sldMk cId="3888695905" sldId="28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96C121-9099-43F2-B28B-C428ED7A78D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A66B88-E48B-48C6-B831-CCDCEDD75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314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A66B88-E48B-48C6-B831-CCDCEDD753E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942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526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538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248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77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536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102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742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434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037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758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796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640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FeOYlxJbmw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9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txBody>
          <a:bodyPr/>
          <a:lstStyle/>
          <a:p>
            <a:r>
              <a:rPr lang="en-GB" b="1" dirty="0"/>
              <a:t>Sustainable Development in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5445224"/>
            <a:ext cx="6400800" cy="86409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A model of </a:t>
            </a:r>
            <a:r>
              <a:rPr lang="en-GB" b="1">
                <a:solidFill>
                  <a:schemeClr val="tx1"/>
                </a:solidFill>
              </a:rPr>
              <a:t>good practice?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869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9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Outline policy development in Wales</a:t>
            </a:r>
          </a:p>
          <a:p>
            <a:pPr lvl="1"/>
            <a:r>
              <a:rPr lang="en-GB" dirty="0"/>
              <a:t>Where it all began</a:t>
            </a:r>
          </a:p>
          <a:p>
            <a:pPr lvl="1"/>
            <a:r>
              <a:rPr lang="en-GB" dirty="0"/>
              <a:t>Statutory duty</a:t>
            </a:r>
          </a:p>
          <a:p>
            <a:pPr lvl="1"/>
            <a:r>
              <a:rPr lang="en-GB" dirty="0"/>
              <a:t>Building blocks</a:t>
            </a:r>
          </a:p>
          <a:p>
            <a:pPr lvl="1"/>
            <a:r>
              <a:rPr lang="en-GB" dirty="0"/>
              <a:t>SD schemes</a:t>
            </a:r>
          </a:p>
          <a:p>
            <a:r>
              <a:rPr lang="en-GB" dirty="0"/>
              <a:t>Current commitments</a:t>
            </a:r>
          </a:p>
          <a:p>
            <a:r>
              <a:rPr lang="en-GB" dirty="0"/>
              <a:t>Tutorial – is this a good model to follow?</a:t>
            </a:r>
          </a:p>
        </p:txBody>
      </p:sp>
    </p:spTree>
    <p:extLst>
      <p:ext uri="{BB962C8B-B14F-4D97-AF65-F5344CB8AC3E}">
        <p14:creationId xmlns:p14="http://schemas.microsoft.com/office/powerpoint/2010/main" val="2967769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did it all begin?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Devolution – establishment of the National Assembly for Wales (1998/99)</a:t>
            </a:r>
          </a:p>
          <a:p>
            <a:endParaRPr lang="en-GB" dirty="0"/>
          </a:p>
          <a:p>
            <a:r>
              <a:rPr lang="en-GB" dirty="0"/>
              <a:t>Government of Wales Act 1998</a:t>
            </a:r>
          </a:p>
          <a:p>
            <a:pPr lvl="1"/>
            <a:r>
              <a:rPr lang="en-GB" dirty="0"/>
              <a:t>No tax raising powers</a:t>
            </a:r>
          </a:p>
          <a:p>
            <a:pPr lvl="1"/>
            <a:r>
              <a:rPr lang="en-GB" dirty="0"/>
              <a:t>No instigation of legislation</a:t>
            </a:r>
          </a:p>
        </p:txBody>
      </p:sp>
    </p:spTree>
    <p:extLst>
      <p:ext uri="{BB962C8B-B14F-4D97-AF65-F5344CB8AC3E}">
        <p14:creationId xmlns:p14="http://schemas.microsoft.com/office/powerpoint/2010/main" val="1456604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 as a statutory duty…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s121 of </a:t>
            </a:r>
            <a:r>
              <a:rPr lang="en-GB" dirty="0" err="1"/>
              <a:t>GoWA</a:t>
            </a:r>
            <a:r>
              <a:rPr lang="en-GB" dirty="0"/>
              <a:t> 1998</a:t>
            </a:r>
          </a:p>
          <a:p>
            <a:r>
              <a:rPr lang="en-GB" dirty="0"/>
              <a:t>Statutory duty on </a:t>
            </a:r>
            <a:r>
              <a:rPr lang="en-GB" dirty="0" err="1"/>
              <a:t>NAfW</a:t>
            </a:r>
            <a:r>
              <a:rPr lang="en-GB" dirty="0"/>
              <a:t> to promote SD in all of its business</a:t>
            </a:r>
          </a:p>
          <a:p>
            <a:r>
              <a:rPr lang="en-GB" dirty="0"/>
              <a:t>Develop a Sustainable Development Scheme</a:t>
            </a:r>
          </a:p>
          <a:p>
            <a:pPr lvl="1"/>
            <a:r>
              <a:rPr lang="en-GB" dirty="0"/>
              <a:t>Implement the duty</a:t>
            </a:r>
          </a:p>
          <a:p>
            <a:pPr lvl="1"/>
            <a:r>
              <a:rPr lang="en-GB" dirty="0"/>
              <a:t>Monitor and review progress</a:t>
            </a:r>
          </a:p>
        </p:txBody>
      </p:sp>
    </p:spTree>
    <p:extLst>
      <p:ext uri="{BB962C8B-B14F-4D97-AF65-F5344CB8AC3E}">
        <p14:creationId xmlns:p14="http://schemas.microsoft.com/office/powerpoint/2010/main" val="498934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Only 2 other states / governments have similar duty</a:t>
            </a:r>
          </a:p>
          <a:p>
            <a:r>
              <a:rPr lang="en-GB" dirty="0"/>
              <a:t>Tasmania &amp; Estonia</a:t>
            </a:r>
          </a:p>
        </p:txBody>
      </p:sp>
      <p:pic>
        <p:nvPicPr>
          <p:cNvPr id="1026" name="Picture 2" descr="http://www.mapsofworld.com/world-political-map-2000p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5" y="0"/>
            <a:ext cx="92738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073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226084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“The beauty of Wales is its manageability in terms of scale – there is a real chance to take SD forward” (Joseph </a:t>
            </a:r>
            <a:r>
              <a:rPr lang="en-GB" dirty="0" err="1"/>
              <a:t>Rowntree</a:t>
            </a:r>
            <a:r>
              <a:rPr lang="en-GB" dirty="0"/>
              <a:t> Foundation, p4)</a:t>
            </a:r>
          </a:p>
        </p:txBody>
      </p:sp>
      <p:pic>
        <p:nvPicPr>
          <p:cNvPr id="2050" name="Picture 2" descr="http://www.mapsofworld.com/wales/map/wales-political-ma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04864"/>
            <a:ext cx="3757533" cy="451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3284984"/>
            <a:ext cx="4752528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426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Building blocks within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Duty on LA to produce community strategies for their areas</a:t>
            </a:r>
          </a:p>
          <a:p>
            <a:r>
              <a:rPr lang="en-GB" dirty="0"/>
              <a:t>Wales Audit Office as unified public regulator</a:t>
            </a:r>
          </a:p>
          <a:p>
            <a:r>
              <a:rPr lang="en-GB" dirty="0"/>
              <a:t>Welsh base for NGOs with SD interests e.g. Oxfam, WWF</a:t>
            </a:r>
          </a:p>
          <a:p>
            <a:r>
              <a:rPr lang="en-GB" dirty="0"/>
              <a:t>Sustainable Development Forum</a:t>
            </a:r>
          </a:p>
          <a:p>
            <a:r>
              <a:rPr lang="en-GB" dirty="0"/>
              <a:t>Professional network of SD practitioners</a:t>
            </a:r>
          </a:p>
          <a:p>
            <a:r>
              <a:rPr lang="en-GB" dirty="0"/>
              <a:t>Active at local &amp; global levels e.g. participation in WSSD 2002</a:t>
            </a:r>
          </a:p>
          <a:p>
            <a:r>
              <a:rPr lang="en-GB" dirty="0"/>
              <a:t>Development of the Gauteng Declaration</a:t>
            </a:r>
          </a:p>
        </p:txBody>
      </p:sp>
    </p:spTree>
    <p:extLst>
      <p:ext uri="{BB962C8B-B14F-4D97-AF65-F5344CB8AC3E}">
        <p14:creationId xmlns:p14="http://schemas.microsoft.com/office/powerpoint/2010/main" val="25930305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1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 SD scheme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2000 – Learning to live differently</a:t>
            </a:r>
          </a:p>
          <a:p>
            <a:r>
              <a:rPr lang="en-GB" dirty="0"/>
              <a:t>Sets out vision of a sustainable Wales</a:t>
            </a:r>
          </a:p>
          <a:p>
            <a:pPr lvl="1"/>
            <a:r>
              <a:rPr lang="en-GB" dirty="0"/>
              <a:t>United, confident &amp; creative</a:t>
            </a:r>
          </a:p>
          <a:p>
            <a:pPr lvl="1"/>
            <a:r>
              <a:rPr lang="en-GB" dirty="0"/>
              <a:t>Committed to fostering its unique identity</a:t>
            </a:r>
          </a:p>
          <a:p>
            <a:pPr lvl="1"/>
            <a:r>
              <a:rPr lang="en-GB" dirty="0"/>
              <a:t>Prosperous, skilled, health, well-educated..</a:t>
            </a:r>
          </a:p>
          <a:p>
            <a:pPr lvl="1"/>
            <a:r>
              <a:rPr lang="en-GB" dirty="0"/>
              <a:t>Served by modern, effective &amp; accessible public services</a:t>
            </a:r>
          </a:p>
          <a:p>
            <a:pPr lvl="1"/>
            <a:r>
              <a:rPr lang="en-GB" dirty="0"/>
              <a:t>Active in its local communities</a:t>
            </a:r>
          </a:p>
          <a:p>
            <a:pPr lvl="1"/>
            <a:r>
              <a:rPr lang="en-GB" dirty="0"/>
              <a:t>Fairer</a:t>
            </a:r>
          </a:p>
          <a:p>
            <a:pPr lvl="1"/>
            <a:r>
              <a:rPr lang="en-GB" dirty="0"/>
              <a:t>Values children &amp; where young people want to live &amp; work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9985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1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Follow-up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2514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2004 – Starting to live differently</a:t>
            </a:r>
          </a:p>
          <a:p>
            <a:r>
              <a:rPr lang="en-GB" dirty="0"/>
              <a:t>Vision altered to include:</a:t>
            </a:r>
          </a:p>
          <a:p>
            <a:pPr lvl="1"/>
            <a:r>
              <a:rPr lang="en-GB" dirty="0"/>
              <a:t>Promoting a diverse, competitive and high value-added economy</a:t>
            </a:r>
          </a:p>
          <a:p>
            <a:pPr lvl="1"/>
            <a:r>
              <a:rPr lang="en-GB" dirty="0"/>
              <a:t>Act on social justice to tackle poverty &amp; other issues</a:t>
            </a:r>
          </a:p>
          <a:p>
            <a:pPr lvl="1"/>
            <a:r>
              <a:rPr lang="en-GB" dirty="0"/>
              <a:t>Action in the built and natural environment</a:t>
            </a:r>
          </a:p>
          <a:p>
            <a:pPr lvl="1"/>
            <a:r>
              <a:rPr lang="en-GB" dirty="0"/>
              <a:t>Strengthening Wales’ cultural identity</a:t>
            </a:r>
          </a:p>
          <a:p>
            <a:pPr lvl="1"/>
            <a:r>
              <a:rPr lang="en-GB" dirty="0"/>
              <a:t>Enabling future generations to have better prospects</a:t>
            </a:r>
          </a:p>
          <a:p>
            <a:pPr lvl="1"/>
            <a:r>
              <a:rPr lang="en-GB" dirty="0"/>
              <a:t>Supporting health &amp; independent living</a:t>
            </a:r>
          </a:p>
          <a:p>
            <a:pPr lvl="1"/>
            <a:r>
              <a:rPr lang="en-GB" dirty="0"/>
              <a:t>Promoting equality of opportunity</a:t>
            </a:r>
          </a:p>
          <a:p>
            <a:pPr lvl="1"/>
            <a:r>
              <a:rPr lang="en-GB" dirty="0"/>
              <a:t>Promoting openness, partnership &amp; participation</a:t>
            </a:r>
          </a:p>
          <a:p>
            <a:pPr lvl="1"/>
            <a:r>
              <a:rPr lang="en-GB" dirty="0"/>
              <a:t>Contribute to SD at a global level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309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 Action Plan 2004-2007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2764883"/>
              </p:ext>
            </p:extLst>
          </p:nvPr>
        </p:nvGraphicFramePr>
        <p:xfrm>
          <a:off x="467544" y="1412776"/>
          <a:ext cx="8424936" cy="5156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448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By 2010, 100% of energy for Assembly building to be generated from renewables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Annual reporting</a:t>
                      </a:r>
                      <a:r>
                        <a:rPr lang="en-GB" baseline="0" dirty="0"/>
                        <a:t> of energy use from Assembly &amp; other estates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From 2005, specification</a:t>
                      </a:r>
                      <a:r>
                        <a:rPr lang="en-GB" baseline="0" dirty="0"/>
                        <a:t> of BREEAM ‘excellent’ or ‘very good’ as standard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By 2006, establishing</a:t>
                      </a:r>
                      <a:r>
                        <a:rPr lang="en-GB" baseline="0" dirty="0"/>
                        <a:t> pilot projects for potential for renewable energy solutions for those in need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Encourage the generation of an ‘indigenous’ </a:t>
                      </a:r>
                      <a:r>
                        <a:rPr lang="en-GB" dirty="0" err="1"/>
                        <a:t>microgeneration</a:t>
                      </a:r>
                      <a:r>
                        <a:rPr lang="en-GB" dirty="0"/>
                        <a:t> renewables industry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Commissioning a project to investigate feasibility of alternative fuels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Working with LEAs &amp; schools to ensure school meals are healthy and seasonal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Targeted top tier </a:t>
                      </a:r>
                      <a:r>
                        <a:rPr lang="en-GB" dirty="0" err="1"/>
                        <a:t>agri</a:t>
                      </a:r>
                      <a:r>
                        <a:rPr lang="en-GB" dirty="0"/>
                        <a:t>-environmental scheme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Pan-Wales</a:t>
                      </a:r>
                      <a:r>
                        <a:rPr lang="en-GB" baseline="0" dirty="0"/>
                        <a:t> strategy for ESDGC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Introduced the </a:t>
                      </a:r>
                      <a:r>
                        <a:rPr lang="en-GB" dirty="0" err="1"/>
                        <a:t>ECOHomes</a:t>
                      </a:r>
                      <a:r>
                        <a:rPr lang="en-GB" dirty="0"/>
                        <a:t> environmental assessment process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1819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4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 SD scheme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2005 – One Future: Different Paths</a:t>
            </a:r>
          </a:p>
          <a:p>
            <a:r>
              <a:rPr lang="en-GB" dirty="0"/>
              <a:t>Application to all of the UK</a:t>
            </a:r>
          </a:p>
          <a:p>
            <a:r>
              <a:rPr lang="en-GB" dirty="0"/>
              <a:t>Outlines common challenges and goals</a:t>
            </a:r>
          </a:p>
          <a:p>
            <a:r>
              <a:rPr lang="en-GB" dirty="0"/>
              <a:t>Allows for Home Nations to set own schemes</a:t>
            </a:r>
          </a:p>
          <a:p>
            <a:r>
              <a:rPr lang="en-GB" dirty="0"/>
              <a:t>Do commitments still exist?</a:t>
            </a:r>
          </a:p>
        </p:txBody>
      </p:sp>
    </p:spTree>
    <p:extLst>
      <p:ext uri="{BB962C8B-B14F-4D97-AF65-F5344CB8AC3E}">
        <p14:creationId xmlns:p14="http://schemas.microsoft.com/office/powerpoint/2010/main" val="15264622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GoWA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2006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Superseded 1998 Act</a:t>
            </a:r>
          </a:p>
          <a:p>
            <a:r>
              <a:rPr lang="en-GB" dirty="0"/>
              <a:t>s79 outlines sustainable development</a:t>
            </a:r>
          </a:p>
          <a:p>
            <a:r>
              <a:rPr lang="en-GB" dirty="0"/>
              <a:t>Led to development of new scheme in 2009</a:t>
            </a:r>
          </a:p>
          <a:p>
            <a:r>
              <a:rPr lang="en-GB" dirty="0"/>
              <a:t>Outlines how Welsh Ministers will promote SD in the exercise of their functions</a:t>
            </a:r>
          </a:p>
        </p:txBody>
      </p:sp>
    </p:spTree>
    <p:extLst>
      <p:ext uri="{BB962C8B-B14F-4D97-AF65-F5344CB8AC3E}">
        <p14:creationId xmlns:p14="http://schemas.microsoft.com/office/powerpoint/2010/main" val="2743475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Wales: One Planet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73" y="1484784"/>
            <a:ext cx="7916175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02376"/>
            <a:ext cx="4843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source: One Wales: One Planet, 2009, p13</a:t>
            </a:r>
          </a:p>
        </p:txBody>
      </p:sp>
    </p:spTree>
    <p:extLst>
      <p:ext uri="{BB962C8B-B14F-4D97-AF65-F5344CB8AC3E}">
        <p14:creationId xmlns:p14="http://schemas.microsoft.com/office/powerpoint/2010/main" val="970981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the scheme works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47" y="2181224"/>
            <a:ext cx="9118457" cy="4056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02376"/>
            <a:ext cx="4843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source: One Wales: One Planet, 2009, p12</a:t>
            </a:r>
          </a:p>
        </p:txBody>
      </p:sp>
    </p:spTree>
    <p:extLst>
      <p:ext uri="{BB962C8B-B14F-4D97-AF65-F5344CB8AC3E}">
        <p14:creationId xmlns:p14="http://schemas.microsoft.com/office/powerpoint/2010/main" val="1930109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9000"/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Wales: One Planet - 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Sustainable Wales:</a:t>
            </a:r>
          </a:p>
          <a:p>
            <a:pPr lvl="1"/>
            <a:r>
              <a:rPr lang="en-GB" dirty="0"/>
              <a:t>Lives within its environmental limits</a:t>
            </a:r>
          </a:p>
          <a:p>
            <a:pPr lvl="1"/>
            <a:r>
              <a:rPr lang="en-GB" dirty="0"/>
              <a:t>Has healthy, biologically diverse &amp; productive ecosystems</a:t>
            </a:r>
          </a:p>
          <a:p>
            <a:pPr lvl="1"/>
            <a:r>
              <a:rPr lang="en-GB" dirty="0"/>
              <a:t>Has a resilient &amp; sustainable economy</a:t>
            </a:r>
          </a:p>
          <a:p>
            <a:pPr lvl="1"/>
            <a:r>
              <a:rPr lang="en-GB" dirty="0"/>
              <a:t>Has safe &amp; sustainable communities</a:t>
            </a:r>
          </a:p>
          <a:p>
            <a:pPr lvl="1"/>
            <a:r>
              <a:rPr lang="en-GB" dirty="0"/>
              <a:t>Is a fair, just &amp; bilingual nation</a:t>
            </a:r>
          </a:p>
        </p:txBody>
      </p:sp>
    </p:spTree>
    <p:extLst>
      <p:ext uri="{BB962C8B-B14F-4D97-AF65-F5344CB8AC3E}">
        <p14:creationId xmlns:p14="http://schemas.microsoft.com/office/powerpoint/2010/main" val="31386131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9000"/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 principles of policy 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Core principle 1 – Involvement</a:t>
            </a:r>
          </a:p>
          <a:p>
            <a:r>
              <a:rPr lang="en-GB" dirty="0"/>
              <a:t>Core principle 2 – Integration</a:t>
            </a:r>
          </a:p>
          <a:p>
            <a:pPr lvl="1"/>
            <a:r>
              <a:rPr lang="en-GB" dirty="0"/>
              <a:t>Supporting principle 1 – reducing Wales’ EF</a:t>
            </a:r>
          </a:p>
          <a:p>
            <a:pPr lvl="1"/>
            <a:r>
              <a:rPr lang="en-GB" dirty="0"/>
              <a:t>Supporting principle 2 – full costs &amp; benefits</a:t>
            </a:r>
          </a:p>
          <a:p>
            <a:pPr lvl="1"/>
            <a:r>
              <a:rPr lang="en-GB" dirty="0"/>
              <a:t>Supporting principle 3 – precautionary principle</a:t>
            </a:r>
          </a:p>
          <a:p>
            <a:pPr lvl="1"/>
            <a:r>
              <a:rPr lang="en-GB" dirty="0"/>
              <a:t>Supporting principle 4 – polluter pays principle</a:t>
            </a:r>
          </a:p>
          <a:p>
            <a:pPr lvl="1"/>
            <a:r>
              <a:rPr lang="en-GB" dirty="0"/>
              <a:t>Supporting principle 5 – proximity principle</a:t>
            </a:r>
          </a:p>
          <a:p>
            <a:pPr lvl="1"/>
            <a:r>
              <a:rPr lang="en-GB" dirty="0"/>
              <a:t>Supporting principle 6 – reflecting distinctiveness </a:t>
            </a:r>
          </a:p>
        </p:txBody>
      </p:sp>
    </p:spTree>
    <p:extLst>
      <p:ext uri="{BB962C8B-B14F-4D97-AF65-F5344CB8AC3E}">
        <p14:creationId xmlns:p14="http://schemas.microsoft.com/office/powerpoint/2010/main" val="10138923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 2009/10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Undertaken by the Sustainable Development Commission</a:t>
            </a:r>
          </a:p>
          <a:p>
            <a:r>
              <a:rPr lang="en-GB" dirty="0"/>
              <a:t>Key recommendations:</a:t>
            </a:r>
          </a:p>
          <a:p>
            <a:pPr lvl="1"/>
            <a:r>
              <a:rPr lang="en-GB" dirty="0"/>
              <a:t>Review current set of SD indicators</a:t>
            </a:r>
          </a:p>
          <a:p>
            <a:pPr lvl="1"/>
            <a:r>
              <a:rPr lang="en-GB" dirty="0"/>
              <a:t>Improve reporting on SD</a:t>
            </a:r>
          </a:p>
          <a:p>
            <a:pPr lvl="1"/>
            <a:r>
              <a:rPr lang="en-GB" dirty="0"/>
              <a:t>More training for Assembly Government staff</a:t>
            </a:r>
          </a:p>
          <a:p>
            <a:pPr lvl="1"/>
            <a:r>
              <a:rPr lang="en-GB" dirty="0"/>
              <a:t>More detail on the use of science for policy</a:t>
            </a:r>
          </a:p>
          <a:p>
            <a:pPr lvl="1"/>
            <a:r>
              <a:rPr lang="en-GB" dirty="0"/>
              <a:t>Broadening the </a:t>
            </a:r>
            <a:r>
              <a:rPr lang="en-GB" dirty="0" err="1"/>
              <a:t>Gov</a:t>
            </a:r>
            <a:r>
              <a:rPr lang="en-GB" dirty="0"/>
              <a:t> EMS</a:t>
            </a:r>
          </a:p>
        </p:txBody>
      </p:sp>
    </p:spTree>
    <p:extLst>
      <p:ext uri="{BB962C8B-B14F-4D97-AF65-F5344CB8AC3E}">
        <p14:creationId xmlns:p14="http://schemas.microsoft.com/office/powerpoint/2010/main" val="9081156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 2010/11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Still need to ensure SD is core principle, not cross-cutting theme</a:t>
            </a:r>
          </a:p>
          <a:p>
            <a:pPr lvl="1"/>
            <a:r>
              <a:rPr lang="en-GB" dirty="0"/>
              <a:t>Seen as a ‘competing priority’</a:t>
            </a:r>
          </a:p>
          <a:p>
            <a:r>
              <a:rPr lang="en-GB" dirty="0"/>
              <a:t>Lack of progress in mainstreaming SD</a:t>
            </a:r>
          </a:p>
          <a:p>
            <a:pPr lvl="1"/>
            <a:r>
              <a:rPr lang="en-GB" dirty="0"/>
              <a:t>Still a ‘bolt-on’ in policy decisions</a:t>
            </a:r>
          </a:p>
          <a:p>
            <a:r>
              <a:rPr lang="en-GB" dirty="0"/>
              <a:t>Decrease in progress towards some SD indicators</a:t>
            </a:r>
          </a:p>
          <a:p>
            <a:pPr lvl="1"/>
            <a:r>
              <a:rPr lang="en-GB" dirty="0"/>
              <a:t>Better indication of relationships between them</a:t>
            </a:r>
          </a:p>
        </p:txBody>
      </p:sp>
    </p:spTree>
    <p:extLst>
      <p:ext uri="{BB962C8B-B14F-4D97-AF65-F5344CB8AC3E}">
        <p14:creationId xmlns:p14="http://schemas.microsoft.com/office/powerpoint/2010/main" val="31108685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Legislating for SD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2011 – commitment within Programme of Government</a:t>
            </a:r>
          </a:p>
          <a:p>
            <a:r>
              <a:rPr lang="en-GB" dirty="0"/>
              <a:t>Consultation process within 2012/13 – SD white paper</a:t>
            </a:r>
          </a:p>
          <a:p>
            <a:r>
              <a:rPr lang="en-GB" dirty="0"/>
              <a:t>2014 – Well-being of Future Generations (Wales) Bill </a:t>
            </a:r>
          </a:p>
          <a:p>
            <a:r>
              <a:rPr lang="en-GB" dirty="0"/>
              <a:t>2015 – received Royal Assent</a:t>
            </a:r>
          </a:p>
          <a:p>
            <a:r>
              <a:rPr lang="en-GB" dirty="0"/>
              <a:t>2016 – duty comes into force</a:t>
            </a:r>
          </a:p>
        </p:txBody>
      </p:sp>
    </p:spTree>
    <p:extLst>
      <p:ext uri="{BB962C8B-B14F-4D97-AF65-F5344CB8AC3E}">
        <p14:creationId xmlns:p14="http://schemas.microsoft.com/office/powerpoint/2010/main" val="25865970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Well-being of Future Generations (Wales) Act 2015</a:t>
            </a:r>
          </a:p>
        </p:txBody>
      </p:sp>
      <p:sp>
        <p:nvSpPr>
          <p:cNvPr id="4" name="Rectangle 3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https://www.youtube.com/watch?v=rFeOYlxJbmw</a:t>
            </a:r>
          </a:p>
        </p:txBody>
      </p:sp>
      <p:pic>
        <p:nvPicPr>
          <p:cNvPr id="3" name="rFeOYlxJbmw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11560" y="1772816"/>
            <a:ext cx="8229600" cy="4629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2170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Well-bring goals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194" y="256419"/>
            <a:ext cx="7173214" cy="6196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02376"/>
            <a:ext cx="8328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source: Essentials of the Well-being of Future Generations (Wales) Act 2015, p3</a:t>
            </a:r>
          </a:p>
        </p:txBody>
      </p:sp>
    </p:spTree>
    <p:extLst>
      <p:ext uri="{BB962C8B-B14F-4D97-AF65-F5344CB8AC3E}">
        <p14:creationId xmlns:p14="http://schemas.microsoft.com/office/powerpoint/2010/main" val="18661273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48" y="764704"/>
            <a:ext cx="9093652" cy="5443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02376"/>
            <a:ext cx="8328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source: Essentials of the Well-being of Future Generations (Wales) Act 2015, p5</a:t>
            </a:r>
          </a:p>
        </p:txBody>
      </p:sp>
    </p:spTree>
    <p:extLst>
      <p:ext uri="{BB962C8B-B14F-4D97-AF65-F5344CB8AC3E}">
        <p14:creationId xmlns:p14="http://schemas.microsoft.com/office/powerpoint/2010/main" val="34210651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26" y="188640"/>
            <a:ext cx="8384988" cy="6435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02376"/>
            <a:ext cx="8328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source: Essentials of the Well-being of Future Generations (Wales) Act 2015, p7</a:t>
            </a:r>
          </a:p>
        </p:txBody>
      </p:sp>
    </p:spTree>
    <p:extLst>
      <p:ext uri="{BB962C8B-B14F-4D97-AF65-F5344CB8AC3E}">
        <p14:creationId xmlns:p14="http://schemas.microsoft.com/office/powerpoint/2010/main" val="41610716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41581"/>
            <a:ext cx="9144000" cy="5523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02376"/>
            <a:ext cx="8445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source: Essentials of the Well-being of Future Generations (Wales) Act 2015, p10</a:t>
            </a:r>
          </a:p>
        </p:txBody>
      </p:sp>
    </p:spTree>
    <p:extLst>
      <p:ext uri="{BB962C8B-B14F-4D97-AF65-F5344CB8AC3E}">
        <p14:creationId xmlns:p14="http://schemas.microsoft.com/office/powerpoint/2010/main" val="16856168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734" y="0"/>
            <a:ext cx="9165464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78638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Immediate 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Developing statutory guidance</a:t>
            </a:r>
          </a:p>
          <a:p>
            <a:pPr lvl="1"/>
            <a:r>
              <a:rPr lang="en-GB" dirty="0"/>
              <a:t>Developed in 2016</a:t>
            </a:r>
          </a:p>
          <a:p>
            <a:r>
              <a:rPr lang="en-GB" dirty="0"/>
              <a:t>Appointment of Commissioner (Sophie Howe) Feb 2016</a:t>
            </a:r>
          </a:p>
          <a:p>
            <a:pPr lvl="1"/>
            <a:r>
              <a:rPr lang="en-GB" dirty="0"/>
              <a:t>Some criticism…</a:t>
            </a:r>
          </a:p>
          <a:p>
            <a:r>
              <a:rPr lang="en-GB" dirty="0"/>
              <a:t>Duty applies to public bodies April 2016</a:t>
            </a:r>
          </a:p>
          <a:p>
            <a:pPr lvl="1"/>
            <a:r>
              <a:rPr lang="en-GB" dirty="0"/>
              <a:t>Will they know what to do?</a:t>
            </a:r>
          </a:p>
        </p:txBody>
      </p:sp>
    </p:spTree>
    <p:extLst>
      <p:ext uri="{BB962C8B-B14F-4D97-AF65-F5344CB8AC3E}">
        <p14:creationId xmlns:p14="http://schemas.microsoft.com/office/powerpoint/2010/main" val="2927376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3823" t="21440" r="25127" b="4027"/>
          <a:stretch/>
        </p:blipFill>
        <p:spPr>
          <a:xfrm>
            <a:off x="971600" y="-10605"/>
            <a:ext cx="7056785" cy="6868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9420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188640"/>
            <a:ext cx="8229600" cy="1143000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National wellbeing indicators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24194" y="6562255"/>
            <a:ext cx="67233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The full list of indicators are available at www.gov.uk/well-being-wales-national-indicators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FA5397-A894-5206-47E6-6FA95F22D6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26" t="25194" r="27163" b="12200"/>
          <a:stretch/>
        </p:blipFill>
        <p:spPr>
          <a:xfrm>
            <a:off x="1115616" y="1484784"/>
            <a:ext cx="6559522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3541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6361" t="11327" r="20084" b="4667"/>
          <a:stretch/>
        </p:blipFill>
        <p:spPr>
          <a:xfrm>
            <a:off x="635745" y="26432"/>
            <a:ext cx="7752679" cy="6831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1672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Development Charter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Vehicle to engage other non-obligated sectors</a:t>
            </a:r>
          </a:p>
          <a:p>
            <a:r>
              <a:rPr lang="en-GB" dirty="0"/>
              <a:t>340 organisations signed up</a:t>
            </a:r>
          </a:p>
          <a:p>
            <a:pPr lvl="1"/>
            <a:r>
              <a:rPr lang="en-GB" dirty="0"/>
              <a:t>Private, third and education sectors</a:t>
            </a:r>
          </a:p>
          <a:p>
            <a:r>
              <a:rPr lang="en-GB" dirty="0"/>
              <a:t>Network of organisations</a:t>
            </a:r>
          </a:p>
          <a:p>
            <a:pPr lvl="1"/>
            <a:r>
              <a:rPr lang="en-GB" dirty="0"/>
              <a:t>Sharing of good / best practice</a:t>
            </a:r>
          </a:p>
          <a:p>
            <a:r>
              <a:rPr lang="en-GB" dirty="0"/>
              <a:t>Aims to help Wales become more sustainable</a:t>
            </a:r>
          </a:p>
          <a:p>
            <a:pPr lvl="1"/>
            <a:r>
              <a:rPr lang="en-GB" dirty="0"/>
              <a:t>Preaching to the converted?</a:t>
            </a:r>
          </a:p>
          <a:p>
            <a:r>
              <a:rPr lang="en-GB" dirty="0"/>
              <a:t>No longer in operation – is this a good thing?</a:t>
            </a:r>
          </a:p>
        </p:txBody>
      </p:sp>
    </p:spTree>
    <p:extLst>
      <p:ext uri="{BB962C8B-B14F-4D97-AF65-F5344CB8AC3E}">
        <p14:creationId xmlns:p14="http://schemas.microsoft.com/office/powerpoint/2010/main" val="29256574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4628E2-DEF9-2A47-BAE6-BFEA42E2DE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844EB-763B-D9EC-BA4D-6A81CCA37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WFGA – 10 years 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B2974-94DA-66C2-4D9D-18196F220E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“Welsh way”, collaboration &amp; prevention</a:t>
            </a:r>
          </a:p>
          <a:p>
            <a:r>
              <a:rPr lang="en-GB" dirty="0"/>
              <a:t>Progress is deemed to be ‘mixed’</a:t>
            </a:r>
          </a:p>
          <a:p>
            <a:pPr lvl="1"/>
            <a:r>
              <a:rPr lang="en-GB" dirty="0"/>
              <a:t>Economic progress remains challenging</a:t>
            </a:r>
          </a:p>
          <a:p>
            <a:pPr lvl="1"/>
            <a:r>
              <a:rPr lang="en-GB" dirty="0"/>
              <a:t>Qualifications are rising</a:t>
            </a:r>
          </a:p>
          <a:p>
            <a:pPr lvl="1"/>
            <a:r>
              <a:rPr lang="en-GB" dirty="0"/>
              <a:t>Health outcomes are mixed</a:t>
            </a:r>
          </a:p>
          <a:p>
            <a:pPr lvl="1"/>
            <a:r>
              <a:rPr lang="en-GB" dirty="0"/>
              <a:t>Volunteering has increased; as has homelessness</a:t>
            </a:r>
          </a:p>
          <a:p>
            <a:pPr lvl="1"/>
            <a:r>
              <a:rPr lang="en-GB" dirty="0"/>
              <a:t>Environmental successes are also mixed; GHG emissions dropped, </a:t>
            </a:r>
            <a:r>
              <a:rPr lang="en-GB"/>
              <a:t>Wales ecological </a:t>
            </a:r>
            <a:r>
              <a:rPr lang="en-GB" dirty="0"/>
              <a:t>footprint remains unsustainable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39674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Tutorial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do you think of the Well-being of Future Generations Act?</a:t>
            </a:r>
          </a:p>
          <a:p>
            <a:r>
              <a:rPr lang="en-GB" b="1" dirty="0"/>
              <a:t>Will it help to drive SD forward?</a:t>
            </a:r>
          </a:p>
          <a:p>
            <a:r>
              <a:rPr lang="en-GB" b="1" dirty="0"/>
              <a:t>Do you believe that SD will ever be ‘mainstreamed’?</a:t>
            </a:r>
          </a:p>
          <a:p>
            <a:r>
              <a:rPr lang="en-GB" b="1" dirty="0"/>
              <a:t>Is Wales a model of good practice?</a:t>
            </a:r>
          </a:p>
        </p:txBody>
      </p:sp>
    </p:spTree>
    <p:extLst>
      <p:ext uri="{BB962C8B-B14F-4D97-AF65-F5344CB8AC3E}">
        <p14:creationId xmlns:p14="http://schemas.microsoft.com/office/powerpoint/2010/main" val="859501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1076</Words>
  <Application>Microsoft Office PowerPoint</Application>
  <PresentationFormat>On-screen Show (4:3)</PresentationFormat>
  <Paragraphs>170</Paragraphs>
  <Slides>32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5" baseType="lpstr">
      <vt:lpstr>Arial</vt:lpstr>
      <vt:lpstr>Calibri</vt:lpstr>
      <vt:lpstr>Office Theme</vt:lpstr>
      <vt:lpstr>Sustainable Development in Wales</vt:lpstr>
      <vt:lpstr>Aims</vt:lpstr>
      <vt:lpstr>Where did it all begin?</vt:lpstr>
      <vt:lpstr>SD as a statutory duty…</vt:lpstr>
      <vt:lpstr>Global context</vt:lpstr>
      <vt:lpstr>PowerPoint Presentation</vt:lpstr>
      <vt:lpstr>Building blocks within Wales</vt:lpstr>
      <vt:lpstr>First SD scheme</vt:lpstr>
      <vt:lpstr>Follow-up</vt:lpstr>
      <vt:lpstr>SD Action Plan 2004-2007</vt:lpstr>
      <vt:lpstr>UK SD scheme</vt:lpstr>
      <vt:lpstr>GoWA 2006</vt:lpstr>
      <vt:lpstr>One Wales: One Planet</vt:lpstr>
      <vt:lpstr>How the scheme works</vt:lpstr>
      <vt:lpstr>One Wales: One Planet - vision</vt:lpstr>
      <vt:lpstr>SD principles of policy making</vt:lpstr>
      <vt:lpstr>Progress 2009/10</vt:lpstr>
      <vt:lpstr>Progress 2010/11</vt:lpstr>
      <vt:lpstr>Legislating for SD</vt:lpstr>
      <vt:lpstr>Well-being of Future Generations (Wales) Act 2015</vt:lpstr>
      <vt:lpstr>Well-bring goals</vt:lpstr>
      <vt:lpstr>PowerPoint Presentation</vt:lpstr>
      <vt:lpstr>PowerPoint Presentation</vt:lpstr>
      <vt:lpstr>PowerPoint Presentation</vt:lpstr>
      <vt:lpstr>PowerPoint Presentation</vt:lpstr>
      <vt:lpstr>Immediate action</vt:lpstr>
      <vt:lpstr>PowerPoint Presentation</vt:lpstr>
      <vt:lpstr>National wellbeing indicators</vt:lpstr>
      <vt:lpstr>PowerPoint Presentation</vt:lpstr>
      <vt:lpstr>Sustainable Development Charter</vt:lpstr>
      <vt:lpstr>WFGA – 10 years on…</vt:lpstr>
      <vt:lpstr>Tutorial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Development in Wales</dc:title>
  <dc:creator>Lara Hopkinson</dc:creator>
  <cp:lastModifiedBy>Lara Hopkinson</cp:lastModifiedBy>
  <cp:revision>33</cp:revision>
  <dcterms:created xsi:type="dcterms:W3CDTF">2016-02-12T09:14:26Z</dcterms:created>
  <dcterms:modified xsi:type="dcterms:W3CDTF">2026-03-02T09:28:54Z</dcterms:modified>
</cp:coreProperties>
</file>